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76" r:id="rId3"/>
    <p:sldId id="277" r:id="rId4"/>
    <p:sldId id="306" r:id="rId5"/>
    <p:sldId id="278" r:id="rId6"/>
    <p:sldId id="309" r:id="rId7"/>
    <p:sldId id="307" r:id="rId8"/>
    <p:sldId id="308" r:id="rId9"/>
    <p:sldId id="310" r:id="rId10"/>
    <p:sldId id="279" r:id="rId11"/>
    <p:sldId id="265" r:id="rId12"/>
    <p:sldId id="280" r:id="rId13"/>
    <p:sldId id="282" r:id="rId14"/>
    <p:sldId id="283" r:id="rId15"/>
    <p:sldId id="284" r:id="rId16"/>
    <p:sldId id="300" r:id="rId17"/>
    <p:sldId id="301" r:id="rId18"/>
    <p:sldId id="302" r:id="rId19"/>
    <p:sldId id="285" r:id="rId20"/>
    <p:sldId id="303" r:id="rId21"/>
    <p:sldId id="286" r:id="rId22"/>
    <p:sldId id="287" r:id="rId23"/>
    <p:sldId id="288" r:id="rId24"/>
    <p:sldId id="289" r:id="rId25"/>
    <p:sldId id="311" r:id="rId26"/>
    <p:sldId id="290" r:id="rId27"/>
    <p:sldId id="291" r:id="rId28"/>
    <p:sldId id="292" r:id="rId29"/>
    <p:sldId id="293" r:id="rId30"/>
    <p:sldId id="294" r:id="rId31"/>
    <p:sldId id="295" r:id="rId32"/>
    <p:sldId id="296" r:id="rId33"/>
    <p:sldId id="297" r:id="rId34"/>
    <p:sldId id="298" r:id="rId35"/>
    <p:sldId id="299" r:id="rId36"/>
    <p:sldId id="304"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32" autoAdjust="0"/>
    <p:restoredTop sz="94660"/>
  </p:normalViewPr>
  <p:slideViewPr>
    <p:cSldViewPr>
      <p:cViewPr>
        <p:scale>
          <a:sx n="51" d="100"/>
          <a:sy n="51" d="100"/>
        </p:scale>
        <p:origin x="708" y="486"/>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10/19/2019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10/19/2019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10/19/2019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10/19/2019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10/19/2019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10/19/2019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10/19/2019</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10/19/2019</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10/19/2019</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10/19/2019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smtClean="0"/>
              <a:t>Click to edit Master title style</a:t>
            </a:r>
            <a:endParaRPr lang="en-US"/>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10/19/2019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10/19/2019</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740" y="2944956"/>
            <a:ext cx="10848528" cy="990957"/>
          </a:xfrm>
        </p:spPr>
        <p:txBody>
          <a:bodyPr>
            <a:normAutofit/>
          </a:bodyPr>
          <a:lstStyle/>
          <a:p>
            <a:pPr algn="ctr"/>
            <a:r>
              <a:rPr lang="en-US" dirty="0" smtClean="0"/>
              <a:t>Privacy, Security &amp; Ethnics</a:t>
            </a:r>
            <a:endParaRPr dirty="0"/>
          </a:p>
        </p:txBody>
      </p:sp>
      <p:sp>
        <p:nvSpPr>
          <p:cNvPr id="3" name="TextBox 2"/>
          <p:cNvSpPr txBox="1"/>
          <p:nvPr/>
        </p:nvSpPr>
        <p:spPr>
          <a:xfrm flipH="1">
            <a:off x="3503712" y="3924478"/>
            <a:ext cx="5256584" cy="1569660"/>
          </a:xfrm>
          <a:prstGeom prst="rect">
            <a:avLst/>
          </a:prstGeom>
          <a:noFill/>
        </p:spPr>
        <p:txBody>
          <a:bodyPr wrap="square" rtlCol="0">
            <a:spAutoFit/>
          </a:bodyPr>
          <a:lstStyle/>
          <a:p>
            <a:pPr algn="ctr"/>
            <a:r>
              <a:rPr lang="en-US" sz="2400" dirty="0"/>
              <a:t>Muhammad </a:t>
            </a:r>
            <a:r>
              <a:rPr lang="en-US" sz="2400" dirty="0" err="1"/>
              <a:t>Shafiq</a:t>
            </a:r>
            <a:r>
              <a:rPr lang="en-US" sz="2400" dirty="0"/>
              <a:t> </a:t>
            </a:r>
            <a:r>
              <a:rPr lang="en-US" sz="2400" dirty="0" err="1"/>
              <a:t>Hanif</a:t>
            </a:r>
            <a:r>
              <a:rPr lang="en-US" sz="2400" dirty="0"/>
              <a:t> bin Mohamad</a:t>
            </a:r>
          </a:p>
          <a:p>
            <a:pPr algn="ctr"/>
            <a:r>
              <a:rPr lang="en-US" sz="2400" dirty="0" smtClean="0"/>
              <a:t>Manfred John Jason </a:t>
            </a:r>
            <a:r>
              <a:rPr lang="en-US" sz="2400" dirty="0" err="1" smtClean="0"/>
              <a:t>Dass</a:t>
            </a:r>
            <a:endParaRPr lang="en-US" sz="2400" dirty="0"/>
          </a:p>
          <a:p>
            <a:pPr algn="ctr"/>
            <a:r>
              <a:rPr lang="en-US" sz="2400" dirty="0" smtClean="0"/>
              <a:t>Noor Arinie </a:t>
            </a:r>
            <a:r>
              <a:rPr lang="en-US" sz="2400" dirty="0" err="1" smtClean="0"/>
              <a:t>binti</a:t>
            </a:r>
            <a:r>
              <a:rPr lang="en-US" sz="2400" dirty="0" smtClean="0"/>
              <a:t> </a:t>
            </a:r>
            <a:r>
              <a:rPr lang="en-US" sz="2400" dirty="0" err="1" smtClean="0"/>
              <a:t>Norhalil</a:t>
            </a:r>
            <a:endParaRPr lang="en-US" sz="2400" dirty="0" smtClean="0"/>
          </a:p>
          <a:p>
            <a:pPr algn="ctr"/>
            <a:r>
              <a:rPr lang="en-US" sz="2400" dirty="0"/>
              <a:t>Li </a:t>
            </a:r>
            <a:r>
              <a:rPr lang="en-US" sz="2400" dirty="0" err="1" smtClean="0"/>
              <a:t>ZhaoSong</a:t>
            </a:r>
            <a:endParaRPr lang="en-US" sz="2400" dirty="0"/>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620688"/>
            <a:ext cx="9144000" cy="619472"/>
          </a:xfrm>
        </p:spPr>
        <p:txBody>
          <a:bodyPr/>
          <a:lstStyle/>
          <a:p>
            <a:r>
              <a:rPr lang="en-US" dirty="0" smtClean="0"/>
              <a:t>Private Networks</a:t>
            </a:r>
            <a:endParaRPr lang="en-SG" dirty="0"/>
          </a:p>
        </p:txBody>
      </p:sp>
      <p:sp>
        <p:nvSpPr>
          <p:cNvPr id="3" name="Content Placeholder 2"/>
          <p:cNvSpPr>
            <a:spLocks noGrp="1"/>
          </p:cNvSpPr>
          <p:nvPr>
            <p:ph idx="1"/>
          </p:nvPr>
        </p:nvSpPr>
        <p:spPr>
          <a:xfrm>
            <a:off x="1361728" y="1412776"/>
            <a:ext cx="9468544" cy="4104456"/>
          </a:xfrm>
          <a:solidFill>
            <a:schemeClr val="bg2">
              <a:lumMod val="75000"/>
              <a:alpha val="80000"/>
            </a:schemeClr>
          </a:solidFill>
        </p:spPr>
        <p:txBody>
          <a:bodyPr/>
          <a:lstStyle/>
          <a:p>
            <a:r>
              <a:rPr lang="en-MY" sz="2400" dirty="0"/>
              <a:t>A network which access is restricted and tightly controlled (opposite to public network)</a:t>
            </a:r>
            <a:endParaRPr lang="en-SG" sz="2400" dirty="0"/>
          </a:p>
          <a:p>
            <a:r>
              <a:rPr lang="en-MY" sz="2400" dirty="0" smtClean="0"/>
              <a:t>Example :</a:t>
            </a:r>
            <a:endParaRPr lang="en-SG" sz="2400" dirty="0"/>
          </a:p>
          <a:p>
            <a:pPr lvl="1">
              <a:buFont typeface="Wingdings" panose="05000000000000000000" pitchFamily="2" charset="2"/>
              <a:buChar char="ü"/>
            </a:pPr>
            <a:r>
              <a:rPr lang="en-MY" sz="2000" dirty="0"/>
              <a:t>Corporate network</a:t>
            </a:r>
            <a:endParaRPr lang="en-SG" sz="2000" dirty="0"/>
          </a:p>
          <a:p>
            <a:pPr lvl="1">
              <a:buFont typeface="Wingdings" panose="05000000000000000000" pitchFamily="2" charset="2"/>
              <a:buChar char="ü"/>
            </a:pPr>
            <a:r>
              <a:rPr lang="en-MY" sz="2000" dirty="0"/>
              <a:t>School network</a:t>
            </a:r>
            <a:endParaRPr lang="en-SG" sz="2000" dirty="0"/>
          </a:p>
          <a:p>
            <a:r>
              <a:rPr lang="en-MY" sz="2400" dirty="0"/>
              <a:t>Some of people’s corporate privacy</a:t>
            </a:r>
            <a:endParaRPr lang="en-SG" sz="2400" dirty="0"/>
          </a:p>
          <a:p>
            <a:pPr lvl="1">
              <a:buFont typeface="Wingdings" panose="05000000000000000000" pitchFamily="2" charset="2"/>
              <a:buChar char="q"/>
            </a:pPr>
            <a:r>
              <a:rPr lang="en-MY" sz="2000" dirty="0" smtClean="0"/>
              <a:t> Employers </a:t>
            </a:r>
            <a:r>
              <a:rPr lang="en-MY" sz="2000" dirty="0"/>
              <a:t>can monitor e-mail legally</a:t>
            </a:r>
            <a:endParaRPr lang="en-SG" sz="2000" dirty="0"/>
          </a:p>
          <a:p>
            <a:pPr lvl="2"/>
            <a:r>
              <a:rPr lang="en-MY" sz="1800" dirty="0"/>
              <a:t>A proposed law could prohibit this type of electronic monitoring or at least require the employer to notify the employee first</a:t>
            </a:r>
            <a:endParaRPr lang="en-SG" sz="1800" dirty="0"/>
          </a:p>
          <a:p>
            <a:pPr marL="0" indent="0">
              <a:buNone/>
            </a:pPr>
            <a:endParaRPr lang="en-SG" dirty="0"/>
          </a:p>
        </p:txBody>
      </p:sp>
    </p:spTree>
    <p:extLst>
      <p:ext uri="{BB962C8B-B14F-4D97-AF65-F5344CB8AC3E}">
        <p14:creationId xmlns:p14="http://schemas.microsoft.com/office/powerpoint/2010/main" val="1904098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508550" y="332656"/>
            <a:ext cx="9144000" cy="691480"/>
          </a:xfrm>
        </p:spPr>
        <p:txBody>
          <a:bodyPr/>
          <a:lstStyle/>
          <a:p>
            <a:r>
              <a:rPr lang="en-US" dirty="0" smtClean="0"/>
              <a:t>The Internet and the Web</a:t>
            </a:r>
            <a:endParaRPr dirty="0"/>
          </a:p>
        </p:txBody>
      </p:sp>
      <p:sp>
        <p:nvSpPr>
          <p:cNvPr id="14" name="Content Placeholder 13"/>
          <p:cNvSpPr>
            <a:spLocks noGrp="1"/>
          </p:cNvSpPr>
          <p:nvPr>
            <p:ph idx="1"/>
          </p:nvPr>
        </p:nvSpPr>
        <p:spPr>
          <a:xfrm>
            <a:off x="1508550" y="1295400"/>
            <a:ext cx="9144000" cy="4797896"/>
          </a:xfrm>
          <a:solidFill>
            <a:schemeClr val="bg2">
              <a:lumMod val="75000"/>
              <a:alpha val="74000"/>
            </a:schemeClr>
          </a:solidFill>
        </p:spPr>
        <p:txBody>
          <a:bodyPr>
            <a:noAutofit/>
          </a:bodyPr>
          <a:lstStyle/>
          <a:p>
            <a:r>
              <a:rPr lang="en-US" sz="2400" b="1" dirty="0"/>
              <a:t>The Internet</a:t>
            </a:r>
            <a:r>
              <a:rPr lang="en-US" sz="2400" dirty="0"/>
              <a:t> is a global network of networks while the </a:t>
            </a:r>
            <a:r>
              <a:rPr lang="en-US" sz="2400" b="1" dirty="0"/>
              <a:t>Web</a:t>
            </a:r>
            <a:r>
              <a:rPr lang="en-US" sz="2400" dirty="0"/>
              <a:t>, also referred formally as World Wide </a:t>
            </a:r>
            <a:r>
              <a:rPr lang="en-US" sz="2400" b="1" dirty="0"/>
              <a:t>Web</a:t>
            </a:r>
            <a:r>
              <a:rPr lang="en-US" sz="2400" dirty="0"/>
              <a:t> (www) is collection of information which is accessed via </a:t>
            </a:r>
            <a:r>
              <a:rPr lang="en-US" sz="2400" b="1" dirty="0"/>
              <a:t>the Internet</a:t>
            </a:r>
            <a:r>
              <a:rPr lang="en-US" sz="2400" dirty="0"/>
              <a:t>.</a:t>
            </a:r>
          </a:p>
          <a:p>
            <a:r>
              <a:rPr lang="en-US" sz="2400" b="1" dirty="0" smtClean="0"/>
              <a:t>Illusion of anonymity </a:t>
            </a:r>
            <a:r>
              <a:rPr lang="en-US" sz="2400" dirty="0" smtClean="0"/>
              <a:t>– People not concerned about privacy when surfing the Internet or when sending e-mail.</a:t>
            </a:r>
          </a:p>
          <a:p>
            <a:r>
              <a:rPr lang="en-US" sz="2400" b="1" dirty="0" smtClean="0"/>
              <a:t>When browsing the web, critical information is stored on the hard drive in these locations :</a:t>
            </a:r>
          </a:p>
          <a:p>
            <a:pPr lvl="1"/>
            <a:r>
              <a:rPr lang="en-US" sz="2400" dirty="0" smtClean="0"/>
              <a:t>History Files </a:t>
            </a:r>
          </a:p>
          <a:p>
            <a:pPr lvl="1"/>
            <a:r>
              <a:rPr lang="en-US" sz="2400" dirty="0" smtClean="0"/>
              <a:t>Temporary Internet Files</a:t>
            </a:r>
          </a:p>
          <a:p>
            <a:pPr lvl="1"/>
            <a:r>
              <a:rPr lang="en-US" sz="2400" dirty="0" smtClean="0"/>
              <a:t>Cookies </a:t>
            </a:r>
          </a:p>
          <a:p>
            <a:pPr lvl="1"/>
            <a:r>
              <a:rPr lang="en-US" sz="2400" dirty="0" smtClean="0"/>
              <a:t>Privacy Mode</a:t>
            </a:r>
            <a:endParaRPr sz="2400" dirty="0"/>
          </a:p>
        </p:txBody>
      </p:sp>
    </p:spTree>
    <p:extLst>
      <p:ext uri="{BB962C8B-B14F-4D97-AF65-F5344CB8AC3E}">
        <p14:creationId xmlns:p14="http://schemas.microsoft.com/office/powerpoint/2010/main" val="30428263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dirty="0" smtClean="0"/>
              <a:t>History Files and Temporary Internet Files</a:t>
            </a:r>
            <a:endParaRPr lang="en-SG" dirty="0"/>
          </a:p>
        </p:txBody>
      </p:sp>
      <p:sp>
        <p:nvSpPr>
          <p:cNvPr id="3" name="Content Placeholder 2"/>
          <p:cNvSpPr>
            <a:spLocks noGrp="1"/>
          </p:cNvSpPr>
          <p:nvPr>
            <p:ph idx="1"/>
          </p:nvPr>
        </p:nvSpPr>
        <p:spPr>
          <a:xfrm>
            <a:off x="1524000" y="1148274"/>
            <a:ext cx="9144000" cy="2176264"/>
          </a:xfrm>
          <a:solidFill>
            <a:schemeClr val="bg2">
              <a:lumMod val="75000"/>
              <a:alpha val="74000"/>
            </a:schemeClr>
          </a:solidFill>
        </p:spPr>
        <p:txBody>
          <a:bodyPr>
            <a:normAutofit/>
          </a:bodyPr>
          <a:lstStyle/>
          <a:p>
            <a:r>
              <a:rPr lang="en-US" dirty="0" smtClean="0"/>
              <a:t>History Files </a:t>
            </a:r>
          </a:p>
          <a:p>
            <a:pPr lvl="1"/>
            <a:r>
              <a:rPr lang="en-US" sz="2000" dirty="0"/>
              <a:t>Include locations or addresses of sites you have recently </a:t>
            </a:r>
            <a:r>
              <a:rPr lang="en-US" sz="2000" dirty="0" smtClean="0"/>
              <a:t>visited</a:t>
            </a:r>
            <a:endParaRPr lang="en-US" sz="2000" dirty="0"/>
          </a:p>
          <a:p>
            <a:r>
              <a:rPr lang="en-US" dirty="0"/>
              <a:t>Temporary Internet Files / Browser </a:t>
            </a:r>
            <a:r>
              <a:rPr lang="en-US" dirty="0" smtClean="0"/>
              <a:t>Cache</a:t>
            </a:r>
            <a:endParaRPr lang="en-US" dirty="0"/>
          </a:p>
          <a:p>
            <a:pPr lvl="1"/>
            <a:r>
              <a:rPr lang="en-US" sz="2000" dirty="0" smtClean="0"/>
              <a:t>Saved files from visited websites</a:t>
            </a:r>
          </a:p>
          <a:p>
            <a:pPr lvl="1"/>
            <a:r>
              <a:rPr lang="en-US" sz="2000" dirty="0" smtClean="0"/>
              <a:t>Offers quick re-display when you return to the site</a:t>
            </a:r>
            <a:endParaRPr lang="en-US" sz="2000" dirty="0"/>
          </a:p>
        </p:txBody>
      </p:sp>
      <p:pic>
        <p:nvPicPr>
          <p:cNvPr id="4" name="Picture 3"/>
          <p:cNvPicPr>
            <a:picLocks noChangeAspect="1"/>
          </p:cNvPicPr>
          <p:nvPr/>
        </p:nvPicPr>
        <p:blipFill>
          <a:blip r:embed="rId3"/>
          <a:stretch>
            <a:fillRect/>
          </a:stretch>
        </p:blipFill>
        <p:spPr>
          <a:xfrm>
            <a:off x="335360" y="3553138"/>
            <a:ext cx="5516317" cy="3101414"/>
          </a:xfrm>
          <a:prstGeom prst="rect">
            <a:avLst/>
          </a:prstGeom>
        </p:spPr>
      </p:pic>
      <p:pic>
        <p:nvPicPr>
          <p:cNvPr id="5" name="Picture 4"/>
          <p:cNvPicPr>
            <a:picLocks noChangeAspect="1"/>
          </p:cNvPicPr>
          <p:nvPr/>
        </p:nvPicPr>
        <p:blipFill>
          <a:blip r:embed="rId4"/>
          <a:stretch>
            <a:fillRect/>
          </a:stretch>
        </p:blipFill>
        <p:spPr>
          <a:xfrm>
            <a:off x="6096000" y="3537227"/>
            <a:ext cx="5544616" cy="3117325"/>
          </a:xfrm>
          <a:prstGeom prst="rect">
            <a:avLst/>
          </a:prstGeom>
        </p:spPr>
      </p:pic>
    </p:spTree>
    <p:extLst>
      <p:ext uri="{BB962C8B-B14F-4D97-AF65-F5344CB8AC3E}">
        <p14:creationId xmlns:p14="http://schemas.microsoft.com/office/powerpoint/2010/main" val="117892983"/>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extBox 4"/>
          <p:cNvSpPr txBox="1"/>
          <p:nvPr/>
        </p:nvSpPr>
        <p:spPr>
          <a:xfrm>
            <a:off x="263352" y="2420888"/>
            <a:ext cx="3888432"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FF0000"/>
                </a:solidFill>
              </a:rPr>
              <a:t>Cookie is data stored by the browser on behalf of a web server</a:t>
            </a:r>
          </a:p>
          <a:p>
            <a:pPr marL="285750" indent="-285750">
              <a:buFont typeface="Arial" panose="020B0604020202020204" pitchFamily="34" charset="0"/>
              <a:buChar char="•"/>
            </a:pPr>
            <a:r>
              <a:rPr lang="en-US" sz="2400" dirty="0" smtClean="0">
                <a:solidFill>
                  <a:srgbClr val="FF0000"/>
                </a:solidFill>
              </a:rPr>
              <a:t>A browser sends Cookies with every request to the corresponding web server</a:t>
            </a:r>
          </a:p>
          <a:p>
            <a:pPr marL="285750" indent="-285750">
              <a:buFont typeface="Arial" panose="020B0604020202020204" pitchFamily="34" charset="0"/>
              <a:buChar char="•"/>
            </a:pPr>
            <a:r>
              <a:rPr lang="en-US" sz="2400" dirty="0">
                <a:solidFill>
                  <a:srgbClr val="FF0000"/>
                </a:solidFill>
              </a:rPr>
              <a:t>Cookies are small data files that are deposited on your hard disk from web sites you have visited</a:t>
            </a:r>
          </a:p>
          <a:p>
            <a:pPr marL="285750" indent="-285750">
              <a:buFont typeface="Arial" panose="020B0604020202020204" pitchFamily="34" charset="0"/>
              <a:buChar char="•"/>
            </a:pPr>
            <a:endParaRPr lang="en-SG" dirty="0">
              <a:solidFill>
                <a:srgbClr val="FF0000"/>
              </a:solidFill>
            </a:endParaRPr>
          </a:p>
        </p:txBody>
      </p:sp>
      <p:sp>
        <p:nvSpPr>
          <p:cNvPr id="6" name="TextBox 5"/>
          <p:cNvSpPr txBox="1"/>
          <p:nvPr/>
        </p:nvSpPr>
        <p:spPr>
          <a:xfrm>
            <a:off x="8951640" y="2420888"/>
            <a:ext cx="324036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70C0"/>
                </a:solidFill>
              </a:rPr>
              <a:t>First–party cookies are generated only by websites you are visiting</a:t>
            </a:r>
          </a:p>
          <a:p>
            <a:pPr marL="285750" indent="-285750">
              <a:buFont typeface="Arial" panose="020B0604020202020204" pitchFamily="34" charset="0"/>
              <a:buChar char="•"/>
            </a:pPr>
            <a:r>
              <a:rPr lang="en-US" sz="2400" dirty="0" smtClean="0">
                <a:solidFill>
                  <a:srgbClr val="0070C0"/>
                </a:solidFill>
              </a:rPr>
              <a:t>Third-party cookies are generated by an advertising company that is affiliated with the website </a:t>
            </a:r>
            <a:endParaRPr lang="en-SG" sz="2400" dirty="0">
              <a:solidFill>
                <a:srgbClr val="0070C0"/>
              </a:solidFill>
            </a:endParaRPr>
          </a:p>
        </p:txBody>
      </p:sp>
    </p:spTree>
    <p:extLst>
      <p:ext uri="{BB962C8B-B14F-4D97-AF65-F5344CB8AC3E}">
        <p14:creationId xmlns:p14="http://schemas.microsoft.com/office/powerpoint/2010/main" val="32405670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6785" y="-257572"/>
            <a:ext cx="9144000" cy="1143000"/>
          </a:xfrm>
        </p:spPr>
        <p:txBody>
          <a:bodyPr/>
          <a:lstStyle/>
          <a:p>
            <a:r>
              <a:rPr lang="en-US" dirty="0" smtClean="0"/>
              <a:t>Private Modes</a:t>
            </a:r>
            <a:endParaRPr lang="en-SG" dirty="0"/>
          </a:p>
        </p:txBody>
      </p:sp>
      <p:sp>
        <p:nvSpPr>
          <p:cNvPr id="3" name="Content Placeholder 2"/>
          <p:cNvSpPr>
            <a:spLocks noGrp="1"/>
          </p:cNvSpPr>
          <p:nvPr>
            <p:ph idx="1"/>
          </p:nvPr>
        </p:nvSpPr>
        <p:spPr>
          <a:xfrm>
            <a:off x="1524000" y="1124744"/>
            <a:ext cx="9144000" cy="5400600"/>
          </a:xfrm>
          <a:solidFill>
            <a:schemeClr val="bg2">
              <a:lumMod val="75000"/>
              <a:alpha val="74000"/>
            </a:schemeClr>
          </a:solidFill>
        </p:spPr>
        <p:txBody>
          <a:bodyPr/>
          <a:lstStyle/>
          <a:p>
            <a:r>
              <a:rPr lang="en-US" dirty="0" smtClean="0"/>
              <a:t>Ensure your browsing activity is not recorded on your hard drive </a:t>
            </a:r>
          </a:p>
          <a:p>
            <a:endParaRPr lang="en-US" dirty="0" smtClean="0"/>
          </a:p>
          <a:p>
            <a:pPr lvl="1"/>
            <a:r>
              <a:rPr lang="en-US" dirty="0" smtClean="0"/>
              <a:t>Private Browsing </a:t>
            </a:r>
          </a:p>
          <a:p>
            <a:pPr lvl="1"/>
            <a:endParaRPr lang="en-US" dirty="0"/>
          </a:p>
          <a:p>
            <a:pPr lvl="1"/>
            <a:endParaRPr lang="en-US" dirty="0" smtClean="0"/>
          </a:p>
          <a:p>
            <a:pPr lvl="1"/>
            <a:endParaRPr lang="en-US" dirty="0"/>
          </a:p>
          <a:p>
            <a:pPr lvl="1"/>
            <a:endParaRPr lang="en-US" dirty="0" smtClean="0"/>
          </a:p>
          <a:p>
            <a:pPr marL="365760" lvl="1" indent="0">
              <a:buNone/>
            </a:pPr>
            <a:endParaRPr lang="en-US" dirty="0" smtClean="0"/>
          </a:p>
          <a:p>
            <a:pPr lvl="1"/>
            <a:r>
              <a:rPr lang="en-US" dirty="0" smtClean="0"/>
              <a:t>Incognito Mode</a:t>
            </a:r>
            <a:endParaRPr lang="en-SG" dirty="0"/>
          </a:p>
        </p:txBody>
      </p:sp>
      <p:sp>
        <p:nvSpPr>
          <p:cNvPr id="4" name="Rectangle 3"/>
          <p:cNvSpPr/>
          <p:nvPr/>
        </p:nvSpPr>
        <p:spPr>
          <a:xfrm>
            <a:off x="4367808" y="1604762"/>
            <a:ext cx="3721631" cy="2052601"/>
          </a:xfrm>
          <a:prstGeom prst="rect">
            <a:avLst/>
          </a:prstGeom>
          <a:blipFill>
            <a:blip r:embed="rId3"/>
            <a:stretch>
              <a:fillRect/>
            </a:stretch>
          </a:bli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p:cNvSpPr/>
          <p:nvPr/>
        </p:nvSpPr>
        <p:spPr>
          <a:xfrm>
            <a:off x="4367809" y="4137381"/>
            <a:ext cx="3721630" cy="2171939"/>
          </a:xfrm>
          <a:prstGeom prst="rect">
            <a:avLst/>
          </a:prstGeom>
          <a:blipFill>
            <a:blip r:embed="rId4"/>
            <a:stretch>
              <a:fillRect/>
            </a:stretch>
          </a:blip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648078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144000" cy="691480"/>
          </a:xfrm>
        </p:spPr>
        <p:txBody>
          <a:bodyPr/>
          <a:lstStyle/>
          <a:p>
            <a:r>
              <a:rPr lang="en-US" dirty="0" smtClean="0"/>
              <a:t>Privacy Threats</a:t>
            </a:r>
            <a:endParaRPr lang="en-SG" dirty="0"/>
          </a:p>
        </p:txBody>
      </p:sp>
      <p:sp>
        <p:nvSpPr>
          <p:cNvPr id="3" name="Content Placeholder 2"/>
          <p:cNvSpPr>
            <a:spLocks noGrp="1"/>
          </p:cNvSpPr>
          <p:nvPr>
            <p:ph idx="1"/>
          </p:nvPr>
        </p:nvSpPr>
        <p:spPr>
          <a:xfrm>
            <a:off x="1524000" y="1096144"/>
            <a:ext cx="9144000" cy="4999856"/>
          </a:xfrm>
          <a:solidFill>
            <a:schemeClr val="bg2">
              <a:lumMod val="75000"/>
              <a:alpha val="80000"/>
            </a:schemeClr>
          </a:solidFill>
        </p:spPr>
        <p:txBody>
          <a:bodyPr>
            <a:normAutofit fontScale="92500" lnSpcReduction="10000"/>
          </a:bodyPr>
          <a:lstStyle/>
          <a:p>
            <a:pPr marL="0" indent="0">
              <a:buNone/>
            </a:pPr>
            <a:r>
              <a:rPr lang="en-US" sz="2600" b="1" u="sng" dirty="0" smtClean="0"/>
              <a:t>WEB BUGS</a:t>
            </a:r>
          </a:p>
          <a:p>
            <a:r>
              <a:rPr lang="en-US" dirty="0" smtClean="0"/>
              <a:t>Also known as a Web beacon, is a file object that is placed on a Web page or in an email message to monitor user behavior.</a:t>
            </a:r>
          </a:p>
          <a:p>
            <a:r>
              <a:rPr lang="en-US" dirty="0" smtClean="0"/>
              <a:t>When a user opens the message information is sent back to the source of the bug </a:t>
            </a:r>
          </a:p>
          <a:p>
            <a:pPr marL="0" indent="0">
              <a:buNone/>
            </a:pPr>
            <a:r>
              <a:rPr lang="en-US" i="1" dirty="0" smtClean="0"/>
              <a:t>A web bug can gather the following information :</a:t>
            </a:r>
          </a:p>
          <a:p>
            <a:r>
              <a:rPr lang="en-US" dirty="0" smtClean="0"/>
              <a:t>The IP address of the computer that fetched the Web bug.</a:t>
            </a:r>
          </a:p>
          <a:p>
            <a:r>
              <a:rPr lang="en-US" dirty="0" smtClean="0"/>
              <a:t>The URL of the page that the Web bug is located on.</a:t>
            </a:r>
          </a:p>
          <a:p>
            <a:r>
              <a:rPr lang="en-US" dirty="0" smtClean="0"/>
              <a:t>The URL of the Web bug.</a:t>
            </a:r>
          </a:p>
          <a:p>
            <a:r>
              <a:rPr lang="en-US" dirty="0" smtClean="0"/>
              <a:t>The time the Web bug was viewed.</a:t>
            </a:r>
          </a:p>
          <a:p>
            <a:r>
              <a:rPr lang="en-US" dirty="0" smtClean="0"/>
              <a:t>The type of browser that fetched the Web bug.</a:t>
            </a:r>
          </a:p>
          <a:p>
            <a:r>
              <a:rPr lang="en-US" dirty="0" smtClean="0"/>
              <a:t>A previously set cookie value.</a:t>
            </a:r>
            <a:endParaRPr lang="en-SG" dirty="0"/>
          </a:p>
        </p:txBody>
      </p:sp>
    </p:spTree>
    <p:extLst>
      <p:ext uri="{BB962C8B-B14F-4D97-AF65-F5344CB8AC3E}">
        <p14:creationId xmlns:p14="http://schemas.microsoft.com/office/powerpoint/2010/main" val="288119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548680"/>
            <a:ext cx="9396536" cy="5832648"/>
          </a:xfrm>
          <a:solidFill>
            <a:schemeClr val="bg2">
              <a:lumMod val="75000"/>
              <a:alpha val="90000"/>
            </a:schemeClr>
          </a:solidFill>
        </p:spPr>
        <p:txBody>
          <a:bodyPr>
            <a:normAutofit fontScale="92500" lnSpcReduction="10000"/>
          </a:bodyPr>
          <a:lstStyle/>
          <a:p>
            <a:pPr marL="0" indent="0">
              <a:buNone/>
            </a:pPr>
            <a:r>
              <a:rPr lang="en-US" sz="2800" b="1" u="sng" dirty="0" smtClean="0"/>
              <a:t>SPYWARE</a:t>
            </a:r>
          </a:p>
          <a:p>
            <a:r>
              <a:rPr lang="en-US" sz="2200" dirty="0" smtClean="0"/>
              <a:t>Unwanted software that infiltrates your computing device, stealing your inter usage data and sensitive information.</a:t>
            </a:r>
          </a:p>
          <a:p>
            <a:r>
              <a:rPr lang="en-US" sz="2200" dirty="0" smtClean="0"/>
              <a:t>Spyware gathers your personal information and relays it to advertisers, data firms or external users.</a:t>
            </a:r>
          </a:p>
          <a:p>
            <a:pPr marL="0" indent="0">
              <a:buNone/>
            </a:pPr>
            <a:r>
              <a:rPr lang="en-US" sz="2200" i="1" dirty="0" smtClean="0"/>
              <a:t>There are four main types of spyware :</a:t>
            </a:r>
          </a:p>
          <a:p>
            <a:pPr marL="457200" indent="-457200">
              <a:buFont typeface="+mj-lt"/>
              <a:buAutoNum type="arabicPeriod"/>
            </a:pPr>
            <a:r>
              <a:rPr lang="en-US" sz="2200" b="1" i="1" dirty="0" smtClean="0"/>
              <a:t>Adware. </a:t>
            </a:r>
            <a:r>
              <a:rPr lang="en-US" sz="2200" dirty="0" smtClean="0"/>
              <a:t>This type of spyware tracks your browser history and downloads. Adware is used for marketing purposes and can slow down your computer.</a:t>
            </a:r>
          </a:p>
          <a:p>
            <a:pPr marL="457200" indent="-457200">
              <a:buFont typeface="+mj-lt"/>
              <a:buAutoNum type="arabicPeriod"/>
            </a:pPr>
            <a:r>
              <a:rPr lang="en-US" sz="2200" b="1" i="1" dirty="0" smtClean="0"/>
              <a:t>Trojan. </a:t>
            </a:r>
            <a:r>
              <a:rPr lang="en-US" sz="2200" dirty="0" smtClean="0"/>
              <a:t>This kind of malicious software disguises itself as legitimate software. It can be used to access </a:t>
            </a:r>
            <a:r>
              <a:rPr lang="en-US" sz="2200" dirty="0" err="1" smtClean="0"/>
              <a:t>sensitivite</a:t>
            </a:r>
            <a:r>
              <a:rPr lang="en-US" sz="2200" dirty="0" smtClean="0"/>
              <a:t> information such as Social Security numbers and credit card information.</a:t>
            </a:r>
          </a:p>
          <a:p>
            <a:pPr marL="457200" indent="-457200">
              <a:buFont typeface="+mj-lt"/>
              <a:buAutoNum type="arabicPeriod"/>
            </a:pPr>
            <a:r>
              <a:rPr lang="en-US" sz="2200" b="1" i="1" dirty="0" smtClean="0"/>
              <a:t>Tracking cookies. </a:t>
            </a:r>
            <a:r>
              <a:rPr lang="en-US" sz="2200" dirty="0" smtClean="0"/>
              <a:t>These track the user’s web activities, such as searches, history and downloads for marketing purposes.</a:t>
            </a:r>
          </a:p>
          <a:p>
            <a:pPr marL="457200" indent="-457200">
              <a:buFont typeface="+mj-lt"/>
              <a:buAutoNum type="arabicPeriod"/>
            </a:pPr>
            <a:r>
              <a:rPr lang="en-US" sz="2200" b="1" i="1" dirty="0" smtClean="0"/>
              <a:t>System monitors. </a:t>
            </a:r>
            <a:r>
              <a:rPr lang="en-US" sz="2200" dirty="0" smtClean="0"/>
              <a:t>This type of spyware can capture just about everything you do on your computer. System monitors can record all keystrokes, emails, chat-room dialogs, websites visited and programs run.</a:t>
            </a:r>
            <a:endParaRPr lang="en-SG" sz="2200" b="1" i="1" dirty="0"/>
          </a:p>
        </p:txBody>
      </p:sp>
    </p:spTree>
    <p:extLst>
      <p:ext uri="{BB962C8B-B14F-4D97-AF65-F5344CB8AC3E}">
        <p14:creationId xmlns:p14="http://schemas.microsoft.com/office/powerpoint/2010/main" val="33343489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700808"/>
            <a:ext cx="9144000" cy="3096344"/>
          </a:xfrm>
          <a:solidFill>
            <a:schemeClr val="bg2">
              <a:lumMod val="75000"/>
              <a:alpha val="90000"/>
            </a:schemeClr>
          </a:solidFill>
        </p:spPr>
        <p:txBody>
          <a:bodyPr/>
          <a:lstStyle/>
          <a:p>
            <a:pPr marL="0" indent="0">
              <a:buNone/>
            </a:pPr>
            <a:r>
              <a:rPr lang="en-US" i="1" dirty="0" smtClean="0"/>
              <a:t>Some of the most common ways your computer can become infected with spyware </a:t>
            </a:r>
            <a:r>
              <a:rPr lang="en-US" i="1" dirty="0" err="1" smtClean="0"/>
              <a:t>inclufe</a:t>
            </a:r>
            <a:r>
              <a:rPr lang="en-US" i="1" dirty="0" smtClean="0"/>
              <a:t> these :</a:t>
            </a:r>
          </a:p>
          <a:p>
            <a:pPr marL="514350" indent="-514350">
              <a:buFont typeface="+mj-lt"/>
              <a:buAutoNum type="romanLcPeriod"/>
            </a:pPr>
            <a:r>
              <a:rPr lang="en-US" dirty="0" smtClean="0"/>
              <a:t>Accepting a prompt or pop-up without reading it first</a:t>
            </a:r>
          </a:p>
          <a:p>
            <a:pPr marL="514350" indent="-514350">
              <a:buFont typeface="+mj-lt"/>
              <a:buAutoNum type="romanLcPeriod"/>
            </a:pPr>
            <a:r>
              <a:rPr lang="en-US" dirty="0" smtClean="0"/>
              <a:t>Downloading software from an unreliable source</a:t>
            </a:r>
          </a:p>
          <a:p>
            <a:pPr marL="514350" indent="-514350">
              <a:buFont typeface="+mj-lt"/>
              <a:buAutoNum type="romanLcPeriod"/>
            </a:pPr>
            <a:r>
              <a:rPr lang="en-US" dirty="0" smtClean="0"/>
              <a:t>Opening email </a:t>
            </a:r>
            <a:r>
              <a:rPr lang="en-US" dirty="0" err="1" smtClean="0"/>
              <a:t>attrachments</a:t>
            </a:r>
            <a:r>
              <a:rPr lang="en-US" dirty="0" smtClean="0"/>
              <a:t> form unknown senders</a:t>
            </a:r>
          </a:p>
          <a:p>
            <a:pPr marL="514350" indent="-514350">
              <a:buFont typeface="+mj-lt"/>
              <a:buAutoNum type="romanLcPeriod"/>
            </a:pPr>
            <a:r>
              <a:rPr lang="en-US" dirty="0" smtClean="0"/>
              <a:t>Pirating media such as movies, music or games</a:t>
            </a:r>
          </a:p>
          <a:p>
            <a:pPr marL="514350" indent="-514350">
              <a:buFont typeface="+mj-lt"/>
              <a:buAutoNum type="romanLcPeriod"/>
            </a:pPr>
            <a:endParaRPr lang="en-SG" i="1" dirty="0"/>
          </a:p>
        </p:txBody>
      </p:sp>
    </p:spTree>
    <p:extLst>
      <p:ext uri="{BB962C8B-B14F-4D97-AF65-F5344CB8AC3E}">
        <p14:creationId xmlns:p14="http://schemas.microsoft.com/office/powerpoint/2010/main" val="1185744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48680"/>
            <a:ext cx="9144000" cy="5832648"/>
          </a:xfrm>
          <a:solidFill>
            <a:schemeClr val="bg2">
              <a:lumMod val="75000"/>
              <a:alpha val="80000"/>
            </a:schemeClr>
          </a:solidFill>
        </p:spPr>
        <p:txBody>
          <a:bodyPr>
            <a:normAutofit fontScale="92500" lnSpcReduction="20000"/>
          </a:bodyPr>
          <a:lstStyle/>
          <a:p>
            <a:pPr marL="0" indent="0">
              <a:buNone/>
            </a:pPr>
            <a:r>
              <a:rPr lang="en-US" sz="2400" b="1" u="sng" dirty="0" smtClean="0"/>
              <a:t>ANTI-SPYWARE SOFTWARE</a:t>
            </a:r>
          </a:p>
          <a:p>
            <a:r>
              <a:rPr lang="en-US" dirty="0" smtClean="0"/>
              <a:t>Anti-spyware software is a type of program designed to prevent and detect unwanted spyware program installations and to remove those programs if installed.</a:t>
            </a:r>
          </a:p>
          <a:p>
            <a:r>
              <a:rPr lang="en-US" dirty="0" smtClean="0"/>
              <a:t>Detects spyware through rules-based methods or based on downloaded definition files that identify common spyware programs.</a:t>
            </a:r>
          </a:p>
          <a:p>
            <a:r>
              <a:rPr lang="en-US" dirty="0" smtClean="0"/>
              <a:t>Can act much like an anti-virus program by providing real-time protection and preventing spyware from being downloaded in the </a:t>
            </a:r>
            <a:r>
              <a:rPr lang="en-US" dirty="0" err="1" smtClean="0"/>
              <a:t>firdt</a:t>
            </a:r>
            <a:r>
              <a:rPr lang="en-US" dirty="0" smtClean="0"/>
              <a:t> place.</a:t>
            </a:r>
          </a:p>
          <a:p>
            <a:pPr marL="0" indent="0">
              <a:buNone/>
            </a:pPr>
            <a:r>
              <a:rPr lang="en-US" i="1" dirty="0" smtClean="0"/>
              <a:t>A few examples of anti spyware software :</a:t>
            </a:r>
          </a:p>
          <a:p>
            <a:pPr marL="457200" indent="-457200">
              <a:buFont typeface="+mj-lt"/>
              <a:buAutoNum type="arabicPeriod"/>
            </a:pPr>
            <a:r>
              <a:rPr lang="en-US" dirty="0" smtClean="0"/>
              <a:t>Bitdefender Antivirus </a:t>
            </a:r>
          </a:p>
          <a:p>
            <a:pPr marL="457200" indent="-457200">
              <a:buFont typeface="+mj-lt"/>
              <a:buAutoNum type="arabicPeriod"/>
            </a:pPr>
            <a:r>
              <a:rPr lang="en-US" dirty="0" smtClean="0"/>
              <a:t>Avira Free Security Suite</a:t>
            </a:r>
          </a:p>
          <a:p>
            <a:pPr marL="457200" indent="-457200">
              <a:buFont typeface="+mj-lt"/>
              <a:buAutoNum type="arabicPeriod"/>
            </a:pPr>
            <a:r>
              <a:rPr lang="en-US" dirty="0" smtClean="0"/>
              <a:t>AVG </a:t>
            </a:r>
            <a:r>
              <a:rPr lang="en-US" dirty="0" err="1" smtClean="0"/>
              <a:t>AntiVirus</a:t>
            </a:r>
            <a:r>
              <a:rPr lang="en-US" dirty="0" smtClean="0"/>
              <a:t> </a:t>
            </a:r>
          </a:p>
          <a:p>
            <a:pPr marL="457200" indent="-457200">
              <a:buFont typeface="+mj-lt"/>
              <a:buAutoNum type="arabicPeriod"/>
            </a:pPr>
            <a:r>
              <a:rPr lang="en-US" dirty="0" smtClean="0"/>
              <a:t>Malwarebytes Anti-Malware</a:t>
            </a:r>
          </a:p>
          <a:p>
            <a:pPr marL="457200" indent="-457200">
              <a:buFont typeface="+mj-lt"/>
              <a:buAutoNum type="arabicPeriod"/>
            </a:pPr>
            <a:r>
              <a:rPr lang="en-US" dirty="0" err="1" smtClean="0"/>
              <a:t>SpyBot</a:t>
            </a:r>
            <a:r>
              <a:rPr lang="en-US" dirty="0" smtClean="0"/>
              <a:t> Search &amp; Destroy</a:t>
            </a:r>
          </a:p>
          <a:p>
            <a:pPr marL="457200" indent="-457200">
              <a:buFont typeface="+mj-lt"/>
              <a:buAutoNum type="arabicPeriod"/>
            </a:pPr>
            <a:r>
              <a:rPr lang="en-US" dirty="0" err="1" smtClean="0"/>
              <a:t>Emsisoft</a:t>
            </a:r>
            <a:r>
              <a:rPr lang="en-US" dirty="0" smtClean="0"/>
              <a:t> Emergency Kit</a:t>
            </a:r>
          </a:p>
          <a:p>
            <a:pPr marL="457200" indent="-457200">
              <a:buFont typeface="+mj-lt"/>
              <a:buAutoNum type="arabicPeriod"/>
            </a:pPr>
            <a:r>
              <a:rPr lang="en-US" dirty="0" err="1" smtClean="0"/>
              <a:t>Avast</a:t>
            </a:r>
            <a:r>
              <a:rPr lang="en-US" dirty="0" smtClean="0"/>
              <a:t> Anti-Virus</a:t>
            </a:r>
          </a:p>
        </p:txBody>
      </p:sp>
    </p:spTree>
    <p:extLst>
      <p:ext uri="{BB962C8B-B14F-4D97-AF65-F5344CB8AC3E}">
        <p14:creationId xmlns:p14="http://schemas.microsoft.com/office/powerpoint/2010/main" val="39058043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9144000" cy="691480"/>
          </a:xfrm>
        </p:spPr>
        <p:txBody>
          <a:bodyPr/>
          <a:lstStyle/>
          <a:p>
            <a:r>
              <a:rPr lang="en-US" dirty="0" smtClean="0"/>
              <a:t>Online Identity</a:t>
            </a:r>
            <a:endParaRPr lang="en-SG" dirty="0"/>
          </a:p>
        </p:txBody>
      </p:sp>
      <p:sp>
        <p:nvSpPr>
          <p:cNvPr id="3" name="Content Placeholder 2"/>
          <p:cNvSpPr>
            <a:spLocks noGrp="1"/>
          </p:cNvSpPr>
          <p:nvPr>
            <p:ph idx="1"/>
          </p:nvPr>
        </p:nvSpPr>
        <p:spPr>
          <a:xfrm>
            <a:off x="1524000" y="1124744"/>
            <a:ext cx="9144000" cy="4971256"/>
          </a:xfrm>
          <a:solidFill>
            <a:schemeClr val="bg2">
              <a:lumMod val="75000"/>
              <a:alpha val="90000"/>
            </a:schemeClr>
          </a:solidFill>
        </p:spPr>
        <p:txBody>
          <a:bodyPr>
            <a:normAutofit fontScale="92500" lnSpcReduction="10000"/>
          </a:bodyPr>
          <a:lstStyle/>
          <a:p>
            <a:r>
              <a:rPr lang="en-US" dirty="0" smtClean="0"/>
              <a:t>Also known as Internet identity (IID), online identity or internet persona.</a:t>
            </a:r>
          </a:p>
          <a:p>
            <a:r>
              <a:rPr lang="en-US" dirty="0" smtClean="0"/>
              <a:t>Is a social identity that Internet user voluntarily makes available in online communities and websites such as social media platforms.</a:t>
            </a:r>
          </a:p>
          <a:p>
            <a:r>
              <a:rPr lang="en-US" dirty="0" smtClean="0"/>
              <a:t>Archiving and search features of the Web make it available indefinitely.</a:t>
            </a:r>
          </a:p>
          <a:p>
            <a:pPr marL="0" indent="0">
              <a:buNone/>
            </a:pPr>
            <a:r>
              <a:rPr lang="en-US" i="1" dirty="0" smtClean="0"/>
              <a:t>An Internet identity can  even be comprised of things like :</a:t>
            </a:r>
          </a:p>
          <a:p>
            <a:pPr>
              <a:buFont typeface="Wingdings" panose="05000000000000000000" pitchFamily="2" charset="2"/>
              <a:buChar char="ü"/>
            </a:pPr>
            <a:r>
              <a:rPr lang="en-US" dirty="0" smtClean="0"/>
              <a:t>Login credentials</a:t>
            </a:r>
          </a:p>
          <a:p>
            <a:pPr>
              <a:buFont typeface="Wingdings" panose="05000000000000000000" pitchFamily="2" charset="2"/>
              <a:buChar char="ü"/>
            </a:pPr>
            <a:r>
              <a:rPr lang="en-US" dirty="0" smtClean="0"/>
              <a:t>Online transactions </a:t>
            </a:r>
          </a:p>
          <a:p>
            <a:pPr>
              <a:buFont typeface="Wingdings" panose="05000000000000000000" pitchFamily="2" charset="2"/>
              <a:buChar char="ü"/>
            </a:pPr>
            <a:r>
              <a:rPr lang="en-US" dirty="0" smtClean="0"/>
              <a:t>Online search activities</a:t>
            </a:r>
          </a:p>
          <a:p>
            <a:pPr>
              <a:buFont typeface="Wingdings" panose="05000000000000000000" pitchFamily="2" charset="2"/>
              <a:buChar char="ü"/>
            </a:pPr>
            <a:r>
              <a:rPr lang="en-US" dirty="0" smtClean="0"/>
              <a:t>Medical history</a:t>
            </a:r>
          </a:p>
          <a:p>
            <a:pPr>
              <a:buFont typeface="Wingdings" panose="05000000000000000000" pitchFamily="2" charset="2"/>
              <a:buChar char="ü"/>
            </a:pPr>
            <a:r>
              <a:rPr lang="en-US" dirty="0" smtClean="0"/>
              <a:t>Date of birth</a:t>
            </a:r>
          </a:p>
          <a:p>
            <a:pPr>
              <a:buFont typeface="Wingdings" panose="05000000000000000000" pitchFamily="2" charset="2"/>
              <a:buChar char="ü"/>
            </a:pPr>
            <a:r>
              <a:rPr lang="en-US" dirty="0" smtClean="0"/>
              <a:t>Browsing history  </a:t>
            </a:r>
            <a:endParaRPr lang="en-SG" i="1" dirty="0"/>
          </a:p>
        </p:txBody>
      </p:sp>
    </p:spTree>
    <p:extLst>
      <p:ext uri="{BB962C8B-B14F-4D97-AF65-F5344CB8AC3E}">
        <p14:creationId xmlns:p14="http://schemas.microsoft.com/office/powerpoint/2010/main" val="7296216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76672"/>
            <a:ext cx="9144000" cy="619472"/>
          </a:xfrm>
        </p:spPr>
        <p:txBody>
          <a:bodyPr/>
          <a:lstStyle/>
          <a:p>
            <a:r>
              <a:rPr lang="en-US" dirty="0" smtClean="0"/>
              <a:t>Learning Objectives</a:t>
            </a:r>
            <a:endParaRPr lang="en-SG" dirty="0"/>
          </a:p>
        </p:txBody>
      </p:sp>
      <p:sp>
        <p:nvSpPr>
          <p:cNvPr id="3" name="Content Placeholder 2"/>
          <p:cNvSpPr>
            <a:spLocks noGrp="1"/>
          </p:cNvSpPr>
          <p:nvPr>
            <p:ph idx="1"/>
          </p:nvPr>
        </p:nvSpPr>
        <p:spPr>
          <a:xfrm>
            <a:off x="1524000" y="1412776"/>
            <a:ext cx="9144000" cy="4683224"/>
          </a:xfrm>
          <a:solidFill>
            <a:schemeClr val="bg2">
              <a:lumMod val="75000"/>
              <a:alpha val="74000"/>
            </a:schemeClr>
          </a:solidFill>
        </p:spPr>
        <p:txBody>
          <a:bodyPr>
            <a:normAutofit/>
          </a:bodyPr>
          <a:lstStyle/>
          <a:p>
            <a:r>
              <a:rPr lang="en-US" sz="2400" dirty="0" smtClean="0"/>
              <a:t>Identify the most significant concerns for effective implementation of computer technology.</a:t>
            </a:r>
          </a:p>
          <a:p>
            <a:r>
              <a:rPr lang="en-US" sz="2400" dirty="0" smtClean="0"/>
              <a:t>Discuss the primary privacy issues of accuracy, property and access.</a:t>
            </a:r>
          </a:p>
          <a:p>
            <a:r>
              <a:rPr lang="en-US" sz="2400" dirty="0" smtClean="0"/>
              <a:t>Describe the impact of large database, private networks, the Internet and the Web on privacy.</a:t>
            </a:r>
          </a:p>
          <a:p>
            <a:r>
              <a:rPr lang="en-US" sz="2400" dirty="0" smtClean="0"/>
              <a:t>Discuss online identity and major laws on privacy.</a:t>
            </a:r>
          </a:p>
          <a:p>
            <a:r>
              <a:rPr lang="en-US" sz="2400" dirty="0" smtClean="0"/>
              <a:t>Discuss </a:t>
            </a:r>
            <a:r>
              <a:rPr lang="en-US" sz="2400" dirty="0" err="1" smtClean="0"/>
              <a:t>abour</a:t>
            </a:r>
            <a:r>
              <a:rPr lang="en-US" sz="2400" dirty="0" smtClean="0"/>
              <a:t> cybercrime.</a:t>
            </a:r>
          </a:p>
          <a:p>
            <a:r>
              <a:rPr lang="en-US" sz="2400" dirty="0" smtClean="0"/>
              <a:t>Detail ways to protect computer security.</a:t>
            </a:r>
          </a:p>
          <a:p>
            <a:r>
              <a:rPr lang="en-US" sz="2400" dirty="0" smtClean="0"/>
              <a:t>Discuss computer ethics </a:t>
            </a:r>
          </a:p>
          <a:p>
            <a:endParaRPr lang="en-SG" dirty="0"/>
          </a:p>
        </p:txBody>
      </p:sp>
    </p:spTree>
    <p:extLst>
      <p:ext uri="{BB962C8B-B14F-4D97-AF65-F5344CB8AC3E}">
        <p14:creationId xmlns:p14="http://schemas.microsoft.com/office/powerpoint/2010/main" val="4299017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60648"/>
            <a:ext cx="10729192" cy="6192688"/>
          </a:xfrm>
          <a:solidFill>
            <a:schemeClr val="bg2">
              <a:lumMod val="75000"/>
              <a:alpha val="64000"/>
            </a:schemeClr>
          </a:solidFill>
        </p:spPr>
        <p:txBody>
          <a:bodyPr>
            <a:normAutofit fontScale="92500" lnSpcReduction="10000"/>
          </a:bodyPr>
          <a:lstStyle/>
          <a:p>
            <a:pPr marL="0" indent="0">
              <a:buNone/>
            </a:pPr>
            <a:r>
              <a:rPr lang="en-US" i="1" dirty="0" smtClean="0"/>
              <a:t>Some of the entities that are interested in your private data, identity, web traffic, Internet usage habits and other sensitive information include :</a:t>
            </a:r>
          </a:p>
          <a:p>
            <a:r>
              <a:rPr lang="en-US" dirty="0" smtClean="0"/>
              <a:t>Your ISP</a:t>
            </a:r>
          </a:p>
          <a:p>
            <a:r>
              <a:rPr lang="en-US" dirty="0" smtClean="0"/>
              <a:t>Hackers</a:t>
            </a:r>
          </a:p>
          <a:p>
            <a:r>
              <a:rPr lang="en-US" dirty="0" smtClean="0"/>
              <a:t>Advertisers</a:t>
            </a:r>
          </a:p>
          <a:p>
            <a:r>
              <a:rPr lang="en-US" dirty="0" smtClean="0"/>
              <a:t>Government surveillance agencies</a:t>
            </a:r>
          </a:p>
          <a:p>
            <a:r>
              <a:rPr lang="en-US" dirty="0" smtClean="0"/>
              <a:t>The authorities</a:t>
            </a:r>
          </a:p>
          <a:p>
            <a:r>
              <a:rPr lang="en-US" dirty="0" smtClean="0"/>
              <a:t>Search engines and social media</a:t>
            </a:r>
            <a:r>
              <a:rPr lang="en-SG" dirty="0" smtClean="0"/>
              <a:t> platforms</a:t>
            </a:r>
          </a:p>
          <a:p>
            <a:r>
              <a:rPr lang="en-US" dirty="0" smtClean="0"/>
              <a:t>Any other websites you visit</a:t>
            </a:r>
          </a:p>
          <a:p>
            <a:r>
              <a:rPr lang="en-US" dirty="0" smtClean="0"/>
              <a:t>All sorts of businesses</a:t>
            </a:r>
          </a:p>
          <a:p>
            <a:pPr marL="0" indent="0">
              <a:buNone/>
            </a:pPr>
            <a:r>
              <a:rPr lang="en-US" i="1" dirty="0" smtClean="0"/>
              <a:t>Major Laws on Privacy :</a:t>
            </a:r>
          </a:p>
          <a:p>
            <a:pPr>
              <a:buFont typeface="Wingdings" panose="05000000000000000000" pitchFamily="2" charset="2"/>
              <a:buChar char="§"/>
            </a:pPr>
            <a:r>
              <a:rPr lang="en-US" i="1" dirty="0" smtClean="0"/>
              <a:t>Gramm-</a:t>
            </a:r>
            <a:r>
              <a:rPr lang="en-US" i="1" dirty="0" err="1" smtClean="0"/>
              <a:t>Learch</a:t>
            </a:r>
            <a:r>
              <a:rPr lang="en-US" i="1" dirty="0" smtClean="0"/>
              <a:t>-Bliley Act protects personal financial information</a:t>
            </a:r>
          </a:p>
          <a:p>
            <a:pPr>
              <a:buFont typeface="Wingdings" panose="05000000000000000000" pitchFamily="2" charset="2"/>
              <a:buChar char="§"/>
            </a:pPr>
            <a:r>
              <a:rPr lang="en-US" i="1" dirty="0" smtClean="0"/>
              <a:t>Health Insurance Portability and Accountability Act (HIPAA) protects medical records</a:t>
            </a:r>
          </a:p>
          <a:p>
            <a:pPr>
              <a:buFont typeface="Wingdings" panose="05000000000000000000" pitchFamily="2" charset="2"/>
              <a:buChar char="§"/>
            </a:pPr>
            <a:r>
              <a:rPr lang="en-US" i="1" dirty="0" smtClean="0"/>
              <a:t>Family Educational Rights and Privacy Act (FERPA) resists disclosure of educational records </a:t>
            </a:r>
          </a:p>
          <a:p>
            <a:pPr marL="0" indent="0">
              <a:buNone/>
            </a:pPr>
            <a:endParaRPr lang="en-US" dirty="0" smtClean="0"/>
          </a:p>
        </p:txBody>
      </p:sp>
    </p:spTree>
    <p:extLst>
      <p:ext uri="{BB962C8B-B14F-4D97-AF65-F5344CB8AC3E}">
        <p14:creationId xmlns:p14="http://schemas.microsoft.com/office/powerpoint/2010/main" val="322134178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5102" y="0"/>
            <a:ext cx="9144000" cy="763488"/>
          </a:xfrm>
        </p:spPr>
        <p:txBody>
          <a:bodyPr/>
          <a:lstStyle/>
          <a:p>
            <a:pPr algn="ctr"/>
            <a:r>
              <a:rPr lang="en-US" dirty="0" smtClean="0"/>
              <a:t>WHAT is Security ?</a:t>
            </a:r>
            <a:endParaRPr lang="en-SG" dirty="0"/>
          </a:p>
        </p:txBody>
      </p:sp>
      <p:sp>
        <p:nvSpPr>
          <p:cNvPr id="3" name="Content Placeholder 2"/>
          <p:cNvSpPr>
            <a:spLocks noGrp="1"/>
          </p:cNvSpPr>
          <p:nvPr>
            <p:ph idx="1"/>
          </p:nvPr>
        </p:nvSpPr>
        <p:spPr>
          <a:xfrm>
            <a:off x="1524000" y="1024136"/>
            <a:ext cx="9144000" cy="5285184"/>
          </a:xfrm>
          <a:solidFill>
            <a:schemeClr val="bg2">
              <a:lumMod val="75000"/>
              <a:alpha val="65000"/>
            </a:schemeClr>
          </a:solidFill>
        </p:spPr>
        <p:txBody>
          <a:bodyPr>
            <a:noAutofit/>
          </a:bodyPr>
          <a:lstStyle/>
          <a:p>
            <a:r>
              <a:rPr lang="en-US" sz="2800" dirty="0"/>
              <a:t>Computer </a:t>
            </a:r>
            <a:r>
              <a:rPr lang="en-US" sz="2800" b="1" dirty="0"/>
              <a:t>security</a:t>
            </a:r>
            <a:r>
              <a:rPr lang="en-US" sz="2800" dirty="0"/>
              <a:t>, cybersecurity or information technology </a:t>
            </a:r>
            <a:r>
              <a:rPr lang="en-US" sz="2800" b="1" dirty="0"/>
              <a:t>security</a:t>
            </a:r>
            <a:r>
              <a:rPr lang="en-US" sz="2800" dirty="0"/>
              <a:t> (IT </a:t>
            </a:r>
            <a:r>
              <a:rPr lang="en-US" sz="2800" b="1" dirty="0"/>
              <a:t>security</a:t>
            </a:r>
            <a:r>
              <a:rPr lang="en-US" sz="2800" dirty="0"/>
              <a:t>) is the protection of computer systems from the theft of or damage to their hardware, software, or electronic data, as well as from the disruption or misdirection of the services they provide</a:t>
            </a:r>
            <a:r>
              <a:rPr lang="en-US" sz="2800" dirty="0" smtClean="0"/>
              <a:t>.</a:t>
            </a:r>
          </a:p>
          <a:p>
            <a:pPr lvl="1"/>
            <a:r>
              <a:rPr lang="en-US" sz="2800" dirty="0" smtClean="0"/>
              <a:t>Hackers</a:t>
            </a:r>
          </a:p>
          <a:p>
            <a:pPr lvl="2"/>
            <a:r>
              <a:rPr lang="en-US" sz="2800" dirty="0" smtClean="0"/>
              <a:t>Gains unauthorized access with malicious intent</a:t>
            </a:r>
          </a:p>
          <a:p>
            <a:pPr lvl="2"/>
            <a:r>
              <a:rPr lang="en-US" sz="2800" dirty="0" smtClean="0"/>
              <a:t>Not all hackers are illegal</a:t>
            </a:r>
            <a:endParaRPr lang="en-US" sz="2800" dirty="0"/>
          </a:p>
          <a:p>
            <a:pPr lvl="1"/>
            <a:r>
              <a:rPr lang="en-US" sz="2800" dirty="0" smtClean="0"/>
              <a:t>Cybercrime / Computer Crime </a:t>
            </a:r>
          </a:p>
          <a:p>
            <a:pPr lvl="2"/>
            <a:r>
              <a:rPr lang="en-US" sz="2800" dirty="0" smtClean="0"/>
              <a:t>Criminal offense that involves a computer and a network</a:t>
            </a:r>
            <a:endParaRPr lang="en-SG" sz="2800" dirty="0"/>
          </a:p>
        </p:txBody>
      </p:sp>
    </p:spTree>
    <p:extLst>
      <p:ext uri="{BB962C8B-B14F-4D97-AF65-F5344CB8AC3E}">
        <p14:creationId xmlns:p14="http://schemas.microsoft.com/office/powerpoint/2010/main" val="21562499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640"/>
            <a:ext cx="9144000" cy="691480"/>
          </a:xfrm>
        </p:spPr>
        <p:txBody>
          <a:bodyPr/>
          <a:lstStyle/>
          <a:p>
            <a:r>
              <a:rPr lang="en-US" dirty="0" smtClean="0"/>
              <a:t>Forms of Computer Crime</a:t>
            </a:r>
            <a:endParaRPr lang="en-S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5006746"/>
              </p:ext>
            </p:extLst>
          </p:nvPr>
        </p:nvGraphicFramePr>
        <p:xfrm>
          <a:off x="767408" y="1124744"/>
          <a:ext cx="10729192" cy="5256583"/>
        </p:xfrm>
        <a:graphic>
          <a:graphicData uri="http://schemas.openxmlformats.org/drawingml/2006/table">
            <a:tbl>
              <a:tblPr firstRow="1" bandRow="1">
                <a:tableStyleId>{5C22544A-7EE6-4342-B048-85BDC9FD1C3A}</a:tableStyleId>
              </a:tblPr>
              <a:tblGrid>
                <a:gridCol w="2998841">
                  <a:extLst>
                    <a:ext uri="{9D8B030D-6E8A-4147-A177-3AD203B41FA5}">
                      <a16:colId xmlns:a16="http://schemas.microsoft.com/office/drawing/2014/main" val="3462873940"/>
                    </a:ext>
                  </a:extLst>
                </a:gridCol>
                <a:gridCol w="7730351">
                  <a:extLst>
                    <a:ext uri="{9D8B030D-6E8A-4147-A177-3AD203B41FA5}">
                      <a16:colId xmlns:a16="http://schemas.microsoft.com/office/drawing/2014/main" val="3266494833"/>
                    </a:ext>
                  </a:extLst>
                </a:gridCol>
              </a:tblGrid>
              <a:tr h="582902">
                <a:tc>
                  <a:txBody>
                    <a:bodyPr/>
                    <a:lstStyle/>
                    <a:p>
                      <a:r>
                        <a:rPr lang="en-US" dirty="0" err="1" smtClean="0"/>
                        <a:t>Computet</a:t>
                      </a:r>
                      <a:r>
                        <a:rPr lang="en-US" baseline="0" dirty="0" smtClean="0"/>
                        <a:t> Crime </a:t>
                      </a:r>
                      <a:endParaRPr lang="en-SG" dirty="0"/>
                    </a:p>
                  </a:txBody>
                  <a:tcPr/>
                </a:tc>
                <a:tc>
                  <a:txBody>
                    <a:bodyPr/>
                    <a:lstStyle/>
                    <a:p>
                      <a:r>
                        <a:rPr lang="en-US" dirty="0" smtClean="0"/>
                        <a:t>Description</a:t>
                      </a:r>
                      <a:endParaRPr lang="en-SG" dirty="0"/>
                    </a:p>
                  </a:txBody>
                  <a:tcPr/>
                </a:tc>
                <a:extLst>
                  <a:ext uri="{0D108BD9-81ED-4DB2-BD59-A6C34878D82A}">
                    <a16:rowId xmlns:a16="http://schemas.microsoft.com/office/drawing/2014/main" val="2482205921"/>
                  </a:ext>
                </a:extLst>
              </a:tr>
              <a:tr h="509222">
                <a:tc>
                  <a:txBody>
                    <a:bodyPr/>
                    <a:lstStyle/>
                    <a:p>
                      <a:r>
                        <a:rPr lang="en-US" dirty="0" smtClean="0"/>
                        <a:t>Malicious programs</a:t>
                      </a:r>
                      <a:endParaRPr lang="en-SG" dirty="0"/>
                    </a:p>
                  </a:txBody>
                  <a:tcPr/>
                </a:tc>
                <a:tc>
                  <a:txBody>
                    <a:bodyPr/>
                    <a:lstStyle/>
                    <a:p>
                      <a:r>
                        <a:rPr lang="en-US" dirty="0" smtClean="0"/>
                        <a:t>Include viruses, worms and </a:t>
                      </a:r>
                      <a:r>
                        <a:rPr lang="en-US" dirty="0" err="1" smtClean="0"/>
                        <a:t>Torjan</a:t>
                      </a:r>
                      <a:r>
                        <a:rPr lang="en-US" baseline="0" dirty="0" smtClean="0"/>
                        <a:t> horses</a:t>
                      </a:r>
                      <a:endParaRPr lang="en-SG" dirty="0"/>
                    </a:p>
                  </a:txBody>
                  <a:tcPr/>
                </a:tc>
                <a:extLst>
                  <a:ext uri="{0D108BD9-81ED-4DB2-BD59-A6C34878D82A}">
                    <a16:rowId xmlns:a16="http://schemas.microsoft.com/office/drawing/2014/main" val="2873567839"/>
                  </a:ext>
                </a:extLst>
              </a:tr>
              <a:tr h="509222">
                <a:tc>
                  <a:txBody>
                    <a:bodyPr/>
                    <a:lstStyle/>
                    <a:p>
                      <a:r>
                        <a:rPr lang="en-US" dirty="0" err="1" smtClean="0"/>
                        <a:t>DoS</a:t>
                      </a:r>
                      <a:endParaRPr lang="en-SG" dirty="0"/>
                    </a:p>
                  </a:txBody>
                  <a:tcPr/>
                </a:tc>
                <a:tc>
                  <a:txBody>
                    <a:bodyPr/>
                    <a:lstStyle/>
                    <a:p>
                      <a:r>
                        <a:rPr lang="en-US" dirty="0" smtClean="0"/>
                        <a:t>Causes computer systems to slow down</a:t>
                      </a:r>
                      <a:r>
                        <a:rPr lang="en-US" baseline="0" dirty="0" smtClean="0"/>
                        <a:t> or stop</a:t>
                      </a:r>
                      <a:endParaRPr lang="en-SG" dirty="0"/>
                    </a:p>
                  </a:txBody>
                  <a:tcPr/>
                </a:tc>
                <a:extLst>
                  <a:ext uri="{0D108BD9-81ED-4DB2-BD59-A6C34878D82A}">
                    <a16:rowId xmlns:a16="http://schemas.microsoft.com/office/drawing/2014/main" val="1664178477"/>
                  </a:ext>
                </a:extLst>
              </a:tr>
              <a:tr h="878931">
                <a:tc>
                  <a:txBody>
                    <a:bodyPr/>
                    <a:lstStyle/>
                    <a:p>
                      <a:r>
                        <a:rPr lang="en-US" dirty="0" smtClean="0"/>
                        <a:t>Rogue WIFI hotspots</a:t>
                      </a:r>
                      <a:endParaRPr lang="en-SG" dirty="0"/>
                    </a:p>
                  </a:txBody>
                  <a:tcPr/>
                </a:tc>
                <a:tc>
                  <a:txBody>
                    <a:bodyPr/>
                    <a:lstStyle/>
                    <a:p>
                      <a:r>
                        <a:rPr lang="en-US" dirty="0" smtClean="0"/>
                        <a:t>Imitate legitimate WIFI hotspot in order to capture personal information</a:t>
                      </a:r>
                      <a:endParaRPr lang="en-SG" dirty="0"/>
                    </a:p>
                  </a:txBody>
                  <a:tcPr/>
                </a:tc>
                <a:extLst>
                  <a:ext uri="{0D108BD9-81ED-4DB2-BD59-A6C34878D82A}">
                    <a16:rowId xmlns:a16="http://schemas.microsoft.com/office/drawing/2014/main" val="1051405195"/>
                  </a:ext>
                </a:extLst>
              </a:tr>
              <a:tr h="509222">
                <a:tc>
                  <a:txBody>
                    <a:bodyPr/>
                    <a:lstStyle/>
                    <a:p>
                      <a:r>
                        <a:rPr lang="en-US" dirty="0" smtClean="0"/>
                        <a:t>Data manipulation</a:t>
                      </a:r>
                      <a:endParaRPr lang="en-SG" dirty="0"/>
                    </a:p>
                  </a:txBody>
                  <a:tcPr/>
                </a:tc>
                <a:tc>
                  <a:txBody>
                    <a:bodyPr/>
                    <a:lstStyle/>
                    <a:p>
                      <a:r>
                        <a:rPr lang="en-US" dirty="0" smtClean="0"/>
                        <a:t>Involves changing</a:t>
                      </a:r>
                      <a:r>
                        <a:rPr lang="en-US" baseline="0" dirty="0" smtClean="0"/>
                        <a:t> data or leaving prank messages</a:t>
                      </a:r>
                    </a:p>
                  </a:txBody>
                  <a:tcPr/>
                </a:tc>
                <a:extLst>
                  <a:ext uri="{0D108BD9-81ED-4DB2-BD59-A6C34878D82A}">
                    <a16:rowId xmlns:a16="http://schemas.microsoft.com/office/drawing/2014/main" val="3872598690"/>
                  </a:ext>
                </a:extLst>
              </a:tr>
              <a:tr h="509222">
                <a:tc>
                  <a:txBody>
                    <a:bodyPr/>
                    <a:lstStyle/>
                    <a:p>
                      <a:r>
                        <a:rPr lang="en-US" dirty="0" smtClean="0"/>
                        <a:t>Identity theft</a:t>
                      </a:r>
                      <a:endParaRPr lang="en-SG" dirty="0"/>
                    </a:p>
                  </a:txBody>
                  <a:tcPr/>
                </a:tc>
                <a:tc>
                  <a:txBody>
                    <a:bodyPr/>
                    <a:lstStyle/>
                    <a:p>
                      <a:r>
                        <a:rPr lang="en-US" dirty="0" smtClean="0"/>
                        <a:t>Is illegal assumption</a:t>
                      </a:r>
                      <a:r>
                        <a:rPr lang="en-US" baseline="0" dirty="0" smtClean="0"/>
                        <a:t> of a person’s identity for economic gain</a:t>
                      </a:r>
                    </a:p>
                  </a:txBody>
                  <a:tcPr/>
                </a:tc>
                <a:extLst>
                  <a:ext uri="{0D108BD9-81ED-4DB2-BD59-A6C34878D82A}">
                    <a16:rowId xmlns:a16="http://schemas.microsoft.com/office/drawing/2014/main" val="3188834843"/>
                  </a:ext>
                </a:extLst>
              </a:tr>
              <a:tr h="878931">
                <a:tc>
                  <a:txBody>
                    <a:bodyPr/>
                    <a:lstStyle/>
                    <a:p>
                      <a:r>
                        <a:rPr lang="en-US" dirty="0" smtClean="0"/>
                        <a:t>Internet scams</a:t>
                      </a:r>
                      <a:endParaRPr lang="en-SG" dirty="0"/>
                    </a:p>
                  </a:txBody>
                  <a:tcPr/>
                </a:tc>
                <a:tc>
                  <a:txBody>
                    <a:bodyPr/>
                    <a:lstStyle/>
                    <a:p>
                      <a:r>
                        <a:rPr lang="en-US" dirty="0" smtClean="0"/>
                        <a:t>Are scams over the Internet</a:t>
                      </a:r>
                      <a:r>
                        <a:rPr lang="en-US" baseline="0" dirty="0" smtClean="0"/>
                        <a:t> usually initiated by e-mail and involving phishing</a:t>
                      </a:r>
                      <a:endParaRPr lang="en-SG" dirty="0"/>
                    </a:p>
                  </a:txBody>
                  <a:tcPr/>
                </a:tc>
                <a:extLst>
                  <a:ext uri="{0D108BD9-81ED-4DB2-BD59-A6C34878D82A}">
                    <a16:rowId xmlns:a16="http://schemas.microsoft.com/office/drawing/2014/main" val="3586762990"/>
                  </a:ext>
                </a:extLst>
              </a:tr>
              <a:tr h="878931">
                <a:tc>
                  <a:txBody>
                    <a:bodyPr/>
                    <a:lstStyle/>
                    <a:p>
                      <a:r>
                        <a:rPr lang="en-US" dirty="0" smtClean="0"/>
                        <a:t>Cyberbullying</a:t>
                      </a:r>
                      <a:endParaRPr lang="en-SG" dirty="0"/>
                    </a:p>
                  </a:txBody>
                  <a:tcPr/>
                </a:tc>
                <a:tc>
                  <a:txBody>
                    <a:bodyPr/>
                    <a:lstStyle/>
                    <a:p>
                      <a:r>
                        <a:rPr lang="en-US" dirty="0" smtClean="0"/>
                        <a:t>Is using the Internet</a:t>
                      </a:r>
                      <a:r>
                        <a:rPr lang="en-US" baseline="0" dirty="0" smtClean="0"/>
                        <a:t>, smartphones or other devices to send/post content intended to hurt or embarrass another person</a:t>
                      </a:r>
                      <a:endParaRPr lang="en-SG" dirty="0"/>
                    </a:p>
                  </a:txBody>
                  <a:tcPr/>
                </a:tc>
                <a:extLst>
                  <a:ext uri="{0D108BD9-81ED-4DB2-BD59-A6C34878D82A}">
                    <a16:rowId xmlns:a16="http://schemas.microsoft.com/office/drawing/2014/main" val="2722181535"/>
                  </a:ext>
                </a:extLst>
              </a:tr>
            </a:tbl>
          </a:graphicData>
        </a:graphic>
      </p:graphicFrame>
    </p:spTree>
    <p:extLst>
      <p:ext uri="{BB962C8B-B14F-4D97-AF65-F5344CB8AC3E}">
        <p14:creationId xmlns:p14="http://schemas.microsoft.com/office/powerpoint/2010/main" val="1650488597"/>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32656"/>
            <a:ext cx="9144000" cy="619472"/>
          </a:xfrm>
        </p:spPr>
        <p:txBody>
          <a:bodyPr/>
          <a:lstStyle/>
          <a:p>
            <a:r>
              <a:rPr lang="en-US" dirty="0" smtClean="0">
                <a:solidFill>
                  <a:srgbClr val="92D050"/>
                </a:solidFill>
              </a:rPr>
              <a:t>Malicious Programs - Malware</a:t>
            </a:r>
            <a:endParaRPr lang="en-SG" dirty="0">
              <a:solidFill>
                <a:srgbClr val="92D050"/>
              </a:solidFill>
            </a:endParaRPr>
          </a:p>
        </p:txBody>
      </p:sp>
      <p:sp>
        <p:nvSpPr>
          <p:cNvPr id="3" name="Content Placeholder 2"/>
          <p:cNvSpPr>
            <a:spLocks noGrp="1"/>
          </p:cNvSpPr>
          <p:nvPr>
            <p:ph idx="1"/>
          </p:nvPr>
        </p:nvSpPr>
        <p:spPr>
          <a:xfrm>
            <a:off x="1055440" y="1124744"/>
            <a:ext cx="9612560" cy="4971256"/>
          </a:xfrm>
          <a:solidFill>
            <a:schemeClr val="bg2">
              <a:lumMod val="75000"/>
              <a:alpha val="80000"/>
            </a:schemeClr>
          </a:solidFill>
        </p:spPr>
        <p:txBody>
          <a:bodyPr>
            <a:normAutofit fontScale="85000" lnSpcReduction="10000"/>
          </a:bodyPr>
          <a:lstStyle/>
          <a:p>
            <a:pPr>
              <a:lnSpc>
                <a:spcPct val="150000"/>
              </a:lnSpc>
            </a:pPr>
            <a:r>
              <a:rPr lang="en-US" sz="2400" b="1" dirty="0"/>
              <a:t>Viruses</a:t>
            </a:r>
            <a:endParaRPr lang="en-SG" sz="2400" dirty="0"/>
          </a:p>
          <a:p>
            <a:pPr lvl="1">
              <a:lnSpc>
                <a:spcPct val="150000"/>
              </a:lnSpc>
            </a:pPr>
            <a:r>
              <a:rPr lang="en-US" sz="2000" dirty="0"/>
              <a:t>A computer virus is a type of computer program that, when executed, replicates itself by modifying other computer programs and inserting its own </a:t>
            </a:r>
            <a:r>
              <a:rPr lang="en-US" sz="2000" dirty="0" err="1"/>
              <a:t>code.When</a:t>
            </a:r>
            <a:r>
              <a:rPr lang="en-US" sz="2000" dirty="0"/>
              <a:t> this replication succeeds, the affected areas are then said to be "infected" with a computer </a:t>
            </a:r>
            <a:r>
              <a:rPr lang="en-US" sz="2000" dirty="0" smtClean="0"/>
              <a:t>virus</a:t>
            </a:r>
            <a:endParaRPr lang="en-SG" sz="2000" dirty="0"/>
          </a:p>
          <a:p>
            <a:pPr>
              <a:lnSpc>
                <a:spcPct val="150000"/>
              </a:lnSpc>
            </a:pPr>
            <a:r>
              <a:rPr lang="en-US" sz="2400" b="1" dirty="0"/>
              <a:t>Worms</a:t>
            </a:r>
            <a:endParaRPr lang="en-SG" sz="2400" dirty="0"/>
          </a:p>
          <a:p>
            <a:pPr lvl="1">
              <a:lnSpc>
                <a:spcPct val="150000"/>
              </a:lnSpc>
            </a:pPr>
            <a:r>
              <a:rPr lang="en-US" sz="2200" dirty="0"/>
              <a:t>A computer worm is a standalone malware computer program that replicates itself in order to spread to other computers.</a:t>
            </a:r>
            <a:endParaRPr lang="en-SG" sz="2200" dirty="0"/>
          </a:p>
          <a:p>
            <a:pPr lvl="1">
              <a:lnSpc>
                <a:spcPct val="150000"/>
              </a:lnSpc>
            </a:pPr>
            <a:r>
              <a:rPr lang="en-US" sz="2200" dirty="0"/>
              <a:t>Worms almost always cause at least some harm to the network, even if only by consuming bandwidth, whereas viruses almost always corrupt or modify files on a targeted computer.</a:t>
            </a:r>
            <a:endParaRPr lang="en-SG" sz="2200" dirty="0"/>
          </a:p>
          <a:p>
            <a:endParaRPr lang="en-SG" dirty="0"/>
          </a:p>
        </p:txBody>
      </p:sp>
    </p:spTree>
    <p:extLst>
      <p:ext uri="{BB962C8B-B14F-4D97-AF65-F5344CB8AC3E}">
        <p14:creationId xmlns:p14="http://schemas.microsoft.com/office/powerpoint/2010/main" val="14732710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8773" y="260648"/>
            <a:ext cx="9144000" cy="691480"/>
          </a:xfrm>
        </p:spPr>
        <p:txBody>
          <a:bodyPr/>
          <a:lstStyle/>
          <a:p>
            <a:r>
              <a:rPr lang="en-US" dirty="0" smtClean="0"/>
              <a:t>Cyber Crime</a:t>
            </a:r>
            <a:endParaRPr lang="en-SG" dirty="0"/>
          </a:p>
        </p:txBody>
      </p:sp>
      <p:sp>
        <p:nvSpPr>
          <p:cNvPr id="3" name="Content Placeholder 2"/>
          <p:cNvSpPr>
            <a:spLocks noGrp="1"/>
          </p:cNvSpPr>
          <p:nvPr>
            <p:ph idx="1"/>
          </p:nvPr>
        </p:nvSpPr>
        <p:spPr>
          <a:xfrm>
            <a:off x="1524000" y="1124744"/>
            <a:ext cx="9144000" cy="5215880"/>
          </a:xfrm>
          <a:solidFill>
            <a:schemeClr val="bg2">
              <a:lumMod val="75000"/>
              <a:alpha val="65000"/>
            </a:schemeClr>
          </a:solidFill>
        </p:spPr>
        <p:txBody>
          <a:bodyPr>
            <a:normAutofit/>
          </a:bodyPr>
          <a:lstStyle/>
          <a:p>
            <a:r>
              <a:rPr lang="en-US" sz="2400" b="1" dirty="0"/>
              <a:t>Cybercrime</a:t>
            </a:r>
            <a:r>
              <a:rPr lang="en-US" sz="2400" dirty="0"/>
              <a:t> is defined as a </a:t>
            </a:r>
            <a:r>
              <a:rPr lang="en-US" sz="2400" b="1" dirty="0"/>
              <a:t>crime</a:t>
            </a:r>
            <a:r>
              <a:rPr lang="en-US" sz="2400" dirty="0"/>
              <a:t> in which a computer is the object of the </a:t>
            </a:r>
            <a:r>
              <a:rPr lang="en-US" sz="2400" b="1" dirty="0"/>
              <a:t>crime</a:t>
            </a:r>
            <a:r>
              <a:rPr lang="en-US" sz="2400" dirty="0"/>
              <a:t> (hacking, phishing, spamming) or is used as a tool to commit an offense (child pornography, </a:t>
            </a:r>
            <a:r>
              <a:rPr lang="en-US" sz="2400" dirty="0" smtClean="0"/>
              <a:t>hate</a:t>
            </a:r>
            <a:r>
              <a:rPr lang="en-US" sz="2400" dirty="0"/>
              <a:t> </a:t>
            </a:r>
            <a:r>
              <a:rPr lang="en-US" sz="2400" b="1" dirty="0"/>
              <a:t>crimes</a:t>
            </a:r>
            <a:r>
              <a:rPr lang="en-US" sz="2400" dirty="0" smtClean="0"/>
              <a:t>).</a:t>
            </a:r>
          </a:p>
          <a:p>
            <a:r>
              <a:rPr lang="en-US" sz="2400" dirty="0" smtClean="0"/>
              <a:t>Denial of Service</a:t>
            </a:r>
          </a:p>
          <a:p>
            <a:pPr lvl="1"/>
            <a:r>
              <a:rPr lang="en-US" sz="2200" dirty="0"/>
              <a:t>(</a:t>
            </a:r>
            <a:r>
              <a:rPr lang="en-US" sz="2200" dirty="0" err="1"/>
              <a:t>DoS</a:t>
            </a:r>
            <a:r>
              <a:rPr lang="en-US" sz="2200" dirty="0"/>
              <a:t>) attack attempts to slow down or stop a computer system or network by flooding it with requests for information or </a:t>
            </a:r>
            <a:r>
              <a:rPr lang="en-US" sz="2200" dirty="0" smtClean="0"/>
              <a:t>data</a:t>
            </a:r>
            <a:endParaRPr lang="en-US" sz="2200" dirty="0"/>
          </a:p>
          <a:p>
            <a:r>
              <a:rPr lang="en-US" sz="2400" dirty="0" smtClean="0"/>
              <a:t>Rogue Wi-Fi hotspots</a:t>
            </a:r>
          </a:p>
          <a:p>
            <a:pPr lvl="1"/>
            <a:r>
              <a:rPr lang="en-US" sz="2200" dirty="0" smtClean="0"/>
              <a:t>Imitate free Wi-Fi networks and capture any and all information sent by the users to legitimate sites including usernames and passwords</a:t>
            </a:r>
            <a:endParaRPr lang="en-US" sz="2200" dirty="0"/>
          </a:p>
          <a:p>
            <a:r>
              <a:rPr lang="en-US" sz="2400" dirty="0" smtClean="0"/>
              <a:t>Data manipulation</a:t>
            </a:r>
          </a:p>
          <a:p>
            <a:pPr lvl="1"/>
            <a:r>
              <a:rPr lang="en-US" sz="2200" dirty="0" smtClean="0"/>
              <a:t>Finding entry into someone’s computer network and leaving a </a:t>
            </a:r>
            <a:r>
              <a:rPr lang="en-US" sz="2200" dirty="0" err="1" smtClean="0"/>
              <a:t>pranksker’s</a:t>
            </a:r>
            <a:r>
              <a:rPr lang="en-US" sz="2200" dirty="0" smtClean="0"/>
              <a:t> message</a:t>
            </a:r>
          </a:p>
        </p:txBody>
      </p:sp>
    </p:spTree>
    <p:extLst>
      <p:ext uri="{BB962C8B-B14F-4D97-AF65-F5344CB8AC3E}">
        <p14:creationId xmlns:p14="http://schemas.microsoft.com/office/powerpoint/2010/main" val="328102154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488" y="2132856"/>
            <a:ext cx="9144000" cy="2160240"/>
          </a:xfrm>
          <a:solidFill>
            <a:schemeClr val="bg2">
              <a:lumMod val="75000"/>
              <a:alpha val="80000"/>
            </a:schemeClr>
          </a:solidFill>
        </p:spPr>
        <p:txBody>
          <a:bodyPr/>
          <a:lstStyle/>
          <a:p>
            <a:r>
              <a:rPr lang="en-US" sz="2400" b="1" dirty="0"/>
              <a:t>Trojan horse</a:t>
            </a:r>
            <a:endParaRPr lang="en-SG" sz="2400" dirty="0"/>
          </a:p>
          <a:p>
            <a:pPr lvl="1"/>
            <a:r>
              <a:rPr lang="en-US" sz="2000" dirty="0"/>
              <a:t>In computing, a Trojan horse, is any malware which misleads users of its true intent.</a:t>
            </a:r>
            <a:r>
              <a:rPr lang="en-US" sz="2000" b="1" dirty="0"/>
              <a:t> </a:t>
            </a:r>
            <a:endParaRPr lang="en-SG" sz="2000" dirty="0"/>
          </a:p>
          <a:p>
            <a:pPr lvl="1"/>
            <a:r>
              <a:rPr lang="en-US" sz="2000" dirty="0"/>
              <a:t>From Greek story of deceptive Trojan Horse-Disguised as normal software</a:t>
            </a:r>
            <a:endParaRPr lang="en-SG" sz="2000" dirty="0"/>
          </a:p>
          <a:p>
            <a:pPr lvl="1"/>
            <a:r>
              <a:rPr lang="en-US" sz="2000" dirty="0"/>
              <a:t>Spread by hacker/email attachment.</a:t>
            </a:r>
            <a:endParaRPr lang="en-SG" sz="2000" dirty="0"/>
          </a:p>
          <a:p>
            <a:pPr marL="0" indent="0">
              <a:buNone/>
            </a:pPr>
            <a:endParaRPr lang="en-SG" b="1" dirty="0"/>
          </a:p>
        </p:txBody>
      </p:sp>
    </p:spTree>
    <p:extLst>
      <p:ext uri="{BB962C8B-B14F-4D97-AF65-F5344CB8AC3E}">
        <p14:creationId xmlns:p14="http://schemas.microsoft.com/office/powerpoint/2010/main" val="21470106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303" y="260648"/>
            <a:ext cx="9144000" cy="691480"/>
          </a:xfrm>
          <a:noFill/>
        </p:spPr>
        <p:txBody>
          <a:bodyPr/>
          <a:lstStyle/>
          <a:p>
            <a:r>
              <a:rPr lang="en-US" dirty="0" smtClean="0"/>
              <a:t>Internet Scams</a:t>
            </a:r>
            <a:endParaRPr lang="en-SG" dirty="0"/>
          </a:p>
        </p:txBody>
      </p:sp>
      <p:sp>
        <p:nvSpPr>
          <p:cNvPr id="3" name="Content Placeholder 2"/>
          <p:cNvSpPr>
            <a:spLocks noGrp="1"/>
          </p:cNvSpPr>
          <p:nvPr>
            <p:ph idx="1"/>
          </p:nvPr>
        </p:nvSpPr>
        <p:spPr>
          <a:xfrm>
            <a:off x="1524000" y="1124744"/>
            <a:ext cx="9144000" cy="5184576"/>
          </a:xfrm>
          <a:solidFill>
            <a:schemeClr val="bg2">
              <a:lumMod val="75000"/>
              <a:alpha val="74000"/>
            </a:schemeClr>
          </a:solidFill>
        </p:spPr>
        <p:txBody>
          <a:bodyPr>
            <a:normAutofit/>
          </a:bodyPr>
          <a:lstStyle/>
          <a:p>
            <a:pPr marL="0" indent="0">
              <a:buNone/>
            </a:pPr>
            <a:r>
              <a:rPr lang="en-US" sz="2400" dirty="0" smtClean="0"/>
              <a:t>A fraudulent or deceptive act or operation to trick</a:t>
            </a:r>
            <a:r>
              <a:rPr lang="en-SG" sz="2400" dirty="0" smtClean="0"/>
              <a:t> someone into providing personal information or spending money for little or no return </a:t>
            </a:r>
          </a:p>
          <a:p>
            <a:r>
              <a:rPr lang="en-US" sz="2400" dirty="0" err="1" smtClean="0"/>
              <a:t>Indentity</a:t>
            </a:r>
            <a:r>
              <a:rPr lang="en-US" sz="2400" dirty="0" smtClean="0"/>
              <a:t> Theft</a:t>
            </a:r>
          </a:p>
          <a:p>
            <a:pPr lvl="1"/>
            <a:r>
              <a:rPr lang="en-US" sz="2400" dirty="0" smtClean="0"/>
              <a:t>Illegal assumption of someone’s identity for purpose of economic gain</a:t>
            </a:r>
          </a:p>
          <a:p>
            <a:r>
              <a:rPr lang="en-US" sz="2400" dirty="0" smtClean="0"/>
              <a:t>Cyber-bullying</a:t>
            </a:r>
          </a:p>
          <a:p>
            <a:pPr lvl="1"/>
            <a:r>
              <a:rPr lang="en-US" sz="2400" dirty="0" smtClean="0"/>
              <a:t>Use of the Internet, cell phones or other devices to send or post content intended to harm </a:t>
            </a:r>
          </a:p>
          <a:p>
            <a:r>
              <a:rPr lang="en-US" sz="2400" dirty="0" smtClean="0"/>
              <a:t>Phishing</a:t>
            </a:r>
          </a:p>
          <a:p>
            <a:pPr lvl="1"/>
            <a:r>
              <a:rPr lang="en-US" sz="2400" dirty="0" smtClean="0"/>
              <a:t>Attempts to trick Internet users into thinking a fake but official-looking website is legitimate</a:t>
            </a:r>
          </a:p>
        </p:txBody>
      </p:sp>
    </p:spTree>
    <p:extLst>
      <p:ext uri="{BB962C8B-B14F-4D97-AF65-F5344CB8AC3E}">
        <p14:creationId xmlns:p14="http://schemas.microsoft.com/office/powerpoint/2010/main" val="1332716748"/>
      </p:ext>
    </p:extLst>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8104" y="260648"/>
            <a:ext cx="9144000" cy="691480"/>
          </a:xfrm>
        </p:spPr>
        <p:txBody>
          <a:bodyPr/>
          <a:lstStyle/>
          <a:p>
            <a:r>
              <a:rPr lang="en-US" dirty="0" smtClean="0"/>
              <a:t>Types of Internet Scams</a:t>
            </a:r>
            <a:endParaRPr lang="en-S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6162643"/>
              </p:ext>
            </p:extLst>
          </p:nvPr>
        </p:nvGraphicFramePr>
        <p:xfrm>
          <a:off x="695400" y="1268761"/>
          <a:ext cx="10729192" cy="5112567"/>
        </p:xfrm>
        <a:graphic>
          <a:graphicData uri="http://schemas.openxmlformats.org/drawingml/2006/table">
            <a:tbl>
              <a:tblPr firstRow="1" bandRow="1">
                <a:tableStyleId>{5C22544A-7EE6-4342-B048-85BDC9FD1C3A}</a:tableStyleId>
              </a:tblPr>
              <a:tblGrid>
                <a:gridCol w="2660878">
                  <a:extLst>
                    <a:ext uri="{9D8B030D-6E8A-4147-A177-3AD203B41FA5}">
                      <a16:colId xmlns:a16="http://schemas.microsoft.com/office/drawing/2014/main" val="1832818300"/>
                    </a:ext>
                  </a:extLst>
                </a:gridCol>
                <a:gridCol w="8068314">
                  <a:extLst>
                    <a:ext uri="{9D8B030D-6E8A-4147-A177-3AD203B41FA5}">
                      <a16:colId xmlns:a16="http://schemas.microsoft.com/office/drawing/2014/main" val="2919812279"/>
                    </a:ext>
                  </a:extLst>
                </a:gridCol>
              </a:tblGrid>
              <a:tr h="440635">
                <a:tc>
                  <a:txBody>
                    <a:bodyPr/>
                    <a:lstStyle/>
                    <a:p>
                      <a:r>
                        <a:rPr lang="en-US" dirty="0" smtClean="0"/>
                        <a:t>Type</a:t>
                      </a:r>
                      <a:endParaRPr lang="en-SG" dirty="0"/>
                    </a:p>
                  </a:txBody>
                  <a:tcPr/>
                </a:tc>
                <a:tc>
                  <a:txBody>
                    <a:bodyPr/>
                    <a:lstStyle/>
                    <a:p>
                      <a:r>
                        <a:rPr lang="en-US" dirty="0" smtClean="0"/>
                        <a:t>Description</a:t>
                      </a:r>
                      <a:endParaRPr lang="en-SG" dirty="0"/>
                    </a:p>
                  </a:txBody>
                  <a:tcPr/>
                </a:tc>
                <a:extLst>
                  <a:ext uri="{0D108BD9-81ED-4DB2-BD59-A6C34878D82A}">
                    <a16:rowId xmlns:a16="http://schemas.microsoft.com/office/drawing/2014/main" val="4274761703"/>
                  </a:ext>
                </a:extLst>
              </a:tr>
              <a:tr h="1738394">
                <a:tc>
                  <a:txBody>
                    <a:bodyPr/>
                    <a:lstStyle/>
                    <a:p>
                      <a:r>
                        <a:rPr lang="en-US" dirty="0" smtClean="0"/>
                        <a:t>Chain letter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Classic chain letter instructing recipient to send a nominal amount of money to each of five people on a list. The recipient removes the first name on the list,</a:t>
                      </a:r>
                      <a:r>
                        <a:rPr lang="en-US" baseline="0" dirty="0" smtClean="0"/>
                        <a:t> adds his or her name at the bottom and mails the </a:t>
                      </a:r>
                      <a:r>
                        <a:rPr lang="en-US" baseline="0" dirty="0" err="1" smtClean="0"/>
                        <a:t>chainletter</a:t>
                      </a:r>
                      <a:r>
                        <a:rPr lang="en-US" baseline="0" dirty="0" smtClean="0"/>
                        <a:t> to five friends. This is also known as a pyramid scheme. Almost all chain letters are fraudulent and illegal.</a:t>
                      </a:r>
                      <a:endParaRPr lang="en-SG" dirty="0" smtClean="0"/>
                    </a:p>
                  </a:txBody>
                  <a:tcPr/>
                </a:tc>
                <a:extLst>
                  <a:ext uri="{0D108BD9-81ED-4DB2-BD59-A6C34878D82A}">
                    <a16:rowId xmlns:a16="http://schemas.microsoft.com/office/drawing/2014/main" val="1761558070"/>
                  </a:ext>
                </a:extLst>
              </a:tr>
              <a:tr h="760548">
                <a:tc>
                  <a:txBody>
                    <a:bodyPr/>
                    <a:lstStyle/>
                    <a:p>
                      <a:r>
                        <a:rPr lang="en-US" dirty="0" smtClean="0"/>
                        <a:t>Auction fraud</a:t>
                      </a:r>
                      <a:endParaRPr lang="en-SG" dirty="0"/>
                    </a:p>
                  </a:txBody>
                  <a:tcPr/>
                </a:tc>
                <a:tc>
                  <a:txBody>
                    <a:bodyPr/>
                    <a:lstStyle/>
                    <a:p>
                      <a:r>
                        <a:rPr lang="en-US" dirty="0" smtClean="0"/>
                        <a:t>Merchandise is</a:t>
                      </a:r>
                      <a:r>
                        <a:rPr lang="en-US" baseline="0" dirty="0" smtClean="0"/>
                        <a:t> selected and payment is sent. Merchandise is never delivered.</a:t>
                      </a:r>
                      <a:endParaRPr lang="en-SG" dirty="0"/>
                    </a:p>
                  </a:txBody>
                  <a:tcPr/>
                </a:tc>
                <a:extLst>
                  <a:ext uri="{0D108BD9-81ED-4DB2-BD59-A6C34878D82A}">
                    <a16:rowId xmlns:a16="http://schemas.microsoft.com/office/drawing/2014/main" val="708069402"/>
                  </a:ext>
                </a:extLst>
              </a:tr>
              <a:tr h="1086495">
                <a:tc>
                  <a:txBody>
                    <a:bodyPr/>
                    <a:lstStyle/>
                    <a:p>
                      <a:r>
                        <a:rPr lang="en-US" dirty="0" smtClean="0"/>
                        <a:t>Vacation</a:t>
                      </a:r>
                      <a:r>
                        <a:rPr lang="en-US" baseline="0" dirty="0" smtClean="0"/>
                        <a:t> prize </a:t>
                      </a:r>
                      <a:endParaRPr lang="en-SG" dirty="0"/>
                    </a:p>
                  </a:txBody>
                  <a:tcPr/>
                </a:tc>
                <a:tc>
                  <a:txBody>
                    <a:bodyPr/>
                    <a:lstStyle/>
                    <a:p>
                      <a:r>
                        <a:rPr lang="en-US" dirty="0" smtClean="0"/>
                        <a:t>“Free” vacation</a:t>
                      </a:r>
                      <a:r>
                        <a:rPr lang="en-US" baseline="0" dirty="0" smtClean="0"/>
                        <a:t> has been awarded. Upon arrival at vacation destination, the accommodations are dreadful but can be upgraded for a fee.</a:t>
                      </a:r>
                      <a:endParaRPr lang="en-SG" dirty="0"/>
                    </a:p>
                  </a:txBody>
                  <a:tcPr/>
                </a:tc>
                <a:extLst>
                  <a:ext uri="{0D108BD9-81ED-4DB2-BD59-A6C34878D82A}">
                    <a16:rowId xmlns:a16="http://schemas.microsoft.com/office/drawing/2014/main" val="3193050839"/>
                  </a:ext>
                </a:extLst>
              </a:tr>
              <a:tr h="1086495">
                <a:tc>
                  <a:txBody>
                    <a:bodyPr/>
                    <a:lstStyle/>
                    <a:p>
                      <a:r>
                        <a:rPr lang="en-US" dirty="0" smtClean="0"/>
                        <a:t>Advance fee loans</a:t>
                      </a:r>
                      <a:endParaRPr lang="en-SG" dirty="0"/>
                    </a:p>
                  </a:txBody>
                  <a:tcPr/>
                </a:tc>
                <a:tc>
                  <a:txBody>
                    <a:bodyPr/>
                    <a:lstStyle/>
                    <a:p>
                      <a:r>
                        <a:rPr lang="en-US" dirty="0" smtClean="0"/>
                        <a:t>Guaranteed low-rate</a:t>
                      </a:r>
                      <a:r>
                        <a:rPr lang="en-US" baseline="0" dirty="0" smtClean="0"/>
                        <a:t> loans available at almost anyone. After applicant provides personal loan-related information, the loan is granted subject to payment of an “insurance fee”. </a:t>
                      </a:r>
                      <a:endParaRPr lang="en-SG" dirty="0"/>
                    </a:p>
                  </a:txBody>
                  <a:tcPr/>
                </a:tc>
                <a:extLst>
                  <a:ext uri="{0D108BD9-81ED-4DB2-BD59-A6C34878D82A}">
                    <a16:rowId xmlns:a16="http://schemas.microsoft.com/office/drawing/2014/main" val="1075580888"/>
                  </a:ext>
                </a:extLst>
              </a:tr>
            </a:tbl>
          </a:graphicData>
        </a:graphic>
      </p:graphicFrame>
    </p:spTree>
    <p:extLst>
      <p:ext uri="{BB962C8B-B14F-4D97-AF65-F5344CB8AC3E}">
        <p14:creationId xmlns:p14="http://schemas.microsoft.com/office/powerpoint/2010/main" val="387849585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640"/>
            <a:ext cx="9144000" cy="619472"/>
          </a:xfrm>
        </p:spPr>
        <p:txBody>
          <a:bodyPr/>
          <a:lstStyle/>
          <a:p>
            <a:r>
              <a:rPr lang="en-US" dirty="0" smtClean="0"/>
              <a:t>Measures to Protect Computer Security</a:t>
            </a:r>
            <a:endParaRPr lang="en-SG" dirty="0"/>
          </a:p>
        </p:txBody>
      </p:sp>
      <p:sp>
        <p:nvSpPr>
          <p:cNvPr id="3" name="Content Placeholder 2"/>
          <p:cNvSpPr>
            <a:spLocks noGrp="1"/>
          </p:cNvSpPr>
          <p:nvPr>
            <p:ph idx="1"/>
          </p:nvPr>
        </p:nvSpPr>
        <p:spPr>
          <a:xfrm>
            <a:off x="1524000" y="1124744"/>
            <a:ext cx="9144000" cy="4971256"/>
          </a:xfrm>
          <a:solidFill>
            <a:schemeClr val="bg2">
              <a:lumMod val="75000"/>
              <a:alpha val="74000"/>
            </a:schemeClr>
          </a:solidFill>
        </p:spPr>
        <p:txBody>
          <a:bodyPr/>
          <a:lstStyle/>
          <a:p>
            <a:pPr marL="0" indent="0">
              <a:buNone/>
            </a:pPr>
            <a:r>
              <a:rPr lang="en-US" dirty="0" smtClean="0"/>
              <a:t>Principle measures to ensure computer security </a:t>
            </a:r>
          </a:p>
          <a:p>
            <a:r>
              <a:rPr lang="en-US" dirty="0"/>
              <a:t> </a:t>
            </a:r>
            <a:r>
              <a:rPr lang="en-US" dirty="0" smtClean="0"/>
              <a:t>Restricting access – Limit access to authorized persons using such measures as passwords and firewalls</a:t>
            </a:r>
          </a:p>
          <a:p>
            <a:r>
              <a:rPr lang="en-US" dirty="0"/>
              <a:t> E</a:t>
            </a:r>
            <a:r>
              <a:rPr lang="en-US" dirty="0" smtClean="0"/>
              <a:t>ncrypting data – Code all messages sent over a network</a:t>
            </a:r>
          </a:p>
          <a:p>
            <a:r>
              <a:rPr lang="en-US" dirty="0"/>
              <a:t> </a:t>
            </a:r>
            <a:r>
              <a:rPr lang="en-US" dirty="0" smtClean="0"/>
              <a:t>Anticipating disasters – Prepare for disasters by ensuring </a:t>
            </a:r>
            <a:r>
              <a:rPr lang="en-US" dirty="0" err="1" smtClean="0"/>
              <a:t>physica</a:t>
            </a:r>
            <a:r>
              <a:rPr lang="en-US" dirty="0" smtClean="0"/>
              <a:t> security and data security through a disaster recovery plan.</a:t>
            </a:r>
          </a:p>
          <a:p>
            <a:pPr lvl="1"/>
            <a:r>
              <a:rPr lang="en-US" dirty="0"/>
              <a:t> </a:t>
            </a:r>
            <a:r>
              <a:rPr lang="en-US" dirty="0" smtClean="0"/>
              <a:t>Physical security</a:t>
            </a:r>
          </a:p>
          <a:p>
            <a:pPr lvl="1"/>
            <a:r>
              <a:rPr lang="en-US" dirty="0"/>
              <a:t> </a:t>
            </a:r>
            <a:r>
              <a:rPr lang="en-US" dirty="0" smtClean="0"/>
              <a:t>Data security</a:t>
            </a:r>
          </a:p>
          <a:p>
            <a:pPr lvl="1"/>
            <a:r>
              <a:rPr lang="en-US" dirty="0" smtClean="0"/>
              <a:t>Disaster recovery plan </a:t>
            </a:r>
          </a:p>
          <a:p>
            <a:r>
              <a:rPr lang="en-US" dirty="0"/>
              <a:t> </a:t>
            </a:r>
            <a:r>
              <a:rPr lang="en-US" dirty="0" smtClean="0"/>
              <a:t>Preventing data loss – Routinely copy data and store it at a remote location.</a:t>
            </a:r>
            <a:endParaRPr lang="en-SG" dirty="0"/>
          </a:p>
        </p:txBody>
      </p:sp>
    </p:spTree>
    <p:extLst>
      <p:ext uri="{BB962C8B-B14F-4D97-AF65-F5344CB8AC3E}">
        <p14:creationId xmlns:p14="http://schemas.microsoft.com/office/powerpoint/2010/main" val="77883890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32656"/>
            <a:ext cx="9144000" cy="619472"/>
          </a:xfrm>
        </p:spPr>
        <p:txBody>
          <a:bodyPr/>
          <a:lstStyle/>
          <a:p>
            <a:r>
              <a:rPr lang="en-US" dirty="0" smtClean="0"/>
              <a:t>Restricting Access </a:t>
            </a:r>
            <a:endParaRPr lang="en-SG" dirty="0"/>
          </a:p>
        </p:txBody>
      </p:sp>
      <p:sp>
        <p:nvSpPr>
          <p:cNvPr id="3" name="Content Placeholder 2"/>
          <p:cNvSpPr>
            <a:spLocks noGrp="1"/>
          </p:cNvSpPr>
          <p:nvPr>
            <p:ph idx="1"/>
          </p:nvPr>
        </p:nvSpPr>
        <p:spPr>
          <a:xfrm>
            <a:off x="1524000" y="1268760"/>
            <a:ext cx="9144000" cy="4827240"/>
          </a:xfrm>
          <a:solidFill>
            <a:schemeClr val="bg2">
              <a:lumMod val="75000"/>
              <a:alpha val="80000"/>
            </a:schemeClr>
          </a:solidFill>
        </p:spPr>
        <p:txBody>
          <a:bodyPr>
            <a:normAutofit/>
          </a:bodyPr>
          <a:lstStyle/>
          <a:p>
            <a:r>
              <a:rPr lang="en-US" sz="2400" b="1" dirty="0"/>
              <a:t>Biometric scanning</a:t>
            </a:r>
            <a:endParaRPr lang="en-SG" sz="2400" dirty="0"/>
          </a:p>
          <a:p>
            <a:pPr lvl="1"/>
            <a:r>
              <a:rPr lang="en-US" sz="2000" dirty="0" smtClean="0"/>
              <a:t>Fingerprint </a:t>
            </a:r>
            <a:r>
              <a:rPr lang="en-US" sz="2000" dirty="0"/>
              <a:t>scanners</a:t>
            </a:r>
            <a:endParaRPr lang="en-SG" sz="2000" dirty="0"/>
          </a:p>
          <a:p>
            <a:pPr lvl="1"/>
            <a:r>
              <a:rPr lang="en-US" sz="2000" dirty="0" smtClean="0"/>
              <a:t>Iris </a:t>
            </a:r>
            <a:r>
              <a:rPr lang="en-US" sz="2000" dirty="0"/>
              <a:t>(eye) scanners</a:t>
            </a:r>
            <a:endParaRPr lang="en-SG" sz="2000" dirty="0"/>
          </a:p>
          <a:p>
            <a:r>
              <a:rPr lang="en-US" sz="2400" b="1" dirty="0" smtClean="0"/>
              <a:t>Passwords</a:t>
            </a:r>
            <a:endParaRPr lang="en-SG" sz="2400" dirty="0"/>
          </a:p>
          <a:p>
            <a:pPr marL="0" indent="0">
              <a:buNone/>
            </a:pPr>
            <a:r>
              <a:rPr lang="en-US" dirty="0" smtClean="0"/>
              <a:t>Dictionary </a:t>
            </a:r>
            <a:r>
              <a:rPr lang="en-US" dirty="0"/>
              <a:t>attack</a:t>
            </a:r>
            <a:endParaRPr lang="en-SG" dirty="0"/>
          </a:p>
          <a:p>
            <a:pPr lvl="1"/>
            <a:r>
              <a:rPr lang="en-US" sz="2000" dirty="0" smtClean="0"/>
              <a:t>Uses </a:t>
            </a:r>
            <a:r>
              <a:rPr lang="en-US" sz="2000" dirty="0"/>
              <a:t>software to try thousands of common words sequentially in an attempt to gain unauthorized access to a user’s account</a:t>
            </a:r>
            <a:r>
              <a:rPr lang="en-US" sz="2000" dirty="0" smtClean="0"/>
              <a:t>.</a:t>
            </a:r>
            <a:endParaRPr lang="en-SG" sz="2000" dirty="0"/>
          </a:p>
          <a:p>
            <a:pPr marL="0" indent="0">
              <a:buNone/>
            </a:pPr>
            <a:r>
              <a:rPr lang="en-US" dirty="0" err="1"/>
              <a:t>So,there</a:t>
            </a:r>
            <a:r>
              <a:rPr lang="en-US" dirty="0"/>
              <a:t> is still a risk to crack </a:t>
            </a:r>
            <a:r>
              <a:rPr lang="en-US" dirty="0" err="1"/>
              <a:t>password.We</a:t>
            </a:r>
            <a:r>
              <a:rPr lang="en-US" dirty="0"/>
              <a:t> have to set the limitation on numbers of times the wrong password was entered.</a:t>
            </a:r>
            <a:endParaRPr lang="en-SG" dirty="0"/>
          </a:p>
          <a:p>
            <a:endParaRPr lang="en-SG" dirty="0"/>
          </a:p>
        </p:txBody>
      </p:sp>
    </p:spTree>
    <p:extLst>
      <p:ext uri="{BB962C8B-B14F-4D97-AF65-F5344CB8AC3E}">
        <p14:creationId xmlns:p14="http://schemas.microsoft.com/office/powerpoint/2010/main" val="296036717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713" y="332656"/>
            <a:ext cx="9144000" cy="619472"/>
          </a:xfrm>
        </p:spPr>
        <p:txBody>
          <a:bodyPr/>
          <a:lstStyle/>
          <a:p>
            <a:pPr algn="ctr"/>
            <a:r>
              <a:rPr lang="en-US" dirty="0" smtClean="0"/>
              <a:t>WHAT is PRIVACY ?</a:t>
            </a:r>
            <a:endParaRPr lang="en-SG" dirty="0"/>
          </a:p>
        </p:txBody>
      </p:sp>
      <p:sp>
        <p:nvSpPr>
          <p:cNvPr id="3" name="Content Placeholder 2"/>
          <p:cNvSpPr>
            <a:spLocks noGrp="1"/>
          </p:cNvSpPr>
          <p:nvPr>
            <p:ph idx="1"/>
          </p:nvPr>
        </p:nvSpPr>
        <p:spPr>
          <a:xfrm>
            <a:off x="1546076" y="1312168"/>
            <a:ext cx="9144000" cy="4781128"/>
          </a:xfrm>
          <a:solidFill>
            <a:schemeClr val="bg2">
              <a:lumMod val="75000"/>
              <a:alpha val="70000"/>
            </a:schemeClr>
          </a:solidFill>
          <a:ln>
            <a:noFill/>
          </a:ln>
        </p:spPr>
        <p:txBody>
          <a:bodyPr>
            <a:normAutofit lnSpcReduction="10000"/>
          </a:bodyPr>
          <a:lstStyle/>
          <a:p>
            <a:r>
              <a:rPr lang="en-US" sz="2800" b="1" dirty="0"/>
              <a:t>Privacy </a:t>
            </a:r>
            <a:r>
              <a:rPr lang="en-US" sz="2800" dirty="0" smtClean="0"/>
              <a:t>assures that personal information (and sometimes corporate confidential </a:t>
            </a:r>
            <a:r>
              <a:rPr lang="en-US" sz="2800" dirty="0" err="1" smtClean="0"/>
              <a:t>informa</a:t>
            </a:r>
            <a:r>
              <a:rPr lang="en-US" sz="2800" dirty="0" smtClean="0"/>
              <a:t> </a:t>
            </a:r>
            <a:r>
              <a:rPr lang="en-US" sz="2800" dirty="0" err="1" smtClean="0"/>
              <a:t>a</a:t>
            </a:r>
            <a:r>
              <a:rPr lang="en-US" sz="2800" dirty="0" err="1"/>
              <a:t>tion</a:t>
            </a:r>
            <a:r>
              <a:rPr lang="en-US" sz="2800" dirty="0" err="1" smtClean="0"/>
              <a:t>s</a:t>
            </a:r>
            <a:r>
              <a:rPr lang="en-US" sz="2800" dirty="0" smtClean="0"/>
              <a:t> </a:t>
            </a:r>
            <a:r>
              <a:rPr lang="en-US" sz="2800" dirty="0"/>
              <a:t>well) are collected, </a:t>
            </a:r>
            <a:r>
              <a:rPr lang="en-US" sz="2800" dirty="0" smtClean="0"/>
              <a:t>processed, </a:t>
            </a:r>
            <a:r>
              <a:rPr lang="en-US" sz="2800" dirty="0"/>
              <a:t>protected and destroyed legally and </a:t>
            </a:r>
            <a:r>
              <a:rPr lang="en-US" sz="2800" dirty="0" smtClean="0"/>
              <a:t>fairly</a:t>
            </a:r>
            <a:r>
              <a:rPr lang="en-US" sz="2800" dirty="0"/>
              <a:t>. </a:t>
            </a:r>
            <a:r>
              <a:rPr lang="en-US" sz="2800" dirty="0" smtClean="0"/>
              <a:t> </a:t>
            </a:r>
          </a:p>
          <a:p>
            <a:r>
              <a:rPr lang="en-US" sz="2800" b="1" dirty="0" smtClean="0"/>
              <a:t>Privacy - </a:t>
            </a:r>
            <a:r>
              <a:rPr lang="en-US" sz="2800" dirty="0" smtClean="0"/>
              <a:t>concern the collection and use of data about individuals</a:t>
            </a:r>
          </a:p>
          <a:p>
            <a:r>
              <a:rPr lang="en-US" sz="2800" b="1" dirty="0" smtClean="0"/>
              <a:t>Three primary privacy issues :</a:t>
            </a:r>
          </a:p>
          <a:p>
            <a:pPr lvl="1"/>
            <a:r>
              <a:rPr lang="en-US" sz="2800" b="1" dirty="0" smtClean="0"/>
              <a:t>Accuracy – </a:t>
            </a:r>
            <a:r>
              <a:rPr lang="en-US" sz="2800" dirty="0" smtClean="0"/>
              <a:t>responsibility of those who collect data</a:t>
            </a:r>
          </a:p>
          <a:p>
            <a:pPr lvl="1"/>
            <a:r>
              <a:rPr lang="en-US" sz="2800" b="1" dirty="0" smtClean="0"/>
              <a:t>Property – </a:t>
            </a:r>
            <a:r>
              <a:rPr lang="en-US" sz="2800" dirty="0" smtClean="0"/>
              <a:t>who owns data and who has rights to software</a:t>
            </a:r>
          </a:p>
          <a:p>
            <a:pPr lvl="1"/>
            <a:r>
              <a:rPr lang="en-US" sz="2800" b="1" dirty="0" smtClean="0"/>
              <a:t>Access – </a:t>
            </a:r>
            <a:r>
              <a:rPr lang="en-US" sz="2800" dirty="0" smtClean="0"/>
              <a:t>responsibility of those who control data and use of data</a:t>
            </a:r>
            <a:endParaRPr lang="en-US" sz="2800" dirty="0"/>
          </a:p>
          <a:p>
            <a:endParaRPr lang="en-US" b="1" dirty="0"/>
          </a:p>
          <a:p>
            <a:endParaRPr lang="en-SG" b="1" dirty="0"/>
          </a:p>
        </p:txBody>
      </p:sp>
    </p:spTree>
    <p:extLst>
      <p:ext uri="{BB962C8B-B14F-4D97-AF65-F5344CB8AC3E}">
        <p14:creationId xmlns:p14="http://schemas.microsoft.com/office/powerpoint/2010/main" val="4280513372"/>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04664"/>
            <a:ext cx="9144000" cy="691480"/>
          </a:xfrm>
        </p:spPr>
        <p:txBody>
          <a:bodyPr/>
          <a:lstStyle/>
          <a:p>
            <a:r>
              <a:rPr lang="en-US" dirty="0" smtClean="0"/>
              <a:t>Automated Security Tasks</a:t>
            </a:r>
            <a:endParaRPr lang="en-SG" dirty="0"/>
          </a:p>
        </p:txBody>
      </p:sp>
      <p:sp>
        <p:nvSpPr>
          <p:cNvPr id="3" name="Content Placeholder 2"/>
          <p:cNvSpPr>
            <a:spLocks noGrp="1"/>
          </p:cNvSpPr>
          <p:nvPr>
            <p:ph idx="1"/>
          </p:nvPr>
        </p:nvSpPr>
        <p:spPr>
          <a:xfrm>
            <a:off x="1524000" y="1268760"/>
            <a:ext cx="9144000" cy="4827240"/>
          </a:xfrm>
          <a:solidFill>
            <a:schemeClr val="bg2">
              <a:lumMod val="75000"/>
              <a:alpha val="80000"/>
            </a:schemeClr>
          </a:solidFill>
        </p:spPr>
        <p:txBody>
          <a:bodyPr>
            <a:normAutofit/>
          </a:bodyPr>
          <a:lstStyle/>
          <a:p>
            <a:pPr marL="0" indent="0">
              <a:buNone/>
            </a:pPr>
            <a:r>
              <a:rPr lang="en-US" sz="2600" dirty="0"/>
              <a:t>Ways to perform and automate important </a:t>
            </a:r>
            <a:r>
              <a:rPr lang="en-US" sz="2600" dirty="0" smtClean="0"/>
              <a:t>security</a:t>
            </a:r>
            <a:r>
              <a:rPr lang="en-SG" sz="2600" dirty="0"/>
              <a:t> </a:t>
            </a:r>
            <a:r>
              <a:rPr lang="en-US" sz="2600" dirty="0" smtClean="0"/>
              <a:t>tasks</a:t>
            </a:r>
            <a:endParaRPr lang="en-SG" sz="2600" dirty="0"/>
          </a:p>
          <a:p>
            <a:r>
              <a:rPr lang="en-US" sz="2400" b="1" dirty="0" smtClean="0"/>
              <a:t>Security </a:t>
            </a:r>
            <a:r>
              <a:rPr lang="en-US" sz="2400" b="1" dirty="0"/>
              <a:t>Suites</a:t>
            </a:r>
            <a:endParaRPr lang="en-SG" sz="2400" dirty="0"/>
          </a:p>
          <a:p>
            <a:pPr lvl="1">
              <a:buFont typeface="Wingdings" panose="05000000000000000000" pitchFamily="2" charset="2"/>
              <a:buChar char="ü"/>
            </a:pPr>
            <a:r>
              <a:rPr lang="en-US" sz="2000" dirty="0" smtClean="0"/>
              <a:t>Provide </a:t>
            </a:r>
            <a:r>
              <a:rPr lang="en-US" sz="2000" dirty="0"/>
              <a:t>a antivirus program designed </a:t>
            </a:r>
            <a:r>
              <a:rPr lang="en-US" sz="2000" dirty="0" smtClean="0"/>
              <a:t>to</a:t>
            </a:r>
            <a:r>
              <a:rPr lang="en-SG" sz="2000" dirty="0"/>
              <a:t> </a:t>
            </a:r>
            <a:r>
              <a:rPr lang="en-US" sz="2000" dirty="0" smtClean="0"/>
              <a:t>protect </a:t>
            </a:r>
            <a:r>
              <a:rPr lang="en-US" sz="2000" dirty="0"/>
              <a:t>your privacy and security</a:t>
            </a:r>
            <a:endParaRPr lang="en-SG" sz="2000" dirty="0"/>
          </a:p>
          <a:p>
            <a:r>
              <a:rPr lang="en-US" sz="2200" b="1" dirty="0" smtClean="0"/>
              <a:t>Firewalls</a:t>
            </a:r>
            <a:endParaRPr lang="en-SG" sz="2200" dirty="0"/>
          </a:p>
          <a:p>
            <a:pPr lvl="1">
              <a:buFont typeface="Wingdings" panose="05000000000000000000" pitchFamily="2" charset="2"/>
              <a:buChar char="ü"/>
            </a:pPr>
            <a:r>
              <a:rPr lang="en-US" sz="2000" dirty="0" smtClean="0"/>
              <a:t>Security </a:t>
            </a:r>
            <a:r>
              <a:rPr lang="en-US" sz="2000" dirty="0"/>
              <a:t>buffer between a corporation’s </a:t>
            </a:r>
            <a:r>
              <a:rPr lang="en-US" sz="2000" dirty="0" smtClean="0"/>
              <a:t>provide</a:t>
            </a:r>
            <a:r>
              <a:rPr lang="en-SG" sz="2000" dirty="0"/>
              <a:t> </a:t>
            </a:r>
            <a:r>
              <a:rPr lang="en-US" sz="2000" dirty="0" smtClean="0"/>
              <a:t>network </a:t>
            </a:r>
            <a:r>
              <a:rPr lang="en-US" sz="2000" dirty="0"/>
              <a:t>and all external networks</a:t>
            </a:r>
            <a:endParaRPr lang="en-SG" sz="2000" dirty="0"/>
          </a:p>
          <a:p>
            <a:r>
              <a:rPr lang="en-US" sz="2400" b="1" dirty="0" smtClean="0"/>
              <a:t>Password Managers</a:t>
            </a:r>
            <a:endParaRPr lang="en-SG" sz="2400" dirty="0"/>
          </a:p>
          <a:p>
            <a:pPr lvl="1">
              <a:buFont typeface="Wingdings" panose="05000000000000000000" pitchFamily="2" charset="2"/>
              <a:buChar char="ü"/>
            </a:pPr>
            <a:r>
              <a:rPr lang="en-US" sz="2000" dirty="0" smtClean="0"/>
              <a:t>Helps </a:t>
            </a:r>
            <a:r>
              <a:rPr lang="en-US" sz="2000" dirty="0"/>
              <a:t>to create strong </a:t>
            </a:r>
            <a:r>
              <a:rPr lang="en-US" sz="2000" dirty="0" smtClean="0"/>
              <a:t>passwords</a:t>
            </a:r>
            <a:r>
              <a:rPr lang="en-SG" sz="2000" dirty="0"/>
              <a:t> </a:t>
            </a:r>
            <a:r>
              <a:rPr lang="en-SG" sz="2000" dirty="0" smtClean="0"/>
              <a:t>. </a:t>
            </a:r>
            <a:r>
              <a:rPr lang="en-US" dirty="0" smtClean="0"/>
              <a:t>Such </a:t>
            </a:r>
            <a:r>
              <a:rPr lang="en-US" dirty="0"/>
              <a:t>as at least 8 digits with upper letter and </a:t>
            </a:r>
            <a:r>
              <a:rPr lang="en-US" dirty="0" smtClean="0"/>
              <a:t>numbers.</a:t>
            </a:r>
            <a:r>
              <a:rPr lang="en-US" dirty="0"/>
              <a:t/>
            </a:r>
            <a:br>
              <a:rPr lang="en-US" dirty="0"/>
            </a:br>
            <a:endParaRPr lang="en-SG" dirty="0"/>
          </a:p>
          <a:p>
            <a:endParaRPr lang="en-SG" dirty="0"/>
          </a:p>
        </p:txBody>
      </p:sp>
    </p:spTree>
    <p:extLst>
      <p:ext uri="{BB962C8B-B14F-4D97-AF65-F5344CB8AC3E}">
        <p14:creationId xmlns:p14="http://schemas.microsoft.com/office/powerpoint/2010/main" val="16151243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836712"/>
            <a:ext cx="9144000" cy="691480"/>
          </a:xfrm>
        </p:spPr>
        <p:txBody>
          <a:bodyPr/>
          <a:lstStyle/>
          <a:p>
            <a:r>
              <a:rPr lang="en-US" dirty="0" smtClean="0"/>
              <a:t>Encryption</a:t>
            </a:r>
            <a:endParaRPr lang="en-SG" dirty="0"/>
          </a:p>
        </p:txBody>
      </p:sp>
      <p:sp>
        <p:nvSpPr>
          <p:cNvPr id="3" name="Content Placeholder 2"/>
          <p:cNvSpPr>
            <a:spLocks noGrp="1"/>
          </p:cNvSpPr>
          <p:nvPr>
            <p:ph idx="1"/>
          </p:nvPr>
        </p:nvSpPr>
        <p:spPr>
          <a:solidFill>
            <a:schemeClr val="bg2">
              <a:lumMod val="75000"/>
              <a:alpha val="75000"/>
            </a:schemeClr>
          </a:solidFill>
        </p:spPr>
        <p:txBody>
          <a:bodyPr>
            <a:normAutofit/>
          </a:bodyPr>
          <a:lstStyle/>
          <a:p>
            <a:r>
              <a:rPr lang="en-US" sz="3200" dirty="0"/>
              <a:t>Coding information to make it </a:t>
            </a:r>
            <a:r>
              <a:rPr lang="en-US" sz="3200" dirty="0" err="1"/>
              <a:t>unreadable,except</a:t>
            </a:r>
            <a:r>
              <a:rPr lang="en-US" sz="3200" dirty="0"/>
              <a:t> to those who have the encryption key</a:t>
            </a:r>
            <a:endParaRPr lang="en-SG" sz="3200" dirty="0"/>
          </a:p>
          <a:p>
            <a:r>
              <a:rPr lang="en-US" sz="3200" dirty="0"/>
              <a:t>For example, E-mail </a:t>
            </a:r>
            <a:r>
              <a:rPr lang="en-US" sz="3200" dirty="0" err="1"/>
              <a:t>encryption,File</a:t>
            </a:r>
            <a:r>
              <a:rPr lang="en-US" sz="3200" dirty="0"/>
              <a:t> </a:t>
            </a:r>
            <a:r>
              <a:rPr lang="en-US" sz="3200" dirty="0" err="1"/>
              <a:t>encryption,Web</a:t>
            </a:r>
            <a:r>
              <a:rPr lang="en-US" sz="3200" dirty="0"/>
              <a:t> site </a:t>
            </a:r>
            <a:r>
              <a:rPr lang="en-US" sz="3200" dirty="0" err="1"/>
              <a:t>encryption,Virtual</a:t>
            </a:r>
            <a:r>
              <a:rPr lang="en-US" sz="3200" dirty="0"/>
              <a:t> private networks (VPNs),Wireless network encryption.</a:t>
            </a:r>
            <a:br>
              <a:rPr lang="en-US" sz="3200" dirty="0"/>
            </a:br>
            <a:endParaRPr lang="en-SG" sz="3200" dirty="0"/>
          </a:p>
        </p:txBody>
      </p:sp>
    </p:spTree>
    <p:extLst>
      <p:ext uri="{BB962C8B-B14F-4D97-AF65-F5344CB8AC3E}">
        <p14:creationId xmlns:p14="http://schemas.microsoft.com/office/powerpoint/2010/main" val="362571515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692696"/>
            <a:ext cx="9144000" cy="691480"/>
          </a:xfrm>
        </p:spPr>
        <p:txBody>
          <a:bodyPr/>
          <a:lstStyle/>
          <a:p>
            <a:r>
              <a:rPr lang="en-US" dirty="0" smtClean="0"/>
              <a:t>Anticipating Disasters</a:t>
            </a:r>
            <a:endParaRPr lang="en-SG" dirty="0"/>
          </a:p>
        </p:txBody>
      </p:sp>
      <p:sp>
        <p:nvSpPr>
          <p:cNvPr id="3" name="Content Placeholder 2"/>
          <p:cNvSpPr>
            <a:spLocks noGrp="1"/>
          </p:cNvSpPr>
          <p:nvPr>
            <p:ph idx="1"/>
          </p:nvPr>
        </p:nvSpPr>
        <p:spPr>
          <a:xfrm>
            <a:off x="1524000" y="1628800"/>
            <a:ext cx="9144000" cy="4467200"/>
          </a:xfrm>
          <a:solidFill>
            <a:schemeClr val="bg2">
              <a:lumMod val="75000"/>
              <a:alpha val="65000"/>
            </a:schemeClr>
          </a:solidFill>
        </p:spPr>
        <p:txBody>
          <a:bodyPr>
            <a:noAutofit/>
          </a:bodyPr>
          <a:lstStyle/>
          <a:p>
            <a:r>
              <a:rPr lang="en-US" sz="2400" dirty="0"/>
              <a:t>Physical Security protects </a:t>
            </a:r>
            <a:r>
              <a:rPr lang="en-US" sz="2400" dirty="0" smtClean="0"/>
              <a:t>hardware</a:t>
            </a:r>
            <a:endParaRPr lang="en-SG" sz="2400" dirty="0"/>
          </a:p>
          <a:p>
            <a:r>
              <a:rPr lang="en-US" sz="2400" dirty="0"/>
              <a:t>Data Security protects software and data from unauthorized tampering or </a:t>
            </a:r>
            <a:r>
              <a:rPr lang="en-US" sz="2400" dirty="0" smtClean="0"/>
              <a:t>damage</a:t>
            </a:r>
            <a:endParaRPr lang="en-SG" sz="2400" dirty="0"/>
          </a:p>
          <a:p>
            <a:pPr lvl="1">
              <a:buFont typeface="Wingdings" panose="05000000000000000000" pitchFamily="2" charset="2"/>
              <a:buChar char="ü"/>
            </a:pPr>
            <a:r>
              <a:rPr lang="en-US" sz="2000" dirty="0" smtClean="0"/>
              <a:t>Disaster </a:t>
            </a:r>
            <a:r>
              <a:rPr lang="en-US" sz="2000" dirty="0"/>
              <a:t>Recovery Plan describes ways to continue operating in the event of a </a:t>
            </a:r>
            <a:r>
              <a:rPr lang="en-US" sz="2000" dirty="0" smtClean="0"/>
              <a:t>disaster</a:t>
            </a:r>
            <a:endParaRPr lang="en-SG" sz="2000" dirty="0"/>
          </a:p>
          <a:p>
            <a:r>
              <a:rPr lang="en-US" sz="2400" dirty="0"/>
              <a:t>Frequent </a:t>
            </a:r>
            <a:r>
              <a:rPr lang="en-US" sz="2400" dirty="0" smtClean="0"/>
              <a:t>backups</a:t>
            </a:r>
            <a:endParaRPr lang="en-SG" sz="2400" dirty="0"/>
          </a:p>
          <a:p>
            <a:r>
              <a:rPr lang="en-US" sz="2400" dirty="0"/>
              <a:t>Redundant data storage</a:t>
            </a:r>
            <a:br>
              <a:rPr lang="en-US" sz="2400" dirty="0"/>
            </a:br>
            <a:endParaRPr lang="en-SG" sz="2400" dirty="0"/>
          </a:p>
        </p:txBody>
      </p:sp>
    </p:spTree>
    <p:extLst>
      <p:ext uri="{BB962C8B-B14F-4D97-AF65-F5344CB8AC3E}">
        <p14:creationId xmlns:p14="http://schemas.microsoft.com/office/powerpoint/2010/main" val="1334606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0186" y="1124744"/>
            <a:ext cx="9144000" cy="619472"/>
          </a:xfrm>
        </p:spPr>
        <p:txBody>
          <a:bodyPr>
            <a:noAutofit/>
          </a:bodyPr>
          <a:lstStyle/>
          <a:p>
            <a:r>
              <a:rPr lang="en-US" sz="4000" dirty="0" smtClean="0">
                <a:solidFill>
                  <a:schemeClr val="accent1">
                    <a:lumMod val="50000"/>
                  </a:schemeClr>
                </a:solidFill>
              </a:rPr>
              <a:t>Cloud-Based Backup</a:t>
            </a:r>
            <a:endParaRPr lang="en-SG" sz="4000" dirty="0">
              <a:solidFill>
                <a:schemeClr val="accent1">
                  <a:lumMod val="50000"/>
                </a:schemeClr>
              </a:solidFill>
            </a:endParaRPr>
          </a:p>
        </p:txBody>
      </p:sp>
      <p:sp>
        <p:nvSpPr>
          <p:cNvPr id="3" name="Content Placeholder 2"/>
          <p:cNvSpPr>
            <a:spLocks noGrp="1"/>
          </p:cNvSpPr>
          <p:nvPr>
            <p:ph idx="1"/>
          </p:nvPr>
        </p:nvSpPr>
        <p:spPr>
          <a:xfrm>
            <a:off x="1550186" y="2060848"/>
            <a:ext cx="9144000" cy="1384176"/>
          </a:xfrm>
          <a:solidFill>
            <a:schemeClr val="bg2">
              <a:lumMod val="75000"/>
              <a:alpha val="80000"/>
            </a:schemeClr>
          </a:solidFill>
        </p:spPr>
        <p:txBody>
          <a:bodyPr/>
          <a:lstStyle/>
          <a:p>
            <a:r>
              <a:rPr lang="en-US" sz="3200" dirty="0"/>
              <a:t>Cloud-based backup services such as </a:t>
            </a:r>
            <a:r>
              <a:rPr lang="en-US" sz="3200" dirty="0" smtClean="0"/>
              <a:t>Carbonite , Google </a:t>
            </a:r>
            <a:r>
              <a:rPr lang="en-US" sz="3200" dirty="0"/>
              <a:t>drive.</a:t>
            </a:r>
            <a:endParaRPr lang="en-SG" sz="3200" dirty="0"/>
          </a:p>
          <a:p>
            <a:endParaRPr lang="en-SG" dirty="0"/>
          </a:p>
        </p:txBody>
      </p:sp>
    </p:spTree>
    <p:extLst>
      <p:ext uri="{BB962C8B-B14F-4D97-AF65-F5344CB8AC3E}">
        <p14:creationId xmlns:p14="http://schemas.microsoft.com/office/powerpoint/2010/main" val="377600855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332656"/>
            <a:ext cx="9144000" cy="691480"/>
          </a:xfrm>
        </p:spPr>
        <p:txBody>
          <a:bodyPr/>
          <a:lstStyle/>
          <a:p>
            <a:pPr algn="ctr"/>
            <a:r>
              <a:rPr lang="en-US" dirty="0" smtClean="0">
                <a:solidFill>
                  <a:schemeClr val="accent1">
                    <a:lumMod val="50000"/>
                  </a:schemeClr>
                </a:solidFill>
              </a:rPr>
              <a:t>WHAT is ETHICS ?</a:t>
            </a:r>
            <a:endParaRPr lang="en-SG" dirty="0">
              <a:solidFill>
                <a:schemeClr val="accent1">
                  <a:lumMod val="50000"/>
                </a:schemeClr>
              </a:solidFill>
            </a:endParaRPr>
          </a:p>
        </p:txBody>
      </p:sp>
      <p:sp>
        <p:nvSpPr>
          <p:cNvPr id="3" name="Content Placeholder 2"/>
          <p:cNvSpPr>
            <a:spLocks noGrp="1"/>
          </p:cNvSpPr>
          <p:nvPr>
            <p:ph idx="1"/>
          </p:nvPr>
        </p:nvSpPr>
        <p:spPr>
          <a:xfrm>
            <a:off x="839416" y="1268760"/>
            <a:ext cx="10513168" cy="4971256"/>
          </a:xfrm>
          <a:solidFill>
            <a:schemeClr val="bg2">
              <a:lumMod val="75000"/>
              <a:alpha val="74000"/>
            </a:schemeClr>
          </a:solidFill>
        </p:spPr>
        <p:txBody>
          <a:bodyPr>
            <a:normAutofit lnSpcReduction="10000"/>
          </a:bodyPr>
          <a:lstStyle/>
          <a:p>
            <a:pPr marL="0" indent="0">
              <a:buNone/>
            </a:pPr>
            <a:r>
              <a:rPr lang="en-US" sz="2400" b="1" dirty="0"/>
              <a:t>Ethics</a:t>
            </a:r>
            <a:r>
              <a:rPr lang="en-US" sz="2400" dirty="0"/>
              <a:t> is </a:t>
            </a:r>
            <a:r>
              <a:rPr lang="en-US" sz="2400" b="1" dirty="0"/>
              <a:t>defined</a:t>
            </a:r>
            <a:r>
              <a:rPr lang="en-US" sz="2400" dirty="0"/>
              <a:t> as a moral philosophy or code of morals practiced by a person or group of people</a:t>
            </a:r>
            <a:r>
              <a:rPr lang="en-US" sz="2400" dirty="0" smtClean="0"/>
              <a:t>.</a:t>
            </a:r>
          </a:p>
          <a:p>
            <a:pPr marL="0" indent="0">
              <a:buNone/>
            </a:pPr>
            <a:r>
              <a:rPr lang="en-US" sz="2400" dirty="0" smtClean="0"/>
              <a:t>Computer Ethics – guidelines for the morally acceptable use of computers </a:t>
            </a:r>
          </a:p>
          <a:p>
            <a:r>
              <a:rPr lang="en-US" sz="2400" dirty="0" smtClean="0"/>
              <a:t>Copyright</a:t>
            </a:r>
          </a:p>
          <a:p>
            <a:pPr lvl="1"/>
            <a:r>
              <a:rPr lang="en-US" sz="2400" dirty="0" smtClean="0"/>
              <a:t>Gives content creators the right to control the use and distribution of their work</a:t>
            </a:r>
          </a:p>
          <a:p>
            <a:pPr lvl="1"/>
            <a:r>
              <a:rPr lang="en-US" sz="2400" dirty="0" smtClean="0"/>
              <a:t>Paintings, books, music, films, video games</a:t>
            </a:r>
          </a:p>
          <a:p>
            <a:r>
              <a:rPr lang="en-US" sz="2400" dirty="0" smtClean="0"/>
              <a:t>Software piracy</a:t>
            </a:r>
          </a:p>
          <a:p>
            <a:pPr lvl="1"/>
            <a:r>
              <a:rPr lang="en-US" sz="2400" dirty="0" smtClean="0"/>
              <a:t>Unauthorized copying and distribution of software </a:t>
            </a:r>
          </a:p>
          <a:p>
            <a:pPr lvl="2"/>
            <a:r>
              <a:rPr lang="en-US" sz="2400" dirty="0" smtClean="0"/>
              <a:t>Digital rights management (DRM) controls access to electronic media</a:t>
            </a:r>
          </a:p>
          <a:p>
            <a:pPr lvl="2"/>
            <a:r>
              <a:rPr lang="en-US" sz="2400" dirty="0" smtClean="0"/>
              <a:t>Digital Millennium Copyright Art protects against piracy</a:t>
            </a:r>
          </a:p>
          <a:p>
            <a:endParaRPr lang="en-SG" dirty="0"/>
          </a:p>
        </p:txBody>
      </p:sp>
    </p:spTree>
    <p:extLst>
      <p:ext uri="{BB962C8B-B14F-4D97-AF65-F5344CB8AC3E}">
        <p14:creationId xmlns:p14="http://schemas.microsoft.com/office/powerpoint/2010/main" val="1228681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0547" y="310462"/>
            <a:ext cx="9144000" cy="619472"/>
          </a:xfrm>
        </p:spPr>
        <p:txBody>
          <a:bodyPr/>
          <a:lstStyle/>
          <a:p>
            <a:r>
              <a:rPr lang="en-US" dirty="0" smtClean="0"/>
              <a:t>Plagiarism</a:t>
            </a:r>
            <a:endParaRPr lang="en-SG" dirty="0"/>
          </a:p>
        </p:txBody>
      </p:sp>
      <p:sp>
        <p:nvSpPr>
          <p:cNvPr id="3" name="Content Placeholder 2"/>
          <p:cNvSpPr>
            <a:spLocks noGrp="1"/>
          </p:cNvSpPr>
          <p:nvPr>
            <p:ph idx="1"/>
          </p:nvPr>
        </p:nvSpPr>
        <p:spPr>
          <a:xfrm>
            <a:off x="1530547" y="1051756"/>
            <a:ext cx="9144000" cy="837456"/>
          </a:xfrm>
          <a:solidFill>
            <a:schemeClr val="bg2">
              <a:lumMod val="75000"/>
              <a:alpha val="80000"/>
            </a:schemeClr>
          </a:solidFill>
        </p:spPr>
        <p:txBody>
          <a:bodyPr>
            <a:normAutofit/>
          </a:bodyPr>
          <a:lstStyle/>
          <a:p>
            <a:pPr marL="0" indent="0">
              <a:buNone/>
            </a:pPr>
            <a:r>
              <a:rPr lang="en-US" sz="2400" dirty="0" smtClean="0"/>
              <a:t>Representing some other person’s  work and ideas as your own without giving credit to the original person’s work and ideas </a:t>
            </a:r>
            <a:endParaRPr lang="en-SG" sz="2400" dirty="0"/>
          </a:p>
        </p:txBody>
      </p:sp>
      <p:pic>
        <p:nvPicPr>
          <p:cNvPr id="6" name="Picture 5"/>
          <p:cNvPicPr>
            <a:picLocks noChangeAspect="1"/>
          </p:cNvPicPr>
          <p:nvPr/>
        </p:nvPicPr>
        <p:blipFill>
          <a:blip r:embed="rId3"/>
          <a:stretch>
            <a:fillRect/>
          </a:stretch>
        </p:blipFill>
        <p:spPr>
          <a:xfrm>
            <a:off x="1998091" y="2132856"/>
            <a:ext cx="8208913" cy="4426620"/>
          </a:xfrm>
          <a:prstGeom prst="rect">
            <a:avLst/>
          </a:prstGeom>
        </p:spPr>
      </p:pic>
    </p:spTree>
    <p:extLst>
      <p:ext uri="{BB962C8B-B14F-4D97-AF65-F5344CB8AC3E}">
        <p14:creationId xmlns:p14="http://schemas.microsoft.com/office/powerpoint/2010/main" val="2575037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26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5681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dirty="0" smtClean="0">
                <a:solidFill>
                  <a:schemeClr val="accent1">
                    <a:lumMod val="50000"/>
                  </a:schemeClr>
                </a:solidFill>
              </a:rPr>
              <a:t>The Impact of Technologies Toward People</a:t>
            </a:r>
            <a:endParaRPr lang="en-SG" dirty="0">
              <a:solidFill>
                <a:schemeClr val="accent1">
                  <a:lumMod val="50000"/>
                </a:schemeClr>
              </a:solidFill>
            </a:endParaRPr>
          </a:p>
        </p:txBody>
      </p:sp>
      <p:sp>
        <p:nvSpPr>
          <p:cNvPr id="3" name="Content Placeholder 2"/>
          <p:cNvSpPr>
            <a:spLocks noGrp="1"/>
          </p:cNvSpPr>
          <p:nvPr>
            <p:ph idx="1"/>
          </p:nvPr>
        </p:nvSpPr>
        <p:spPr>
          <a:xfrm>
            <a:off x="1524000" y="1331640"/>
            <a:ext cx="9144000" cy="5193704"/>
          </a:xfrm>
          <a:solidFill>
            <a:schemeClr val="bg2">
              <a:lumMod val="75000"/>
              <a:alpha val="75000"/>
            </a:schemeClr>
          </a:solidFill>
        </p:spPr>
        <p:txBody>
          <a:bodyPr>
            <a:normAutofit fontScale="92500" lnSpcReduction="10000"/>
          </a:bodyPr>
          <a:lstStyle/>
          <a:p>
            <a:pPr marL="0" indent="0">
              <a:buNone/>
            </a:pPr>
            <a:r>
              <a:rPr lang="en-US" dirty="0" smtClean="0"/>
              <a:t>Technologies today bring a lot of positivity to people around the world, but some might also impact the negativity.</a:t>
            </a:r>
          </a:p>
          <a:p>
            <a:pPr marL="0" indent="0">
              <a:buNone/>
            </a:pPr>
            <a:r>
              <a:rPr lang="en-US" dirty="0" smtClean="0"/>
              <a:t>Most significant concerns :</a:t>
            </a:r>
          </a:p>
          <a:p>
            <a:r>
              <a:rPr lang="en-US" dirty="0" smtClean="0"/>
              <a:t>Privacy</a:t>
            </a:r>
          </a:p>
          <a:p>
            <a:pPr lvl="1">
              <a:buFont typeface="Wingdings" panose="05000000000000000000" pitchFamily="2" charset="2"/>
              <a:buChar char="Ø"/>
            </a:pPr>
            <a:r>
              <a:rPr lang="en-US" dirty="0"/>
              <a:t>Privacy – concerns the </a:t>
            </a:r>
            <a:r>
              <a:rPr lang="en-US" dirty="0" err="1"/>
              <a:t>colletion</a:t>
            </a:r>
            <a:r>
              <a:rPr lang="en-US" dirty="0"/>
              <a:t> and use of data about individuals</a:t>
            </a:r>
          </a:p>
          <a:p>
            <a:pPr lvl="1">
              <a:buFont typeface="Wingdings" panose="05000000000000000000" pitchFamily="2" charset="2"/>
              <a:buChar char="Ø"/>
            </a:pPr>
            <a:r>
              <a:rPr lang="en-US" dirty="0"/>
              <a:t>Three primary privacy issues:</a:t>
            </a:r>
          </a:p>
          <a:p>
            <a:pPr lvl="1">
              <a:buFont typeface="Wingdings" panose="05000000000000000000" pitchFamily="2" charset="2"/>
              <a:buChar char="Ø"/>
            </a:pPr>
            <a:endParaRPr lang="en-US" dirty="0"/>
          </a:p>
          <a:p>
            <a:pPr lvl="2">
              <a:buFont typeface="Wingdings" panose="05000000000000000000" pitchFamily="2" charset="2"/>
              <a:buChar char="q"/>
            </a:pPr>
            <a:r>
              <a:rPr lang="en-US" dirty="0"/>
              <a:t>Accuracy – responsibility of those who collect data</a:t>
            </a:r>
          </a:p>
          <a:p>
            <a:pPr lvl="2">
              <a:buFont typeface="Wingdings" panose="05000000000000000000" pitchFamily="2" charset="2"/>
              <a:buChar char="q"/>
            </a:pPr>
            <a:r>
              <a:rPr lang="en-US" dirty="0"/>
              <a:t>Property – who owns data and who has rights to software</a:t>
            </a:r>
          </a:p>
          <a:p>
            <a:pPr lvl="2">
              <a:buFont typeface="Wingdings" panose="05000000000000000000" pitchFamily="2" charset="2"/>
              <a:buChar char="q"/>
            </a:pPr>
            <a:r>
              <a:rPr lang="en-US" dirty="0"/>
              <a:t>Access – responsibility of those who control data and use of </a:t>
            </a:r>
            <a:r>
              <a:rPr lang="en-US" dirty="0" smtClean="0"/>
              <a:t>data</a:t>
            </a:r>
          </a:p>
          <a:p>
            <a:r>
              <a:rPr lang="en-US" dirty="0" smtClean="0"/>
              <a:t>Security</a:t>
            </a:r>
          </a:p>
          <a:p>
            <a:pPr lvl="1">
              <a:buFont typeface="Wingdings" panose="05000000000000000000" pitchFamily="2" charset="2"/>
              <a:buChar char="Ø"/>
            </a:pPr>
            <a:r>
              <a:rPr lang="en-US" dirty="0" smtClean="0"/>
              <a:t>Security-</a:t>
            </a:r>
            <a:r>
              <a:rPr lang="en-MY" dirty="0"/>
              <a:t>the access and control over sensitive information, hardware and </a:t>
            </a:r>
            <a:r>
              <a:rPr lang="en-MY" dirty="0" smtClean="0"/>
              <a:t>software</a:t>
            </a:r>
            <a:endParaRPr lang="en-US" dirty="0" smtClean="0"/>
          </a:p>
          <a:p>
            <a:r>
              <a:rPr lang="en-US" dirty="0" smtClean="0"/>
              <a:t>Ethics</a:t>
            </a:r>
          </a:p>
          <a:p>
            <a:pPr lvl="1">
              <a:buFont typeface="Wingdings" panose="05000000000000000000" pitchFamily="2" charset="2"/>
              <a:buChar char="Ø"/>
            </a:pPr>
            <a:r>
              <a:rPr lang="en-MY" dirty="0"/>
              <a:t>The consequences that will effect </a:t>
            </a:r>
            <a:r>
              <a:rPr lang="en-MY" dirty="0" smtClean="0"/>
              <a:t>society</a:t>
            </a:r>
            <a:endParaRPr lang="en-US" dirty="0" smtClean="0"/>
          </a:p>
          <a:p>
            <a:pPr lvl="2">
              <a:buFont typeface="Wingdings" panose="05000000000000000000" pitchFamily="2" charset="2"/>
              <a:buChar char="Ø"/>
            </a:pPr>
            <a:endParaRPr lang="en-US" dirty="0" smtClean="0"/>
          </a:p>
          <a:p>
            <a:endParaRPr lang="en-SG" dirty="0"/>
          </a:p>
        </p:txBody>
      </p:sp>
    </p:spTree>
    <p:extLst>
      <p:ext uri="{BB962C8B-B14F-4D97-AF65-F5344CB8AC3E}">
        <p14:creationId xmlns:p14="http://schemas.microsoft.com/office/powerpoint/2010/main" val="3182457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2057" y="476672"/>
            <a:ext cx="9144000" cy="691480"/>
          </a:xfrm>
        </p:spPr>
        <p:txBody>
          <a:bodyPr/>
          <a:lstStyle/>
          <a:p>
            <a:r>
              <a:rPr lang="en-US" dirty="0"/>
              <a:t>Large Database</a:t>
            </a:r>
            <a:endParaRPr lang="en-SG" dirty="0"/>
          </a:p>
        </p:txBody>
      </p:sp>
      <p:sp>
        <p:nvSpPr>
          <p:cNvPr id="3" name="Content Placeholder 2"/>
          <p:cNvSpPr>
            <a:spLocks noGrp="1"/>
          </p:cNvSpPr>
          <p:nvPr>
            <p:ph idx="1"/>
          </p:nvPr>
        </p:nvSpPr>
        <p:spPr>
          <a:xfrm>
            <a:off x="1542057" y="1340768"/>
            <a:ext cx="9144000" cy="3672408"/>
          </a:xfrm>
          <a:solidFill>
            <a:schemeClr val="bg2">
              <a:lumMod val="75000"/>
              <a:alpha val="75000"/>
            </a:schemeClr>
          </a:solidFill>
        </p:spPr>
        <p:txBody>
          <a:bodyPr/>
          <a:lstStyle/>
          <a:p>
            <a:pPr marL="0" indent="0">
              <a:buNone/>
            </a:pPr>
            <a:r>
              <a:rPr lang="en-MY" dirty="0"/>
              <a:t>There are 2.5 quintillion bytes of data created each day. </a:t>
            </a:r>
            <a:endParaRPr lang="en-SG" dirty="0"/>
          </a:p>
          <a:p>
            <a:pPr lvl="0"/>
            <a:r>
              <a:rPr lang="en-MY" dirty="0"/>
              <a:t>1.7 </a:t>
            </a:r>
            <a:r>
              <a:rPr lang="en-MY" dirty="0" err="1"/>
              <a:t>mb</a:t>
            </a:r>
            <a:r>
              <a:rPr lang="en-MY" dirty="0"/>
              <a:t> per sec/per person around the world</a:t>
            </a:r>
            <a:endParaRPr lang="en-SG" dirty="0"/>
          </a:p>
          <a:p>
            <a:pPr lvl="0"/>
            <a:r>
              <a:rPr lang="en-MY" dirty="0"/>
              <a:t>Mostly on mobile devices</a:t>
            </a:r>
            <a:endParaRPr lang="en-SG" dirty="0"/>
          </a:p>
          <a:p>
            <a:pPr marL="0" indent="0">
              <a:buNone/>
            </a:pPr>
            <a:r>
              <a:rPr lang="en-MY" dirty="0"/>
              <a:t>Large organizations compile information about us daily</a:t>
            </a:r>
            <a:endParaRPr lang="en-SG" dirty="0"/>
          </a:p>
          <a:p>
            <a:pPr>
              <a:buFont typeface="Wingdings" panose="05000000000000000000" pitchFamily="2" charset="2"/>
              <a:buChar char="q"/>
            </a:pPr>
            <a:r>
              <a:rPr lang="en-MY" dirty="0" smtClean="0"/>
              <a:t> Big </a:t>
            </a:r>
            <a:r>
              <a:rPr lang="en-MY" dirty="0"/>
              <a:t>Data is exploding and ever-growing</a:t>
            </a:r>
            <a:endParaRPr lang="en-SG" dirty="0"/>
          </a:p>
          <a:p>
            <a:pPr lvl="1"/>
            <a:r>
              <a:rPr lang="en-MY" sz="2000" dirty="0"/>
              <a:t>90% of the data collected has been collected over the last 2 years</a:t>
            </a:r>
            <a:endParaRPr lang="en-SG" sz="2000" dirty="0"/>
          </a:p>
          <a:p>
            <a:pPr lvl="1"/>
            <a:r>
              <a:rPr lang="en-MY" sz="2000" dirty="0"/>
              <a:t>The amount of data increases as technologies advances (more tech/internet user)</a:t>
            </a:r>
            <a:endParaRPr lang="en-SG" sz="2000" dirty="0"/>
          </a:p>
          <a:p>
            <a:endParaRPr lang="en-SG" dirty="0"/>
          </a:p>
        </p:txBody>
      </p:sp>
    </p:spTree>
    <p:extLst>
      <p:ext uri="{BB962C8B-B14F-4D97-AF65-F5344CB8AC3E}">
        <p14:creationId xmlns:p14="http://schemas.microsoft.com/office/powerpoint/2010/main" val="3935463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1628800"/>
            <a:ext cx="9144000" cy="4032448"/>
          </a:xfrm>
          <a:solidFill>
            <a:schemeClr val="bg2">
              <a:lumMod val="75000"/>
              <a:alpha val="80000"/>
            </a:schemeClr>
          </a:solidFill>
        </p:spPr>
        <p:txBody>
          <a:bodyPr>
            <a:normAutofit/>
          </a:bodyPr>
          <a:lstStyle/>
          <a:p>
            <a:pPr>
              <a:buFont typeface="Wingdings" panose="05000000000000000000" pitchFamily="2" charset="2"/>
              <a:buChar char="q"/>
            </a:pPr>
            <a:r>
              <a:rPr lang="en-SG" sz="2800" dirty="0"/>
              <a:t> </a:t>
            </a:r>
            <a:r>
              <a:rPr lang="en-MY" sz="2800" dirty="0" smtClean="0"/>
              <a:t>Who </a:t>
            </a:r>
            <a:r>
              <a:rPr lang="en-MY" sz="2800" dirty="0"/>
              <a:t>collects the data?</a:t>
            </a:r>
            <a:endParaRPr lang="en-SG" sz="2800" dirty="0"/>
          </a:p>
          <a:p>
            <a:pPr lvl="1"/>
            <a:r>
              <a:rPr lang="en-MY" sz="2400" dirty="0"/>
              <a:t>Government agencies</a:t>
            </a:r>
            <a:endParaRPr lang="en-SG" sz="2400" dirty="0"/>
          </a:p>
          <a:p>
            <a:pPr lvl="1"/>
            <a:r>
              <a:rPr lang="en-MY" sz="2400" dirty="0"/>
              <a:t>Telecommunication companies</a:t>
            </a:r>
            <a:endParaRPr lang="en-SG" sz="2400" dirty="0"/>
          </a:p>
          <a:p>
            <a:pPr lvl="1"/>
            <a:r>
              <a:rPr lang="en-MY" sz="2400" dirty="0"/>
              <a:t>Credit card companies </a:t>
            </a:r>
            <a:endParaRPr lang="en-SG" sz="2400" dirty="0"/>
          </a:p>
          <a:p>
            <a:pPr lvl="1"/>
            <a:r>
              <a:rPr lang="en-MY" sz="2400" dirty="0"/>
              <a:t>Supermarket scanners </a:t>
            </a:r>
            <a:endParaRPr lang="en-SG" sz="2400" dirty="0"/>
          </a:p>
          <a:p>
            <a:pPr lvl="1"/>
            <a:r>
              <a:rPr lang="en-MY" sz="2400" dirty="0"/>
              <a:t>Financial institutions </a:t>
            </a:r>
            <a:endParaRPr lang="en-SG" sz="2400" dirty="0"/>
          </a:p>
          <a:p>
            <a:pPr lvl="1"/>
            <a:r>
              <a:rPr lang="en-MY" sz="2400" dirty="0"/>
              <a:t>Search engines </a:t>
            </a:r>
            <a:endParaRPr lang="en-SG" sz="2400" dirty="0"/>
          </a:p>
          <a:p>
            <a:pPr lvl="1"/>
            <a:r>
              <a:rPr lang="en-MY" sz="2400" dirty="0"/>
              <a:t>Social networking sites </a:t>
            </a:r>
            <a:endParaRPr lang="en-SG" sz="2400" dirty="0"/>
          </a:p>
        </p:txBody>
      </p:sp>
    </p:spTree>
    <p:extLst>
      <p:ext uri="{BB962C8B-B14F-4D97-AF65-F5344CB8AC3E}">
        <p14:creationId xmlns:p14="http://schemas.microsoft.com/office/powerpoint/2010/main" val="192362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7448" y="620688"/>
            <a:ext cx="10009112" cy="5688632"/>
          </a:xfrm>
          <a:prstGeom prst="rect">
            <a:avLst/>
          </a:prstGeom>
        </p:spPr>
      </p:pic>
    </p:spTree>
    <p:extLst>
      <p:ext uri="{BB962C8B-B14F-4D97-AF65-F5344CB8AC3E}">
        <p14:creationId xmlns:p14="http://schemas.microsoft.com/office/powerpoint/2010/main" val="38401658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404664"/>
            <a:ext cx="10801200" cy="6048672"/>
          </a:xfrm>
          <a:solidFill>
            <a:schemeClr val="bg2">
              <a:lumMod val="75000"/>
              <a:alpha val="75000"/>
            </a:schemeClr>
          </a:solidFill>
        </p:spPr>
        <p:txBody>
          <a:bodyPr/>
          <a:lstStyle/>
          <a:p>
            <a:pPr>
              <a:buFont typeface="Wingdings" panose="05000000000000000000" pitchFamily="2" charset="2"/>
              <a:buChar char="q"/>
            </a:pPr>
            <a:r>
              <a:rPr lang="en-MY" sz="2800" dirty="0" smtClean="0"/>
              <a:t> </a:t>
            </a:r>
            <a:r>
              <a:rPr lang="en-MY" sz="2800" dirty="0"/>
              <a:t>Information Resellers/Brokers</a:t>
            </a:r>
            <a:endParaRPr lang="en-SG" sz="2800" dirty="0"/>
          </a:p>
          <a:p>
            <a:pPr lvl="1"/>
            <a:r>
              <a:rPr lang="en-MY" sz="2200" dirty="0"/>
              <a:t>Collect and sell personal data </a:t>
            </a:r>
            <a:endParaRPr lang="en-SG" sz="2200" dirty="0"/>
          </a:p>
          <a:p>
            <a:pPr lvl="1"/>
            <a:r>
              <a:rPr lang="en-MY" sz="2200" dirty="0"/>
              <a:t>Create electronic </a:t>
            </a:r>
            <a:r>
              <a:rPr lang="en-MY" sz="2200" dirty="0" smtClean="0"/>
              <a:t>profiles</a:t>
            </a:r>
          </a:p>
          <a:p>
            <a:pPr marL="365760" lvl="1" indent="0">
              <a:buNone/>
            </a:pPr>
            <a:endParaRPr lang="en-SG" dirty="0"/>
          </a:p>
          <a:p>
            <a:pPr marL="0" indent="0">
              <a:buNone/>
            </a:pPr>
            <a:endParaRPr lang="en-SG"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75420" y="1916832"/>
            <a:ext cx="10585175" cy="4536504"/>
          </a:xfrm>
          <a:prstGeom prst="rect">
            <a:avLst/>
          </a:prstGeom>
        </p:spPr>
      </p:pic>
    </p:spTree>
    <p:extLst>
      <p:ext uri="{BB962C8B-B14F-4D97-AF65-F5344CB8AC3E}">
        <p14:creationId xmlns:p14="http://schemas.microsoft.com/office/powerpoint/2010/main" val="23388970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620688"/>
            <a:ext cx="10873208" cy="5760640"/>
          </a:xfrm>
          <a:solidFill>
            <a:schemeClr val="bg2">
              <a:lumMod val="75000"/>
              <a:alpha val="80000"/>
            </a:schemeClr>
          </a:solidFill>
        </p:spPr>
        <p:txBody>
          <a:bodyPr>
            <a:normAutofit/>
          </a:bodyPr>
          <a:lstStyle/>
          <a:p>
            <a:pPr>
              <a:buFont typeface="Wingdings" panose="05000000000000000000" pitchFamily="2" charset="2"/>
              <a:buChar char="q"/>
            </a:pPr>
            <a:r>
              <a:rPr lang="en-MY" sz="2800" dirty="0" smtClean="0"/>
              <a:t>  Personal </a:t>
            </a:r>
            <a:r>
              <a:rPr lang="en-MY" sz="2800" dirty="0"/>
              <a:t>information is a marketable commodity, Risk</a:t>
            </a:r>
            <a:r>
              <a:rPr lang="en-MY" sz="2800" dirty="0" smtClean="0"/>
              <a:t>?</a:t>
            </a:r>
            <a:endParaRPr lang="en-SG" sz="2800" dirty="0"/>
          </a:p>
          <a:p>
            <a:pPr lvl="1"/>
            <a:r>
              <a:rPr lang="en-MY" sz="2400" dirty="0"/>
              <a:t>Collecting public, but personally identifying information (Name,address,..</a:t>
            </a:r>
            <a:r>
              <a:rPr lang="en-MY" sz="2400" dirty="0" err="1"/>
              <a:t>etc</a:t>
            </a:r>
            <a:r>
              <a:rPr lang="en-MY" sz="2400" dirty="0"/>
              <a:t>)</a:t>
            </a:r>
            <a:endParaRPr lang="en-SG" sz="2400" dirty="0"/>
          </a:p>
          <a:p>
            <a:pPr lvl="1"/>
            <a:r>
              <a:rPr lang="en-MY" sz="2400" dirty="0"/>
              <a:t>Spreading information without personal consent, leading to identity theft</a:t>
            </a:r>
            <a:endParaRPr lang="en-SG" sz="2400" dirty="0"/>
          </a:p>
          <a:p>
            <a:pPr lvl="1"/>
            <a:r>
              <a:rPr lang="en-MY" sz="2400" dirty="0"/>
              <a:t>Spreading inaccurate </a:t>
            </a:r>
            <a:r>
              <a:rPr lang="en-MY" sz="2400" dirty="0" smtClean="0"/>
              <a:t>information</a:t>
            </a:r>
          </a:p>
          <a:p>
            <a:pPr marL="365760" lvl="1" indent="0">
              <a:buNone/>
            </a:pPr>
            <a:endParaRPr lang="en-SG" sz="2000" dirty="0"/>
          </a:p>
          <a:p>
            <a:pPr>
              <a:buFont typeface="Wingdings" panose="05000000000000000000" pitchFamily="2" charset="2"/>
              <a:buChar char="q"/>
            </a:pPr>
            <a:r>
              <a:rPr lang="en-SG" sz="2800" dirty="0" smtClean="0"/>
              <a:t> </a:t>
            </a:r>
            <a:r>
              <a:rPr lang="en-MY" sz="2800" dirty="0" smtClean="0"/>
              <a:t>Freedom of Information Act </a:t>
            </a:r>
            <a:endParaRPr lang="en-SG" sz="2800" dirty="0"/>
          </a:p>
          <a:p>
            <a:pPr lvl="1"/>
            <a:r>
              <a:rPr lang="en-MY" sz="2400" dirty="0" smtClean="0"/>
              <a:t>Law </a:t>
            </a:r>
            <a:r>
              <a:rPr lang="en-MY" sz="2400" dirty="0"/>
              <a:t>that allow access by the general public to data held by national </a:t>
            </a:r>
            <a:r>
              <a:rPr lang="en-MY" sz="2400" dirty="0" smtClean="0"/>
              <a:t>governments</a:t>
            </a:r>
            <a:endParaRPr lang="en-SG" sz="2400" dirty="0"/>
          </a:p>
          <a:p>
            <a:pPr lvl="1"/>
            <a:r>
              <a:rPr lang="en-SG" sz="2400" dirty="0"/>
              <a:t>I</a:t>
            </a:r>
            <a:r>
              <a:rPr lang="en-MY" sz="2400" dirty="0" err="1" smtClean="0"/>
              <a:t>ncreasing</a:t>
            </a:r>
            <a:r>
              <a:rPr lang="en-MY" sz="2400" dirty="0" smtClean="0"/>
              <a:t> </a:t>
            </a:r>
            <a:r>
              <a:rPr lang="en-MY" sz="2400" dirty="0"/>
              <a:t>dissatisfaction with the secrecy surrounding government policy development and decision making</a:t>
            </a:r>
            <a:br>
              <a:rPr lang="en-MY" sz="2400" dirty="0"/>
            </a:br>
            <a:endParaRPr lang="en-SG" sz="2400" dirty="0"/>
          </a:p>
          <a:p>
            <a:pPr marL="0" indent="0">
              <a:buNone/>
            </a:pPr>
            <a:endParaRPr lang="en-SG" dirty="0"/>
          </a:p>
        </p:txBody>
      </p:sp>
    </p:spTree>
    <p:extLst>
      <p:ext uri="{BB962C8B-B14F-4D97-AF65-F5344CB8AC3E}">
        <p14:creationId xmlns:p14="http://schemas.microsoft.com/office/powerpoint/2010/main" val="18712175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426</TotalTime>
  <Words>1878</Words>
  <Application>Microsoft Office PowerPoint</Application>
  <PresentationFormat>Widescreen</PresentationFormat>
  <Paragraphs>267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Candara</vt:lpstr>
      <vt:lpstr>Consolas</vt:lpstr>
      <vt:lpstr>Wingdings</vt:lpstr>
      <vt:lpstr>Tech Computer 16x9</vt:lpstr>
      <vt:lpstr>Privacy, Security &amp; Ethnics</vt:lpstr>
      <vt:lpstr>Learning Objectives</vt:lpstr>
      <vt:lpstr>WHAT is PRIVACY ?</vt:lpstr>
      <vt:lpstr>The Impact of Technologies Toward People</vt:lpstr>
      <vt:lpstr>Large Database</vt:lpstr>
      <vt:lpstr>PowerPoint Presentation</vt:lpstr>
      <vt:lpstr>PowerPoint Presentation</vt:lpstr>
      <vt:lpstr>PowerPoint Presentation</vt:lpstr>
      <vt:lpstr>PowerPoint Presentation</vt:lpstr>
      <vt:lpstr>Private Networks</vt:lpstr>
      <vt:lpstr>The Internet and the Web</vt:lpstr>
      <vt:lpstr>History Files and Temporary Internet Files</vt:lpstr>
      <vt:lpstr>PowerPoint Presentation</vt:lpstr>
      <vt:lpstr>Private Modes</vt:lpstr>
      <vt:lpstr>Privacy Threats</vt:lpstr>
      <vt:lpstr>PowerPoint Presentation</vt:lpstr>
      <vt:lpstr>PowerPoint Presentation</vt:lpstr>
      <vt:lpstr>PowerPoint Presentation</vt:lpstr>
      <vt:lpstr>Online Identity</vt:lpstr>
      <vt:lpstr>PowerPoint Presentation</vt:lpstr>
      <vt:lpstr>WHAT is Security ?</vt:lpstr>
      <vt:lpstr>Forms of Computer Crime</vt:lpstr>
      <vt:lpstr>Malicious Programs - Malware</vt:lpstr>
      <vt:lpstr>Cyber Crime</vt:lpstr>
      <vt:lpstr>PowerPoint Presentation</vt:lpstr>
      <vt:lpstr>Internet Scams</vt:lpstr>
      <vt:lpstr>Types of Internet Scams</vt:lpstr>
      <vt:lpstr>Measures to Protect Computer Security</vt:lpstr>
      <vt:lpstr>Restricting Access </vt:lpstr>
      <vt:lpstr>Automated Security Tasks</vt:lpstr>
      <vt:lpstr>Encryption</vt:lpstr>
      <vt:lpstr>Anticipating Disasters</vt:lpstr>
      <vt:lpstr>Cloud-Based Backup</vt:lpstr>
      <vt:lpstr>WHAT is ETHICS ?</vt:lpstr>
      <vt:lpstr>Plagiarism</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Ethnics</dc:title>
  <dc:creator>Noor Arinie</dc:creator>
  <cp:lastModifiedBy>Noor Arinie</cp:lastModifiedBy>
  <cp:revision>39</cp:revision>
  <dcterms:created xsi:type="dcterms:W3CDTF">2019-10-10T14:54:33Z</dcterms:created>
  <dcterms:modified xsi:type="dcterms:W3CDTF">2019-10-19T10:14:10Z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