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73" r:id="rId3"/>
    <p:sldId id="274" r:id="rId4"/>
    <p:sldId id="275" r:id="rId5"/>
    <p:sldId id="276" r:id="rId6"/>
    <p:sldId id="278" r:id="rId7"/>
    <p:sldId id="279" r:id="rId8"/>
    <p:sldId id="280" r:id="rId9"/>
    <p:sldId id="281" r:id="rId10"/>
    <p:sldId id="298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4" r:id="rId22"/>
    <p:sldId id="295" r:id="rId23"/>
    <p:sldId id="296" r:id="rId24"/>
    <p:sldId id="297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76" autoAdjust="0"/>
    <p:restoredTop sz="86404" autoAdjust="0"/>
  </p:normalViewPr>
  <p:slideViewPr>
    <p:cSldViewPr snapToGrid="0">
      <p:cViewPr>
        <p:scale>
          <a:sx n="66" d="100"/>
          <a:sy n="66" d="100"/>
        </p:scale>
        <p:origin x="240" y="-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5476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7" d="100"/>
          <a:sy n="47" d="100"/>
        </p:scale>
        <p:origin x="2092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65E35-860B-4871-A991-5C688CB9BBEB}" type="datetimeFigureOut">
              <a:rPr lang="en-US" smtClean="0"/>
              <a:pPr/>
              <a:t>15-Sep-16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B1BF6-FBDD-40FA-A7D6-4D370D96B1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5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2FAFD-8644-45A4-B625-C1EED27E66D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306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Windows (key term) most widely used microcomputer</a:t>
            </a:r>
          </a:p>
          <a:p>
            <a:r>
              <a:rPr lang="en-US" dirty="0"/>
              <a:t>Windows 8 (key term) – integrated desktop and mobile. Released in 2012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Uses tiles (key term) to display active</a:t>
            </a:r>
            <a:r>
              <a:rPr lang="en-US" baseline="0" dirty="0"/>
              <a:t> content linked to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Tiles can be accessed through the start screen (key term)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Can still get the traditional desktop, Windows RT (key term), to run on the tablet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More application programs are designed to run under Windows than any other operating system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Windows 10 (key term) runs on all Windows devices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/>
              <a:t>Cortana (key term) is a digital assistant that accepts voice or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B1BF6-FBDD-40FA-A7D6-4D370D96B19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11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1" hangingPunct="1">
              <a:spcBef>
                <a:spcPct val="0"/>
              </a:spcBef>
              <a:buFontTx/>
              <a:buNone/>
            </a:pPr>
            <a:r>
              <a:rPr lang="en-US" dirty="0"/>
              <a:t>Mac OS (key</a:t>
            </a:r>
            <a:r>
              <a:rPr lang="en-US" baseline="0" dirty="0"/>
              <a:t> term) – not as widely used as Windows, designed to run on a MAC</a:t>
            </a:r>
          </a:p>
          <a:p>
            <a:pPr marL="171450" lvl="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aseline="0" dirty="0"/>
              <a:t>Fewer programs written for it</a:t>
            </a:r>
          </a:p>
          <a:p>
            <a:pPr lvl="0" eaLnBrk="1" hangingPunct="1">
              <a:spcBef>
                <a:spcPct val="0"/>
              </a:spcBef>
              <a:buFontTx/>
              <a:buNone/>
            </a:pPr>
            <a:endParaRPr lang="en-US" baseline="0" dirty="0"/>
          </a:p>
          <a:p>
            <a:pPr lvl="0" eaLnBrk="1" hangingPunct="1">
              <a:spcBef>
                <a:spcPct val="0"/>
              </a:spcBef>
              <a:buFontTx/>
              <a:buNone/>
            </a:pPr>
            <a:r>
              <a:rPr lang="en-US" baseline="0" dirty="0"/>
              <a:t>Mac OS X (key term) – most widely used MAC OS; has two versions.</a:t>
            </a:r>
          </a:p>
          <a:p>
            <a:pPr lvl="0" eaLnBrk="1" hangingPunct="1">
              <a:spcBef>
                <a:spcPct val="0"/>
              </a:spcBef>
              <a:buFontTx/>
              <a:buNone/>
            </a:pPr>
            <a:endParaRPr lang="en-US" baseline="0" dirty="0"/>
          </a:p>
          <a:p>
            <a:pPr marL="228600" lvl="0" indent="-22860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US" baseline="0" dirty="0"/>
              <a:t>OS X Mavericks – released in 2012</a:t>
            </a:r>
          </a:p>
          <a:p>
            <a:pPr marL="228600" lvl="0" indent="-22860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US" baseline="0" dirty="0"/>
              <a:t>OS X Yosemite – new user interface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10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/>
              <a:t>UNIX (key term) – originally</a:t>
            </a:r>
            <a:r>
              <a:rPr lang="en-US" baseline="0" dirty="0"/>
              <a:t> designed to run on minicomputers but now is used in network environments</a:t>
            </a:r>
            <a:endParaRPr lang="en-US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Used by powerful microcomputers and by servers on the Web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There are a large number of different versions of UNIX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/>
              <a:t>LINUX – operating system that is an extension of UNIX versions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/>
              <a:t>Free distribution of the operating system code – Open source</a:t>
            </a:r>
            <a:r>
              <a:rPr lang="en-US" baseline="0" dirty="0"/>
              <a:t> (key term)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/>
              <a:t>Google’s  Chrome OS (key term) is based on Linux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903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Virtualization (key term)</a:t>
            </a:r>
            <a:r>
              <a:rPr lang="en-US" sz="1200" baseline="0" dirty="0"/>
              <a:t> – supporting multiple OS that operate independently by running virtualization software (key term) </a:t>
            </a:r>
          </a:p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Each OS is known as a virtual machine (key term) </a:t>
            </a:r>
            <a:endParaRPr lang="en-US" sz="1200" dirty="0"/>
          </a:p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Host operating system (key term)</a:t>
            </a:r>
            <a:r>
              <a:rPr lang="en-US" sz="1200" baseline="0" dirty="0"/>
              <a:t>  - </a:t>
            </a:r>
            <a:r>
              <a:rPr lang="en-US" sz="1200" dirty="0"/>
              <a:t>OS of the physical machine</a:t>
            </a:r>
          </a:p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Guest operating system (key term) </a:t>
            </a:r>
            <a:r>
              <a:rPr lang="en-US" sz="1200" baseline="0" dirty="0"/>
              <a:t> - </a:t>
            </a:r>
            <a:r>
              <a:rPr lang="en-US" sz="1200" dirty="0"/>
              <a:t>OS of</a:t>
            </a:r>
            <a:r>
              <a:rPr lang="en-US" sz="1200" baseline="0" dirty="0"/>
              <a:t> virtual machine</a:t>
            </a:r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Parallels</a:t>
            </a:r>
            <a:r>
              <a:rPr lang="en-US" sz="1200" baseline="0" dirty="0"/>
              <a:t> (key term) is an example of a virtual software program that allows Mac to run Windows programs in OS X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116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dirty="0"/>
              <a:t>Utilities (key term) – specialized programs designed to make computing easier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dirty="0"/>
              <a:t>Troubleshooting program</a:t>
            </a:r>
            <a:r>
              <a:rPr lang="en-US" baseline="0" dirty="0"/>
              <a:t> (key term) or diagnostic program (key term) recognize and correct problems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baseline="0" dirty="0"/>
              <a:t>Antivirus program (key term) guard your computer against viruses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baseline="0" dirty="0"/>
              <a:t>Backup program (key term) makes copies of files to restore if the originals are damaged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baseline="0" dirty="0"/>
              <a:t>File compression program (key term) reduces the size of the file requiring less storage space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endParaRPr lang="en-US" baseline="0" dirty="0"/>
          </a:p>
          <a:p>
            <a:pPr lvl="1" eaLnBrk="1" hangingPunct="1">
              <a:spcBef>
                <a:spcPct val="20000"/>
              </a:spcBef>
              <a:buFontTx/>
              <a:buNone/>
            </a:pPr>
            <a:endParaRPr lang="en-US" dirty="0"/>
          </a:p>
          <a:p>
            <a:pPr eaLnBrk="1" hangingPunct="1">
              <a:spcBef>
                <a:spcPct val="20000"/>
              </a:spcBef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529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Mac</a:t>
            </a:r>
            <a:r>
              <a:rPr lang="en-US" baseline="0" dirty="0"/>
              <a:t> </a:t>
            </a:r>
            <a:r>
              <a:rPr lang="en-US" dirty="0"/>
              <a:t>OS X Activity Monitor </a:t>
            </a:r>
            <a:r>
              <a:rPr lang="en-US" baseline="0" dirty="0"/>
              <a:t>gives you a view of every program that is currently running in RAM.</a:t>
            </a:r>
          </a:p>
          <a:p>
            <a:endParaRPr lang="en-US" baseline="0" dirty="0"/>
          </a:p>
          <a:p>
            <a:pPr marL="228600" indent="-228600">
              <a:buAutoNum type="arabicPeriod"/>
            </a:pPr>
            <a:r>
              <a:rPr lang="en-US" baseline="0" dirty="0"/>
              <a:t>Press and momentarily hold the space bar</a:t>
            </a:r>
          </a:p>
          <a:p>
            <a:pPr marL="228600" indent="-228600">
              <a:buAutoNum type="arabicPeriod"/>
            </a:pPr>
            <a:r>
              <a:rPr lang="en-US" baseline="0" dirty="0"/>
              <a:t>Type Activity Monitor and press return</a:t>
            </a:r>
          </a:p>
          <a:p>
            <a:pPr marL="228600" indent="-228600">
              <a:buAutoNum type="arabicPeriod"/>
            </a:pPr>
            <a:endParaRPr lang="en-US" baseline="0" dirty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CA30D-CC2A-49CF-9F5B-FD7C0260448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1420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File History (key term) – can create a backup for</a:t>
            </a:r>
            <a:r>
              <a:rPr lang="en-US" baseline="0" dirty="0"/>
              <a:t> your hard drive</a:t>
            </a:r>
            <a:endParaRPr lang="en-US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Disk Cleanup (key term) identifies and eliminates non essential files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Disk</a:t>
            </a:r>
            <a:r>
              <a:rPr lang="en-US" baseline="0" dirty="0"/>
              <a:t> Defragmenter (key term) rearranges files and unused disk space to optimize performance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0625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select File History from the Windows 8 System and Security window</a:t>
            </a:r>
            <a:r>
              <a:rPr lang="en-US" baseline="0" dirty="0"/>
              <a:t> and create a backup for your hard disk.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366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When you search the Web, a variety of programs and files are saved to your hard drive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Use disk cleanup (Key Term) to get rid of these unnecessary files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0089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Files are stored and organized on a disk according to tracks and sectors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Tracks (Key Term) – concentric ring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Sectors (Key Term) – wedge-shaped sections of a track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OS tries to save a file on a single track across contiguous sectors. Often the file has to broken into small parts and stored wherever space is available and the disk over time becomes fragmented (key term)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Disk Defragmenter (Key Term) should be run on your computer often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Some end-users run this utility program daily, while some run it once a week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Fragmented (Key Term) files - result of a file having to be broken apart into smaller parts so it can be stored wherever space is available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6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CA30D-CC2A-49CF-9F5B-FD7C0260448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7066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Utility Suites (key term) combine several programs into one package</a:t>
            </a:r>
          </a:p>
          <a:p>
            <a:endParaRPr lang="en-US" dirty="0"/>
          </a:p>
          <a:p>
            <a:r>
              <a:rPr lang="en-US" dirty="0"/>
              <a:t>Suites provide a variety of utilities: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/>
              <a:t>Programs to protect your system against</a:t>
            </a:r>
            <a:r>
              <a:rPr lang="en-US" baseline="0" dirty="0"/>
              <a:t> viruses (key term)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CA30D-CC2A-49CF-9F5B-FD7C02604489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0296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CA30D-CC2A-49CF-9F5B-FD7C0260448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7571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5477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Have students turn to the end of Chapter 4 in their textbooks to view the same “Open-Ended” questions/statements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6661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Have students turn to the end of Chapter 4 in their textbooks to view the same “Open-Ended” questions/statements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82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CA30D-CC2A-49CF-9F5B-FD7C0260448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731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System software (key term) is not a single program but is a collection of programs that handles hundreds of technical details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End-users focus on application programs more than the system software, but it is important to understand how system software works</a:t>
            </a:r>
          </a:p>
          <a:p>
            <a:endParaRPr lang="en-US" dirty="0"/>
          </a:p>
          <a:p>
            <a:r>
              <a:rPr lang="en-US" dirty="0"/>
              <a:t>Four types of programs: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/>
              <a:t>Operating systems (key term) coordinate computer resources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/>
              <a:t>Utilities (key term) perform tasks related to managing the computer resources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/>
              <a:t>Device drivers (key term) programs that allow devices to communicate with the computer system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/>
              <a:t>Language translators (key term) converts programming instructions into a language the computers understand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27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Operating systems (key term) collection of programs that handle technical tasks</a:t>
            </a:r>
          </a:p>
          <a:p>
            <a:endParaRPr lang="en-US" dirty="0"/>
          </a:p>
          <a:p>
            <a:r>
              <a:rPr lang="en-US" dirty="0"/>
              <a:t>Sometimes referred to as software environment or platform</a:t>
            </a:r>
          </a:p>
          <a:p>
            <a:endParaRPr lang="en-US" dirty="0"/>
          </a:p>
          <a:p>
            <a:pPr>
              <a:spcBef>
                <a:spcPct val="0"/>
              </a:spcBef>
            </a:pPr>
            <a:r>
              <a:rPr lang="en-US" dirty="0"/>
              <a:t>User interface (key term) and graphical user interface or GUI (key term) </a:t>
            </a:r>
          </a:p>
          <a:p>
            <a:pPr>
              <a:spcBef>
                <a:spcPct val="0"/>
              </a:spcBef>
            </a:pPr>
            <a:endParaRPr lang="en-US" dirty="0"/>
          </a:p>
          <a:p>
            <a:pPr>
              <a:spcBef>
                <a:spcPct val="0"/>
              </a:spcBef>
            </a:pPr>
            <a:r>
              <a:rPr lang="en-US" dirty="0"/>
              <a:t>Multitasking (key term) – the ability to switch between applications</a:t>
            </a:r>
          </a:p>
          <a:p>
            <a:pPr>
              <a:spcBef>
                <a:spcPct val="0"/>
              </a:spcBef>
            </a:pPr>
            <a:r>
              <a:rPr lang="en-US" dirty="0"/>
              <a:t>Foreground (key term)  – the program you are currently working on</a:t>
            </a:r>
          </a:p>
          <a:p>
            <a:pPr>
              <a:spcBef>
                <a:spcPct val="0"/>
              </a:spcBef>
            </a:pPr>
            <a:r>
              <a:rPr lang="en-US" dirty="0"/>
              <a:t>Background (key term)  – the other program that is running but not the active window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CA30D-CC2A-49CF-9F5B-FD7C0260448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201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Booting (key term)  is the process of starting a computer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Warm boot (Key Term) – computer is already on and you restart it without turning off the power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Cold boot (Key Term) – starting a computer that has been turned off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Common features in application software:</a:t>
            </a:r>
          </a:p>
          <a:p>
            <a:endParaRPr lang="en-US" dirty="0"/>
          </a:p>
          <a:p>
            <a:r>
              <a:rPr lang="en-US" dirty="0"/>
              <a:t>Gesture Control (key term) is the ability to control operations with finger movements: i.e. swiping, sliding and pinching</a:t>
            </a:r>
          </a:p>
          <a:p>
            <a:endParaRPr lang="en-US" dirty="0"/>
          </a:p>
          <a:p>
            <a:r>
              <a:rPr lang="en-US" dirty="0"/>
              <a:t>Most operating systems store data and programs in system files (key term) and folders (key term)</a:t>
            </a:r>
          </a:p>
          <a:p>
            <a:endParaRPr lang="en-US" dirty="0"/>
          </a:p>
          <a:p>
            <a:r>
              <a:rPr lang="en-US" dirty="0"/>
              <a:t>Files and folders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Files share data and programs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Folders store related files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475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Three basic categories of operating systems: 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dirty="0"/>
              <a:t>Embedded OS (key term) – used for handheld devices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	RTOS – real-time operating</a:t>
            </a:r>
            <a:r>
              <a:rPr lang="en-US" baseline="0" dirty="0"/>
              <a:t> system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Stand-alone (key term) – or desktop operating systems (key term) – control a single desktop computer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Network operating systems (NOS) (key term) – control and coordinate networked computers. OS is stored on the network server (key term) </a:t>
            </a:r>
          </a:p>
          <a:p>
            <a:endParaRPr lang="en-US" dirty="0"/>
          </a:p>
          <a:p>
            <a:r>
              <a:rPr lang="en-US" dirty="0"/>
              <a:t>Operating</a:t>
            </a:r>
            <a:r>
              <a:rPr lang="en-US" baseline="0" dirty="0"/>
              <a:t> system is often referred to as the software environment (key term) or software platform (key term) almost all OS’ are designed to run only on specific platforms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001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Mobile operating</a:t>
            </a:r>
            <a:r>
              <a:rPr lang="en-US" sz="1200" baseline="0" dirty="0"/>
              <a:t> systems (key term) also known as mobile OS (key term) are embedded OS that are less complicated and more specialized for wireless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Android (Key</a:t>
            </a:r>
            <a:r>
              <a:rPr lang="en-US" sz="1200" baseline="0" dirty="0"/>
              <a:t> term) </a:t>
            </a:r>
            <a:r>
              <a:rPr lang="en-US" sz="1200" dirty="0"/>
              <a:t> – owned by Google</a:t>
            </a:r>
          </a:p>
          <a:p>
            <a:pPr lvl="0">
              <a:defRPr/>
            </a:pPr>
            <a:r>
              <a:rPr lang="en-US" sz="1200" dirty="0"/>
              <a:t>iOS (key term) - formerly iPhone OS (key term) , iPad and iPhone</a:t>
            </a:r>
          </a:p>
          <a:p>
            <a:pPr lvl="0">
              <a:defRPr/>
            </a:pPr>
            <a:r>
              <a:rPr lang="en-US" sz="1200" dirty="0"/>
              <a:t>Windows Phone (key term) – introduced by Microsoft to support a variety of devices including smartphones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08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912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flip="none" rotWithShape="1">
          <a:gsLst>
            <a:gs pos="0">
              <a:schemeClr val="tx1"/>
            </a:gs>
            <a:gs pos="70000">
              <a:schemeClr val="tx2">
                <a:lumMod val="50000"/>
              </a:schemeClr>
            </a:gs>
            <a:gs pos="100000">
              <a:schemeClr val="tx2">
                <a:lumMod val="5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96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1625" y="6200662"/>
            <a:ext cx="1908751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134BB0F-EAA1-429E-B7E4-58F0C0072AD4}" type="datetime1">
              <a:rPr lang="en-US" smtClean="0">
                <a:solidFill>
                  <a:prstClr val="white"/>
                </a:solidFill>
              </a:rPr>
              <a:t>15-Sep-16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55996" y="6200662"/>
            <a:ext cx="3860800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Footer text goes here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2717" y="6200662"/>
            <a:ext cx="1219200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C98126-00D4-4536-8967-EB49841E9A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475282" y="1084922"/>
            <a:ext cx="7716717" cy="2851777"/>
          </a:xfrm>
          <a:prstGeom prst="rect">
            <a:avLst/>
          </a:prstGeom>
          <a:noFill/>
        </p:spPr>
        <p:txBody>
          <a:bodyPr anchor="b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defRPr sz="6000" b="1" cap="none" spc="-150" baseline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 rot="16200000">
            <a:off x="-3063240" y="3046066"/>
            <a:ext cx="6492241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20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Chapter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365761" y="3934113"/>
            <a:ext cx="11826239" cy="45719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7" name="Picture 16" descr="Screen Clippi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3884" r="8723" b="5263"/>
          <a:stretch/>
        </p:blipFill>
        <p:spPr>
          <a:xfrm>
            <a:off x="615246" y="323850"/>
            <a:ext cx="3644901" cy="3643823"/>
          </a:xfrm>
          <a:prstGeom prst="ellipse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486571" y="4356953"/>
            <a:ext cx="7705429" cy="477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marL="0" indent="0">
              <a:buFontTx/>
              <a:buNone/>
              <a:defRPr lang="en-US" sz="3200" b="1" cap="none" spc="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787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79916" y="2125042"/>
            <a:ext cx="8753763" cy="23233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4400" baseline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enter quotation text.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C240-A08E-4AEE-ACAF-C993031736CF}" type="datetime1">
              <a:rPr lang="en-US" smtClean="0">
                <a:solidFill>
                  <a:prstClr val="black">
                    <a:alpha val="60000"/>
                  </a:prstClr>
                </a:solidFill>
              </a:rPr>
              <a:t>15-Sep-16</a:t>
            </a:fld>
            <a:endParaRPr lang="en-US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alpha val="60000"/>
                  </a:prstClr>
                </a:solidFill>
              </a:rPr>
              <a:t>Footer text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D8F58-50E6-4A60-819B-C60CC62A37E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79916" y="4613563"/>
            <a:ext cx="8753763" cy="1413493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enter caption.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03410" y="1648495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15845">
                    <a:lumMod val="5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46100" y="3291029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15845">
                    <a:lumMod val="5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3690524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06071" y="0"/>
            <a:ext cx="10588698" cy="118872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title style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225" y="1817225"/>
            <a:ext cx="9508175" cy="4308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5E7DEBBC-E342-4C4C-A164-E8E5B9B431A4}" type="datetime1">
              <a:rPr lang="en-US" smtClean="0"/>
              <a:t>15-Sep-16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Footer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91380455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22767" y="3398293"/>
            <a:ext cx="8423564" cy="1738151"/>
          </a:xfrm>
          <a:noFill/>
        </p:spPr>
        <p:txBody>
          <a:bodyPr vert="horz" lIns="91440" tIns="45720" rIns="91440" bIns="45720" rtlCol="0" anchor="t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lang="en-US" sz="5400" spc="-150" dirty="0">
                <a:ln w="1143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4056" y="5170534"/>
            <a:ext cx="8404196" cy="477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marL="0" indent="0">
              <a:buFontTx/>
              <a:buNone/>
              <a:defRPr lang="en-US" sz="3200" b="1" cap="none" spc="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C98126-00D4-4536-8967-EB49841E9A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0CDACF9-6379-42E7-BCF9-95B605E1F8FB}" type="datetime1">
              <a:rPr lang="en-US" smtClean="0">
                <a:solidFill>
                  <a:prstClr val="white"/>
                </a:solidFill>
              </a:rPr>
              <a:t>15-Sep-16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Footer text goes here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13671" y="3214931"/>
            <a:ext cx="12188952" cy="64008"/>
          </a:xfrm>
          <a:prstGeom prst="rect">
            <a:avLst/>
          </a:prstGeom>
          <a:solidFill>
            <a:schemeClr val="accent1">
              <a:lumMod val="50000"/>
              <a:alpha val="69804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92000" cy="185609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Screen Clippi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3884" r="8723" b="5263"/>
          <a:stretch/>
        </p:blipFill>
        <p:spPr>
          <a:xfrm>
            <a:off x="-613054" y="-401830"/>
            <a:ext cx="3644901" cy="3643823"/>
          </a:xfrm>
          <a:prstGeom prst="ellipse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9715154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71" y="0"/>
            <a:ext cx="10573266" cy="118872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539943" y="1828215"/>
            <a:ext cx="4846320" cy="4285073"/>
          </a:xfrm>
        </p:spPr>
        <p:txBody>
          <a:bodyPr/>
          <a:lstStyle>
            <a:lvl1pPr marL="274320" indent="-274320">
              <a:buFont typeface="Arial" pitchFamily="34" charset="0"/>
              <a:buChar char="•"/>
              <a:tabLst>
                <a:tab pos="274320" algn="l"/>
              </a:tabLst>
              <a:defRPr b="0"/>
            </a:lvl1pPr>
            <a:lvl2pPr marL="742950" indent="-285750">
              <a:buFont typeface="Arial" pitchFamily="34" charset="0"/>
              <a:buChar char="•"/>
              <a:defRPr/>
            </a:lvl2pPr>
            <a:lvl3pPr marL="1143000" indent="-228600">
              <a:buFont typeface="Arial" pitchFamily="34" charset="0"/>
              <a:buChar char="•"/>
              <a:defRPr/>
            </a:lvl3pPr>
            <a:lvl4pPr marL="1600200" indent="-228600">
              <a:buFont typeface="Arial" pitchFamily="34" charset="0"/>
              <a:buChar char="•"/>
              <a:defRPr/>
            </a:lvl4pPr>
            <a:lvl5pPr marL="2057400" indent="-228600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748883" y="1828800"/>
            <a:ext cx="4846320" cy="4295601"/>
          </a:xfrm>
        </p:spPr>
        <p:txBody>
          <a:bodyPr/>
          <a:lstStyle>
            <a:lvl1pPr marL="274320" indent="-274320">
              <a:buFont typeface="Arial" pitchFamily="34" charset="0"/>
              <a:buChar char="•"/>
              <a:defRPr b="0"/>
            </a:lvl1pPr>
            <a:lvl2pPr marL="742950" indent="-285750">
              <a:buFont typeface="Arial" pitchFamily="34" charset="0"/>
              <a:buChar char="•"/>
              <a:defRPr/>
            </a:lvl2pPr>
            <a:lvl3pPr marL="1143000" indent="-228600">
              <a:buFont typeface="Arial" pitchFamily="34" charset="0"/>
              <a:buChar char="•"/>
              <a:defRPr/>
            </a:lvl3pPr>
            <a:lvl4pPr marL="1600200" indent="-228600">
              <a:buFont typeface="Arial" pitchFamily="34" charset="0"/>
              <a:buChar char="•"/>
              <a:defRPr/>
            </a:lvl4pPr>
            <a:lvl5pPr marL="2057400" indent="-228600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C689A139-99AA-4B43-8112-E82A62F5453E}" type="datetime1">
              <a:rPr lang="en-US" smtClean="0"/>
              <a:t>15-Sep-16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Footer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651462506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71" y="0"/>
            <a:ext cx="10573266" cy="118872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2301" y="1836055"/>
            <a:ext cx="4846320" cy="6397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none"/>
        </p:style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0087" y="1836055"/>
            <a:ext cx="4846320" cy="6397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none"/>
        </p:style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632301" y="2480581"/>
            <a:ext cx="4846320" cy="3781324"/>
          </a:xfrm>
        </p:spPr>
        <p:txBody>
          <a:bodyPr/>
          <a:lstStyle>
            <a:lvl1pPr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6850087" y="2480581"/>
            <a:ext cx="4846320" cy="3756909"/>
          </a:xfrm>
        </p:spPr>
        <p:txBody>
          <a:bodyPr/>
          <a:lstStyle>
            <a:lvl1pPr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23335E0F-797F-47F5-9769-9BD8AF06664D}" type="datetime1">
              <a:rPr lang="en-US" smtClean="0"/>
              <a:t>15-Sep-16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Footer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5983329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9518" y="0"/>
            <a:ext cx="10661922" cy="118872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4BA73F09-CB54-4D7D-A4DD-2C89F874DFB4}" type="datetime1">
              <a:rPr lang="en-US" smtClean="0"/>
              <a:t>15-Sep-16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Footer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18920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78304419-1C14-4E0E-9C6D-E40A8E39D44D}" type="datetime1">
              <a:rPr lang="en-US" smtClean="0"/>
              <a:t>15-Sep-16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Footer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8830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52491" y="1447800"/>
            <a:ext cx="9939931" cy="1371600"/>
          </a:xfrm>
        </p:spPr>
        <p:txBody>
          <a:bodyPr anchor="b"/>
          <a:lstStyle>
            <a:lvl1pPr algn="l">
              <a:defRPr sz="4400" b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2154" y="3129280"/>
            <a:ext cx="6310267" cy="2890520"/>
          </a:xfrm>
        </p:spPr>
        <p:txBody>
          <a:bodyPr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52492" y="3129280"/>
            <a:ext cx="3401063" cy="2895599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01DF-BCDE-4A2A-9753-303733EACBA9}" type="datetime1">
              <a:rPr lang="en-US" smtClean="0">
                <a:solidFill>
                  <a:prstClr val="black">
                    <a:alpha val="60000"/>
                  </a:prstClr>
                </a:solidFill>
              </a:rPr>
              <a:t>15-Sep-16</a:t>
            </a:fld>
            <a:endParaRPr lang="en-US" dirty="0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alpha val="60000"/>
                  </a:prstClr>
                </a:solidFill>
              </a:rPr>
              <a:t>Footer text goes here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D8F58-50E6-4A60-819B-C60CC62A37E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57748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105" y="1881086"/>
            <a:ext cx="5092906" cy="1371600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accent5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16029" y="887506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2152" y="3684494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A76-A152-4654-BDF9-D0DE8DB095C3}" type="datetime1">
              <a:rPr lang="en-US" smtClean="0">
                <a:solidFill>
                  <a:prstClr val="black">
                    <a:alpha val="60000"/>
                  </a:prstClr>
                </a:solidFill>
              </a:rPr>
              <a:t>15-Sep-16</a:t>
            </a:fld>
            <a:endParaRPr lang="en-US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alpha val="60000"/>
                  </a:prstClr>
                </a:solidFill>
              </a:rPr>
              <a:t>Footer text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D8F58-50E6-4A60-819B-C60CC62A37E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36373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-3246119" y="3246120"/>
            <a:ext cx="6858000" cy="3657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System Software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36975" y="6022514"/>
            <a:ext cx="113058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CDC05A6-C8AE-485F-B1A1-3ACD4553C77A}" type="datetime1">
              <a:rPr lang="en-US" smtClean="0"/>
              <a:t>15-Sep-16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Footer text goes here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8163" y="100359"/>
            <a:ext cx="10673837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3048" y="1343212"/>
            <a:ext cx="12188952" cy="6400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Screen Clipping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3884" r="8723" b="5263"/>
          <a:stretch/>
        </p:blipFill>
        <p:spPr>
          <a:xfrm>
            <a:off x="-3048" y="-232"/>
            <a:ext cx="1372006" cy="1371600"/>
          </a:xfrm>
          <a:prstGeom prst="ellipse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1913384" y="1818748"/>
            <a:ext cx="9945665" cy="4307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57"/>
            <a:ext cx="12192000" cy="1371600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0">
                <a:schemeClr val="bg1"/>
              </a:gs>
              <a:gs pos="75000">
                <a:schemeClr val="tx2">
                  <a:lumMod val="40000"/>
                  <a:lumOff val="60000"/>
                  <a:alpha val="60000"/>
                </a:schemeClr>
              </a:gs>
              <a:gs pos="100000">
                <a:schemeClr val="accent2">
                  <a:alpha val="90000"/>
                </a:schemeClr>
              </a:gs>
              <a:gs pos="95000">
                <a:schemeClr val="tx2">
                  <a:lumMod val="75000"/>
                  <a:alpha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8358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85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 spd="slow">
    <p:cover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4000" b="1" kern="1200" cap="none" spc="0" dirty="0" smtClean="0">
          <a:ln w="18415" cmpd="sng">
            <a:noFill/>
            <a:prstDash val="solid"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2800" b="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24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20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18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18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stem Software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System Software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Chapter 4</a:t>
            </a:r>
          </a:p>
        </p:txBody>
      </p:sp>
      <p:sp>
        <p:nvSpPr>
          <p:cNvPr id="8" name="Chapter 4"/>
          <p:cNvSpPr txBox="1"/>
          <p:nvPr/>
        </p:nvSpPr>
        <p:spPr>
          <a:xfrm>
            <a:off x="375947" y="0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98126-00D4-4536-8967-EB49841E9AA8}" type="slidenum">
              <a:rPr lang="en-US" smtClean="0">
                <a:solidFill>
                  <a:prstClr val="white"/>
                </a:solidFill>
              </a:rPr>
              <a:pPr/>
              <a:t>1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82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indows - Most Used O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 - Most Used OS</a:t>
            </a:r>
          </a:p>
        </p:txBody>
      </p:sp>
      <p:sp>
        <p:nvSpPr>
          <p:cNvPr id="3" name="Windows 8"/>
          <p:cNvSpPr>
            <a:spLocks noGrp="1"/>
          </p:cNvSpPr>
          <p:nvPr>
            <p:ph idx="1"/>
          </p:nvPr>
        </p:nvSpPr>
        <p:spPr>
          <a:xfrm>
            <a:off x="2074225" y="1817225"/>
            <a:ext cx="9508175" cy="4308938"/>
          </a:xfrm>
        </p:spPr>
        <p:txBody>
          <a:bodyPr/>
          <a:lstStyle/>
          <a:p>
            <a:r>
              <a:rPr lang="en-US" dirty="0"/>
              <a:t>Windows </a:t>
            </a:r>
            <a:r>
              <a:rPr lang="en-US" baseline="0" dirty="0"/>
              <a:t> 8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2074225" y="2400300"/>
            <a:ext cx="4846638" cy="3781425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Integrates the desktop OS with its mobile OS</a:t>
            </a:r>
          </a:p>
        </p:txBody>
      </p:sp>
      <p:pic>
        <p:nvPicPr>
          <p:cNvPr id="7" name="Windows 8 display" descr="Windows 8 desktop display scree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4967" y="3498536"/>
            <a:ext cx="4310916" cy="2935514"/>
          </a:xfrm>
          <a:prstGeom prst="rect">
            <a:avLst/>
          </a:prstGeom>
        </p:spPr>
      </p:pic>
      <p:sp>
        <p:nvSpPr>
          <p:cNvPr id="4" name="Windows 10"/>
          <p:cNvSpPr>
            <a:spLocks noGrp="1"/>
          </p:cNvSpPr>
          <p:nvPr>
            <p:ph type="body" sz="quarter" idx="4294967295"/>
          </p:nvPr>
        </p:nvSpPr>
        <p:spPr>
          <a:xfrm>
            <a:off x="7345363" y="1836738"/>
            <a:ext cx="4846637" cy="639762"/>
          </a:xfrm>
        </p:spPr>
        <p:txBody>
          <a:bodyPr/>
          <a:lstStyle/>
          <a:p>
            <a:r>
              <a:rPr lang="en-US" dirty="0"/>
              <a:t>Windows 10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7345363" y="2481263"/>
            <a:ext cx="4846637" cy="3756025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Merges Windows desktop and mobile operating systems</a:t>
            </a:r>
          </a:p>
        </p:txBody>
      </p:sp>
      <p:pic>
        <p:nvPicPr>
          <p:cNvPr id="8" name="Windows 10 display" descr="Windows 10 desktop display screen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45363" y="3923786"/>
            <a:ext cx="3764478" cy="2536280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581486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c O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OS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568677"/>
            <a:ext cx="5504329" cy="4393883"/>
          </a:xfrm>
        </p:spPr>
        <p:txBody>
          <a:bodyPr/>
          <a:lstStyle/>
          <a:p>
            <a:r>
              <a:rPr lang="en-US" sz="2800" dirty="0"/>
              <a:t>Mac OS X runs on Apple computers</a:t>
            </a:r>
          </a:p>
          <a:p>
            <a:r>
              <a:rPr lang="en-US" sz="2400" dirty="0"/>
              <a:t>Two most recent versions</a:t>
            </a:r>
            <a:r>
              <a:rPr lang="en-US" sz="2800" dirty="0"/>
              <a:t>:</a:t>
            </a:r>
          </a:p>
          <a:p>
            <a:pPr lvl="1"/>
            <a:r>
              <a:rPr lang="en-US" sz="2400" dirty="0"/>
              <a:t>OS X Mavericks</a:t>
            </a:r>
          </a:p>
          <a:p>
            <a:pPr lvl="2"/>
            <a:r>
              <a:rPr lang="en-US" sz="1800" dirty="0"/>
              <a:t>Improved power management</a:t>
            </a:r>
          </a:p>
          <a:p>
            <a:pPr lvl="1"/>
            <a:r>
              <a:rPr lang="en-US" sz="2200" dirty="0"/>
              <a:t>OS X Yosemite</a:t>
            </a:r>
          </a:p>
          <a:p>
            <a:pPr lvl="2"/>
            <a:r>
              <a:rPr lang="en-US" sz="1800" dirty="0"/>
              <a:t>New user interface</a:t>
            </a:r>
          </a:p>
        </p:txBody>
      </p:sp>
      <p:pic>
        <p:nvPicPr>
          <p:cNvPr id="6" name="Mac desktop display" descr="Graphic of a MAC desktop displaying MAC OS X Yosemit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7685" y="1665792"/>
            <a:ext cx="5136290" cy="346500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89688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ix and Linux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UNIX and LINUX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2" y="1759302"/>
            <a:ext cx="7654862" cy="439388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UNIX operating system</a:t>
            </a:r>
          </a:p>
          <a:p>
            <a:pPr lvl="1"/>
            <a:r>
              <a:rPr lang="en-US" sz="2000" dirty="0"/>
              <a:t>Servers on the Web</a:t>
            </a:r>
          </a:p>
          <a:p>
            <a:pPr lvl="1"/>
            <a:r>
              <a:rPr lang="en-US" sz="2000" dirty="0"/>
              <a:t>Mainframe computers</a:t>
            </a:r>
          </a:p>
          <a:p>
            <a:pPr lvl="1"/>
            <a:r>
              <a:rPr lang="en-US" sz="2000" dirty="0"/>
              <a:t>Personal Computers</a:t>
            </a:r>
          </a:p>
          <a:p>
            <a:r>
              <a:rPr lang="en-US" dirty="0"/>
              <a:t>LINUX - version of UNIX</a:t>
            </a:r>
          </a:p>
          <a:p>
            <a:pPr lvl="1"/>
            <a:r>
              <a:rPr lang="en-US" dirty="0"/>
              <a:t>Alternative to windows</a:t>
            </a:r>
          </a:p>
          <a:p>
            <a:pPr lvl="1"/>
            <a:r>
              <a:rPr lang="en-US" dirty="0"/>
              <a:t>Open source - free</a:t>
            </a:r>
          </a:p>
          <a:p>
            <a:pPr lvl="1"/>
            <a:r>
              <a:rPr lang="en-US" dirty="0"/>
              <a:t>Google Chrome OS based on Linux</a:t>
            </a:r>
          </a:p>
          <a:p>
            <a:pPr lvl="2"/>
            <a:r>
              <a:rPr lang="en-US" dirty="0"/>
              <a:t>Focuses on Internet connectivity and cloud computing</a:t>
            </a:r>
          </a:p>
          <a:p>
            <a:pPr lvl="2"/>
            <a:r>
              <a:rPr lang="en-US" dirty="0"/>
              <a:t>Speed is determined by the speed of the Internet</a:t>
            </a:r>
          </a:p>
        </p:txBody>
      </p:sp>
      <p:pic>
        <p:nvPicPr>
          <p:cNvPr id="5" name="Linux desktop display" descr="Graphic of Linux desktop display scree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67133" y="1511812"/>
            <a:ext cx="4084050" cy="330571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971884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tualizatio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76400"/>
            <a:ext cx="7038839" cy="4393883"/>
          </a:xfrm>
        </p:spPr>
        <p:txBody>
          <a:bodyPr>
            <a:normAutofit/>
          </a:bodyPr>
          <a:lstStyle/>
          <a:p>
            <a:r>
              <a:rPr lang="en-US" dirty="0"/>
              <a:t>Ability to support multiple operating systems on a single physical machine</a:t>
            </a:r>
          </a:p>
          <a:p>
            <a:r>
              <a:rPr lang="en-US" dirty="0"/>
              <a:t>Virtualization software</a:t>
            </a:r>
          </a:p>
          <a:p>
            <a:pPr lvl="1"/>
            <a:r>
              <a:rPr lang="en-US" dirty="0"/>
              <a:t>Each virtual machine appears as a separate independent computer</a:t>
            </a:r>
          </a:p>
          <a:p>
            <a:pPr lvl="2"/>
            <a:r>
              <a:rPr lang="en-US" dirty="0"/>
              <a:t>Host operating system</a:t>
            </a:r>
          </a:p>
          <a:p>
            <a:pPr lvl="2"/>
            <a:r>
              <a:rPr lang="en-US" dirty="0"/>
              <a:t>Guest operating system</a:t>
            </a:r>
          </a:p>
          <a:p>
            <a:r>
              <a:rPr lang="en-US" dirty="0"/>
              <a:t>Parallels</a:t>
            </a:r>
          </a:p>
          <a:p>
            <a:pPr lvl="1"/>
            <a:r>
              <a:rPr lang="en-US" dirty="0"/>
              <a:t>Mac to run Windows programs in OS X</a:t>
            </a:r>
          </a:p>
        </p:txBody>
      </p:sp>
      <p:pic>
        <p:nvPicPr>
          <p:cNvPr id="6" name="Parallels program" descr="OS X Yosemite running Windows 10  in a virtual machin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0866" y="2480883"/>
            <a:ext cx="4241779" cy="257254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186376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tiliti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553557"/>
            <a:ext cx="10170922" cy="4393883"/>
          </a:xfrm>
        </p:spPr>
        <p:txBody>
          <a:bodyPr>
            <a:normAutofit/>
          </a:bodyPr>
          <a:lstStyle/>
          <a:p>
            <a:r>
              <a:rPr lang="en-US" sz="2800" dirty="0"/>
              <a:t>Specialized programs to make computing easier </a:t>
            </a:r>
          </a:p>
          <a:p>
            <a:r>
              <a:rPr lang="en-US" sz="2800" dirty="0"/>
              <a:t>Most essential utilities</a:t>
            </a:r>
          </a:p>
          <a:p>
            <a:pPr lvl="1"/>
            <a:r>
              <a:rPr lang="en-US" sz="2400" dirty="0"/>
              <a:t>Troubleshooting or diagnostic programs</a:t>
            </a:r>
          </a:p>
          <a:p>
            <a:pPr lvl="2"/>
            <a:r>
              <a:rPr lang="en-US" dirty="0"/>
              <a:t>Recognizes and correct problems</a:t>
            </a:r>
          </a:p>
          <a:p>
            <a:pPr lvl="1"/>
            <a:r>
              <a:rPr lang="en-US" sz="2400" dirty="0"/>
              <a:t>Antivirus programs</a:t>
            </a:r>
          </a:p>
          <a:p>
            <a:pPr lvl="2"/>
            <a:r>
              <a:rPr lang="en-US" dirty="0"/>
              <a:t>Guard your computer against viruses</a:t>
            </a:r>
          </a:p>
          <a:p>
            <a:pPr lvl="1"/>
            <a:r>
              <a:rPr lang="en-US" sz="2400" dirty="0"/>
              <a:t>Backup programs</a:t>
            </a:r>
          </a:p>
          <a:p>
            <a:pPr lvl="2"/>
            <a:r>
              <a:rPr lang="en-US" dirty="0"/>
              <a:t>Copies of files to restore if necessary</a:t>
            </a:r>
          </a:p>
          <a:p>
            <a:pPr lvl="1"/>
            <a:r>
              <a:rPr lang="en-US" sz="2400" dirty="0"/>
              <a:t>File compression programs</a:t>
            </a:r>
          </a:p>
          <a:p>
            <a:pPr lvl="2"/>
            <a:r>
              <a:rPr lang="en-US" dirty="0"/>
              <a:t>Reduces the size of files for more efficient storage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6677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king IT Work for You"/>
          <p:cNvSpPr>
            <a:spLocks noGrp="1"/>
          </p:cNvSpPr>
          <p:nvPr>
            <p:ph type="title"/>
          </p:nvPr>
        </p:nvSpPr>
        <p:spPr>
          <a:xfrm>
            <a:off x="987972" y="0"/>
            <a:ext cx="11106797" cy="1188720"/>
          </a:xfrm>
        </p:spPr>
        <p:txBody>
          <a:bodyPr>
            <a:noAutofit/>
          </a:bodyPr>
          <a:lstStyle/>
          <a:p>
            <a:r>
              <a:rPr lang="en-US" sz="2800" dirty="0"/>
              <a:t>Making IT Work for You – Mac OS X Activity Monitor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481" y="1603914"/>
            <a:ext cx="9807650" cy="1654293"/>
          </a:xfrm>
        </p:spPr>
        <p:txBody>
          <a:bodyPr>
            <a:normAutofit/>
          </a:bodyPr>
          <a:lstStyle/>
          <a:p>
            <a:r>
              <a:rPr lang="en-US" dirty="0"/>
              <a:t>Has your computer ever just stopped responding? What do you do?</a:t>
            </a:r>
          </a:p>
          <a:p>
            <a:r>
              <a:rPr lang="en-US" dirty="0"/>
              <a:t>Mac OS X Activity Monitor is designed to help.</a:t>
            </a:r>
          </a:p>
        </p:txBody>
      </p:sp>
      <p:pic>
        <p:nvPicPr>
          <p:cNvPr id="5" name="Picture 4" descr="Screens of the Mac OS X Activity Monitor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653" y="3198941"/>
            <a:ext cx="4054943" cy="2728418"/>
          </a:xfrm>
          <a:prstGeom prst="rect">
            <a:avLst/>
          </a:prstGeom>
        </p:spPr>
      </p:pic>
      <p:pic>
        <p:nvPicPr>
          <p:cNvPr id="6" name="Picture 5" descr="screen shot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10356" y="3198941"/>
            <a:ext cx="4128959" cy="27869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12823" y="3198941"/>
            <a:ext cx="3231602" cy="27543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67721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indows Utiliti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Windows Utilities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84439"/>
            <a:ext cx="9508175" cy="430893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800" dirty="0"/>
              <a:t>Windows Operating Systems includes utilities such as:</a:t>
            </a:r>
          </a:p>
          <a:p>
            <a:pPr lvl="1">
              <a:defRPr/>
            </a:pPr>
            <a:r>
              <a:rPr lang="en-US" dirty="0"/>
              <a:t>File History </a:t>
            </a:r>
          </a:p>
          <a:p>
            <a:pPr lvl="2">
              <a:defRPr/>
            </a:pPr>
            <a:r>
              <a:rPr lang="en-US" dirty="0"/>
              <a:t>Can create a backup for your hard drive</a:t>
            </a:r>
          </a:p>
          <a:p>
            <a:pPr lvl="1">
              <a:defRPr/>
            </a:pPr>
            <a:r>
              <a:rPr lang="en-US" dirty="0"/>
              <a:t>Disk Cleanup</a:t>
            </a:r>
          </a:p>
          <a:p>
            <a:pPr lvl="2">
              <a:defRPr/>
            </a:pPr>
            <a:r>
              <a:rPr lang="en-US" dirty="0"/>
              <a:t>Identifies and eliminates non essential files</a:t>
            </a:r>
          </a:p>
          <a:p>
            <a:pPr lvl="1">
              <a:defRPr/>
            </a:pPr>
            <a:r>
              <a:rPr lang="en-US" dirty="0"/>
              <a:t>Disk Defragmenter</a:t>
            </a:r>
          </a:p>
          <a:p>
            <a:pPr lvl="2">
              <a:defRPr/>
            </a:pPr>
            <a:r>
              <a:rPr lang="en-US" dirty="0"/>
              <a:t>Rearranges files and unused disk space to optimize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784612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le History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History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481" y="1600200"/>
            <a:ext cx="7872413" cy="2046044"/>
          </a:xfrm>
        </p:spPr>
        <p:txBody>
          <a:bodyPr>
            <a:normAutofit/>
          </a:bodyPr>
          <a:lstStyle/>
          <a:p>
            <a:r>
              <a:rPr lang="en-US" dirty="0"/>
              <a:t>Utility program included with Windows 8</a:t>
            </a:r>
          </a:p>
          <a:p>
            <a:r>
              <a:rPr lang="en-US" dirty="0"/>
              <a:t>Makes a copy of all files in the libraries, contacts, favorites and the desktop</a:t>
            </a:r>
          </a:p>
          <a:p>
            <a:r>
              <a:rPr lang="en-US" dirty="0"/>
              <a:t>Helps prevent the effect of disk failure</a:t>
            </a:r>
          </a:p>
        </p:txBody>
      </p:sp>
      <p:pic>
        <p:nvPicPr>
          <p:cNvPr id="2050" name="Picture 2" descr="Screen shots of using File History.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830439" y="3606801"/>
            <a:ext cx="3634714" cy="2827866"/>
          </a:xfrm>
          <a:prstGeom prst="rect">
            <a:avLst/>
          </a:prstGeom>
          <a:noFill/>
        </p:spPr>
      </p:pic>
      <p:pic>
        <p:nvPicPr>
          <p:cNvPr id="2051" name="Picture 3" descr="Screen shots of using File History.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230767" y="3606801"/>
            <a:ext cx="3560183" cy="276480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128116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sktop Cleanup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Cleanup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9743" y="1683271"/>
            <a:ext cx="9508175" cy="1136129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Identifies and eliminates nonessential files</a:t>
            </a:r>
          </a:p>
          <a:p>
            <a:r>
              <a:rPr lang="en-US" sz="2400" dirty="0"/>
              <a:t>Frees up valuable space and improves system performance</a:t>
            </a:r>
          </a:p>
        </p:txBody>
      </p:sp>
      <p:pic>
        <p:nvPicPr>
          <p:cNvPr id="3074" name="Picture 2" descr="Y:\Graphics\Powerpoint\MH_DCM\MH_DCM-TEXTEDIT PROJECTS\O'LEARY_26e\Final files\chapt04\chapt00_labeled\ole16899_04_12a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76928" y="2676455"/>
            <a:ext cx="2828804" cy="3637034"/>
          </a:xfrm>
          <a:prstGeom prst="rect">
            <a:avLst/>
          </a:prstGeom>
          <a:noFill/>
        </p:spPr>
      </p:pic>
      <p:pic>
        <p:nvPicPr>
          <p:cNvPr id="3075" name="Picture 3" descr="Y:\Graphics\Powerpoint\MH_DCM\MH_DCM-TEXTEDIT PROJECTS\O'LEARY_26e\Final files\chapt04\chapt00_labeled\ole16899_04_12b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941735" y="3701339"/>
            <a:ext cx="3345392" cy="1587265"/>
          </a:xfrm>
          <a:prstGeom prst="rect">
            <a:avLst/>
          </a:prstGeom>
          <a:noFill/>
        </p:spPr>
      </p:pic>
      <p:pic>
        <p:nvPicPr>
          <p:cNvPr id="3076" name="Picture 4" descr="Y:\Graphics\Powerpoint\MH_DCM\MH_DCM-TEXTEDIT PROJECTS\O'LEARY_26e\Final files\chapt04\chapt00_labeled\ole16899_04_12c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174068" y="3658400"/>
            <a:ext cx="3599392" cy="1673144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20540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sk Deframenter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Defragmenter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30275"/>
            <a:ext cx="9267032" cy="3046828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Files are organized in tracks and sectors</a:t>
            </a:r>
          </a:p>
          <a:p>
            <a:pPr lvl="1"/>
            <a:r>
              <a:rPr lang="en-US" sz="2000" dirty="0"/>
              <a:t>Tracks – concentric ring</a:t>
            </a:r>
          </a:p>
          <a:p>
            <a:pPr lvl="1"/>
            <a:r>
              <a:rPr lang="en-US" sz="2000" dirty="0"/>
              <a:t>Sectors – wedge-shaped sections of a track</a:t>
            </a:r>
          </a:p>
          <a:p>
            <a:r>
              <a:rPr lang="en-US" sz="2400" dirty="0"/>
              <a:t>Optimize drives - utility program</a:t>
            </a:r>
          </a:p>
          <a:p>
            <a:pPr lvl="1"/>
            <a:r>
              <a:rPr lang="en-US" sz="2000" dirty="0"/>
              <a:t>Identifies and eliminates unnecessary fragments</a:t>
            </a:r>
          </a:p>
          <a:p>
            <a:pPr lvl="1"/>
            <a:r>
              <a:rPr lang="en-US" sz="2000" dirty="0"/>
              <a:t>Files become fragmented </a:t>
            </a:r>
          </a:p>
          <a:p>
            <a:pPr lvl="2"/>
            <a:r>
              <a:rPr lang="en-US" sz="1600" dirty="0"/>
              <a:t>Broken up and stored in non contiguous space</a:t>
            </a:r>
          </a:p>
          <a:p>
            <a:r>
              <a:rPr lang="en-US" sz="2400" dirty="0"/>
              <a:t>Rearranges files and unused disk space to optimize operations</a:t>
            </a:r>
          </a:p>
        </p:txBody>
      </p:sp>
      <p:pic>
        <p:nvPicPr>
          <p:cNvPr id="5" name="Disk Tracks and Sectors" descr="Graphic of drive broken down into tracks and sector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1506" y="1511654"/>
            <a:ext cx="3729233" cy="239994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157967" y="4664055"/>
            <a:ext cx="3722499" cy="1653617"/>
            <a:chOff x="2276357" y="4547678"/>
            <a:chExt cx="4142074" cy="1954722"/>
          </a:xfrm>
        </p:grpSpPr>
        <p:pic>
          <p:nvPicPr>
            <p:cNvPr id="4098" name="Picture 2" descr="Y:\Graphics\Powerpoint\MH_DCM\MH_DCM-TEXTEDIT PROJECTS\O'LEARY_26e\Final files\chapt04\chapt00_labeled\ole16899_04_14a.jp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2276357" y="4547678"/>
              <a:ext cx="1160783" cy="1911077"/>
            </a:xfrm>
            <a:prstGeom prst="rect">
              <a:avLst/>
            </a:prstGeom>
            <a:noFill/>
          </p:spPr>
        </p:pic>
        <p:pic>
          <p:nvPicPr>
            <p:cNvPr id="4099" name="Picture 3" descr="Y:\Graphics\Powerpoint\MH_DCM\MH_DCM-TEXTEDIT PROJECTS\O'LEARY_26e\Final files\chapt04\chapt00_labeled\ole16899_04_14b.jp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3855241" y="4547678"/>
              <a:ext cx="2563190" cy="1954722"/>
            </a:xfrm>
            <a:prstGeom prst="rect">
              <a:avLst/>
            </a:prstGeom>
            <a:noFill/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36277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752600"/>
            <a:ext cx="9508175" cy="430893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Describe the differences between system software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and application software.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Identify the four types of system software.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Explain the basic functions, features, and categories of operating systems.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Compare mobile operating systems iOS, Android, and Windows Phone.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Compare desktop operating systems including Windows, Mac OS, UNIX, Linux, and virtualization.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Explain the purpose of utilities and utility suites.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Identify the four most essential utilities.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Describe Windows utility programs.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608016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tility Suit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Utility Suites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27507"/>
            <a:ext cx="7872413" cy="4393883"/>
          </a:xfrm>
        </p:spPr>
        <p:txBody>
          <a:bodyPr/>
          <a:lstStyle/>
          <a:p>
            <a:r>
              <a:rPr lang="en-US" sz="2800" dirty="0"/>
              <a:t>Combine several programs into one package</a:t>
            </a:r>
          </a:p>
          <a:p>
            <a:r>
              <a:rPr lang="en-US" sz="2800" dirty="0"/>
              <a:t>Less expensive</a:t>
            </a:r>
          </a:p>
          <a:p>
            <a:r>
              <a:rPr lang="en-US" sz="2800" dirty="0"/>
              <a:t>Popular suites</a:t>
            </a:r>
          </a:p>
          <a:p>
            <a:pPr lvl="1"/>
            <a:r>
              <a:rPr lang="en-US" sz="2400" dirty="0"/>
              <a:t>Bit Defender</a:t>
            </a:r>
          </a:p>
          <a:p>
            <a:pPr lvl="1"/>
            <a:r>
              <a:rPr lang="en-US" sz="2400" dirty="0"/>
              <a:t>Norton Utilities </a:t>
            </a:r>
          </a:p>
          <a:p>
            <a:pPr lvl="1"/>
            <a:r>
              <a:rPr lang="en-US" dirty="0"/>
              <a:t>Kaspersky</a:t>
            </a:r>
            <a:endParaRPr lang="en-US" sz="2400" dirty="0"/>
          </a:p>
        </p:txBody>
      </p:sp>
      <p:pic>
        <p:nvPicPr>
          <p:cNvPr id="7" name="Norton Utility Suite" descr="Graphic of tools available with the Norton Utility Suite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6466" y="2286504"/>
            <a:ext cx="5194073" cy="388569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858661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reers in IT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8204" y="1752600"/>
            <a:ext cx="7872413" cy="439388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Computer Support Specialist or Technical Support Specialist</a:t>
            </a:r>
          </a:p>
          <a:p>
            <a:pPr lvl="1"/>
            <a:r>
              <a:rPr lang="en-US" dirty="0"/>
              <a:t>Provide technical support to customers and other users</a:t>
            </a:r>
          </a:p>
          <a:p>
            <a:pPr lvl="1"/>
            <a:r>
              <a:rPr lang="en-US" dirty="0"/>
              <a:t>Resolve common networking problems and use troubleshooting programs to diagnose problems</a:t>
            </a:r>
          </a:p>
          <a:p>
            <a:pPr lvl="1"/>
            <a:r>
              <a:rPr lang="en-US" dirty="0"/>
              <a:t>Employers look for an advanced associate degree or bachelors degree, good analytical, customer service, communication and people skills</a:t>
            </a:r>
          </a:p>
          <a:p>
            <a:pPr lvl="1"/>
            <a:r>
              <a:rPr lang="en-US" dirty="0"/>
              <a:t>Computer support specialist can </a:t>
            </a:r>
            <a:br>
              <a:rPr lang="en-US" dirty="0"/>
            </a:br>
            <a:r>
              <a:rPr lang="en-US" dirty="0"/>
              <a:t>expect to earn $29K - $40K annually</a:t>
            </a:r>
          </a:p>
        </p:txBody>
      </p:sp>
      <p:pic>
        <p:nvPicPr>
          <p:cNvPr id="8" name="Computer or Technical Support Specialist" descr="Picture of a computer or technical support specialist.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501531" y="2565402"/>
            <a:ext cx="2441318" cy="3696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724452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 Look to the Future"/>
          <p:cNvSpPr>
            <a:spLocks noGrp="1"/>
          </p:cNvSpPr>
          <p:nvPr>
            <p:ph type="title"/>
          </p:nvPr>
        </p:nvSpPr>
        <p:spPr>
          <a:xfrm>
            <a:off x="1292772" y="0"/>
            <a:ext cx="10801997" cy="1188720"/>
          </a:xfrm>
        </p:spPr>
        <p:txBody>
          <a:bodyPr>
            <a:noAutofit/>
          </a:bodyPr>
          <a:lstStyle/>
          <a:p>
            <a:r>
              <a:rPr lang="en-US" sz="3200" dirty="0"/>
              <a:t>A Look to the Future – Self Healing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9743" y="1677119"/>
            <a:ext cx="7872413" cy="4625978"/>
          </a:xfrm>
        </p:spPr>
        <p:txBody>
          <a:bodyPr>
            <a:normAutofit/>
          </a:bodyPr>
          <a:lstStyle/>
          <a:p>
            <a:r>
              <a:rPr lang="en-US" sz="2400" dirty="0"/>
              <a:t>Self Healing Computers</a:t>
            </a:r>
          </a:p>
          <a:p>
            <a:pPr lvl="1"/>
            <a:r>
              <a:rPr lang="en-US" sz="2000" dirty="0"/>
              <a:t>Could mean an end to computer crashes and performance problems</a:t>
            </a:r>
          </a:p>
          <a:p>
            <a:pPr lvl="1"/>
            <a:r>
              <a:rPr lang="en-US" sz="2000" dirty="0"/>
              <a:t>Fix software problems</a:t>
            </a:r>
          </a:p>
          <a:p>
            <a:pPr lvl="1"/>
            <a:r>
              <a:rPr lang="en-US" sz="2000" dirty="0"/>
              <a:t>Reroute functions around broken hardware</a:t>
            </a:r>
          </a:p>
          <a:p>
            <a:r>
              <a:rPr lang="en-US" sz="2400" dirty="0"/>
              <a:t>IBM’s Automatic Computing Initiative (ACI)</a:t>
            </a:r>
          </a:p>
          <a:p>
            <a:pPr lvl="1"/>
            <a:r>
              <a:rPr lang="en-US" sz="2000" dirty="0"/>
              <a:t>Handles time-consuming maintenance</a:t>
            </a:r>
          </a:p>
          <a:p>
            <a:pPr lvl="1"/>
            <a:r>
              <a:rPr lang="en-US" sz="2000" dirty="0"/>
              <a:t>Self-regulating and virtually invisible</a:t>
            </a:r>
          </a:p>
          <a:p>
            <a:r>
              <a:rPr lang="en-US" sz="2400" dirty="0"/>
              <a:t>Self-maintaining servers </a:t>
            </a:r>
          </a:p>
          <a:p>
            <a:pPr lvl="1"/>
            <a:r>
              <a:rPr lang="en-US" sz="2000" dirty="0"/>
              <a:t>Self-repairing </a:t>
            </a:r>
          </a:p>
          <a:p>
            <a:pPr lvl="1"/>
            <a:r>
              <a:rPr lang="en-US" sz="2000" dirty="0"/>
              <a:t>Self-updating </a:t>
            </a:r>
          </a:p>
          <a:p>
            <a:pPr lvl="1"/>
            <a:r>
              <a:rPr lang="en-US" sz="2000" dirty="0"/>
              <a:t>Self-protecting</a:t>
            </a:r>
          </a:p>
          <a:p>
            <a:endParaRPr lang="en-US" dirty="0"/>
          </a:p>
        </p:txBody>
      </p:sp>
      <p:pic>
        <p:nvPicPr>
          <p:cNvPr id="6" name="Self Healing Computer" descr="Graphic of a keyboard with a stethescope simulating a self healing computer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37600" y="1926508"/>
            <a:ext cx="3299368" cy="40039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422925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pen-Ended Questions 1 -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Open-Ended Questions (Page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905000"/>
            <a:ext cx="9508175" cy="4308938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600" dirty="0"/>
              <a:t>Describe system software. Discuss each of the four types of system programs.</a:t>
            </a:r>
          </a:p>
          <a:p>
            <a:pPr marL="457200" indent="-457200">
              <a:buFont typeface="+mj-lt"/>
              <a:buAutoNum type="arabicPeriod"/>
            </a:pPr>
            <a:endParaRPr lang="en-US" sz="2600" dirty="0"/>
          </a:p>
          <a:p>
            <a:pPr marL="457200" indent="-457200">
              <a:buFont typeface="+mj-lt"/>
              <a:buAutoNum type="arabicPeriod"/>
            </a:pPr>
            <a:endParaRPr lang="en-US" sz="2600" dirty="0"/>
          </a:p>
          <a:p>
            <a:pPr marL="457200" indent="-457200">
              <a:buFont typeface="+mj-lt"/>
              <a:buAutoNum type="arabicPeriod"/>
            </a:pPr>
            <a:r>
              <a:rPr lang="en-US" sz="2600" dirty="0"/>
              <a:t>Define operating systems.  Describe the basic features and the three categories of operating systems.</a:t>
            </a:r>
          </a:p>
          <a:p>
            <a:pPr marL="457200" indent="-457200">
              <a:buFont typeface="+mj-lt"/>
              <a:buAutoNum type="arabicPeriod"/>
            </a:pPr>
            <a:endParaRPr lang="en-US" sz="2600" dirty="0"/>
          </a:p>
          <a:p>
            <a:pPr marL="457200" indent="-457200">
              <a:buFont typeface="+mj-lt"/>
              <a:buAutoNum type="arabicPeriod"/>
            </a:pPr>
            <a:endParaRPr lang="en-US" sz="2600" dirty="0"/>
          </a:p>
          <a:p>
            <a:pPr marL="457200" indent="-457200">
              <a:buFont typeface="+mj-lt"/>
              <a:buAutoNum type="arabicPeriod"/>
            </a:pPr>
            <a:r>
              <a:rPr lang="en-US" sz="2600" dirty="0"/>
              <a:t>What are mobile operating systems?  Describe leading mobile operating systems.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524762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pen Ended Questions 4 and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Open-Ended Questions (Page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905000"/>
            <a:ext cx="9508175" cy="43089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2400" dirty="0"/>
              <a:t>What are desktop operating systems?  Compare  Windows, Mac OS, Linux and Chrome OS. Discuss virtualization.</a:t>
            </a:r>
          </a:p>
          <a:p>
            <a:pPr marL="457200" indent="-457200">
              <a:buFont typeface="+mj-lt"/>
              <a:buAutoNum type="arabicPeriod" startAt="4"/>
            </a:pPr>
            <a:endParaRPr lang="en-US" sz="2400" dirty="0"/>
          </a:p>
          <a:p>
            <a:pPr marL="457200" indent="-457200">
              <a:buFont typeface="+mj-lt"/>
              <a:buAutoNum type="arabicPeriod" startAt="4"/>
            </a:pPr>
            <a:endParaRPr lang="en-US" sz="2400" dirty="0"/>
          </a:p>
          <a:p>
            <a:pPr marL="457200" indent="-457200">
              <a:buFont typeface="+mj-lt"/>
              <a:buAutoNum type="arabicPeriod" startAt="4"/>
            </a:pPr>
            <a:r>
              <a:rPr lang="en-US" sz="2400" dirty="0"/>
              <a:t>Discuss utilities. What are the most essential utilities? What is a utility suite?</a:t>
            </a:r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68703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troductio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0563" y="1600200"/>
            <a:ext cx="7872413" cy="4393883"/>
          </a:xfrm>
        </p:spPr>
        <p:txBody>
          <a:bodyPr>
            <a:normAutofit/>
          </a:bodyPr>
          <a:lstStyle/>
          <a:p>
            <a:r>
              <a:rPr lang="en-US" sz="2400" dirty="0"/>
              <a:t>Computers and computer applications have become a part of the fabric of every day life</a:t>
            </a:r>
          </a:p>
          <a:p>
            <a:pPr lvl="1"/>
            <a:r>
              <a:rPr lang="en-US" sz="2000" dirty="0"/>
              <a:t>They are great as long as they are working</a:t>
            </a:r>
          </a:p>
          <a:p>
            <a:r>
              <a:rPr lang="en-US" sz="2400" dirty="0"/>
              <a:t>We give little thought to the processes and programs running behind the scenes to keep them functioning effectively.</a:t>
            </a:r>
          </a:p>
          <a:p>
            <a:r>
              <a:rPr lang="en-US" sz="2400" dirty="0"/>
              <a:t>Such programs (i.e. operating  systems, utility programs, and device drivers) are the system software you learn about here.</a:t>
            </a:r>
          </a:p>
        </p:txBody>
      </p:sp>
      <p:pic>
        <p:nvPicPr>
          <p:cNvPr id="1026" name="Computer User" descr="Graphic of a computer user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067800" y="1660619"/>
            <a:ext cx="2951494" cy="446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99001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stem Software"/>
          <p:cNvSpPr>
            <a:spLocks noGrp="1"/>
          </p:cNvSpPr>
          <p:nvPr>
            <p:ph type="title"/>
          </p:nvPr>
        </p:nvSpPr>
        <p:spPr>
          <a:xfrm>
            <a:off x="1524000" y="9144"/>
            <a:ext cx="8274334" cy="1143000"/>
          </a:xfrm>
        </p:spPr>
        <p:txBody>
          <a:bodyPr/>
          <a:lstStyle/>
          <a:p>
            <a:r>
              <a:rPr lang="en-US" dirty="0"/>
              <a:t>System Software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7969" y="1600200"/>
            <a:ext cx="4157031" cy="439388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800" dirty="0"/>
              <a:t>Works with end users, application software, and computer hardware</a:t>
            </a:r>
          </a:p>
          <a:p>
            <a:pPr lvl="1">
              <a:defRPr/>
            </a:pPr>
            <a:r>
              <a:rPr lang="en-US" dirty="0"/>
              <a:t>Handles the technical details</a:t>
            </a:r>
          </a:p>
          <a:p>
            <a:pPr lvl="1">
              <a:defRPr/>
            </a:pPr>
            <a:r>
              <a:rPr lang="en-US" sz="2400" dirty="0"/>
              <a:t>Includes</a:t>
            </a:r>
          </a:p>
          <a:p>
            <a:pPr lvl="2">
              <a:defRPr/>
            </a:pPr>
            <a:r>
              <a:rPr lang="en-US" dirty="0"/>
              <a:t>operating system</a:t>
            </a:r>
          </a:p>
          <a:p>
            <a:pPr lvl="2">
              <a:defRPr/>
            </a:pPr>
            <a:r>
              <a:rPr lang="en-US" dirty="0"/>
              <a:t>utilities</a:t>
            </a:r>
          </a:p>
          <a:p>
            <a:pPr lvl="2">
              <a:defRPr/>
            </a:pPr>
            <a:r>
              <a:rPr lang="en-US" dirty="0"/>
              <a:t>device drivers</a:t>
            </a:r>
          </a:p>
          <a:p>
            <a:pPr lvl="2">
              <a:defRPr/>
            </a:pPr>
            <a:r>
              <a:rPr lang="en-US" dirty="0"/>
              <a:t>language translators</a:t>
            </a:r>
          </a:p>
        </p:txBody>
      </p:sp>
      <p:pic>
        <p:nvPicPr>
          <p:cNvPr id="1026" name="Picture 2" descr="People interacting with System and Application software in turn interacting with Hardware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847247" y="1828800"/>
            <a:ext cx="6052206" cy="4335992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87672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perating System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471448"/>
            <a:ext cx="9440613" cy="46750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 collection of programs that handle technical tasks</a:t>
            </a:r>
          </a:p>
          <a:p>
            <a:r>
              <a:rPr lang="en-US" dirty="0"/>
              <a:t>Functions</a:t>
            </a:r>
          </a:p>
          <a:p>
            <a:pPr lvl="1"/>
            <a:r>
              <a:rPr lang="en-US" dirty="0"/>
              <a:t>Manages computer resources</a:t>
            </a:r>
          </a:p>
          <a:p>
            <a:pPr lvl="1"/>
            <a:r>
              <a:rPr lang="en-US" dirty="0"/>
              <a:t>Coordinate memory, processing, storage, printers and monitors</a:t>
            </a:r>
          </a:p>
          <a:p>
            <a:pPr lvl="1"/>
            <a:r>
              <a:rPr lang="en-US" dirty="0"/>
              <a:t>Monitor system performance</a:t>
            </a:r>
          </a:p>
          <a:p>
            <a:pPr lvl="1"/>
            <a:r>
              <a:rPr lang="en-US" dirty="0"/>
              <a:t>Schedule tasks</a:t>
            </a:r>
          </a:p>
          <a:p>
            <a:pPr lvl="1"/>
            <a:r>
              <a:rPr lang="en-US" dirty="0"/>
              <a:t>Provide security</a:t>
            </a:r>
          </a:p>
          <a:p>
            <a:pPr lvl="1"/>
            <a:r>
              <a:rPr lang="en-US" dirty="0"/>
              <a:t>Start-up the computer </a:t>
            </a:r>
          </a:p>
          <a:p>
            <a:r>
              <a:rPr lang="en-US" dirty="0"/>
              <a:t>Provides user interface </a:t>
            </a:r>
          </a:p>
          <a:p>
            <a:pPr lvl="1"/>
            <a:r>
              <a:rPr lang="en-US" dirty="0"/>
              <a:t>Graphical user interface (GUI)</a:t>
            </a:r>
          </a:p>
          <a:p>
            <a:r>
              <a:rPr lang="en-US" dirty="0"/>
              <a:t>Runs applications</a:t>
            </a:r>
          </a:p>
          <a:p>
            <a:pPr lvl="1"/>
            <a:r>
              <a:rPr lang="en-US" dirty="0"/>
              <a:t>Multitasking</a:t>
            </a:r>
          </a:p>
          <a:p>
            <a:pPr lvl="1"/>
            <a:r>
              <a:rPr lang="en-US" dirty="0"/>
              <a:t>Foreground and background applications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96002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eatures of an Operating System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an Operating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7872413" cy="439388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Booting – starting or restarting the computer</a:t>
            </a:r>
          </a:p>
          <a:p>
            <a:r>
              <a:rPr lang="en-US" dirty="0"/>
              <a:t>Features in common with application software</a:t>
            </a:r>
          </a:p>
          <a:p>
            <a:pPr lvl="1"/>
            <a:r>
              <a:rPr lang="en-US" dirty="0"/>
              <a:t>Icons</a:t>
            </a:r>
          </a:p>
          <a:p>
            <a:pPr lvl="1"/>
            <a:r>
              <a:rPr lang="en-US" dirty="0"/>
              <a:t>Pointer</a:t>
            </a:r>
          </a:p>
          <a:p>
            <a:pPr lvl="1"/>
            <a:r>
              <a:rPr lang="en-US" dirty="0"/>
              <a:t>Windows</a:t>
            </a:r>
          </a:p>
          <a:p>
            <a:pPr lvl="1"/>
            <a:r>
              <a:rPr lang="en-US" dirty="0"/>
              <a:t>Menus</a:t>
            </a:r>
          </a:p>
          <a:p>
            <a:pPr lvl="1"/>
            <a:r>
              <a:rPr lang="en-US" dirty="0"/>
              <a:t>Tabs</a:t>
            </a:r>
          </a:p>
          <a:p>
            <a:pPr lvl="1"/>
            <a:r>
              <a:rPr lang="en-US" dirty="0"/>
              <a:t>Dialog boxes</a:t>
            </a:r>
          </a:p>
          <a:p>
            <a:pPr lvl="1"/>
            <a:r>
              <a:rPr lang="en-US" dirty="0"/>
              <a:t>Help</a:t>
            </a:r>
          </a:p>
          <a:p>
            <a:pPr lvl="1"/>
            <a:r>
              <a:rPr lang="en-US" dirty="0"/>
              <a:t>Gesture Control</a:t>
            </a:r>
          </a:p>
          <a:p>
            <a:r>
              <a:rPr lang="en-US" dirty="0"/>
              <a:t>Files and Folders</a:t>
            </a:r>
          </a:p>
          <a:p>
            <a:pPr lvl="1"/>
            <a:r>
              <a:rPr lang="en-US" dirty="0"/>
              <a:t>Files share data and programs</a:t>
            </a:r>
          </a:p>
          <a:p>
            <a:pPr lvl="1"/>
            <a:r>
              <a:rPr lang="en-US" dirty="0"/>
              <a:t>Folders store related files</a:t>
            </a:r>
          </a:p>
        </p:txBody>
      </p:sp>
      <p:pic>
        <p:nvPicPr>
          <p:cNvPr id="8" name="Destkop Display of OS Features" descr="Graphic of desktop feature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1510" y="2514600"/>
            <a:ext cx="5912754" cy="398780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10022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indows Desktop" descr="Graphic of a Laptop which use standalone&#10;operating system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3683" y="4389120"/>
            <a:ext cx="3868442" cy="2045482"/>
          </a:xfrm>
          <a:prstGeom prst="rect">
            <a:avLst/>
          </a:prstGeom>
        </p:spPr>
      </p:pic>
      <p:sp>
        <p:nvSpPr>
          <p:cNvPr id="2" name="Categories of Operating System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Categories of Operating Systems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1383" y="1828800"/>
            <a:ext cx="7195418" cy="4393883"/>
          </a:xfrm>
        </p:spPr>
        <p:txBody>
          <a:bodyPr>
            <a:normAutofit/>
          </a:bodyPr>
          <a:lstStyle/>
          <a:p>
            <a:r>
              <a:rPr lang="en-US" sz="2400" dirty="0"/>
              <a:t>Three basic categories</a:t>
            </a:r>
          </a:p>
          <a:p>
            <a:pPr lvl="1"/>
            <a:r>
              <a:rPr lang="en-US" sz="2000" dirty="0"/>
              <a:t>Embedded operating systems – RTOS (real-time operating systems)</a:t>
            </a:r>
          </a:p>
          <a:p>
            <a:pPr lvl="2"/>
            <a:r>
              <a:rPr lang="en-US" sz="1600" dirty="0"/>
              <a:t>Smartphones</a:t>
            </a:r>
          </a:p>
          <a:p>
            <a:pPr lvl="2"/>
            <a:r>
              <a:rPr lang="en-US" sz="1600" dirty="0"/>
              <a:t>Smartwatches</a:t>
            </a:r>
          </a:p>
          <a:p>
            <a:pPr lvl="2"/>
            <a:r>
              <a:rPr lang="en-US" sz="1600" dirty="0"/>
              <a:t>Video game systems</a:t>
            </a:r>
          </a:p>
          <a:p>
            <a:pPr lvl="1"/>
            <a:r>
              <a:rPr lang="en-US" sz="2000" dirty="0"/>
              <a:t>Stand-alone operating systems</a:t>
            </a:r>
          </a:p>
          <a:p>
            <a:pPr lvl="2"/>
            <a:r>
              <a:rPr lang="en-US" sz="1600" dirty="0"/>
              <a:t>Also called desktop operating system</a:t>
            </a:r>
          </a:p>
          <a:p>
            <a:pPr lvl="1"/>
            <a:r>
              <a:rPr lang="en-US" sz="2000" dirty="0"/>
              <a:t>Network operating systems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/>
              <a:t>(linked computers)</a:t>
            </a:r>
          </a:p>
          <a:p>
            <a:pPr lvl="2"/>
            <a:r>
              <a:rPr lang="en-US" sz="1600" dirty="0"/>
              <a:t>Windows Server, Linux, Unix</a:t>
            </a:r>
          </a:p>
          <a:p>
            <a:pPr lvl="2"/>
            <a:r>
              <a:rPr lang="en-US" sz="1600" dirty="0"/>
              <a:t>OS stored on network server which coordinates all communication between the other computers</a:t>
            </a:r>
          </a:p>
        </p:txBody>
      </p:sp>
      <p:pic>
        <p:nvPicPr>
          <p:cNvPr id="6" name="AppleWatch" descr="Embedded&#10;operating systems control&#10;smartwatche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57730" y="1536028"/>
            <a:ext cx="2543488" cy="262747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903404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obile Operating System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Mobile Operating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548967"/>
            <a:ext cx="3675529" cy="4393883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Mobile OS </a:t>
            </a:r>
          </a:p>
          <a:p>
            <a:pPr lvl="1"/>
            <a:r>
              <a:rPr lang="en-US" sz="2400" dirty="0"/>
              <a:t>Embedded operating system</a:t>
            </a:r>
          </a:p>
          <a:p>
            <a:pPr lvl="2"/>
            <a:r>
              <a:rPr lang="en-US" dirty="0"/>
              <a:t>Less complicated and more specialized for wireless </a:t>
            </a:r>
          </a:p>
          <a:p>
            <a:pPr lvl="1"/>
            <a:r>
              <a:rPr lang="en-US" sz="2800" dirty="0"/>
              <a:t>Some of the best known</a:t>
            </a:r>
          </a:p>
          <a:p>
            <a:pPr lvl="2"/>
            <a:r>
              <a:rPr lang="en-US" sz="2000" dirty="0">
                <a:solidFill>
                  <a:srgbClr val="000000"/>
                </a:solidFill>
              </a:rPr>
              <a:t>Android</a:t>
            </a:r>
          </a:p>
          <a:p>
            <a:pPr lvl="2"/>
            <a:r>
              <a:rPr lang="en-US" sz="2000" dirty="0" err="1">
                <a:solidFill>
                  <a:srgbClr val="000000"/>
                </a:solidFill>
              </a:rPr>
              <a:t>iOS</a:t>
            </a:r>
            <a:endParaRPr lang="en-US" sz="2000" dirty="0">
              <a:solidFill>
                <a:srgbClr val="000000"/>
              </a:solidFill>
            </a:endParaRPr>
          </a:p>
          <a:p>
            <a:pPr lvl="2"/>
            <a:r>
              <a:rPr lang="en-US" sz="2000" dirty="0">
                <a:solidFill>
                  <a:srgbClr val="000000"/>
                </a:solidFill>
              </a:rPr>
              <a:t>Windows Phone</a:t>
            </a:r>
            <a:endParaRPr lang="en-US" sz="2000" dirty="0">
              <a:solidFill>
                <a:schemeClr val="accent1"/>
              </a:solidFill>
            </a:endParaRPr>
          </a:p>
        </p:txBody>
      </p:sp>
      <p:pic>
        <p:nvPicPr>
          <p:cNvPr id="5" name="iPad and iPhone" descr="Graphic of an iPad and iPhone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1794589"/>
            <a:ext cx="4126131" cy="460961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267555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sktop Operating System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Desktop Operating Systems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0187" y="1752600"/>
            <a:ext cx="7872413" cy="4393883"/>
          </a:xfrm>
        </p:spPr>
        <p:txBody>
          <a:bodyPr>
            <a:normAutofit/>
          </a:bodyPr>
          <a:lstStyle/>
          <a:p>
            <a:r>
              <a:rPr lang="en-US" sz="2800" dirty="0"/>
              <a:t>Operating systems commonly used by individuals</a:t>
            </a:r>
          </a:p>
          <a:p>
            <a:pPr lvl="1"/>
            <a:r>
              <a:rPr lang="en-US" sz="2400" dirty="0">
                <a:solidFill>
                  <a:srgbClr val="000000"/>
                </a:solidFill>
              </a:rPr>
              <a:t>Windows </a:t>
            </a:r>
            <a:r>
              <a:rPr lang="en-US" sz="2400" dirty="0"/>
              <a:t>– most widely used</a:t>
            </a:r>
          </a:p>
          <a:p>
            <a:pPr lvl="1"/>
            <a:r>
              <a:rPr lang="en-US" sz="2400" dirty="0"/>
              <a:t>Mac OS – powerful and easy to use</a:t>
            </a:r>
          </a:p>
          <a:p>
            <a:pPr lvl="1"/>
            <a:r>
              <a:rPr lang="en-US" sz="2400" dirty="0"/>
              <a:t>UNIX – network; originally designed for Web</a:t>
            </a:r>
          </a:p>
          <a:p>
            <a:pPr lvl="1"/>
            <a:r>
              <a:rPr lang="en-US" sz="2400" dirty="0"/>
              <a:t>LINUX – non proprietary; free from the Web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00187"/>
      </p:ext>
    </p:extLst>
  </p:cSld>
  <p:clrMapOvr>
    <a:masterClrMapping/>
  </p:clrMapOvr>
  <p:transition spd="slow">
    <p:cover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8"/>
  <p:tag name="MMPROD_UIDATA" val="&lt;database version=&quot;6.0&quot;&gt;&lt;object type=&quot;1&quot; unique_id=&quot;10001&quot;&gt;&lt;object type=&quot;8&quot; unique_id=&quot;508461&quot;&gt;&lt;/object&gt;&lt;object type=&quot;2&quot; unique_id=&quot;508462&quot;&gt;&lt;object type=&quot;3&quot; unique_id=&quot;508463&quot;&gt;&lt;property id=&quot;20148&quot; value=&quot;5&quot;/&gt;&lt;property id=&quot;20300&quot; value=&quot;Slide 1 - &amp;quot;System Software&amp;quot;&quot;/&gt;&lt;property id=&quot;20307&quot; value=&quot;257&quot;/&gt;&lt;/object&gt;&lt;object type=&quot;3&quot; unique_id=&quot;508464&quot;&gt;&lt;property id=&quot;20148&quot; value=&quot;5&quot;/&gt;&lt;property id=&quot;20300&quot; value=&quot;Slide 2 - &amp;quot;Learning Objectives&amp;quot;&quot;/&gt;&lt;property id=&quot;20307&quot; value=&quot;273&quot;/&gt;&lt;/object&gt;&lt;object type=&quot;3&quot; unique_id=&quot;508465&quot;&gt;&lt;property id=&quot;20148&quot; value=&quot;5&quot;/&gt;&lt;property id=&quot;20300&quot; value=&quot;Slide 3 - &amp;quot;Introduction&amp;quot;&quot;/&gt;&lt;property id=&quot;20307&quot; value=&quot;274&quot;/&gt;&lt;/object&gt;&lt;object type=&quot;3&quot; unique_id=&quot;508466&quot;&gt;&lt;property id=&quot;20148&quot; value=&quot;5&quot;/&gt;&lt;property id=&quot;20300&quot; value=&quot;Slide 4 - &amp;quot;System Software&amp;quot;&quot;/&gt;&lt;property id=&quot;20307&quot; value=&quot;275&quot;/&gt;&lt;/object&gt;&lt;object type=&quot;3&quot; unique_id=&quot;508467&quot;&gt;&lt;property id=&quot;20148&quot; value=&quot;5&quot;/&gt;&lt;property id=&quot;20300&quot; value=&quot;Slide 5 - &amp;quot;Operating Systems&amp;quot;&quot;/&gt;&lt;property id=&quot;20307&quot; value=&quot;276&quot;/&gt;&lt;/object&gt;&lt;object type=&quot;3&quot; unique_id=&quot;508468&quot;&gt;&lt;property id=&quot;20148&quot; value=&quot;5&quot;/&gt;&lt;property id=&quot;20300&quot; value=&quot;Slide 6 - &amp;quot;Features of an Operating System&amp;quot;&quot;/&gt;&lt;property id=&quot;20307&quot; value=&quot;278&quot;/&gt;&lt;/object&gt;&lt;object type=&quot;3&quot; unique_id=&quot;508469&quot;&gt;&lt;property id=&quot;20148&quot; value=&quot;5&quot;/&gt;&lt;property id=&quot;20300&quot; value=&quot;Slide 7 - &amp;quot;Categories of Operating Systems &amp;quot;&quot;/&gt;&lt;property id=&quot;20307&quot; value=&quot;279&quot;/&gt;&lt;/object&gt;&lt;object type=&quot;3&quot; unique_id=&quot;508470&quot;&gt;&lt;property id=&quot;20148&quot; value=&quot;5&quot;/&gt;&lt;property id=&quot;20300&quot; value=&quot;Slide 8 - &amp;quot;Mobile Operating Systems&amp;quot;&quot;/&gt;&lt;property id=&quot;20307&quot; value=&quot;280&quot;/&gt;&lt;/object&gt;&lt;object type=&quot;3&quot; unique_id=&quot;508471&quot;&gt;&lt;property id=&quot;20148&quot; value=&quot;5&quot;/&gt;&lt;property id=&quot;20300&quot; value=&quot;Slide 9 - &amp;quot;Desktop Operating Systems &amp;quot;&quot;/&gt;&lt;property id=&quot;20307&quot; value=&quot;281&quot;/&gt;&lt;/object&gt;&lt;object type=&quot;3&quot; unique_id=&quot;508472&quot;&gt;&lt;property id=&quot;20148&quot; value=&quot;5&quot;/&gt;&lt;property id=&quot;20300&quot; value=&quot;Slide 10 - &amp;quot;Windows - Most Used OS&amp;quot;&quot;/&gt;&lt;property id=&quot;20307&quot; value=&quot;298&quot;/&gt;&lt;/object&gt;&lt;object type=&quot;3&quot; unique_id=&quot;508473&quot;&gt;&lt;property id=&quot;20148&quot; value=&quot;5&quot;/&gt;&lt;property id=&quot;20300&quot; value=&quot;Slide 11 - &amp;quot;Mac OS &amp;quot;&quot;/&gt;&lt;property id=&quot;20307&quot; value=&quot;283&quot;/&gt;&lt;/object&gt;&lt;object type=&quot;3&quot; unique_id=&quot;508474&quot;&gt;&lt;property id=&quot;20148&quot; value=&quot;5&quot;/&gt;&lt;property id=&quot;20300&quot; value=&quot;Slide 12 - &amp;quot;UNIX and LINUX&amp;quot;&quot;/&gt;&lt;property id=&quot;20307&quot; value=&quot;284&quot;/&gt;&lt;/object&gt;&lt;object type=&quot;3&quot; unique_id=&quot;508475&quot;&gt;&lt;property id=&quot;20148&quot; value=&quot;5&quot;/&gt;&lt;property id=&quot;20300&quot; value=&quot;Slide 13 - &amp;quot;Virtualization&amp;quot;&quot;/&gt;&lt;property id=&quot;20307&quot; value=&quot;285&quot;/&gt;&lt;/object&gt;&lt;object type=&quot;3&quot; unique_id=&quot;508476&quot;&gt;&lt;property id=&quot;20148&quot; value=&quot;5&quot;/&gt;&lt;property id=&quot;20300&quot; value=&quot;Slide 14 - &amp;quot;Utilities&amp;quot;&quot;/&gt;&lt;property id=&quot;20307&quot; value=&quot;286&quot;/&gt;&lt;/object&gt;&lt;object type=&quot;3&quot; unique_id=&quot;508477&quot;&gt;&lt;property id=&quot;20148&quot; value=&quot;5&quot;/&gt;&lt;property id=&quot;20300&quot; value=&quot;Slide 15 - &amp;quot;Making IT Work for You – Mac OS X Activity Monitor&amp;quot;&quot;/&gt;&lt;property id=&quot;20307&quot; value=&quot;287&quot;/&gt;&lt;/object&gt;&lt;object type=&quot;3&quot; unique_id=&quot;508478&quot;&gt;&lt;property id=&quot;20148&quot; value=&quot;5&quot;/&gt;&lt;property id=&quot;20300&quot; value=&quot;Slide 16 - &amp;quot;Windows Utilities&amp;quot;&quot;/&gt;&lt;property id=&quot;20307&quot; value=&quot;288&quot;/&gt;&lt;/object&gt;&lt;object type=&quot;3&quot; unique_id=&quot;508479&quot;&gt;&lt;property id=&quot;20148&quot; value=&quot;5&quot;/&gt;&lt;property id=&quot;20300&quot; value=&quot;Slide 17 - &amp;quot;File History &amp;quot;&quot;/&gt;&lt;property id=&quot;20307&quot; value=&quot;289&quot;/&gt;&lt;/object&gt;&lt;object type=&quot;3&quot; unique_id=&quot;508480&quot;&gt;&lt;property id=&quot;20148&quot; value=&quot;5&quot;/&gt;&lt;property id=&quot;20300&quot; value=&quot;Slide 18 - &amp;quot;Disk Cleanup&amp;quot;&quot;/&gt;&lt;property id=&quot;20307&quot; value=&quot;290&quot;/&gt;&lt;/object&gt;&lt;object type=&quot;3&quot; unique_id=&quot;508481&quot;&gt;&lt;property id=&quot;20148&quot; value=&quot;5&quot;/&gt;&lt;property id=&quot;20300&quot; value=&quot;Slide 19 - &amp;quot;Disk Defragmenter&amp;quot;&quot;/&gt;&lt;property id=&quot;20307&quot; value=&quot;291&quot;/&gt;&lt;/object&gt;&lt;object type=&quot;3&quot; unique_id=&quot;508482&quot;&gt;&lt;property id=&quot;20148&quot; value=&quot;5&quot;/&gt;&lt;property id=&quot;20300&quot; value=&quot;Slide 20 - &amp;quot;Utility Suites&amp;quot;&quot;/&gt;&lt;property id=&quot;20307&quot; value=&quot;292&quot;/&gt;&lt;/object&gt;&lt;object type=&quot;3&quot; unique_id=&quot;508483&quot;&gt;&lt;property id=&quot;20148&quot; value=&quot;5&quot;/&gt;&lt;property id=&quot;20300&quot; value=&quot;Slide 21 - &amp;quot;Careers In IT&amp;quot;&quot;/&gt;&lt;property id=&quot;20307&quot; value=&quot;294&quot;/&gt;&lt;/object&gt;&lt;object type=&quot;3&quot; unique_id=&quot;508484&quot;&gt;&lt;property id=&quot;20148&quot; value=&quot;5&quot;/&gt;&lt;property id=&quot;20300&quot; value=&quot;Slide 22 - &amp;quot;A Look to the Future – Self Healing Computers&amp;quot;&quot;/&gt;&lt;property id=&quot;20307&quot; value=&quot;295&quot;/&gt;&lt;/object&gt;&lt;object type=&quot;3&quot; unique_id=&quot;508485&quot;&gt;&lt;property id=&quot;20148&quot; value=&quot;5&quot;/&gt;&lt;property id=&quot;20300&quot; value=&quot;Slide 23 - &amp;quot;Open-Ended Questions (Page 1 of 2)&amp;quot;&quot;/&gt;&lt;property id=&quot;20307&quot; value=&quot;296&quot;/&gt;&lt;/object&gt;&lt;object type=&quot;3&quot; unique_id=&quot;508486&quot;&gt;&lt;property id=&quot;20148&quot; value=&quot;5&quot;/&gt;&lt;property id=&quot;20300&quot; value=&quot;Slide 24 - &amp;quot;Open-Ended Questions (Page 2 of 2)&amp;quot;&quot;/&gt;&lt;property id=&quot;20307&quot; value=&quot;297&quot;/&gt;&lt;/object&gt;&lt;/object&gt;&lt;/object&gt;&lt;/database&gt;"/>
</p:tagLst>
</file>

<file path=ppt/theme/theme1.xml><?xml version="1.0" encoding="utf-8"?>
<a:theme xmlns:a="http://schemas.openxmlformats.org/drawingml/2006/main" name="1_Office Theme">
  <a:themeElements>
    <a:clrScheme name="CE 2017-2">
      <a:dk1>
        <a:sysClr val="windowText" lastClr="000000"/>
      </a:dk1>
      <a:lt1>
        <a:sysClr val="window" lastClr="FFFFFF"/>
      </a:lt1>
      <a:dk2>
        <a:srgbClr val="7996BE"/>
      </a:dk2>
      <a:lt2>
        <a:srgbClr val="DAD7BC"/>
      </a:lt2>
      <a:accent1>
        <a:srgbClr val="FFE894"/>
      </a:accent1>
      <a:accent2>
        <a:srgbClr val="344A6B"/>
      </a:accent2>
      <a:accent3>
        <a:srgbClr val="F79758"/>
      </a:accent3>
      <a:accent4>
        <a:srgbClr val="889F76"/>
      </a:accent4>
      <a:accent5>
        <a:srgbClr val="1C9FC6"/>
      </a:accent5>
      <a:accent6>
        <a:srgbClr val="D15845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putingEssentials2017_template.potx" id="{7476FDF7-D713-474E-BE2D-24E9353ABC22}" vid="{49DEB174-0739-487E-910A-FAEF1403B2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ComputingEssentials2017_template</Template>
  <TotalTime>228</TotalTime>
  <Words>2102</Words>
  <Application>Microsoft Office PowerPoint</Application>
  <PresentationFormat>Widescreen</PresentationFormat>
  <Paragraphs>336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Verdana</vt:lpstr>
      <vt:lpstr>Wingdings 2</vt:lpstr>
      <vt:lpstr>1_Office Theme</vt:lpstr>
      <vt:lpstr>System Software</vt:lpstr>
      <vt:lpstr>Learning Objectives</vt:lpstr>
      <vt:lpstr>Introduction</vt:lpstr>
      <vt:lpstr>System Software</vt:lpstr>
      <vt:lpstr>Operating Systems</vt:lpstr>
      <vt:lpstr>Features of an Operating System</vt:lpstr>
      <vt:lpstr>Categories of Operating Systems </vt:lpstr>
      <vt:lpstr>Mobile Operating Systems</vt:lpstr>
      <vt:lpstr>Desktop Operating Systems </vt:lpstr>
      <vt:lpstr>Windows - Most Used OS</vt:lpstr>
      <vt:lpstr>Mac OS </vt:lpstr>
      <vt:lpstr>UNIX and LINUX</vt:lpstr>
      <vt:lpstr>Virtualization</vt:lpstr>
      <vt:lpstr>Utilities</vt:lpstr>
      <vt:lpstr>Making IT Work for You – Mac OS X Activity Monitor</vt:lpstr>
      <vt:lpstr>Windows Utilities</vt:lpstr>
      <vt:lpstr>File History </vt:lpstr>
      <vt:lpstr>Disk Cleanup</vt:lpstr>
      <vt:lpstr>Disk Defragmenter</vt:lpstr>
      <vt:lpstr>Utility Suites</vt:lpstr>
      <vt:lpstr>Careers In IT</vt:lpstr>
      <vt:lpstr>A Look to the Future – Self Healing Computers</vt:lpstr>
      <vt:lpstr>Open-Ended Questions (Page 1 of 2)</vt:lpstr>
      <vt:lpstr>Open-Ended Questions (Page 2 of 2)</vt:lpstr>
    </vt:vector>
  </TitlesOfParts>
  <Company>McGraw-Hill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Privacy,  Security, and Ethics</dc:title>
  <dc:creator>Rachelle Hall</dc:creator>
  <cp:lastModifiedBy>HAFIZ</cp:lastModifiedBy>
  <cp:revision>32</cp:revision>
  <dcterms:created xsi:type="dcterms:W3CDTF">2015-12-31T19:42:51Z</dcterms:created>
  <dcterms:modified xsi:type="dcterms:W3CDTF">2016-09-15T12:12:11Z</dcterms:modified>
</cp:coreProperties>
</file>