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2" r:id="rId4"/>
    <p:sldId id="258" r:id="rId5"/>
    <p:sldId id="259" r:id="rId6"/>
    <p:sldId id="260" r:id="rId7"/>
    <p:sldId id="261" r:id="rId8"/>
    <p:sldId id="264" r:id="rId9"/>
    <p:sldId id="265" r:id="rId10"/>
    <p:sldId id="263"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456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06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676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5103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7734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4607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397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1901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695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586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868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196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058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875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767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50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647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843080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1367" y="1722930"/>
            <a:ext cx="10908406" cy="2246769"/>
          </a:xfrm>
          <a:prstGeom prst="rect">
            <a:avLst/>
          </a:prstGeom>
          <a:noFill/>
        </p:spPr>
        <p:txBody>
          <a:bodyPr wrap="square" rtlCol="0">
            <a:spAutoFit/>
          </a:bodyPr>
          <a:lstStyle/>
          <a:p>
            <a:r>
              <a:rPr lang="en-MY" sz="2800" dirty="0" smtClean="0">
                <a:latin typeface="Times New Roman" panose="02020603050405020304" pitchFamily="18" charset="0"/>
                <a:cs typeface="Times New Roman" panose="02020603050405020304" pitchFamily="18" charset="0"/>
              </a:rPr>
              <a:t>     Search tools is the utilities available on the internet that provide search service and information on the web. There 4 categories of search </a:t>
            </a:r>
            <a:r>
              <a:rPr lang="en-MY" sz="2800" dirty="0" smtClean="0">
                <a:latin typeface="Times New Roman" panose="02020603050405020304" pitchFamily="18" charset="0"/>
                <a:cs typeface="Times New Roman" panose="02020603050405020304" pitchFamily="18" charset="0"/>
              </a:rPr>
              <a:t>tools which  </a:t>
            </a:r>
            <a:r>
              <a:rPr lang="en-MY" sz="2800" dirty="0" smtClean="0">
                <a:latin typeface="Times New Roman" panose="02020603050405020304" pitchFamily="18" charset="0"/>
                <a:cs typeface="Times New Roman" panose="02020603050405020304" pitchFamily="18" charset="0"/>
              </a:rPr>
              <a:t>are </a:t>
            </a:r>
            <a:r>
              <a:rPr lang="en-MY" sz="2800" dirty="0" smtClean="0">
                <a:solidFill>
                  <a:srgbClr val="FFC000"/>
                </a:solidFill>
                <a:latin typeface="Times New Roman" panose="02020603050405020304" pitchFamily="18" charset="0"/>
                <a:cs typeface="Times New Roman" panose="02020603050405020304" pitchFamily="18" charset="0"/>
              </a:rPr>
              <a:t>search engines, web directories, metasearch engines </a:t>
            </a:r>
            <a:r>
              <a:rPr lang="en-MY" sz="2800" dirty="0" smtClean="0">
                <a:latin typeface="Times New Roman" panose="02020603050405020304" pitchFamily="18" charset="0"/>
                <a:cs typeface="Times New Roman" panose="02020603050405020304" pitchFamily="18" charset="0"/>
              </a:rPr>
              <a:t>and </a:t>
            </a:r>
            <a:r>
              <a:rPr lang="en-MY" sz="2800" dirty="0" smtClean="0">
                <a:solidFill>
                  <a:srgbClr val="FFC000"/>
                </a:solidFill>
                <a:latin typeface="Times New Roman" panose="02020603050405020304" pitchFamily="18" charset="0"/>
                <a:cs typeface="Times New Roman" panose="02020603050405020304" pitchFamily="18" charset="0"/>
              </a:rPr>
              <a:t>specialized search engines</a:t>
            </a:r>
            <a:r>
              <a:rPr lang="en-MY" sz="2800" dirty="0" smtClean="0">
                <a:latin typeface="Times New Roman" panose="02020603050405020304" pitchFamily="18" charset="0"/>
                <a:cs typeface="Times New Roman" panose="02020603050405020304" pitchFamily="18" charset="0"/>
              </a:rPr>
              <a:t>. These search tools have their own way of finding results and  locating the information </a:t>
            </a:r>
          </a:p>
        </p:txBody>
      </p:sp>
      <p:sp>
        <p:nvSpPr>
          <p:cNvPr id="5" name="TextBox 4"/>
          <p:cNvSpPr txBox="1"/>
          <p:nvPr/>
        </p:nvSpPr>
        <p:spPr>
          <a:xfrm>
            <a:off x="2614410" y="893456"/>
            <a:ext cx="7302321" cy="646331"/>
          </a:xfrm>
          <a:prstGeom prst="rect">
            <a:avLst/>
          </a:prstGeom>
          <a:noFill/>
        </p:spPr>
        <p:txBody>
          <a:bodyPr wrap="square" rtlCol="0">
            <a:spAutoFit/>
          </a:bodyPr>
          <a:lstStyle/>
          <a:p>
            <a:pPr algn="ctr"/>
            <a:r>
              <a:rPr lang="en-MY" sz="3600" b="1" dirty="0" smtClean="0">
                <a:solidFill>
                  <a:srgbClr val="FFFF00"/>
                </a:solidFill>
                <a:latin typeface="Times New Roman" panose="02020603050405020304" pitchFamily="18" charset="0"/>
                <a:cs typeface="Times New Roman" panose="02020603050405020304" pitchFamily="18" charset="0"/>
              </a:rPr>
              <a:t>SEARCH TOOLS</a:t>
            </a:r>
            <a:endParaRPr lang="en-MY" sz="3600" b="1" dirty="0">
              <a:solidFill>
                <a:srgbClr val="FFFF00"/>
              </a:solidFill>
              <a:latin typeface="Times New Roman" panose="02020603050405020304" pitchFamily="18" charset="0"/>
              <a:cs typeface="Times New Roman" panose="02020603050405020304" pitchFamily="18" charset="0"/>
            </a:endParaRPr>
          </a:p>
        </p:txBody>
      </p:sp>
      <p:pic>
        <p:nvPicPr>
          <p:cNvPr id="6146" name="Picture 2" descr="Image result for search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73" y="4152842"/>
            <a:ext cx="4313394" cy="251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00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038" y="1146219"/>
            <a:ext cx="10353762" cy="5198772"/>
          </a:xfrm>
        </p:spPr>
        <p:txBody>
          <a:bodyPr>
            <a:normAutofit/>
          </a:bodyPr>
          <a:lstStyle/>
          <a:p>
            <a:pPr marL="0" indent="0">
              <a:buNone/>
            </a:pPr>
            <a:r>
              <a:rPr lang="en-MY" dirty="0" smtClean="0">
                <a:latin typeface="Times New Roman" panose="02020603050405020304" pitchFamily="18" charset="0"/>
                <a:cs typeface="Times New Roman" panose="02020603050405020304" pitchFamily="18" charset="0"/>
              </a:rPr>
              <a:t>Electronic Commerce also known as e-commerce is a business model that enables a firm or individual to conduct business over an electronic network typically the internet. It can be thought of as a move advanced form of mail-order purchasing through a </a:t>
            </a:r>
            <a:r>
              <a:rPr lang="en-MY" dirty="0" err="1" smtClean="0">
                <a:latin typeface="Times New Roman" panose="02020603050405020304" pitchFamily="18" charset="0"/>
                <a:cs typeface="Times New Roman" panose="02020603050405020304" pitchFamily="18" charset="0"/>
              </a:rPr>
              <a:t>catalog</a:t>
            </a:r>
            <a:r>
              <a:rPr lang="en-MY" dirty="0" smtClean="0">
                <a:latin typeface="Times New Roman" panose="02020603050405020304" pitchFamily="18" charset="0"/>
                <a:cs typeface="Times New Roman" panose="02020603050405020304" pitchFamily="18" charset="0"/>
              </a:rPr>
              <a:t>.</a:t>
            </a:r>
          </a:p>
          <a:p>
            <a:pPr marL="0" indent="0">
              <a:buNone/>
            </a:pPr>
            <a:endParaRPr lang="en-MY"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MY" dirty="0" smtClean="0">
                <a:solidFill>
                  <a:srgbClr val="00B0F0"/>
                </a:solidFill>
                <a:latin typeface="Times New Roman" panose="02020603050405020304" pitchFamily="18" charset="0"/>
                <a:cs typeface="Times New Roman" panose="02020603050405020304" pitchFamily="18" charset="0"/>
              </a:rPr>
              <a:t>Business-to-Consumer (B2C)</a:t>
            </a:r>
          </a:p>
          <a:p>
            <a:pPr marL="0" indent="0">
              <a:buNone/>
            </a:pPr>
            <a:r>
              <a:rPr lang="en-MY" dirty="0" smtClean="0">
                <a:latin typeface="Times New Roman" panose="02020603050405020304" pitchFamily="18" charset="0"/>
                <a:cs typeface="Times New Roman" panose="02020603050405020304" pitchFamily="18" charset="0"/>
              </a:rPr>
              <a:t>B2C is a transaction conducted directly between company and consumer. It is widely use to perform online banking, online stock trading and shopping.</a:t>
            </a:r>
            <a:endParaRPr lang="en-MY"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84155" y="489398"/>
            <a:ext cx="10457645" cy="523220"/>
          </a:xfrm>
          <a:prstGeom prst="rect">
            <a:avLst/>
          </a:prstGeom>
          <a:noFill/>
        </p:spPr>
        <p:txBody>
          <a:bodyPr wrap="square" rtlCol="0">
            <a:spAutoFit/>
          </a:bodyPr>
          <a:lstStyle/>
          <a:p>
            <a:pPr algn="ctr"/>
            <a:r>
              <a:rPr lang="en-MY" sz="2800" dirty="0" smtClean="0">
                <a:solidFill>
                  <a:srgbClr val="66FFFF"/>
                </a:solidFill>
                <a:latin typeface="Times New Roman" panose="02020603050405020304" pitchFamily="18" charset="0"/>
                <a:cs typeface="Times New Roman" panose="02020603050405020304" pitchFamily="18" charset="0"/>
              </a:rPr>
              <a:t>ELECTRONIC COMMERCE</a:t>
            </a:r>
            <a:endParaRPr lang="en-MY" sz="2800" dirty="0">
              <a:solidFill>
                <a:srgbClr val="66FF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88038" y="4522630"/>
            <a:ext cx="2602647" cy="1822361"/>
          </a:xfrm>
          <a:prstGeom prst="rect">
            <a:avLst/>
          </a:prstGeom>
        </p:spPr>
      </p:pic>
    </p:spTree>
    <p:extLst>
      <p:ext uri="{BB962C8B-B14F-4D97-AF65-F5344CB8AC3E}">
        <p14:creationId xmlns:p14="http://schemas.microsoft.com/office/powerpoint/2010/main" val="4062054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79549"/>
            <a:ext cx="10353762" cy="5756857"/>
          </a:xfrm>
        </p:spPr>
        <p:txBody>
          <a:bodyPr/>
          <a:lstStyle/>
          <a:p>
            <a:pPr>
              <a:buFont typeface="Wingdings" panose="05000000000000000000" pitchFamily="2" charset="2"/>
              <a:buChar char="§"/>
            </a:pPr>
            <a:r>
              <a:rPr lang="en-MY" dirty="0" smtClean="0">
                <a:solidFill>
                  <a:srgbClr val="00B0F0"/>
                </a:solidFill>
                <a:latin typeface="Times New Roman" panose="02020603050405020304" pitchFamily="18" charset="0"/>
                <a:cs typeface="Times New Roman" panose="02020603050405020304" pitchFamily="18" charset="0"/>
              </a:rPr>
              <a:t>Consumer-to-Consumer (C2C)</a:t>
            </a:r>
          </a:p>
          <a:p>
            <a:pPr marL="0" indent="0">
              <a:buNone/>
            </a:pPr>
            <a:r>
              <a:rPr lang="en-MY" dirty="0" smtClean="0">
                <a:latin typeface="Times New Roman" panose="02020603050405020304" pitchFamily="18" charset="0"/>
                <a:cs typeface="Times New Roman" panose="02020603050405020304" pitchFamily="18" charset="0"/>
              </a:rPr>
              <a:t>C2C is web that use to enable customer to communicate with another customer to perform auction.</a:t>
            </a:r>
          </a:p>
          <a:p>
            <a:pPr marL="0" indent="0">
              <a:buNone/>
            </a:pPr>
            <a:r>
              <a:rPr lang="en-MY" dirty="0" smtClean="0">
                <a:latin typeface="Times New Roman" panose="02020603050405020304" pitchFamily="18" charset="0"/>
                <a:cs typeface="Times New Roman" panose="02020603050405020304" pitchFamily="18" charset="0"/>
              </a:rPr>
              <a:t>Similar to traditional auction where people have to bids to purchase item. </a:t>
            </a:r>
          </a:p>
          <a:p>
            <a:pPr marL="0" indent="0">
              <a:buNone/>
            </a:pPr>
            <a:endParaRPr lang="en-MY" dirty="0" smtClean="0">
              <a:latin typeface="Times New Roman" panose="02020603050405020304" pitchFamily="18" charset="0"/>
              <a:cs typeface="Times New Roman" panose="02020603050405020304" pitchFamily="18" charset="0"/>
            </a:endParaRPr>
          </a:p>
          <a:p>
            <a:pPr marL="0" indent="0">
              <a:buNone/>
            </a:pPr>
            <a:endParaRPr lang="en-MY" dirty="0">
              <a:latin typeface="Times New Roman" panose="02020603050405020304" pitchFamily="18" charset="0"/>
              <a:cs typeface="Times New Roman" panose="02020603050405020304" pitchFamily="18" charset="0"/>
            </a:endParaRPr>
          </a:p>
          <a:p>
            <a:pPr marL="0" indent="0">
              <a:buNone/>
            </a:pPr>
            <a:endParaRPr lang="en-MY"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MY" dirty="0" smtClean="0">
                <a:solidFill>
                  <a:srgbClr val="00B0F0"/>
                </a:solidFill>
                <a:latin typeface="Times New Roman" panose="02020603050405020304" pitchFamily="18" charset="0"/>
                <a:cs typeface="Times New Roman" panose="02020603050405020304" pitchFamily="18" charset="0"/>
              </a:rPr>
              <a:t>Business-to-Business (B2B)</a:t>
            </a:r>
          </a:p>
          <a:p>
            <a:pPr marL="0" indent="0">
              <a:buNone/>
            </a:pPr>
            <a:r>
              <a:rPr lang="en-MY" dirty="0" smtClean="0">
                <a:latin typeface="Times New Roman" panose="02020603050405020304" pitchFamily="18" charset="0"/>
                <a:cs typeface="Times New Roman" panose="02020603050405020304" pitchFamily="18" charset="0"/>
              </a:rPr>
              <a:t>B2B involve the sale of a product from one business to another business.</a:t>
            </a:r>
          </a:p>
          <a:p>
            <a:pPr marL="0" indent="0">
              <a:buNone/>
            </a:pPr>
            <a:endParaRPr lang="en-MY" dirty="0">
              <a:latin typeface="Times New Roman" panose="02020603050405020304" pitchFamily="18" charset="0"/>
              <a:cs typeface="Times New Roman" panose="02020603050405020304" pitchFamily="18" charset="0"/>
            </a:endParaRPr>
          </a:p>
        </p:txBody>
      </p:sp>
      <p:pic>
        <p:nvPicPr>
          <p:cNvPr id="5126" name="Picture 6" descr="Advantages of a B2B Business - Minuteman Press Franchise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627" y="4759097"/>
            <a:ext cx="3411874" cy="1732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036992" y="2150268"/>
            <a:ext cx="2647145" cy="1411811"/>
          </a:xfrm>
          <a:prstGeom prst="rect">
            <a:avLst/>
          </a:prstGeom>
        </p:spPr>
      </p:pic>
    </p:spTree>
    <p:extLst>
      <p:ext uri="{BB962C8B-B14F-4D97-AF65-F5344CB8AC3E}">
        <p14:creationId xmlns:p14="http://schemas.microsoft.com/office/powerpoint/2010/main" val="1364157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037" y="837127"/>
            <a:ext cx="10353762" cy="5185893"/>
          </a:xfrm>
        </p:spPr>
        <p:txBody>
          <a:bodyPr/>
          <a:lstStyle/>
          <a:p>
            <a:pPr>
              <a:buFont typeface="Wingdings" panose="05000000000000000000" pitchFamily="2" charset="2"/>
              <a:buChar char="§"/>
            </a:pPr>
            <a:r>
              <a:rPr lang="en-MY" sz="3600" dirty="0">
                <a:solidFill>
                  <a:srgbClr val="FF0000"/>
                </a:solidFill>
                <a:latin typeface="Times New Roman" panose="02020603050405020304" pitchFamily="18" charset="0"/>
                <a:cs typeface="Times New Roman" panose="02020603050405020304" pitchFamily="18" charset="0"/>
              </a:rPr>
              <a:t>Security</a:t>
            </a:r>
            <a:endParaRPr lang="en-MY" sz="2800" dirty="0">
              <a:solidFill>
                <a:srgbClr val="FF0000"/>
              </a:solidFill>
              <a:latin typeface="Times New Roman" panose="02020603050405020304" pitchFamily="18" charset="0"/>
              <a:cs typeface="Times New Roman" panose="02020603050405020304" pitchFamily="18" charset="0"/>
            </a:endParaRPr>
          </a:p>
          <a:p>
            <a:pPr marL="0" indent="0">
              <a:buNone/>
            </a:pPr>
            <a:r>
              <a:rPr lang="en-MY" dirty="0">
                <a:effectLst/>
                <a:latin typeface="Times New Roman" panose="02020603050405020304" pitchFamily="18" charset="0"/>
                <a:cs typeface="Times New Roman" panose="02020603050405020304" pitchFamily="18" charset="0"/>
              </a:rPr>
              <a:t>Principles which guide safe electronic transactions, allowing the buying and selling of goods and services through the Internet, but with protocols in place to provide safety for those </a:t>
            </a:r>
            <a:r>
              <a:rPr lang="en-MY" dirty="0" smtClean="0">
                <a:effectLst/>
                <a:latin typeface="Times New Roman" panose="02020603050405020304" pitchFamily="18" charset="0"/>
                <a:cs typeface="Times New Roman" panose="02020603050405020304" pitchFamily="18" charset="0"/>
              </a:rPr>
              <a:t>involved. Security also involve privacy, integrity and authentication.</a:t>
            </a:r>
          </a:p>
          <a:p>
            <a:pPr marL="0" indent="0">
              <a:buNone/>
            </a:pPr>
            <a:endParaRPr lang="en-MY"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MY" dirty="0" smtClean="0">
                <a:solidFill>
                  <a:srgbClr val="FF0000"/>
                </a:solidFill>
                <a:effectLst/>
                <a:latin typeface="Times New Roman" panose="02020603050405020304" pitchFamily="18" charset="0"/>
                <a:cs typeface="Times New Roman" panose="02020603050405020304" pitchFamily="18" charset="0"/>
              </a:rPr>
              <a:t>Privacy</a:t>
            </a:r>
          </a:p>
          <a:p>
            <a:pPr marL="0" indent="0">
              <a:buNone/>
            </a:pPr>
            <a:r>
              <a:rPr lang="en-MY" dirty="0">
                <a:effectLst/>
                <a:latin typeface="Times New Roman" panose="02020603050405020304" pitchFamily="18" charset="0"/>
                <a:cs typeface="Times New Roman" panose="02020603050405020304" pitchFamily="18" charset="0"/>
              </a:rPr>
              <a:t>One of the most obvious </a:t>
            </a:r>
            <a:r>
              <a:rPr lang="en-MY" dirty="0" smtClean="0">
                <a:effectLst/>
                <a:latin typeface="Times New Roman" panose="02020603050405020304" pitchFamily="18" charset="0"/>
                <a:cs typeface="Times New Roman" panose="02020603050405020304" pitchFamily="18" charset="0"/>
              </a:rPr>
              <a:t>e-Commerce </a:t>
            </a:r>
            <a:r>
              <a:rPr lang="en-MY" dirty="0">
                <a:effectLst/>
                <a:latin typeface="Times New Roman" panose="02020603050405020304" pitchFamily="18" charset="0"/>
                <a:cs typeface="Times New Roman" panose="02020603050405020304" pitchFamily="18" charset="0"/>
              </a:rPr>
              <a:t>security basics is privacy, which in this situation means not sharing information with unauthorized parties. The business is responsible to provide at least the minimum in encryption, virus protection, and a firewall so that bank details and credit card information remain private.</a:t>
            </a:r>
            <a:endParaRPr lang="en-MY" dirty="0">
              <a:latin typeface="Times New Roman" panose="02020603050405020304" pitchFamily="18" charset="0"/>
              <a:cs typeface="Times New Roman" panose="02020603050405020304" pitchFamily="18" charset="0"/>
            </a:endParaRPr>
          </a:p>
          <a:p>
            <a:pPr marL="0" indent="0">
              <a:buNone/>
            </a:pP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203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631065"/>
            <a:ext cx="10353762" cy="5550794"/>
          </a:xfrm>
        </p:spPr>
        <p:txBody>
          <a:bodyPr/>
          <a:lstStyle/>
          <a:p>
            <a:pPr>
              <a:buFont typeface="Wingdings" panose="05000000000000000000" pitchFamily="2" charset="2"/>
              <a:buChar char="Ø"/>
            </a:pPr>
            <a:r>
              <a:rPr lang="en-MY" dirty="0" smtClean="0">
                <a:solidFill>
                  <a:srgbClr val="FF0000"/>
                </a:solidFill>
                <a:effectLst/>
                <a:latin typeface="Times New Roman" panose="02020603050405020304" pitchFamily="18" charset="0"/>
                <a:cs typeface="Times New Roman" panose="02020603050405020304" pitchFamily="18" charset="0"/>
              </a:rPr>
              <a:t>Integrity</a:t>
            </a:r>
          </a:p>
          <a:p>
            <a:pPr marL="0" indent="0">
              <a:buNone/>
            </a:pPr>
            <a:r>
              <a:rPr lang="en-MY" dirty="0" smtClean="0">
                <a:effectLst/>
                <a:latin typeface="Times New Roman" panose="02020603050405020304" pitchFamily="18" charset="0"/>
                <a:cs typeface="Times New Roman" panose="02020603050405020304" pitchFamily="18" charset="0"/>
              </a:rPr>
              <a:t>This </a:t>
            </a:r>
            <a:r>
              <a:rPr lang="en-MY" dirty="0">
                <a:effectLst/>
                <a:latin typeface="Times New Roman" panose="02020603050405020304" pitchFamily="18" charset="0"/>
                <a:cs typeface="Times New Roman" panose="02020603050405020304" pitchFamily="18" charset="0"/>
              </a:rPr>
              <a:t>principle states that a secure transaction includes unchanged data—that the business is only using exactly what was entered into the Internet site by the buyer</a:t>
            </a:r>
            <a:r>
              <a:rPr lang="en-MY" dirty="0" smtClean="0">
                <a:effectLst/>
              </a:rPr>
              <a:t>.</a:t>
            </a:r>
          </a:p>
          <a:p>
            <a:pPr marL="0" indent="0">
              <a:buNone/>
            </a:pPr>
            <a:endParaRPr lang="en-MY"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MY" dirty="0" smtClean="0">
                <a:solidFill>
                  <a:srgbClr val="FF0000"/>
                </a:solidFill>
                <a:effectLst/>
                <a:latin typeface="Times New Roman" panose="02020603050405020304" pitchFamily="18" charset="0"/>
                <a:cs typeface="Times New Roman" panose="02020603050405020304" pitchFamily="18" charset="0"/>
              </a:rPr>
              <a:t>Authentication</a:t>
            </a:r>
          </a:p>
          <a:p>
            <a:pPr marL="0" indent="0">
              <a:buNone/>
            </a:pPr>
            <a:r>
              <a:rPr lang="en-MY" dirty="0" smtClean="0">
                <a:effectLst/>
                <a:latin typeface="Times New Roman" panose="02020603050405020304" pitchFamily="18" charset="0"/>
                <a:cs typeface="Times New Roman" panose="02020603050405020304" pitchFamily="18" charset="0"/>
              </a:rPr>
              <a:t>The </a:t>
            </a:r>
            <a:r>
              <a:rPr lang="en-MY" dirty="0">
                <a:effectLst/>
                <a:latin typeface="Times New Roman" panose="02020603050405020304" pitchFamily="18" charset="0"/>
                <a:cs typeface="Times New Roman" panose="02020603050405020304" pitchFamily="18" charset="0"/>
              </a:rPr>
              <a:t>buyer must also provide proof of identification so that the merchant can feel secure about the sale.</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93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738390"/>
            <a:ext cx="10353762" cy="665408"/>
          </a:xfrm>
        </p:spPr>
        <p:txBody>
          <a:bodyPr>
            <a:normAutofit/>
          </a:bodyPr>
          <a:lstStyle/>
          <a:p>
            <a:r>
              <a:rPr lang="en-MY" sz="2800" dirty="0" smtClean="0">
                <a:solidFill>
                  <a:srgbClr val="FFFF00"/>
                </a:solidFill>
                <a:latin typeface="Times New Roman" panose="02020603050405020304" pitchFamily="18" charset="0"/>
                <a:cs typeface="Times New Roman" panose="02020603050405020304" pitchFamily="18" charset="0"/>
              </a:rPr>
              <a:t>Search engines</a:t>
            </a:r>
            <a:endParaRPr lang="en-MY" sz="2800"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5335" y="1558344"/>
            <a:ext cx="11410681" cy="4154984"/>
          </a:xfrm>
          <a:prstGeom prst="rect">
            <a:avLst/>
          </a:prstGeom>
          <a:noFill/>
        </p:spPr>
        <p:txBody>
          <a:bodyPr wrap="square" rtlCol="0">
            <a:spAutoFit/>
          </a:bodyPr>
          <a:lstStyle/>
          <a:p>
            <a:r>
              <a:rPr lang="en-MY" sz="2000" dirty="0" smtClean="0">
                <a:latin typeface="Times New Roman" panose="02020603050405020304" pitchFamily="18" charset="0"/>
                <a:cs typeface="Times New Roman" panose="02020603050405020304" pitchFamily="18" charset="0"/>
              </a:rPr>
              <a:t>Search engine is the program which assist user to locating specific information on the World Wide Web(WWW</a:t>
            </a:r>
            <a:r>
              <a:rPr lang="en-MY" sz="2000" dirty="0" smtClean="0">
                <a:latin typeface="Times New Roman" panose="02020603050405020304" pitchFamily="18" charset="0"/>
                <a:cs typeface="Times New Roman" panose="02020603050405020304" pitchFamily="18" charset="0"/>
              </a:rPr>
              <a:t>). It produces a list of pages that contain the term in a query. Most search engines allow user to join term with add, or and not to refine quires. </a:t>
            </a:r>
            <a:endParaRPr lang="en-MY" sz="2000" dirty="0" smtClean="0">
              <a:latin typeface="Times New Roman" panose="02020603050405020304" pitchFamily="18" charset="0"/>
              <a:cs typeface="Times New Roman" panose="02020603050405020304" pitchFamily="18" charset="0"/>
            </a:endParaRPr>
          </a:p>
          <a:p>
            <a:endParaRPr lang="en-MY" sz="2000" dirty="0" smtClean="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2 types </a:t>
            </a:r>
            <a:r>
              <a:rPr lang="en-MY" sz="2000" dirty="0" smtClean="0">
                <a:latin typeface="Times New Roman" panose="02020603050405020304" pitchFamily="18" charset="0"/>
                <a:cs typeface="Times New Roman" panose="02020603050405020304" pitchFamily="18" charset="0"/>
              </a:rPr>
              <a:t>of </a:t>
            </a:r>
            <a:r>
              <a:rPr lang="en-MY" sz="2000" dirty="0" smtClean="0">
                <a:latin typeface="Times New Roman" panose="02020603050405020304" pitchFamily="18" charset="0"/>
                <a:cs typeface="Times New Roman" panose="02020603050405020304" pitchFamily="18" charset="0"/>
              </a:rPr>
              <a:t>searches:</a:t>
            </a:r>
          </a:p>
          <a:p>
            <a:endParaRPr lang="en-MY" sz="2000" dirty="0">
              <a:latin typeface="Times New Roman" panose="02020603050405020304" pitchFamily="18" charset="0"/>
              <a:cs typeface="Times New Roman" panose="02020603050405020304" pitchFamily="18" charset="0"/>
            </a:endParaRPr>
          </a:p>
          <a:p>
            <a:r>
              <a:rPr lang="en-MY" sz="2400" dirty="0" smtClean="0">
                <a:latin typeface="Times New Roman" panose="02020603050405020304" pitchFamily="18" charset="0"/>
                <a:cs typeface="Times New Roman" panose="02020603050405020304" pitchFamily="18" charset="0"/>
              </a:rPr>
              <a:t>                  </a:t>
            </a:r>
            <a:r>
              <a:rPr lang="en-MY" sz="2400" dirty="0" smtClean="0">
                <a:solidFill>
                  <a:srgbClr val="FFC000"/>
                </a:solidFill>
                <a:latin typeface="Times New Roman" panose="02020603050405020304" pitchFamily="18" charset="0"/>
                <a:cs typeface="Times New Roman" panose="02020603050405020304" pitchFamily="18" charset="0"/>
              </a:rPr>
              <a:t>Keyword search                                               Directory search</a:t>
            </a:r>
          </a:p>
          <a:p>
            <a:endParaRPr lang="en-MY" sz="2000" dirty="0" smtClean="0">
              <a:latin typeface="Times New Roman" panose="02020603050405020304" pitchFamily="18" charset="0"/>
              <a:cs typeface="Times New Roman" panose="02020603050405020304" pitchFamily="18" charset="0"/>
            </a:endParaRPr>
          </a:p>
          <a:p>
            <a:endParaRPr lang="en-MY" sz="2000" dirty="0" smtClean="0">
              <a:latin typeface="Times New Roman" panose="02020603050405020304" pitchFamily="18" charset="0"/>
              <a:cs typeface="Times New Roman" panose="02020603050405020304" pitchFamily="18" charset="0"/>
            </a:endParaRPr>
          </a:p>
          <a:p>
            <a:r>
              <a:rPr lang="en-MY" sz="2000" dirty="0" smtClean="0">
                <a:latin typeface="Times New Roman" panose="02020603050405020304" pitchFamily="18" charset="0"/>
                <a:cs typeface="Times New Roman" panose="02020603050405020304" pitchFamily="18" charset="0"/>
              </a:rPr>
              <a:t>      </a:t>
            </a:r>
          </a:p>
          <a:p>
            <a:r>
              <a:rPr lang="en-MY" sz="2000" dirty="0">
                <a:latin typeface="Times New Roman" panose="02020603050405020304" pitchFamily="18" charset="0"/>
                <a:cs typeface="Times New Roman" panose="02020603050405020304" pitchFamily="18" charset="0"/>
              </a:rPr>
              <a:t> </a:t>
            </a:r>
            <a:r>
              <a:rPr lang="en-MY" sz="2000" dirty="0" smtClean="0">
                <a:latin typeface="Times New Roman" panose="02020603050405020304" pitchFamily="18" charset="0"/>
                <a:cs typeface="Times New Roman" panose="02020603050405020304" pitchFamily="18" charset="0"/>
              </a:rPr>
              <a:t>    </a:t>
            </a:r>
          </a:p>
          <a:p>
            <a:endParaRPr lang="en-MY" sz="2000" dirty="0" smtClean="0">
              <a:latin typeface="Times New Roman" panose="02020603050405020304" pitchFamily="18" charset="0"/>
              <a:cs typeface="Times New Roman" panose="02020603050405020304" pitchFamily="18" charset="0"/>
            </a:endParaRPr>
          </a:p>
          <a:p>
            <a:endParaRPr lang="en-MY"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26" y="4194946"/>
            <a:ext cx="3492187" cy="11697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685" y="3885853"/>
            <a:ext cx="2992259" cy="2776816"/>
          </a:xfrm>
          <a:prstGeom prst="rect">
            <a:avLst/>
          </a:prstGeom>
        </p:spPr>
      </p:pic>
    </p:spTree>
    <p:extLst>
      <p:ext uri="{BB962C8B-B14F-4D97-AF65-F5344CB8AC3E}">
        <p14:creationId xmlns:p14="http://schemas.microsoft.com/office/powerpoint/2010/main" val="119262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2800" dirty="0" smtClean="0">
                <a:solidFill>
                  <a:srgbClr val="FFFF00"/>
                </a:solidFill>
                <a:latin typeface="Times New Roman" panose="02020603050405020304" pitchFamily="18" charset="0"/>
                <a:cs typeface="Times New Roman" panose="02020603050405020304" pitchFamily="18" charset="0"/>
              </a:rPr>
              <a:t>Directory search</a:t>
            </a:r>
            <a:endParaRPr lang="en-MY" sz="28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3794" y="1935921"/>
            <a:ext cx="10353762" cy="3695136"/>
          </a:xfrm>
        </p:spPr>
        <p:txBody>
          <a:bodyPr>
            <a:normAutofit/>
          </a:bodyPr>
          <a:lstStyle/>
          <a:p>
            <a:pPr marL="0" indent="0">
              <a:buNone/>
            </a:pPr>
            <a:r>
              <a:rPr lang="en-MY" sz="2400" dirty="0">
                <a:latin typeface="Times New Roman" panose="02020603050405020304" pitchFamily="18" charset="0"/>
                <a:cs typeface="Times New Roman" panose="02020603050405020304" pitchFamily="18" charset="0"/>
              </a:rPr>
              <a:t>Unlike search engine this web directories are </a:t>
            </a:r>
            <a:r>
              <a:rPr lang="en-MY" sz="2400" dirty="0">
                <a:solidFill>
                  <a:srgbClr val="FFC000"/>
                </a:solidFill>
                <a:latin typeface="Times New Roman" panose="02020603050405020304" pitchFamily="18" charset="0"/>
                <a:cs typeface="Times New Roman" panose="02020603050405020304" pitchFamily="18" charset="0"/>
              </a:rPr>
              <a:t>created and maintain by human editors</a:t>
            </a:r>
            <a:r>
              <a:rPr lang="en-MY" sz="2400" dirty="0">
                <a:latin typeface="Times New Roman" panose="02020603050405020304" pitchFamily="18" charset="0"/>
                <a:cs typeface="Times New Roman" panose="02020603050405020304" pitchFamily="18" charset="0"/>
              </a:rPr>
              <a:t>, not electronic spiders or robots. The editors review and select sites for inclusion in their directories on the basis of previously determined selection </a:t>
            </a:r>
            <a:r>
              <a:rPr lang="en-MY" sz="2400" dirty="0" smtClean="0">
                <a:latin typeface="Times New Roman" panose="02020603050405020304" pitchFamily="18" charset="0"/>
                <a:cs typeface="Times New Roman" panose="02020603050405020304" pitchFamily="18" charset="0"/>
              </a:rPr>
              <a:t>criteria. The resources they list are usually annotated.</a:t>
            </a:r>
            <a:endParaRPr lang="en-MY" sz="2400" dirty="0">
              <a:latin typeface="Times New Roman" panose="02020603050405020304" pitchFamily="18" charset="0"/>
              <a:cs typeface="Times New Roman" panose="02020603050405020304" pitchFamily="18" charset="0"/>
            </a:endParaRPr>
          </a:p>
          <a:p>
            <a:pPr marL="0" indent="0">
              <a:buNone/>
            </a:pPr>
            <a:endParaRPr lang="en-M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762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2800" dirty="0" smtClean="0">
                <a:solidFill>
                  <a:srgbClr val="FFFF00"/>
                </a:solidFill>
                <a:latin typeface="Times New Roman" panose="02020603050405020304" pitchFamily="18" charset="0"/>
                <a:cs typeface="Times New Roman" panose="02020603050405020304" pitchFamily="18" charset="0"/>
              </a:rPr>
              <a:t>Web directories</a:t>
            </a:r>
            <a:endParaRPr lang="en-MY" sz="2800"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69701" y="1725769"/>
            <a:ext cx="10728102" cy="1323439"/>
          </a:xfrm>
          <a:prstGeom prst="rect">
            <a:avLst/>
          </a:prstGeom>
          <a:noFill/>
        </p:spPr>
        <p:txBody>
          <a:bodyPr wrap="square" rtlCol="0">
            <a:spAutoFit/>
          </a:bodyPr>
          <a:lstStyle/>
          <a:p>
            <a:r>
              <a:rPr lang="en-MY" sz="2000" dirty="0" smtClean="0">
                <a:latin typeface="Times New Roman" panose="02020603050405020304" pitchFamily="18" charset="0"/>
                <a:cs typeface="Times New Roman" panose="02020603050405020304" pitchFamily="18" charset="0"/>
              </a:rPr>
              <a:t>Online list or </a:t>
            </a:r>
            <a:r>
              <a:rPr lang="en-MY" sz="2000" dirty="0" err="1" smtClean="0">
                <a:latin typeface="Times New Roman" panose="02020603050405020304" pitchFamily="18" charset="0"/>
                <a:cs typeface="Times New Roman" panose="02020603050405020304" pitchFamily="18" charset="0"/>
              </a:rPr>
              <a:t>catalog</a:t>
            </a:r>
            <a:r>
              <a:rPr lang="en-MY" sz="2000" dirty="0" smtClean="0">
                <a:latin typeface="Times New Roman" panose="02020603050405020304" pitchFamily="18" charset="0"/>
                <a:cs typeface="Times New Roman" panose="02020603050405020304" pitchFamily="18" charset="0"/>
              </a:rPr>
              <a:t> of websites. That is it is a directory on the World Wide Web of (all or part of) the World Wide Web. Historically, directories typically listed entries on people or businesses and their contact information, such directories are still use today.</a:t>
            </a:r>
          </a:p>
          <a:p>
            <a:endParaRPr lang="en-MY" sz="2000" dirty="0">
              <a:latin typeface="Times New Roman" panose="02020603050405020304" pitchFamily="18" charset="0"/>
              <a:cs typeface="Times New Roman" panose="02020603050405020304" pitchFamily="18" charset="0"/>
            </a:endParaRPr>
          </a:p>
        </p:txBody>
      </p:sp>
      <p:pic>
        <p:nvPicPr>
          <p:cNvPr id="4098" name="Picture 2" descr="Web Directories Sub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089" y="3383275"/>
            <a:ext cx="221932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70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2800" dirty="0" smtClean="0">
                <a:solidFill>
                  <a:srgbClr val="FFFF00"/>
                </a:solidFill>
                <a:latin typeface="Times New Roman" panose="02020603050405020304" pitchFamily="18" charset="0"/>
                <a:cs typeface="Times New Roman" panose="02020603050405020304" pitchFamily="18" charset="0"/>
              </a:rPr>
              <a:t>Metasearch engines</a:t>
            </a:r>
            <a:endParaRPr lang="en-MY" sz="28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3794" y="1832891"/>
            <a:ext cx="10353762" cy="3695136"/>
          </a:xfrm>
        </p:spPr>
        <p:txBody>
          <a:bodyPr>
            <a:normAutofit/>
          </a:bodyPr>
          <a:lstStyle/>
          <a:p>
            <a:pPr marL="0" indent="0">
              <a:buNone/>
            </a:pPr>
            <a:r>
              <a:rPr lang="en-MY" sz="2400" dirty="0" smtClean="0">
                <a:latin typeface="Times New Roman" panose="02020603050405020304" pitchFamily="18" charset="0"/>
                <a:cs typeface="Times New Roman" panose="02020603050405020304" pitchFamily="18" charset="0"/>
              </a:rPr>
              <a:t>Finding results by </a:t>
            </a:r>
            <a:r>
              <a:rPr lang="en-MY" sz="2400" dirty="0" smtClean="0">
                <a:latin typeface="Times New Roman" panose="02020603050405020304" pitchFamily="18" charset="0"/>
                <a:cs typeface="Times New Roman" panose="02020603050405020304" pitchFamily="18" charset="0"/>
              </a:rPr>
              <a:t>using a dozen of different </a:t>
            </a:r>
            <a:r>
              <a:rPr lang="en-MY" sz="2400" dirty="0" smtClean="0">
                <a:latin typeface="Times New Roman" panose="02020603050405020304" pitchFamily="18" charset="0"/>
                <a:cs typeface="Times New Roman" panose="02020603050405020304" pitchFamily="18" charset="0"/>
              </a:rPr>
              <a:t>search engines and web directories simultaneously to provide the </a:t>
            </a:r>
            <a:r>
              <a:rPr lang="en-MY" sz="2400" dirty="0" smtClean="0">
                <a:solidFill>
                  <a:srgbClr val="FFC000"/>
                </a:solidFill>
                <a:latin typeface="Times New Roman" panose="02020603050405020304" pitchFamily="18" charset="0"/>
                <a:cs typeface="Times New Roman" panose="02020603050405020304" pitchFamily="18" charset="0"/>
              </a:rPr>
              <a:t>best responses </a:t>
            </a:r>
            <a:r>
              <a:rPr lang="en-MY" sz="2400" dirty="0" smtClean="0">
                <a:latin typeface="Times New Roman" panose="02020603050405020304" pitchFamily="18" charset="0"/>
                <a:cs typeface="Times New Roman" panose="02020603050405020304" pitchFamily="18" charset="0"/>
              </a:rPr>
              <a:t>from each search engines to the user.</a:t>
            </a:r>
            <a:endParaRPr lang="en-MY" sz="2400" dirty="0">
              <a:latin typeface="Times New Roman" panose="02020603050405020304" pitchFamily="18" charset="0"/>
              <a:cs typeface="Times New Roman" panose="02020603050405020304" pitchFamily="18" charset="0"/>
            </a:endParaRPr>
          </a:p>
        </p:txBody>
      </p:sp>
      <p:pic>
        <p:nvPicPr>
          <p:cNvPr id="2050" name="Picture 2" descr="Image result for metasearch eng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572" y="3017543"/>
            <a:ext cx="3270206" cy="306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0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2800" cap="none" dirty="0" smtClean="0">
                <a:solidFill>
                  <a:srgbClr val="FFFF00"/>
                </a:solidFill>
                <a:latin typeface="Times New Roman" panose="02020603050405020304" pitchFamily="18" charset="0"/>
                <a:cs typeface="Times New Roman" panose="02020603050405020304" pitchFamily="18" charset="0"/>
              </a:rPr>
              <a:t>SPECIALIZED SEARCH ENGINE</a:t>
            </a:r>
            <a:endParaRPr lang="en-MY" sz="2800" cap="none"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3795" y="1780532"/>
            <a:ext cx="10353762" cy="1207367"/>
          </a:xfrm>
        </p:spPr>
        <p:txBody>
          <a:bodyPr>
            <a:normAutofit fontScale="92500" lnSpcReduction="10000"/>
          </a:bodyPr>
          <a:lstStyle/>
          <a:p>
            <a:pPr marL="0" indent="0">
              <a:buNone/>
            </a:pPr>
            <a:r>
              <a:rPr lang="en-MY" sz="2400" dirty="0" smtClean="0">
                <a:latin typeface="Times New Roman" panose="02020603050405020304" pitchFamily="18" charset="0"/>
                <a:cs typeface="Times New Roman" panose="02020603050405020304" pitchFamily="18" charset="0"/>
              </a:rPr>
              <a:t>Specialized search engine also known as the speciality or topica</a:t>
            </a:r>
            <a:r>
              <a:rPr lang="en-MY" sz="2400" dirty="0" smtClean="0">
                <a:latin typeface="Times New Roman" panose="02020603050405020304" pitchFamily="18" charset="0"/>
                <a:cs typeface="Times New Roman" panose="02020603050405020304" pitchFamily="18" charset="0"/>
              </a:rPr>
              <a:t>l search engine as it use to </a:t>
            </a:r>
            <a:r>
              <a:rPr lang="en-MY" sz="2400" dirty="0" smtClean="0">
                <a:solidFill>
                  <a:srgbClr val="FFC000"/>
                </a:solidFill>
                <a:latin typeface="Times New Roman" panose="02020603050405020304" pitchFamily="18" charset="0"/>
                <a:cs typeface="Times New Roman" panose="02020603050405020304" pitchFamily="18" charset="0"/>
              </a:rPr>
              <a:t>specified the online content according to its subject</a:t>
            </a:r>
            <a:r>
              <a:rPr lang="en-MY" sz="2400" dirty="0" smtClean="0">
                <a:latin typeface="Times New Roman" panose="02020603050405020304" pitchFamily="18" charset="0"/>
                <a:cs typeface="Times New Roman" panose="02020603050405020304" pitchFamily="18" charset="0"/>
              </a:rPr>
              <a:t>. The content may based on genre, topics and media type.</a:t>
            </a:r>
          </a:p>
          <a:p>
            <a:pPr marL="0" indent="0">
              <a:buNone/>
            </a:pPr>
            <a:endParaRPr lang="en-MY"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81987" y="3171247"/>
            <a:ext cx="2676525" cy="952500"/>
          </a:xfrm>
          <a:prstGeom prst="rect">
            <a:avLst/>
          </a:prstGeom>
        </p:spPr>
      </p:pic>
      <p:pic>
        <p:nvPicPr>
          <p:cNvPr id="5" name="Picture 4"/>
          <p:cNvPicPr>
            <a:picLocks noChangeAspect="1"/>
          </p:cNvPicPr>
          <p:nvPr/>
        </p:nvPicPr>
        <p:blipFill>
          <a:blip r:embed="rId3"/>
          <a:stretch>
            <a:fillRect/>
          </a:stretch>
        </p:blipFill>
        <p:spPr>
          <a:xfrm>
            <a:off x="6687395" y="3171247"/>
            <a:ext cx="2258095" cy="2258095"/>
          </a:xfrm>
          <a:prstGeom prst="rect">
            <a:avLst/>
          </a:prstGeom>
        </p:spPr>
      </p:pic>
    </p:spTree>
    <p:extLst>
      <p:ext uri="{BB962C8B-B14F-4D97-AF65-F5344CB8AC3E}">
        <p14:creationId xmlns:p14="http://schemas.microsoft.com/office/powerpoint/2010/main" val="475678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0"/>
            <a:ext cx="10353761" cy="1326321"/>
          </a:xfrm>
        </p:spPr>
        <p:txBody>
          <a:bodyPr>
            <a:normAutofit/>
          </a:bodyPr>
          <a:lstStyle/>
          <a:p>
            <a:r>
              <a:rPr lang="en-MY" sz="2800" dirty="0" smtClean="0">
                <a:solidFill>
                  <a:srgbClr val="FFFF00"/>
                </a:solidFill>
                <a:latin typeface="Times New Roman" panose="02020603050405020304" pitchFamily="18" charset="0"/>
                <a:cs typeface="Times New Roman" panose="02020603050405020304" pitchFamily="18" charset="0"/>
              </a:rPr>
              <a:t>Content Evaluation</a:t>
            </a:r>
            <a:endParaRPr lang="en-MY" sz="28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3794" y="885449"/>
            <a:ext cx="10353762" cy="5566866"/>
          </a:xfrm>
        </p:spPr>
        <p:txBody>
          <a:bodyPr>
            <a:noAutofit/>
          </a:bodyPr>
          <a:lstStyle/>
          <a:p>
            <a:pPr marL="0" indent="0">
              <a:buNone/>
            </a:pPr>
            <a:r>
              <a:rPr lang="en-MY" sz="1500" dirty="0" smtClean="0">
                <a:latin typeface="Times New Roman" panose="02020603050405020304" pitchFamily="18" charset="0"/>
                <a:cs typeface="Times New Roman" panose="02020603050405020304" pitchFamily="18" charset="0"/>
              </a:rPr>
              <a:t>These criteria deal with the content of Web Sites rather than the graphics or site design</a:t>
            </a:r>
          </a:p>
          <a:p>
            <a:pPr>
              <a:buFont typeface="Wingdings" panose="05000000000000000000" pitchFamily="2" charset="2"/>
              <a:buChar char="v"/>
            </a:pPr>
            <a:r>
              <a:rPr lang="en-MY" sz="1500" dirty="0" smtClean="0">
                <a:solidFill>
                  <a:srgbClr val="FFC000"/>
                </a:solidFill>
                <a:latin typeface="Times New Roman" panose="02020603050405020304" pitchFamily="18" charset="0"/>
                <a:cs typeface="Times New Roman" panose="02020603050405020304" pitchFamily="18" charset="0"/>
              </a:rPr>
              <a:t>Accuracy</a:t>
            </a:r>
          </a:p>
          <a:p>
            <a:r>
              <a:rPr lang="en-MY" sz="1500" dirty="0" smtClean="0">
                <a:latin typeface="Times New Roman" panose="02020603050405020304" pitchFamily="18" charset="0"/>
                <a:cs typeface="Times New Roman" panose="02020603050405020304" pitchFamily="18" charset="0"/>
              </a:rPr>
              <a:t>Make sure author provides e-mail or a contact address/phone number.</a:t>
            </a:r>
          </a:p>
          <a:p>
            <a:r>
              <a:rPr lang="en-MY" sz="1500" dirty="0" smtClean="0">
                <a:latin typeface="Times New Roman" panose="02020603050405020304" pitchFamily="18" charset="0"/>
                <a:cs typeface="Times New Roman" panose="02020603050405020304" pitchFamily="18" charset="0"/>
              </a:rPr>
              <a:t>Know the distinction between author and Webmaster</a:t>
            </a:r>
          </a:p>
          <a:p>
            <a:pPr marL="0" indent="0">
              <a:buNone/>
            </a:pPr>
            <a:r>
              <a:rPr lang="en-GB" sz="1500" dirty="0">
                <a:effectLst/>
                <a:latin typeface="Times New Roman" panose="02020603050405020304" pitchFamily="18" charset="0"/>
                <a:cs typeface="Times New Roman" panose="02020603050405020304" pitchFamily="18" charset="0"/>
              </a:rPr>
              <a:t>your page lists the author and institution that published the page and provides a way of contacting him</a:t>
            </a:r>
            <a:r>
              <a:rPr lang="en-GB" sz="1500" dirty="0" smtClean="0">
                <a:effectLst/>
                <a:latin typeface="Times New Roman" panose="02020603050405020304" pitchFamily="18" charset="0"/>
                <a:cs typeface="Times New Roman" panose="02020603050405020304" pitchFamily="18" charset="0"/>
              </a:rPr>
              <a:t>/ her. Before </a:t>
            </a:r>
            <a:r>
              <a:rPr lang="en-GB" sz="1500" dirty="0">
                <a:effectLst/>
                <a:latin typeface="Times New Roman" panose="02020603050405020304" pitchFamily="18" charset="0"/>
                <a:cs typeface="Times New Roman" panose="02020603050405020304" pitchFamily="18" charset="0"/>
              </a:rPr>
              <a:t>you rely on information, you must be sure that it is complete and accurate. Errors can occur even if a website is authoritative and unbiased. If you find information that is full of typographical errors and broken links, you should look for the information you need from a better source</a:t>
            </a:r>
            <a:r>
              <a:rPr lang="en-GB" sz="1500" dirty="0" smtClean="0">
                <a:effectLst/>
                <a:latin typeface="Times New Roman" panose="02020603050405020304" pitchFamily="18" charset="0"/>
                <a:cs typeface="Times New Roman" panose="02020603050405020304" pitchFamily="18" charset="0"/>
              </a:rPr>
              <a:t>. It </a:t>
            </a:r>
            <a:r>
              <a:rPr lang="en-GB" sz="1500" dirty="0">
                <a:effectLst/>
                <a:latin typeface="Times New Roman" panose="02020603050405020304" pitchFamily="18" charset="0"/>
                <a:cs typeface="Times New Roman" panose="02020603050405020304" pitchFamily="18" charset="0"/>
              </a:rPr>
              <a:t>is always a good idea to verify any information on which you want to rely. You can do that by checking the authorities cited or linked on a web page and by finding the same information in two or more places. The importance of your legal issue will help you determine how careful you should be that the information you find is accurate.</a:t>
            </a:r>
            <a:endParaRPr lang="en-MY" sz="15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500" dirty="0">
                <a:solidFill>
                  <a:srgbClr val="FFC000"/>
                </a:solidFill>
                <a:effectLst/>
                <a:latin typeface="Times New Roman" panose="02020603050405020304" pitchFamily="18" charset="0"/>
                <a:cs typeface="Times New Roman" panose="02020603050405020304" pitchFamily="18" charset="0"/>
              </a:rPr>
              <a:t>Authority</a:t>
            </a:r>
            <a:endParaRPr lang="en-MY" sz="1500" dirty="0">
              <a:solidFill>
                <a:srgbClr val="FFC000"/>
              </a:solidFill>
              <a:effectLst/>
              <a:latin typeface="Times New Roman" panose="02020603050405020304" pitchFamily="18" charset="0"/>
              <a:cs typeface="Times New Roman" panose="02020603050405020304" pitchFamily="18" charset="0"/>
            </a:endParaRPr>
          </a:p>
          <a:p>
            <a:pPr lvl="0"/>
            <a:r>
              <a:rPr lang="en-GB" sz="1500" dirty="0">
                <a:effectLst/>
                <a:latin typeface="Times New Roman" panose="02020603050405020304" pitchFamily="18" charset="0"/>
                <a:cs typeface="Times New Roman" panose="02020603050405020304" pitchFamily="18" charset="0"/>
              </a:rPr>
              <a:t>What credentials are listed for the </a:t>
            </a:r>
            <a:r>
              <a:rPr lang="en-GB" sz="1500" dirty="0" smtClean="0">
                <a:effectLst/>
                <a:latin typeface="Times New Roman" panose="02020603050405020304" pitchFamily="18" charset="0"/>
                <a:cs typeface="Times New Roman" panose="02020603050405020304" pitchFamily="18" charset="0"/>
              </a:rPr>
              <a:t>authors?</a:t>
            </a:r>
            <a:endParaRPr lang="en-MY" sz="1500" dirty="0">
              <a:effectLst/>
              <a:latin typeface="Times New Roman" panose="02020603050405020304" pitchFamily="18" charset="0"/>
              <a:cs typeface="Times New Roman" panose="02020603050405020304" pitchFamily="18" charset="0"/>
            </a:endParaRPr>
          </a:p>
          <a:p>
            <a:pPr lvl="0"/>
            <a:r>
              <a:rPr lang="en-GB" sz="1500" dirty="0">
                <a:effectLst/>
                <a:latin typeface="Times New Roman" panose="02020603050405020304" pitchFamily="18" charset="0"/>
                <a:cs typeface="Times New Roman" panose="02020603050405020304" pitchFamily="18" charset="0"/>
              </a:rPr>
              <a:t>Where is the document published?</a:t>
            </a:r>
            <a:endParaRPr lang="en-MY" sz="1500" dirty="0">
              <a:effectLst/>
              <a:latin typeface="Times New Roman" panose="02020603050405020304" pitchFamily="18" charset="0"/>
              <a:cs typeface="Times New Roman" panose="02020603050405020304" pitchFamily="18" charset="0"/>
            </a:endParaRPr>
          </a:p>
          <a:p>
            <a:pPr marL="0" indent="0">
              <a:buNone/>
            </a:pPr>
            <a:r>
              <a:rPr lang="en-GB" sz="1500" dirty="0">
                <a:effectLst/>
                <a:latin typeface="Times New Roman" panose="02020603050405020304" pitchFamily="18" charset="0"/>
                <a:cs typeface="Times New Roman" panose="02020603050405020304" pitchFamily="18" charset="0"/>
              </a:rPr>
              <a:t>your page lists the author credentials and its domain is preferred </a:t>
            </a:r>
            <a:r>
              <a:rPr lang="en-GB" sz="1500" dirty="0" smtClean="0">
                <a:effectLst/>
                <a:latin typeface="Times New Roman" panose="02020603050405020304" pitchFamily="18" charset="0"/>
                <a:cs typeface="Times New Roman" panose="02020603050405020304" pitchFamily="18" charset="0"/>
              </a:rPr>
              <a:t>( .</a:t>
            </a:r>
            <a:r>
              <a:rPr lang="en-GB" sz="1500" dirty="0" err="1">
                <a:effectLst/>
                <a:latin typeface="Times New Roman" panose="02020603050405020304" pitchFamily="18" charset="0"/>
                <a:cs typeface="Times New Roman" panose="02020603050405020304" pitchFamily="18" charset="0"/>
              </a:rPr>
              <a:t>edu</a:t>
            </a:r>
            <a:r>
              <a:rPr lang="en-GB" sz="1500" dirty="0">
                <a:effectLst/>
                <a:latin typeface="Times New Roman" panose="02020603050405020304" pitchFamily="18" charset="0"/>
                <a:cs typeface="Times New Roman" panose="02020603050405020304" pitchFamily="18" charset="0"/>
              </a:rPr>
              <a:t>, .</a:t>
            </a:r>
            <a:r>
              <a:rPr lang="en-GB" sz="1500" dirty="0" err="1" smtClean="0">
                <a:effectLst/>
                <a:latin typeface="Times New Roman" panose="02020603050405020304" pitchFamily="18" charset="0"/>
                <a:cs typeface="Times New Roman" panose="02020603050405020304" pitchFamily="18" charset="0"/>
              </a:rPr>
              <a:t>gov</a:t>
            </a:r>
            <a:r>
              <a:rPr lang="en-GB" sz="1500" dirty="0" smtClean="0">
                <a:effectLst/>
                <a:latin typeface="Times New Roman" panose="02020603050405020304" pitchFamily="18" charset="0"/>
                <a:cs typeface="Times New Roman" panose="02020603050405020304" pitchFamily="18" charset="0"/>
              </a:rPr>
              <a:t> ).</a:t>
            </a:r>
            <a:r>
              <a:rPr lang="en-GB" sz="1500" dirty="0">
                <a:effectLst/>
                <a:latin typeface="Times New Roman" panose="02020603050405020304" pitchFamily="18" charset="0"/>
                <a:cs typeface="Times New Roman" panose="02020603050405020304" pitchFamily="18" charset="0"/>
              </a:rPr>
              <a:t>For </a:t>
            </a:r>
            <a:r>
              <a:rPr lang="en-GB" sz="1500" dirty="0" smtClean="0">
                <a:effectLst/>
                <a:latin typeface="Times New Roman" panose="02020603050405020304" pitchFamily="18" charset="0"/>
                <a:cs typeface="Times New Roman" panose="02020603050405020304" pitchFamily="18" charset="0"/>
              </a:rPr>
              <a:t>example Educational </a:t>
            </a:r>
            <a:r>
              <a:rPr lang="en-GB" sz="1500" dirty="0">
                <a:effectLst/>
                <a:latin typeface="Times New Roman" panose="02020603050405020304" pitchFamily="18" charset="0"/>
                <a:cs typeface="Times New Roman" panose="02020603050405020304" pitchFamily="18" charset="0"/>
              </a:rPr>
              <a:t>websites (whose URLs end in </a:t>
            </a:r>
            <a:r>
              <a:rPr lang="en-GB" sz="1500" i="1" dirty="0">
                <a:effectLst/>
                <a:latin typeface="Times New Roman" panose="02020603050405020304" pitchFamily="18" charset="0"/>
                <a:cs typeface="Times New Roman" panose="02020603050405020304" pitchFamily="18" charset="0"/>
              </a:rPr>
              <a:t>.</a:t>
            </a:r>
            <a:r>
              <a:rPr lang="en-GB" sz="1500" i="1" dirty="0" err="1">
                <a:effectLst/>
                <a:latin typeface="Times New Roman" panose="02020603050405020304" pitchFamily="18" charset="0"/>
                <a:cs typeface="Times New Roman" panose="02020603050405020304" pitchFamily="18" charset="0"/>
              </a:rPr>
              <a:t>edu</a:t>
            </a:r>
            <a:r>
              <a:rPr lang="en-GB" sz="1500" dirty="0">
                <a:effectLst/>
                <a:latin typeface="Times New Roman" panose="02020603050405020304" pitchFamily="18" charset="0"/>
                <a:cs typeface="Times New Roman" panose="02020603050405020304" pitchFamily="18" charset="0"/>
              </a:rPr>
              <a:t>) are also frequently authorized to publish primary sources. However, when the information you find is a secondary </a:t>
            </a:r>
            <a:r>
              <a:rPr lang="en-GB" sz="1500" dirty="0" smtClean="0">
                <a:effectLst/>
                <a:latin typeface="Times New Roman" panose="02020603050405020304" pitchFamily="18" charset="0"/>
                <a:cs typeface="Times New Roman" panose="02020603050405020304" pitchFamily="18" charset="0"/>
              </a:rPr>
              <a:t>source.</a:t>
            </a:r>
            <a:endParaRPr lang="en-MY" sz="1500" dirty="0">
              <a:effectLst/>
              <a:latin typeface="Times New Roman" panose="02020603050405020304" pitchFamily="18" charset="0"/>
              <a:cs typeface="Times New Roman" panose="02020603050405020304" pitchFamily="18" charset="0"/>
            </a:endParaRPr>
          </a:p>
          <a:p>
            <a:pPr marL="0" indent="0">
              <a:buNone/>
            </a:pPr>
            <a:endParaRPr lang="en-MY"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769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257577"/>
            <a:ext cx="10572098" cy="6375043"/>
          </a:xfrm>
        </p:spPr>
        <p:txBody>
          <a:bodyPr>
            <a:noAutofit/>
          </a:bodyPr>
          <a:lstStyle/>
          <a:p>
            <a:pPr>
              <a:buFont typeface="Wingdings" panose="05000000000000000000" pitchFamily="2" charset="2"/>
              <a:buChar char="v"/>
            </a:pPr>
            <a:r>
              <a:rPr lang="en-GB" sz="1800" dirty="0">
                <a:solidFill>
                  <a:srgbClr val="FFC000"/>
                </a:solidFill>
                <a:effectLst/>
                <a:latin typeface="Times New Roman" panose="02020603050405020304" pitchFamily="18" charset="0"/>
                <a:cs typeface="Times New Roman" panose="02020603050405020304" pitchFamily="18" charset="0"/>
              </a:rPr>
              <a:t>Objectivity</a:t>
            </a:r>
            <a:endParaRPr lang="en-MY" sz="1800" dirty="0">
              <a:solidFill>
                <a:srgbClr val="FFC000"/>
              </a:solidFill>
              <a:effectLst/>
              <a:latin typeface="Times New Roman" panose="02020603050405020304" pitchFamily="18" charset="0"/>
              <a:cs typeface="Times New Roman" panose="02020603050405020304" pitchFamily="18" charset="0"/>
            </a:endParaRPr>
          </a:p>
          <a:p>
            <a:pPr lvl="0"/>
            <a:r>
              <a:rPr lang="en-GB" sz="1600" dirty="0">
                <a:effectLst/>
                <a:latin typeface="Times New Roman" panose="02020603050405020304" pitchFamily="18" charset="0"/>
                <a:cs typeface="Times New Roman" panose="02020603050405020304" pitchFamily="18" charset="0"/>
              </a:rPr>
              <a:t>Determine if page is a mask for </a:t>
            </a:r>
            <a:r>
              <a:rPr lang="en-GB" sz="1600" dirty="0" smtClean="0">
                <a:effectLst/>
                <a:latin typeface="Times New Roman" panose="02020603050405020304" pitchFamily="18" charset="0"/>
                <a:cs typeface="Times New Roman" panose="02020603050405020304" pitchFamily="18" charset="0"/>
              </a:rPr>
              <a:t>advertising if </a:t>
            </a:r>
            <a:r>
              <a:rPr lang="en-GB" sz="1600" dirty="0">
                <a:effectLst/>
                <a:latin typeface="Times New Roman" panose="02020603050405020304" pitchFamily="18" charset="0"/>
                <a:cs typeface="Times New Roman" panose="02020603050405020304" pitchFamily="18" charset="0"/>
              </a:rPr>
              <a:t>so information might be biased.</a:t>
            </a:r>
            <a:endParaRPr lang="en-MY" sz="1600" dirty="0">
              <a:effectLst/>
              <a:latin typeface="Times New Roman" panose="02020603050405020304" pitchFamily="18" charset="0"/>
              <a:cs typeface="Times New Roman" panose="02020603050405020304" pitchFamily="18" charset="0"/>
            </a:endParaRPr>
          </a:p>
          <a:p>
            <a:pPr lvl="0"/>
            <a:r>
              <a:rPr lang="en-GB" sz="1600" dirty="0">
                <a:effectLst/>
                <a:latin typeface="Times New Roman" panose="02020603050405020304" pitchFamily="18" charset="0"/>
                <a:cs typeface="Times New Roman" panose="02020603050405020304" pitchFamily="18" charset="0"/>
              </a:rPr>
              <a:t>View any Web page as you would an </a:t>
            </a:r>
            <a:r>
              <a:rPr lang="en-GB" sz="1600" dirty="0" err="1" smtClean="0">
                <a:effectLst/>
                <a:latin typeface="Times New Roman" panose="02020603050405020304" pitchFamily="18" charset="0"/>
                <a:cs typeface="Times New Roman" panose="02020603050405020304" pitchFamily="18" charset="0"/>
              </a:rPr>
              <a:t>infommercial</a:t>
            </a:r>
            <a:r>
              <a:rPr lang="en-GB" sz="1600" dirty="0" smtClean="0">
                <a:effectLst/>
                <a:latin typeface="Times New Roman" panose="02020603050405020304" pitchFamily="18" charset="0"/>
                <a:cs typeface="Times New Roman" panose="02020603050405020304" pitchFamily="18" charset="0"/>
              </a:rPr>
              <a:t> </a:t>
            </a:r>
            <a:r>
              <a:rPr lang="en-GB" sz="1600" dirty="0">
                <a:effectLst/>
                <a:latin typeface="Times New Roman" panose="02020603050405020304" pitchFamily="18" charset="0"/>
                <a:cs typeface="Times New Roman" panose="02020603050405020304" pitchFamily="18" charset="0"/>
              </a:rPr>
              <a:t>on television. Ask yourself why was this written and for whom?</a:t>
            </a:r>
            <a:endParaRPr lang="en-MY" sz="1600" dirty="0">
              <a:effectLst/>
              <a:latin typeface="Times New Roman" panose="02020603050405020304" pitchFamily="18" charset="0"/>
              <a:cs typeface="Times New Roman" panose="02020603050405020304" pitchFamily="18" charset="0"/>
            </a:endParaRPr>
          </a:p>
          <a:p>
            <a:pPr marL="0" indent="0">
              <a:buNone/>
            </a:pPr>
            <a:r>
              <a:rPr lang="en-GB" sz="1600" dirty="0">
                <a:effectLst/>
                <a:latin typeface="Times New Roman" panose="02020603050405020304" pitchFamily="18" charset="0"/>
                <a:cs typeface="Times New Roman" panose="02020603050405020304" pitchFamily="18" charset="0"/>
              </a:rPr>
              <a:t>your page provides accurate information with limited advertising and it is objective in presenting the information. Objectivity of the site should be clear. Beware of sites that contain bias or do not admit its bias freely</a:t>
            </a:r>
            <a:r>
              <a:rPr lang="en-GB" sz="1600" dirty="0" smtClean="0">
                <a:effectLst/>
                <a:latin typeface="Times New Roman" panose="02020603050405020304" pitchFamily="18" charset="0"/>
                <a:cs typeface="Times New Roman" panose="02020603050405020304" pitchFamily="18" charset="0"/>
              </a:rPr>
              <a:t>.</a:t>
            </a:r>
          </a:p>
          <a:p>
            <a:pPr marL="0" indent="0">
              <a:buNone/>
            </a:pPr>
            <a:endParaRPr lang="en-MY" sz="16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600" dirty="0">
                <a:solidFill>
                  <a:srgbClr val="FFC000"/>
                </a:solidFill>
                <a:effectLst/>
                <a:latin typeface="Times New Roman" panose="02020603050405020304" pitchFamily="18" charset="0"/>
                <a:cs typeface="Times New Roman" panose="02020603050405020304" pitchFamily="18" charset="0"/>
              </a:rPr>
              <a:t> </a:t>
            </a:r>
            <a:r>
              <a:rPr lang="en-GB" sz="1800" dirty="0">
                <a:solidFill>
                  <a:srgbClr val="FFC000"/>
                </a:solidFill>
                <a:effectLst/>
                <a:latin typeface="Times New Roman" panose="02020603050405020304" pitchFamily="18" charset="0"/>
                <a:cs typeface="Times New Roman" panose="02020603050405020304" pitchFamily="18" charset="0"/>
              </a:rPr>
              <a:t>Currency</a:t>
            </a:r>
            <a:endParaRPr lang="en-MY" sz="1800" dirty="0">
              <a:solidFill>
                <a:srgbClr val="FFC000"/>
              </a:solidFill>
              <a:effectLst/>
              <a:latin typeface="Times New Roman" panose="02020603050405020304" pitchFamily="18" charset="0"/>
              <a:cs typeface="Times New Roman" panose="02020603050405020304" pitchFamily="18" charset="0"/>
            </a:endParaRPr>
          </a:p>
          <a:p>
            <a:pPr lvl="0"/>
            <a:r>
              <a:rPr lang="en-GB" sz="1600" dirty="0">
                <a:effectLst/>
                <a:latin typeface="Times New Roman" panose="02020603050405020304" pitchFamily="18" charset="0"/>
                <a:cs typeface="Times New Roman" panose="02020603050405020304" pitchFamily="18" charset="0"/>
              </a:rPr>
              <a:t>How many dead links are on the page?</a:t>
            </a:r>
            <a:endParaRPr lang="en-MY" sz="1600" dirty="0">
              <a:effectLst/>
              <a:latin typeface="Times New Roman" panose="02020603050405020304" pitchFamily="18" charset="0"/>
              <a:cs typeface="Times New Roman" panose="02020603050405020304" pitchFamily="18" charset="0"/>
            </a:endParaRPr>
          </a:p>
          <a:p>
            <a:pPr lvl="0"/>
            <a:r>
              <a:rPr lang="en-GB" sz="1600" dirty="0">
                <a:effectLst/>
                <a:latin typeface="Times New Roman" panose="02020603050405020304" pitchFamily="18" charset="0"/>
                <a:cs typeface="Times New Roman" panose="02020603050405020304" pitchFamily="18" charset="0"/>
              </a:rPr>
              <a:t>Are the links current or updated regularly?</a:t>
            </a:r>
            <a:endParaRPr lang="en-MY" sz="1600" dirty="0">
              <a:effectLst/>
              <a:latin typeface="Times New Roman" panose="02020603050405020304" pitchFamily="18" charset="0"/>
              <a:cs typeface="Times New Roman" panose="02020603050405020304" pitchFamily="18" charset="0"/>
            </a:endParaRPr>
          </a:p>
          <a:p>
            <a:pPr lvl="0"/>
            <a:r>
              <a:rPr lang="en-GB" sz="1600" dirty="0">
                <a:effectLst/>
                <a:latin typeface="Times New Roman" panose="02020603050405020304" pitchFamily="18" charset="0"/>
                <a:cs typeface="Times New Roman" panose="02020603050405020304" pitchFamily="18" charset="0"/>
              </a:rPr>
              <a:t>Is the information on the page outdated?</a:t>
            </a:r>
            <a:endParaRPr lang="en-MY" sz="1600" dirty="0">
              <a:effectLst/>
              <a:latin typeface="Times New Roman" panose="02020603050405020304" pitchFamily="18" charset="0"/>
              <a:cs typeface="Times New Roman" panose="02020603050405020304" pitchFamily="18" charset="0"/>
            </a:endParaRPr>
          </a:p>
          <a:p>
            <a:pPr marL="0" indent="0">
              <a:buNone/>
            </a:pPr>
            <a:r>
              <a:rPr lang="en-GB" sz="1600" dirty="0">
                <a:effectLst/>
                <a:latin typeface="Times New Roman" panose="02020603050405020304" pitchFamily="18" charset="0"/>
                <a:cs typeface="Times New Roman" panose="02020603050405020304" pitchFamily="18" charset="0"/>
              </a:rPr>
              <a:t>your page is current and updated regularly (as stated on the page) and the links (if any) are also up-to-</a:t>
            </a:r>
            <a:r>
              <a:rPr lang="en-GB" sz="1600" dirty="0" err="1">
                <a:effectLst/>
                <a:latin typeface="Times New Roman" panose="02020603050405020304" pitchFamily="18" charset="0"/>
                <a:cs typeface="Times New Roman" panose="02020603050405020304" pitchFamily="18" charset="0"/>
              </a:rPr>
              <a:t>date.Currency</a:t>
            </a:r>
            <a:r>
              <a:rPr lang="en-GB" sz="1600" dirty="0">
                <a:effectLst/>
                <a:latin typeface="Times New Roman" panose="02020603050405020304" pitchFamily="18" charset="0"/>
                <a:cs typeface="Times New Roman" panose="02020603050405020304" pitchFamily="18" charset="0"/>
              </a:rPr>
              <a:t> of the site refers to:</a:t>
            </a:r>
            <a:endParaRPr lang="en-MY" sz="1600" dirty="0">
              <a:effectLst/>
              <a:latin typeface="Times New Roman" panose="02020603050405020304" pitchFamily="18" charset="0"/>
              <a:cs typeface="Times New Roman" panose="02020603050405020304" pitchFamily="18" charset="0"/>
            </a:endParaRPr>
          </a:p>
          <a:p>
            <a:pPr marL="0" indent="0">
              <a:buNone/>
            </a:pPr>
            <a:r>
              <a:rPr lang="en-GB" sz="1600" dirty="0" smtClean="0">
                <a:effectLst/>
                <a:latin typeface="Times New Roman" panose="02020603050405020304" pitchFamily="18" charset="0"/>
                <a:cs typeface="Times New Roman" panose="02020603050405020304" pitchFamily="18" charset="0"/>
              </a:rPr>
              <a:t>     </a:t>
            </a:r>
            <a:r>
              <a:rPr lang="en-GB" sz="1600" dirty="0">
                <a:effectLst/>
                <a:latin typeface="Times New Roman" panose="02020603050405020304" pitchFamily="18" charset="0"/>
                <a:cs typeface="Times New Roman" panose="02020603050405020304" pitchFamily="18" charset="0"/>
              </a:rPr>
              <a:t>1) how current the information presented </a:t>
            </a:r>
            <a:endParaRPr lang="en-MY" sz="1600" dirty="0">
              <a:effectLst/>
              <a:latin typeface="Times New Roman" panose="02020603050405020304" pitchFamily="18" charset="0"/>
              <a:cs typeface="Times New Roman" panose="02020603050405020304" pitchFamily="18" charset="0"/>
            </a:endParaRPr>
          </a:p>
          <a:p>
            <a:pPr marL="0" indent="0">
              <a:buNone/>
            </a:pPr>
            <a:r>
              <a:rPr lang="en-GB" sz="1600" dirty="0" smtClean="0">
                <a:effectLst/>
                <a:latin typeface="Times New Roman" panose="02020603050405020304" pitchFamily="18" charset="0"/>
                <a:cs typeface="Times New Roman" panose="02020603050405020304" pitchFamily="18" charset="0"/>
              </a:rPr>
              <a:t>     2</a:t>
            </a:r>
            <a:r>
              <a:rPr lang="en-GB" sz="1600" dirty="0">
                <a:effectLst/>
                <a:latin typeface="Times New Roman" panose="02020603050405020304" pitchFamily="18" charset="0"/>
                <a:cs typeface="Times New Roman" panose="02020603050405020304" pitchFamily="18" charset="0"/>
              </a:rPr>
              <a:t>) how often the site is updated or maintained. It is important to know when a site was created, when it was last updated, and if all of the links are current</a:t>
            </a:r>
            <a:r>
              <a:rPr lang="en-GB" sz="1600" dirty="0" smtClean="0">
                <a:effectLst/>
                <a:latin typeface="Times New Roman" panose="02020603050405020304" pitchFamily="18" charset="0"/>
                <a:cs typeface="Times New Roman" panose="02020603050405020304" pitchFamily="18" charset="0"/>
              </a:rPr>
              <a:t>.</a:t>
            </a:r>
            <a:endParaRPr lang="en-MY"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43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47729"/>
            <a:ext cx="10353762" cy="6220495"/>
          </a:xfrm>
        </p:spPr>
        <p:txBody>
          <a:bodyPr/>
          <a:lstStyle/>
          <a:p>
            <a:pPr>
              <a:buFont typeface="Wingdings" panose="05000000000000000000" pitchFamily="2" charset="2"/>
              <a:buChar char="v"/>
            </a:pPr>
            <a:r>
              <a:rPr lang="en-GB" sz="2400" dirty="0">
                <a:solidFill>
                  <a:srgbClr val="FFC000"/>
                </a:solidFill>
                <a:effectLst/>
                <a:latin typeface="Times New Roman" panose="02020603050405020304" pitchFamily="18" charset="0"/>
                <a:cs typeface="Times New Roman" panose="02020603050405020304" pitchFamily="18" charset="0"/>
              </a:rPr>
              <a:t>Coverage</a:t>
            </a:r>
            <a:endParaRPr lang="en-MY" dirty="0">
              <a:solidFill>
                <a:srgbClr val="FFC000"/>
              </a:solidFill>
              <a:effectLst/>
              <a:latin typeface="Times New Roman" panose="02020603050405020304" pitchFamily="18" charset="0"/>
              <a:cs typeface="Times New Roman" panose="02020603050405020304" pitchFamily="18" charset="0"/>
            </a:endParaRPr>
          </a:p>
          <a:p>
            <a:pPr lvl="0"/>
            <a:r>
              <a:rPr lang="en-GB" dirty="0">
                <a:effectLst/>
                <a:latin typeface="Times New Roman" panose="02020603050405020304" pitchFamily="18" charset="0"/>
                <a:cs typeface="Times New Roman" panose="02020603050405020304" pitchFamily="18" charset="0"/>
              </a:rPr>
              <a:t>If page requires special software to view the information, how much are you missing if you don't have the software?</a:t>
            </a:r>
            <a:endParaRPr lang="en-MY" dirty="0">
              <a:effectLst/>
              <a:latin typeface="Times New Roman" panose="02020603050405020304" pitchFamily="18" charset="0"/>
              <a:cs typeface="Times New Roman" panose="02020603050405020304" pitchFamily="18" charset="0"/>
            </a:endParaRPr>
          </a:p>
          <a:p>
            <a:pPr lvl="0"/>
            <a:r>
              <a:rPr lang="en-GB" dirty="0">
                <a:effectLst/>
                <a:latin typeface="Times New Roman" panose="02020603050405020304" pitchFamily="18" charset="0"/>
                <a:cs typeface="Times New Roman" panose="02020603050405020304" pitchFamily="18" charset="0"/>
              </a:rPr>
              <a:t>Is it free or is there a fee, to obtain the information?</a:t>
            </a:r>
            <a:endParaRPr lang="en-MY" dirty="0">
              <a:effectLst/>
              <a:latin typeface="Times New Roman" panose="02020603050405020304" pitchFamily="18" charset="0"/>
              <a:cs typeface="Times New Roman" panose="02020603050405020304" pitchFamily="18" charset="0"/>
            </a:endParaRPr>
          </a:p>
          <a:p>
            <a:pPr lvl="0"/>
            <a:r>
              <a:rPr lang="en-GB" dirty="0">
                <a:effectLst/>
                <a:latin typeface="Times New Roman" panose="02020603050405020304" pitchFamily="18" charset="0"/>
                <a:cs typeface="Times New Roman" panose="02020603050405020304" pitchFamily="18" charset="0"/>
              </a:rPr>
              <a:t>Is there an option for text only, or frames, or a suggested browser for better viewing?</a:t>
            </a:r>
            <a:endParaRPr lang="en-MY" dirty="0">
              <a:effectLst/>
              <a:latin typeface="Times New Roman" panose="02020603050405020304" pitchFamily="18" charset="0"/>
              <a:cs typeface="Times New Roman" panose="02020603050405020304" pitchFamily="18" charset="0"/>
            </a:endParaRPr>
          </a:p>
          <a:p>
            <a:pPr marL="0" indent="0">
              <a:buNone/>
            </a:pPr>
            <a:r>
              <a:rPr lang="en-GB" dirty="0">
                <a:effectLst/>
                <a:latin typeface="Times New Roman" panose="02020603050405020304" pitchFamily="18" charset="0"/>
                <a:cs typeface="Times New Roman" panose="02020603050405020304" pitchFamily="18" charset="0"/>
              </a:rPr>
              <a:t>you can view the information </a:t>
            </a:r>
            <a:r>
              <a:rPr lang="en-GB" dirty="0" smtClean="0">
                <a:effectLst/>
                <a:latin typeface="Times New Roman" panose="02020603050405020304" pitchFamily="18" charset="0"/>
                <a:cs typeface="Times New Roman" panose="02020603050405020304" pitchFamily="18" charset="0"/>
              </a:rPr>
              <a:t>properly not </a:t>
            </a:r>
            <a:r>
              <a:rPr lang="en-GB" dirty="0">
                <a:effectLst/>
                <a:latin typeface="Times New Roman" panose="02020603050405020304" pitchFamily="18" charset="0"/>
                <a:cs typeface="Times New Roman" panose="02020603050405020304" pitchFamily="18" charset="0"/>
              </a:rPr>
              <a:t>limited to fees, browser technology, or software requirement. It is difficult to assess the extent of coverage since depth in a site, through the use of links, can be infinite. One author may claim comprehensive coverage of a topic while another may cover just one aspect of a topic</a:t>
            </a:r>
            <a:r>
              <a:rPr lang="en-GB" dirty="0" smtClean="0">
                <a:effectLst/>
                <a:latin typeface="Times New Roman" panose="02020603050405020304" pitchFamily="18" charset="0"/>
                <a:cs typeface="Times New Roman" panose="02020603050405020304" pitchFamily="18" charset="0"/>
              </a:rPr>
              <a:t>.</a:t>
            </a:r>
          </a:p>
          <a:p>
            <a:pPr marL="0" indent="0">
              <a:buNone/>
            </a:pPr>
            <a:endParaRPr lang="en-MY"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2400" dirty="0">
                <a:solidFill>
                  <a:srgbClr val="FFC000"/>
                </a:solidFill>
                <a:effectLst/>
                <a:latin typeface="Times New Roman" panose="02020603050405020304" pitchFamily="18" charset="0"/>
                <a:cs typeface="Times New Roman" panose="02020603050405020304" pitchFamily="18" charset="0"/>
              </a:rPr>
              <a:t>Purpose</a:t>
            </a:r>
            <a:endParaRPr lang="en-MY" dirty="0">
              <a:solidFill>
                <a:srgbClr val="FFC000"/>
              </a:solidFill>
              <a:effectLst/>
              <a:latin typeface="Times New Roman" panose="02020603050405020304" pitchFamily="18" charset="0"/>
              <a:cs typeface="Times New Roman" panose="02020603050405020304" pitchFamily="18" charset="0"/>
            </a:endParaRPr>
          </a:p>
          <a:p>
            <a:pPr marL="0" indent="0">
              <a:buNone/>
            </a:pPr>
            <a:r>
              <a:rPr lang="en-GB" dirty="0">
                <a:effectLst/>
                <a:latin typeface="Times New Roman" panose="02020603050405020304" pitchFamily="18" charset="0"/>
                <a:cs typeface="Times New Roman" panose="02020603050405020304" pitchFamily="18" charset="0"/>
              </a:rPr>
              <a:t>The purpose of the information presented in the site should be clear. Some sites are meant to inform, persuade, state an opinion, entertain, or parody something or someone.</a:t>
            </a:r>
            <a:endParaRPr lang="en-MY" dirty="0">
              <a:effectLst/>
              <a:latin typeface="Times New Roman" panose="02020603050405020304" pitchFamily="18" charset="0"/>
              <a:cs typeface="Times New Roman" panose="02020603050405020304" pitchFamily="18" charset="0"/>
            </a:endParaRPr>
          </a:p>
          <a:p>
            <a:pPr marL="0" indent="0">
              <a:buNone/>
            </a:pPr>
            <a:endParaRPr lang="en-MY" dirty="0"/>
          </a:p>
        </p:txBody>
      </p:sp>
    </p:spTree>
    <p:extLst>
      <p:ext uri="{BB962C8B-B14F-4D97-AF65-F5344CB8AC3E}">
        <p14:creationId xmlns:p14="http://schemas.microsoft.com/office/powerpoint/2010/main" val="36802836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TM04033921[[fn=Damask]]</Template>
  <TotalTime>443</TotalTime>
  <Words>1093</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Rockwell</vt:lpstr>
      <vt:lpstr>Times New Roman</vt:lpstr>
      <vt:lpstr>Wingdings</vt:lpstr>
      <vt:lpstr>Damask</vt:lpstr>
      <vt:lpstr>PowerPoint Presentation</vt:lpstr>
      <vt:lpstr>Search engines</vt:lpstr>
      <vt:lpstr>Directory search</vt:lpstr>
      <vt:lpstr>Web directories</vt:lpstr>
      <vt:lpstr>Metasearch engines</vt:lpstr>
      <vt:lpstr>SPECIALIZED SEARCH ENGINE</vt:lpstr>
      <vt:lpstr>Content Evaluation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nurulnajiha</dc:creator>
  <cp:lastModifiedBy>nurulnajiha</cp:lastModifiedBy>
  <cp:revision>26</cp:revision>
  <dcterms:created xsi:type="dcterms:W3CDTF">2018-09-20T16:01:29Z</dcterms:created>
  <dcterms:modified xsi:type="dcterms:W3CDTF">2018-09-21T15:49:10Z</dcterms:modified>
</cp:coreProperties>
</file>