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8"/>
  </p:handoutMasterIdLst>
  <p:sldIdLst>
    <p:sldId id="256" r:id="rId2"/>
    <p:sldId id="268" r:id="rId3"/>
    <p:sldId id="271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2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4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FFCA94-CA5D-4512-9954-4E334B53DE31}" type="doc">
      <dgm:prSet loTypeId="urn:microsoft.com/office/officeart/2005/8/layout/process2" loCatId="process" qsTypeId="urn:microsoft.com/office/officeart/2005/8/quickstyle/simple1" qsCatId="simple" csTypeId="urn:microsoft.com/office/officeart/2005/8/colors/accent3_2" csCatId="accent3" phldr="1"/>
      <dgm:spPr/>
    </dgm:pt>
    <dgm:pt modelId="{CE47F39C-1AC6-4198-A879-FBDACB93ADCD}">
      <dgm:prSet phldrT="[Text]" custT="1"/>
      <dgm:spPr/>
      <dgm:t>
        <a:bodyPr/>
        <a:lstStyle/>
        <a:p>
          <a:endParaRPr lang="en-US" sz="2000" dirty="0" smtClean="0">
            <a:solidFill>
              <a:sysClr val="windowText" lastClr="000000"/>
            </a:solidFill>
          </a:endParaRPr>
        </a:p>
        <a:p>
          <a:r>
            <a:rPr lang="en-US" sz="2000" dirty="0" smtClean="0">
              <a:solidFill>
                <a:sysClr val="windowText" lastClr="000000"/>
              </a:solidFill>
            </a:rPr>
            <a:t>Discuss among your </a:t>
          </a:r>
          <a:r>
            <a:rPr lang="en-US" sz="2000" dirty="0" smtClean="0">
              <a:solidFill>
                <a:srgbClr val="C00000"/>
              </a:solidFill>
            </a:rPr>
            <a:t>EXPERT GROUP</a:t>
          </a:r>
          <a:r>
            <a:rPr lang="en-US" sz="2000" dirty="0" smtClean="0">
              <a:solidFill>
                <a:sysClr val="windowText" lastClr="000000"/>
              </a:solidFill>
            </a:rPr>
            <a:t>.  </a:t>
          </a:r>
        </a:p>
        <a:p>
          <a:r>
            <a:rPr lang="en-US" sz="2000" dirty="0" smtClean="0">
              <a:solidFill>
                <a:sysClr val="windowText" lastClr="000000"/>
              </a:solidFill>
            </a:rPr>
            <a:t>Write down the solutions on the paper.</a:t>
          </a:r>
        </a:p>
        <a:p>
          <a:r>
            <a:rPr lang="en-US" sz="2000" dirty="0" smtClean="0">
              <a:solidFill>
                <a:sysClr val="windowText" lastClr="000000"/>
              </a:solidFill>
            </a:rPr>
            <a:t>Post it on the wall.</a:t>
          </a:r>
        </a:p>
        <a:p>
          <a:endParaRPr lang="en-US" sz="2000" dirty="0">
            <a:solidFill>
              <a:sysClr val="windowText" lastClr="000000"/>
            </a:solidFill>
          </a:endParaRPr>
        </a:p>
      </dgm:t>
    </dgm:pt>
    <dgm:pt modelId="{4F2FCB36-D671-4711-9D68-91586BE03927}" type="parTrans" cxnId="{C61F3072-36C3-469D-B94D-FBE4E6865899}">
      <dgm:prSet/>
      <dgm:spPr/>
      <dgm:t>
        <a:bodyPr/>
        <a:lstStyle/>
        <a:p>
          <a:endParaRPr lang="en-US"/>
        </a:p>
      </dgm:t>
    </dgm:pt>
    <dgm:pt modelId="{0C81D938-A591-4D1D-8126-E0BAC2482B53}" type="sibTrans" cxnId="{C61F3072-36C3-469D-B94D-FBE4E6865899}">
      <dgm:prSet/>
      <dgm:spPr/>
      <dgm:t>
        <a:bodyPr/>
        <a:lstStyle/>
        <a:p>
          <a:endParaRPr lang="en-US"/>
        </a:p>
      </dgm:t>
    </dgm:pt>
    <dgm:pt modelId="{76D1FCC3-BE96-4582-BD09-8F29BB4796FA}">
      <dgm:prSet phldrT="[Text]"/>
      <dgm:spPr/>
      <dgm:t>
        <a:bodyPr/>
        <a:lstStyle/>
        <a:p>
          <a:r>
            <a:rPr lang="en-US" dirty="0" smtClean="0">
              <a:solidFill>
                <a:sysClr val="windowText" lastClr="000000"/>
              </a:solidFill>
            </a:rPr>
            <a:t>Go back to your </a:t>
          </a:r>
          <a:r>
            <a:rPr lang="en-US" dirty="0" smtClean="0">
              <a:solidFill>
                <a:srgbClr val="C00000"/>
              </a:solidFill>
            </a:rPr>
            <a:t>JIGSAW </a:t>
          </a:r>
          <a:r>
            <a:rPr lang="en-US" dirty="0" smtClean="0">
              <a:solidFill>
                <a:srgbClr val="C00000"/>
              </a:solidFill>
            </a:rPr>
            <a:t>GROUP</a:t>
          </a:r>
          <a:r>
            <a:rPr lang="en-US" dirty="0" smtClean="0">
              <a:solidFill>
                <a:sysClr val="windowText" lastClr="000000"/>
              </a:solidFill>
            </a:rPr>
            <a:t>.</a:t>
          </a:r>
          <a:endParaRPr lang="en-US" dirty="0">
            <a:solidFill>
              <a:sysClr val="windowText" lastClr="000000"/>
            </a:solidFill>
          </a:endParaRPr>
        </a:p>
      </dgm:t>
    </dgm:pt>
    <dgm:pt modelId="{3B2C359C-466B-442E-BE90-4E9D54DDF1A4}" type="parTrans" cxnId="{708102AF-ECE5-4531-A293-CDB3237660A8}">
      <dgm:prSet/>
      <dgm:spPr/>
      <dgm:t>
        <a:bodyPr/>
        <a:lstStyle/>
        <a:p>
          <a:endParaRPr lang="en-US"/>
        </a:p>
      </dgm:t>
    </dgm:pt>
    <dgm:pt modelId="{2F11A139-AE9F-4944-BFE9-5C06649A0218}" type="sibTrans" cxnId="{708102AF-ECE5-4531-A293-CDB3237660A8}">
      <dgm:prSet/>
      <dgm:spPr/>
      <dgm:t>
        <a:bodyPr/>
        <a:lstStyle/>
        <a:p>
          <a:endParaRPr lang="en-US"/>
        </a:p>
      </dgm:t>
    </dgm:pt>
    <dgm:pt modelId="{4253C753-8088-4C33-A792-49E04957419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Each jigsaw-group choose an initial wall. Move </a:t>
          </a:r>
          <a:r>
            <a:rPr lang="en-US" dirty="0" smtClean="0">
              <a:solidFill>
                <a:schemeClr val="tx1"/>
              </a:solidFill>
            </a:rPr>
            <a:t>together from one wall to </a:t>
          </a:r>
          <a:r>
            <a:rPr lang="en-US" dirty="0" smtClean="0">
              <a:solidFill>
                <a:schemeClr val="tx1"/>
              </a:solidFill>
            </a:rPr>
            <a:t>another in clockwise direction. </a:t>
          </a:r>
          <a:endParaRPr lang="en-US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rgbClr val="C00000"/>
              </a:solidFill>
            </a:rPr>
            <a:t>EXPERT-in-CHARGE</a:t>
          </a:r>
          <a:r>
            <a:rPr lang="en-US" dirty="0" smtClean="0"/>
            <a:t> </a:t>
          </a:r>
          <a:r>
            <a:rPr lang="en-US" dirty="0" smtClean="0">
              <a:solidFill>
                <a:schemeClr val="tx1"/>
              </a:solidFill>
            </a:rPr>
            <a:t>must explain the solutions to the</a:t>
          </a:r>
        </a:p>
        <a:p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smtClean="0">
              <a:solidFill>
                <a:srgbClr val="C00000"/>
              </a:solidFill>
            </a:rPr>
            <a:t>JIGSAW </a:t>
          </a:r>
          <a:r>
            <a:rPr lang="en-US" dirty="0" smtClean="0">
              <a:solidFill>
                <a:srgbClr val="C00000"/>
              </a:solidFill>
            </a:rPr>
            <a:t>MEMBERS</a:t>
          </a:r>
          <a:endParaRPr lang="en-US" dirty="0">
            <a:solidFill>
              <a:srgbClr val="C00000"/>
            </a:solidFill>
          </a:endParaRPr>
        </a:p>
      </dgm:t>
    </dgm:pt>
    <dgm:pt modelId="{B9E3EFAA-A923-4857-A8FB-C0BD1D57A5A4}" type="parTrans" cxnId="{D9F59704-7878-4D66-8840-3DDABEBA5E82}">
      <dgm:prSet/>
      <dgm:spPr/>
      <dgm:t>
        <a:bodyPr/>
        <a:lstStyle/>
        <a:p>
          <a:endParaRPr lang="en-US"/>
        </a:p>
      </dgm:t>
    </dgm:pt>
    <dgm:pt modelId="{032042E8-CD12-4727-9B24-D2DE961B26E0}" type="sibTrans" cxnId="{D9F59704-7878-4D66-8840-3DDABEBA5E82}">
      <dgm:prSet/>
      <dgm:spPr/>
      <dgm:t>
        <a:bodyPr/>
        <a:lstStyle/>
        <a:p>
          <a:endParaRPr lang="en-US"/>
        </a:p>
      </dgm:t>
    </dgm:pt>
    <dgm:pt modelId="{92C411AE-B28A-434D-86E5-3481DEDE645A}" type="pres">
      <dgm:prSet presAssocID="{E5FFCA94-CA5D-4512-9954-4E334B53DE31}" presName="linearFlow" presStyleCnt="0">
        <dgm:presLayoutVars>
          <dgm:resizeHandles val="exact"/>
        </dgm:presLayoutVars>
      </dgm:prSet>
      <dgm:spPr/>
    </dgm:pt>
    <dgm:pt modelId="{7742DDCC-527D-4947-8B4B-71AEC73D7A71}" type="pres">
      <dgm:prSet presAssocID="{CE47F39C-1AC6-4198-A879-FBDACB93ADCD}" presName="node" presStyleLbl="node1" presStyleIdx="0" presStyleCnt="3" custScaleX="155319" custScaleY="115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7CE81-7DD3-493C-986A-7FBF9C20459F}" type="pres">
      <dgm:prSet presAssocID="{0C81D938-A591-4D1D-8126-E0BAC2482B5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182CCC4-8419-4204-9F29-51927BC3582C}" type="pres">
      <dgm:prSet presAssocID="{0C81D938-A591-4D1D-8126-E0BAC2482B53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1509CC50-2B2A-44FB-A3E2-460C3573A9F1}" type="pres">
      <dgm:prSet presAssocID="{76D1FCC3-BE96-4582-BD09-8F29BB4796FA}" presName="node" presStyleLbl="node1" presStyleIdx="1" presStyleCnt="3" custScaleX="157995" custScaleY="54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15EE1-1044-4705-90F6-BF9153004D29}" type="pres">
      <dgm:prSet presAssocID="{2F11A139-AE9F-4944-BFE9-5C06649A021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2751018-DDD4-4DD6-B56E-3736D0188024}" type="pres">
      <dgm:prSet presAssocID="{2F11A139-AE9F-4944-BFE9-5C06649A021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2C61839E-ECE1-4B10-AC67-CD9459E556A1}" type="pres">
      <dgm:prSet presAssocID="{4253C753-8088-4C33-A792-49E049574196}" presName="node" presStyleLbl="node1" presStyleIdx="2" presStyleCnt="3" custScaleX="163830" custLinFactNeighborY="-83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E143A1-7085-4B9B-80B3-8B33A23DE65C}" type="presOf" srcId="{0C81D938-A591-4D1D-8126-E0BAC2482B53}" destId="{9EE7CE81-7DD3-493C-986A-7FBF9C20459F}" srcOrd="0" destOrd="0" presId="urn:microsoft.com/office/officeart/2005/8/layout/process2"/>
    <dgm:cxn modelId="{E8FCA991-3753-46AB-A7C0-012D27CF98B0}" type="presOf" srcId="{E5FFCA94-CA5D-4512-9954-4E334B53DE31}" destId="{92C411AE-B28A-434D-86E5-3481DEDE645A}" srcOrd="0" destOrd="0" presId="urn:microsoft.com/office/officeart/2005/8/layout/process2"/>
    <dgm:cxn modelId="{708102AF-ECE5-4531-A293-CDB3237660A8}" srcId="{E5FFCA94-CA5D-4512-9954-4E334B53DE31}" destId="{76D1FCC3-BE96-4582-BD09-8F29BB4796FA}" srcOrd="1" destOrd="0" parTransId="{3B2C359C-466B-442E-BE90-4E9D54DDF1A4}" sibTransId="{2F11A139-AE9F-4944-BFE9-5C06649A0218}"/>
    <dgm:cxn modelId="{A23F50AD-ED80-4DA2-8B16-4E8212B23548}" type="presOf" srcId="{4253C753-8088-4C33-A792-49E049574196}" destId="{2C61839E-ECE1-4B10-AC67-CD9459E556A1}" srcOrd="0" destOrd="0" presId="urn:microsoft.com/office/officeart/2005/8/layout/process2"/>
    <dgm:cxn modelId="{9835B869-DD0B-458B-8A4D-0E36FB3E1371}" type="presOf" srcId="{2F11A139-AE9F-4944-BFE9-5C06649A0218}" destId="{1A815EE1-1044-4705-90F6-BF9153004D29}" srcOrd="0" destOrd="0" presId="urn:microsoft.com/office/officeart/2005/8/layout/process2"/>
    <dgm:cxn modelId="{1B7D1E98-4405-4195-AFA4-7EC20200A898}" type="presOf" srcId="{0C81D938-A591-4D1D-8126-E0BAC2482B53}" destId="{C182CCC4-8419-4204-9F29-51927BC3582C}" srcOrd="1" destOrd="0" presId="urn:microsoft.com/office/officeart/2005/8/layout/process2"/>
    <dgm:cxn modelId="{249238D8-0B3C-4379-B1FD-592791362911}" type="presOf" srcId="{2F11A139-AE9F-4944-BFE9-5C06649A0218}" destId="{C2751018-DDD4-4DD6-B56E-3736D0188024}" srcOrd="1" destOrd="0" presId="urn:microsoft.com/office/officeart/2005/8/layout/process2"/>
    <dgm:cxn modelId="{E0E9208B-4789-43C8-9EEF-A712B014EFEA}" type="presOf" srcId="{CE47F39C-1AC6-4198-A879-FBDACB93ADCD}" destId="{7742DDCC-527D-4947-8B4B-71AEC73D7A71}" srcOrd="0" destOrd="0" presId="urn:microsoft.com/office/officeart/2005/8/layout/process2"/>
    <dgm:cxn modelId="{731E8378-79E6-4307-8941-EC7E83DE8B8B}" type="presOf" srcId="{76D1FCC3-BE96-4582-BD09-8F29BB4796FA}" destId="{1509CC50-2B2A-44FB-A3E2-460C3573A9F1}" srcOrd="0" destOrd="0" presId="urn:microsoft.com/office/officeart/2005/8/layout/process2"/>
    <dgm:cxn modelId="{C61F3072-36C3-469D-B94D-FBE4E6865899}" srcId="{E5FFCA94-CA5D-4512-9954-4E334B53DE31}" destId="{CE47F39C-1AC6-4198-A879-FBDACB93ADCD}" srcOrd="0" destOrd="0" parTransId="{4F2FCB36-D671-4711-9D68-91586BE03927}" sibTransId="{0C81D938-A591-4D1D-8126-E0BAC2482B53}"/>
    <dgm:cxn modelId="{D9F59704-7878-4D66-8840-3DDABEBA5E82}" srcId="{E5FFCA94-CA5D-4512-9954-4E334B53DE31}" destId="{4253C753-8088-4C33-A792-49E049574196}" srcOrd="2" destOrd="0" parTransId="{B9E3EFAA-A923-4857-A8FB-C0BD1D57A5A4}" sibTransId="{032042E8-CD12-4727-9B24-D2DE961B26E0}"/>
    <dgm:cxn modelId="{975E8723-345F-4371-8EA3-9DB0571AB4D3}" type="presParOf" srcId="{92C411AE-B28A-434D-86E5-3481DEDE645A}" destId="{7742DDCC-527D-4947-8B4B-71AEC73D7A71}" srcOrd="0" destOrd="0" presId="urn:microsoft.com/office/officeart/2005/8/layout/process2"/>
    <dgm:cxn modelId="{4DF20E61-00C6-46ED-A42F-17A10728B0C3}" type="presParOf" srcId="{92C411AE-B28A-434D-86E5-3481DEDE645A}" destId="{9EE7CE81-7DD3-493C-986A-7FBF9C20459F}" srcOrd="1" destOrd="0" presId="urn:microsoft.com/office/officeart/2005/8/layout/process2"/>
    <dgm:cxn modelId="{25EB8FF9-F02B-452F-9EDF-6338DFAC0C30}" type="presParOf" srcId="{9EE7CE81-7DD3-493C-986A-7FBF9C20459F}" destId="{C182CCC4-8419-4204-9F29-51927BC3582C}" srcOrd="0" destOrd="0" presId="urn:microsoft.com/office/officeart/2005/8/layout/process2"/>
    <dgm:cxn modelId="{3F76232C-089A-464C-BAE9-1C69E0C89720}" type="presParOf" srcId="{92C411AE-B28A-434D-86E5-3481DEDE645A}" destId="{1509CC50-2B2A-44FB-A3E2-460C3573A9F1}" srcOrd="2" destOrd="0" presId="urn:microsoft.com/office/officeart/2005/8/layout/process2"/>
    <dgm:cxn modelId="{FD20274D-0324-4182-A685-6B24A3921250}" type="presParOf" srcId="{92C411AE-B28A-434D-86E5-3481DEDE645A}" destId="{1A815EE1-1044-4705-90F6-BF9153004D29}" srcOrd="3" destOrd="0" presId="urn:microsoft.com/office/officeart/2005/8/layout/process2"/>
    <dgm:cxn modelId="{F15EA05E-A4B0-420E-B879-52D06C790B7A}" type="presParOf" srcId="{1A815EE1-1044-4705-90F6-BF9153004D29}" destId="{C2751018-DDD4-4DD6-B56E-3736D0188024}" srcOrd="0" destOrd="0" presId="urn:microsoft.com/office/officeart/2005/8/layout/process2"/>
    <dgm:cxn modelId="{DDE572B1-30FD-4CB3-84DA-A649EA632745}" type="presParOf" srcId="{92C411AE-B28A-434D-86E5-3481DEDE645A}" destId="{2C61839E-ECE1-4B10-AC67-CD9459E556A1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2DDCC-527D-4947-8B4B-71AEC73D7A71}">
      <dsp:nvSpPr>
        <dsp:cNvPr id="0" name=""/>
        <dsp:cNvSpPr/>
      </dsp:nvSpPr>
      <dsp:spPr>
        <a:xfrm>
          <a:off x="1615461" y="6527"/>
          <a:ext cx="7799027" cy="15347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solidFill>
              <a:sysClr val="windowText" lastClr="0000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Text" lastClr="000000"/>
              </a:solidFill>
            </a:rPr>
            <a:t>Discuss among your </a:t>
          </a:r>
          <a:r>
            <a:rPr lang="en-US" sz="2000" kern="1200" dirty="0" smtClean="0">
              <a:solidFill>
                <a:srgbClr val="C00000"/>
              </a:solidFill>
            </a:rPr>
            <a:t>EXPERT GROUP</a:t>
          </a:r>
          <a:r>
            <a:rPr lang="en-US" sz="2000" kern="1200" dirty="0" smtClean="0">
              <a:solidFill>
                <a:sysClr val="windowText" lastClr="000000"/>
              </a:solidFill>
            </a:rPr>
            <a:t>.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Text" lastClr="000000"/>
              </a:solidFill>
            </a:rPr>
            <a:t>Write down the solutions on the paper.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Text" lastClr="000000"/>
              </a:solidFill>
            </a:rPr>
            <a:t>Post it on the wall.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solidFill>
              <a:sysClr val="windowText" lastClr="000000"/>
            </a:solidFill>
          </a:endParaRPr>
        </a:p>
      </dsp:txBody>
      <dsp:txXfrm>
        <a:off x="1660412" y="51478"/>
        <a:ext cx="7709125" cy="1444835"/>
      </dsp:txXfrm>
    </dsp:sp>
    <dsp:sp modelId="{9EE7CE81-7DD3-493C-986A-7FBF9C20459F}">
      <dsp:nvSpPr>
        <dsp:cNvPr id="0" name=""/>
        <dsp:cNvSpPr/>
      </dsp:nvSpPr>
      <dsp:spPr>
        <a:xfrm rot="5400000">
          <a:off x="5264822" y="1574618"/>
          <a:ext cx="500305" cy="6003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5334865" y="1624649"/>
        <a:ext cx="360220" cy="350214"/>
      </dsp:txXfrm>
    </dsp:sp>
    <dsp:sp modelId="{1509CC50-2B2A-44FB-A3E2-460C3573A9F1}">
      <dsp:nvSpPr>
        <dsp:cNvPr id="0" name=""/>
        <dsp:cNvSpPr/>
      </dsp:nvSpPr>
      <dsp:spPr>
        <a:xfrm>
          <a:off x="1548276" y="2208338"/>
          <a:ext cx="7933397" cy="7207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ysClr val="windowText" lastClr="000000"/>
              </a:solidFill>
            </a:rPr>
            <a:t>Go back to your </a:t>
          </a:r>
          <a:r>
            <a:rPr lang="en-US" sz="1700" kern="1200" dirty="0" smtClean="0">
              <a:solidFill>
                <a:srgbClr val="C00000"/>
              </a:solidFill>
            </a:rPr>
            <a:t>JIGSAW </a:t>
          </a:r>
          <a:r>
            <a:rPr lang="en-US" sz="1700" kern="1200" dirty="0" smtClean="0">
              <a:solidFill>
                <a:srgbClr val="C00000"/>
              </a:solidFill>
            </a:rPr>
            <a:t>GROUP</a:t>
          </a:r>
          <a:r>
            <a:rPr lang="en-US" sz="1700" kern="1200" dirty="0" smtClean="0">
              <a:solidFill>
                <a:sysClr val="windowText" lastClr="000000"/>
              </a:solidFill>
            </a:rPr>
            <a:t>.</a:t>
          </a:r>
          <a:endParaRPr lang="en-US" sz="1700" kern="1200" dirty="0">
            <a:solidFill>
              <a:sysClr val="windowText" lastClr="000000"/>
            </a:solidFill>
          </a:endParaRPr>
        </a:p>
      </dsp:txBody>
      <dsp:txXfrm>
        <a:off x="1569386" y="2229448"/>
        <a:ext cx="7891177" cy="678526"/>
      </dsp:txXfrm>
    </dsp:sp>
    <dsp:sp modelId="{1A815EE1-1044-4705-90F6-BF9153004D29}">
      <dsp:nvSpPr>
        <dsp:cNvPr id="0" name=""/>
        <dsp:cNvSpPr/>
      </dsp:nvSpPr>
      <dsp:spPr>
        <a:xfrm rot="5400000">
          <a:off x="5285609" y="2934722"/>
          <a:ext cx="458730" cy="6003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5334865" y="3005540"/>
        <a:ext cx="360220" cy="321111"/>
      </dsp:txXfrm>
    </dsp:sp>
    <dsp:sp modelId="{2C61839E-ECE1-4B10-AC67-CD9459E556A1}">
      <dsp:nvSpPr>
        <dsp:cNvPr id="0" name=""/>
        <dsp:cNvSpPr/>
      </dsp:nvSpPr>
      <dsp:spPr>
        <a:xfrm>
          <a:off x="1401780" y="3540725"/>
          <a:ext cx="8226389" cy="13341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Each jigsaw-group choose an initial wall. Move </a:t>
          </a:r>
          <a:r>
            <a:rPr lang="en-US" sz="1700" kern="1200" dirty="0" smtClean="0">
              <a:solidFill>
                <a:schemeClr val="tx1"/>
              </a:solidFill>
            </a:rPr>
            <a:t>together from one wall to </a:t>
          </a:r>
          <a:r>
            <a:rPr lang="en-US" sz="1700" kern="1200" dirty="0" smtClean="0">
              <a:solidFill>
                <a:schemeClr val="tx1"/>
              </a:solidFill>
            </a:rPr>
            <a:t>another in clockwise direction. </a:t>
          </a:r>
          <a:endParaRPr lang="en-US" sz="1700" kern="1200" dirty="0" smtClean="0">
            <a:solidFill>
              <a:schemeClr val="tx1"/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C00000"/>
              </a:solidFill>
            </a:rPr>
            <a:t>EXPERT-in-CHARGE</a:t>
          </a:r>
          <a:r>
            <a:rPr lang="en-US" sz="1700" kern="1200" dirty="0" smtClean="0"/>
            <a:t> </a:t>
          </a:r>
          <a:r>
            <a:rPr lang="en-US" sz="1700" kern="1200" dirty="0" smtClean="0">
              <a:solidFill>
                <a:schemeClr val="tx1"/>
              </a:solidFill>
            </a:rPr>
            <a:t>must explain the solutions to the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 </a:t>
          </a:r>
          <a:r>
            <a:rPr lang="en-US" sz="1700" kern="1200" dirty="0" smtClean="0">
              <a:solidFill>
                <a:srgbClr val="C00000"/>
              </a:solidFill>
            </a:rPr>
            <a:t>JIGSAW </a:t>
          </a:r>
          <a:r>
            <a:rPr lang="en-US" sz="1700" kern="1200" dirty="0" smtClean="0">
              <a:solidFill>
                <a:srgbClr val="C00000"/>
              </a:solidFill>
            </a:rPr>
            <a:t>MEMBERS</a:t>
          </a:r>
          <a:endParaRPr lang="en-US" sz="1700" kern="1200" dirty="0">
            <a:solidFill>
              <a:srgbClr val="C00000"/>
            </a:solidFill>
          </a:endParaRPr>
        </a:p>
      </dsp:txBody>
      <dsp:txXfrm>
        <a:off x="1440856" y="3579801"/>
        <a:ext cx="8148237" cy="1255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64C330E-AF2F-42CF-BDA1-7A00A569A2A8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5B77EFB-8F3B-43E0-B88D-CC1803A6B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53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873222"/>
            <a:ext cx="10993549" cy="147501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COOPERATIVE</a:t>
            </a:r>
            <a:r>
              <a:rPr lang="en-US" sz="3200" dirty="0" smtClean="0"/>
              <a:t> </a:t>
            </a:r>
            <a:r>
              <a:rPr lang="en-US" sz="3200" dirty="0" smtClean="0"/>
              <a:t>LEARNING </a:t>
            </a:r>
            <a:r>
              <a:rPr lang="en-US" sz="3200" dirty="0" smtClean="0"/>
              <a:t>ACTIVITY: </a:t>
            </a:r>
            <a:r>
              <a:rPr lang="en-US" sz="3200" dirty="0" smtClean="0">
                <a:solidFill>
                  <a:srgbClr val="FF0000"/>
                </a:solidFill>
              </a:rPr>
              <a:t>JIGSAW classroom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PIECE OF PUZZLE WHICH TOGETHER MAKE UP A BIGGER PICTURE</a:t>
            </a:r>
            <a:endParaRPr lang="en-US" dirty="0"/>
          </a:p>
        </p:txBody>
      </p:sp>
      <p:pic>
        <p:nvPicPr>
          <p:cNvPr id="5" name="Picture 4" descr="&lt;strong&gt;Clipart&lt;/strong&gt; - puzz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40" y="3085765"/>
            <a:ext cx="5524160" cy="3325667"/>
          </a:xfrm>
          <a:prstGeom prst="rect">
            <a:avLst/>
          </a:prstGeom>
        </p:spPr>
      </p:pic>
      <p:pic>
        <p:nvPicPr>
          <p:cNvPr id="7" name="Picture 6" descr="&lt;strong&gt;Clipart&lt;/strong&gt; - puzzle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334" y="3085813"/>
            <a:ext cx="5814161" cy="33256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25058" y="3823296"/>
            <a:ext cx="63051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Date: 19 September 2018</a:t>
            </a:r>
          </a:p>
          <a:p>
            <a:pPr algn="r"/>
            <a:endParaRPr lang="en-US" b="1" dirty="0" smtClean="0"/>
          </a:p>
          <a:p>
            <a:pPr algn="r"/>
            <a:r>
              <a:rPr lang="en-US" b="1" dirty="0" smtClean="0"/>
              <a:t>SSCM 1023 Section 11</a:t>
            </a:r>
          </a:p>
          <a:p>
            <a:pPr algn="r"/>
            <a:endParaRPr lang="en-US" b="1" dirty="0" smtClean="0"/>
          </a:p>
          <a:p>
            <a:pPr algn="r"/>
            <a:r>
              <a:rPr lang="en-US" b="1" dirty="0" smtClean="0"/>
              <a:t>COORDINATOR: </a:t>
            </a:r>
          </a:p>
          <a:p>
            <a:pPr algn="r"/>
            <a:r>
              <a:rPr lang="en-US" b="1" dirty="0" smtClean="0"/>
              <a:t>DR. SHAZIRAWATI MOHD PUZI</a:t>
            </a:r>
          </a:p>
          <a:p>
            <a:pPr algn="r"/>
            <a:r>
              <a:rPr lang="en-US" b="1" dirty="0" smtClean="0"/>
              <a:t>DEPT. OF MATHEMATICAL SCIENCES</a:t>
            </a:r>
          </a:p>
          <a:p>
            <a:pPr algn="r"/>
            <a:r>
              <a:rPr lang="en-US" b="1" dirty="0" smtClean="0"/>
              <a:t>FACULTY OF SCIENCE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46340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Expert group 3												# 4.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95782" y="2376299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Roboto"/>
              </a:rPr>
              <a:t>  YAP YONG ZI	 </a:t>
            </a:r>
            <a:endParaRPr lang="en-US" sz="2000" dirty="0" smtClean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PATRICK 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NG SOON CHAIT	 </a:t>
            </a:r>
            <a:endParaRPr lang="en-US" sz="2000" dirty="0" smtClean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NURASYURA 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NAJLA BINTI BASRI	 </a:t>
            </a:r>
            <a:endParaRPr lang="en-US" sz="2000" dirty="0" smtClean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AZRIE 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FAUZY BIN ABDULLAH	 </a:t>
            </a:r>
            <a:endParaRPr lang="en-US" sz="2000" dirty="0" smtClean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NUR 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AMILIA BINTI AHMAD SUKRI	 </a:t>
            </a:r>
            <a:endParaRPr lang="en-US" sz="2000" dirty="0" smtClean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YEOH 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SHIR LING	 </a:t>
            </a:r>
            <a:endParaRPr lang="en-US" sz="2000" dirty="0" smtClean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NOR 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AZLIA AZIERA BINTI ABD SHUKOR	 </a:t>
            </a:r>
            <a:endParaRPr lang="en-US" sz="2000" dirty="0" smtClean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PUA 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LEI WEN</a:t>
            </a:r>
          </a:p>
        </p:txBody>
      </p:sp>
    </p:spTree>
    <p:extLst>
      <p:ext uri="{BB962C8B-B14F-4D97-AF65-F5344CB8AC3E}">
        <p14:creationId xmlns:p14="http://schemas.microsoft.com/office/powerpoint/2010/main" val="55050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Expert group 4											# 5.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95782" y="2376299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Roboto"/>
              </a:rPr>
              <a:t> LEE XIN YI	 CHIN LOK YEE	 </a:t>
            </a:r>
            <a:endParaRPr lang="en-US" sz="2000" dirty="0" smtClean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NUR 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NADHRAH BINTI MOHD SALIM	 </a:t>
            </a:r>
            <a:endParaRPr lang="en-US" sz="2000" dirty="0" smtClean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NUR 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AZZASYAZLIN BINTI ALHAKIM	 </a:t>
            </a:r>
            <a:endParaRPr lang="en-US" sz="2000" dirty="0" smtClean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NUR 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AYUNIE BINTI MOHAMAD </a:t>
            </a: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HANAFIAH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NUR 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AISYAH BINTI MD NIZAM	 </a:t>
            </a:r>
            <a:endParaRPr lang="en-US" sz="2000" dirty="0" smtClean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LEE 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SEE TING	 </a:t>
            </a:r>
            <a:endParaRPr lang="en-US" sz="2000" dirty="0" smtClean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NURUL 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SHAZLEEN NATASHA BINTI MOHD MISKAM</a:t>
            </a:r>
          </a:p>
        </p:txBody>
      </p:sp>
    </p:spTree>
    <p:extLst>
      <p:ext uri="{BB962C8B-B14F-4D97-AF65-F5344CB8AC3E}">
        <p14:creationId xmlns:p14="http://schemas.microsoft.com/office/powerpoint/2010/main" val="93286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Expert group 5											# 8.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95782" y="2376299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Roboto"/>
              </a:rPr>
              <a:t> NURUL AIN BINTI KAMALUDIN	 </a:t>
            </a:r>
            <a:endParaRPr lang="en-US" sz="2000" dirty="0" smtClean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MOHAMMAD 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AL-FAYYADH BIN MD </a:t>
            </a: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NOOR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TAN 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JIA YONG	 </a:t>
            </a:r>
            <a:endParaRPr lang="en-US" sz="2000" dirty="0" smtClean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LEE 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JING WEN	 </a:t>
            </a:r>
            <a:endParaRPr lang="en-US" sz="2000" dirty="0" smtClean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HERDANY 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PRASETYO WIBOWO	 </a:t>
            </a:r>
            <a:endParaRPr lang="en-US" sz="2000" dirty="0" smtClean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NOOR 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FARRAH AMINAH BINTI </a:t>
            </a: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MUKHTAR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WAN 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NOORANIS BINTI WAN ZAID	 </a:t>
            </a:r>
            <a:endParaRPr lang="en-US" sz="2000" dirty="0" smtClean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TAN 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ZEN DONG</a:t>
            </a:r>
          </a:p>
        </p:txBody>
      </p:sp>
    </p:spTree>
    <p:extLst>
      <p:ext uri="{BB962C8B-B14F-4D97-AF65-F5344CB8AC3E}">
        <p14:creationId xmlns:p14="http://schemas.microsoft.com/office/powerpoint/2010/main" val="81950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Expert group 6										# 20. A), D)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95782" y="2376299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Roboto"/>
              </a:rPr>
              <a:t>HO 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PEI YI	 </a:t>
            </a:r>
            <a:endParaRPr lang="en-US" sz="2000" dirty="0" smtClean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ANIS 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SYAKIRA BINTI MOHAMAD	 </a:t>
            </a:r>
            <a:endParaRPr lang="en-US" sz="2000" dirty="0" smtClean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NUR 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NABILAH SHAHIRA BINTI AZIZAN	 </a:t>
            </a:r>
            <a:endParaRPr lang="en-US" sz="2000" dirty="0" smtClean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NOR 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TAIB ARASH BIN YUSOFF	 </a:t>
            </a:r>
            <a:endParaRPr lang="en-US" sz="2000" dirty="0" smtClean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AMEERA 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RAHAMAN	 </a:t>
            </a:r>
            <a:endParaRPr lang="en-US" sz="2000" dirty="0" smtClean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A'DLINA 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BINTI HUSNY @ BADRUL </a:t>
            </a: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HISHAM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NUR 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ANIS NADIA BINTI MOHAMAD </a:t>
            </a: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SHAH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HON 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HUI NEE</a:t>
            </a:r>
          </a:p>
        </p:txBody>
      </p:sp>
    </p:spTree>
    <p:extLst>
      <p:ext uri="{BB962C8B-B14F-4D97-AF65-F5344CB8AC3E}">
        <p14:creationId xmlns:p14="http://schemas.microsoft.com/office/powerpoint/2010/main" val="44611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Expert group 7										# 23. A)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95782" y="2376299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NUR 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ISYAFATIRA BINTI JAPRI	 </a:t>
            </a:r>
            <a:endParaRPr lang="en-US" sz="2000" dirty="0" smtClean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NORAZRIN 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ANIS BINTI ROSMAN	 </a:t>
            </a:r>
            <a:endParaRPr lang="en-US" sz="2000" dirty="0" smtClean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NURUL 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SAKINAH BINTI MOHD ZAINI	 </a:t>
            </a:r>
            <a:endParaRPr lang="en-US" sz="2000" dirty="0" smtClean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TAN 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LI TENG	 </a:t>
            </a:r>
            <a:endParaRPr lang="en-US" sz="2000" dirty="0" smtClean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CHEONG 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KAI XUAN	 </a:t>
            </a:r>
            <a:endParaRPr lang="en-US" sz="2000" dirty="0" smtClean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HUE 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SEOW YIE	 </a:t>
            </a:r>
            <a:endParaRPr lang="en-US" sz="2000" dirty="0" smtClean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HONG 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SIEW YI	 </a:t>
            </a:r>
            <a:endParaRPr lang="en-US" sz="2000" dirty="0" smtClean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CHEONG 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WEI YI</a:t>
            </a:r>
          </a:p>
        </p:txBody>
      </p:sp>
    </p:spTree>
    <p:extLst>
      <p:ext uri="{BB962C8B-B14F-4D97-AF65-F5344CB8AC3E}">
        <p14:creationId xmlns:p14="http://schemas.microsoft.com/office/powerpoint/2010/main" val="27556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Expert group 8										# 23.  l)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95782" y="237629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ALVIN 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LU JIUNN HIENG	 </a:t>
            </a:r>
            <a:endParaRPr lang="en-US" sz="2000" dirty="0" smtClean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PUTERI 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SYUHAIDAH BINTI ABDUL </a:t>
            </a: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RAHMAN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MUHAMMAD 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SUHAIL BIN MOHD </a:t>
            </a: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ARIFFIN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JANE 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SENG ZHI YUAN	 </a:t>
            </a:r>
            <a:endParaRPr lang="en-US" sz="2000" dirty="0" smtClean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MASHITOH 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BINTI </a:t>
            </a: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AHMAD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Roboto"/>
              </a:rPr>
              <a:t> TALITHA LABIBA </a:t>
            </a:r>
            <a:endParaRPr lang="en-US" sz="2000" dirty="0" smtClean="0"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MOHAMMAD </a:t>
            </a:r>
            <a:r>
              <a:rPr lang="en-US" dirty="0"/>
              <a:t>AZRUL IZHAM BIN AWANG</a:t>
            </a:r>
            <a:r>
              <a:rPr lang="en-US" sz="2000" dirty="0"/>
              <a:t>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MUHAMMAD </a:t>
            </a:r>
            <a:r>
              <a:rPr lang="en-US" dirty="0"/>
              <a:t>NADZMI BIN ABDUL RASHID</a:t>
            </a:r>
            <a:r>
              <a:rPr lang="en-US" sz="2000" dirty="0"/>
              <a:t> </a:t>
            </a:r>
            <a:endParaRPr lang="en-US" sz="2000" dirty="0" smtClean="0"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4200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Students’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49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414670" y="1989680"/>
            <a:ext cx="11452824" cy="2364904"/>
            <a:chOff x="414670" y="1989680"/>
            <a:chExt cx="11452824" cy="2364904"/>
          </a:xfrm>
        </p:grpSpPr>
        <p:pic>
          <p:nvPicPr>
            <p:cNvPr id="7" name="Picture 6" descr="Fotografía de 3d People With &lt;strong&gt;Jigsaw&lt;/strong&gt; Puzzle Teamwork ...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9124" y="2052084"/>
              <a:ext cx="1093545" cy="1093545"/>
            </a:xfrm>
            <a:prstGeom prst="rect">
              <a:avLst/>
            </a:prstGeom>
          </p:spPr>
        </p:pic>
        <p:pic>
          <p:nvPicPr>
            <p:cNvPr id="8" name="Picture 7" descr="Fotografía de 3d People With &lt;strong&gt;Jigsaw&lt;/strong&gt; Puzzle Teamwork ...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0802" y="3233258"/>
              <a:ext cx="927068" cy="927068"/>
            </a:xfrm>
            <a:prstGeom prst="rect">
              <a:avLst/>
            </a:prstGeom>
          </p:spPr>
        </p:pic>
        <p:pic>
          <p:nvPicPr>
            <p:cNvPr id="9" name="Picture 8" descr="Fotografía de 3d People With &lt;strong&gt;Jigsaw&lt;/strong&gt; Puzzle Teamwork ...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649" y="3313498"/>
              <a:ext cx="935313" cy="935313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2194928" y="3230851"/>
              <a:ext cx="1058635" cy="9849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37084" y="2390505"/>
              <a:ext cx="67304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JIGSAW GROUP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Students are divided into groups of 5-6 members.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Each member is responsible to a specific task/part/question given by the lecturer.  (1 task, 1 expert)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30110" y="1989680"/>
              <a:ext cx="993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Expert 1</a:t>
              </a:r>
              <a:endParaRPr lang="en-US" dirty="0"/>
            </a:p>
          </p:txBody>
        </p:sp>
        <p:cxnSp>
          <p:nvCxnSpPr>
            <p:cNvPr id="18" name="Straight Arrow Connector 17"/>
            <p:cNvCxnSpPr>
              <a:stCxn id="16" idx="1"/>
            </p:cNvCxnSpPr>
            <p:nvPr/>
          </p:nvCxnSpPr>
          <p:spPr>
            <a:xfrm flipH="1">
              <a:off x="2428651" y="2174346"/>
              <a:ext cx="601459" cy="283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6" idx="1"/>
            </p:cNvCxnSpPr>
            <p:nvPr/>
          </p:nvCxnSpPr>
          <p:spPr>
            <a:xfrm flipH="1">
              <a:off x="2860158" y="2174346"/>
              <a:ext cx="169952" cy="12665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6" idx="1"/>
            </p:cNvCxnSpPr>
            <p:nvPr/>
          </p:nvCxnSpPr>
          <p:spPr>
            <a:xfrm flipH="1">
              <a:off x="1838912" y="2174346"/>
              <a:ext cx="1191198" cy="14164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1432582" y="2115976"/>
              <a:ext cx="1058635" cy="9849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911238" y="3369676"/>
              <a:ext cx="1058635" cy="9849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14670" y="1989680"/>
              <a:ext cx="3717960" cy="23649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14670" y="4514736"/>
            <a:ext cx="11334307" cy="2106474"/>
            <a:chOff x="414670" y="4514736"/>
            <a:chExt cx="11334307" cy="2106474"/>
          </a:xfrm>
        </p:grpSpPr>
        <p:pic>
          <p:nvPicPr>
            <p:cNvPr id="12" name="Picture 11" descr="Ideeën, gedachten... beschouwend over onderwijs ...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99" y="5067814"/>
              <a:ext cx="1179863" cy="1179863"/>
            </a:xfrm>
            <a:prstGeom prst="rect">
              <a:avLst/>
            </a:prstGeom>
          </p:spPr>
        </p:pic>
        <p:pic>
          <p:nvPicPr>
            <p:cNvPr id="13" name="Picture 12" descr="3d man &lt;strong&gt;clipart&lt;/strong&gt; puzzle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784" y="4928562"/>
              <a:ext cx="1224779" cy="831908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2028784" y="4812435"/>
              <a:ext cx="1224779" cy="107800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18567" y="4962212"/>
              <a:ext cx="673041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EXPERT GROUP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All experts move to their respective expert group.  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Study, discuss, and find solutions.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Each expert need to well-understand the task because later, he/she need to report back to the jigsaw group.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38640" y="4514736"/>
              <a:ext cx="993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Expert 1</a:t>
              </a:r>
              <a:endParaRPr lang="en-US" dirty="0"/>
            </a:p>
          </p:txBody>
        </p:sp>
        <p:cxnSp>
          <p:nvCxnSpPr>
            <p:cNvPr id="25" name="Straight Arrow Connector 24"/>
            <p:cNvCxnSpPr>
              <a:stCxn id="23" idx="2"/>
            </p:cNvCxnSpPr>
            <p:nvPr/>
          </p:nvCxnSpPr>
          <p:spPr>
            <a:xfrm flipH="1">
              <a:off x="3253563" y="4884068"/>
              <a:ext cx="382072" cy="3674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733647" y="5067814"/>
              <a:ext cx="1105265" cy="113096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550945" y="6251878"/>
              <a:ext cx="993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Expert 2</a:t>
              </a:r>
              <a:endParaRPr lang="en-US" dirty="0"/>
            </a:p>
          </p:txBody>
        </p:sp>
        <p:cxnSp>
          <p:nvCxnSpPr>
            <p:cNvPr id="29" name="Straight Arrow Connector 28"/>
            <p:cNvCxnSpPr>
              <a:stCxn id="27" idx="1"/>
            </p:cNvCxnSpPr>
            <p:nvPr/>
          </p:nvCxnSpPr>
          <p:spPr>
            <a:xfrm flipH="1" flipV="1">
              <a:off x="1838912" y="6006564"/>
              <a:ext cx="712033" cy="4299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414670" y="4514736"/>
              <a:ext cx="3717960" cy="21064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008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4682303"/>
              </p:ext>
            </p:extLst>
          </p:nvPr>
        </p:nvGraphicFramePr>
        <p:xfrm>
          <a:off x="581192" y="1828800"/>
          <a:ext cx="11029950" cy="4936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58400" y="2364509"/>
            <a:ext cx="1403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minutes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281541" y="6003636"/>
            <a:ext cx="1910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minutes per wall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05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42DDCC-527D-4947-8B4B-71AEC73D7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4">
                                            <p:graphicEl>
                                              <a:dgm id="{7742DDCC-527D-4947-8B4B-71AEC73D7A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E7CE81-7DD3-493C-986A-7FBF9C204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9EE7CE81-7DD3-493C-986A-7FBF9C2045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09CC50-2B2A-44FB-A3E2-460C3573A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1509CC50-2B2A-44FB-A3E2-460C3573A9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815EE1-1044-4705-90F6-BF9153004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1A815EE1-1044-4705-90F6-BF9153004D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61839E-ECE1-4B10-AC67-CD9459E55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2C61839E-ECE1-4B10-AC67-CD9459E556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 uiExpand="1">
        <p:bldSub>
          <a:bldDgm bld="one"/>
        </p:bldSub>
      </p:bldGraphic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JIGSAW </a:t>
            </a:r>
            <a:r>
              <a:rPr lang="en-US" dirty="0" smtClean="0"/>
              <a:t>groups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1193" y="2505702"/>
            <a:ext cx="505298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Group </a:t>
            </a:r>
            <a:r>
              <a:rPr lang="en-US" sz="2000" b="1" dirty="0" smtClean="0"/>
              <a:t>A</a:t>
            </a:r>
          </a:p>
          <a:p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 ANGELICA CHRISTINA KHIU SING HUI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 LAU LEE HOW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 YAP YONG ZI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 LEE XIN YI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 NURUL AIN BINTI KAMALUDIN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 HO PEI YI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 NUR ISYAFATIRA BINTI JAPRI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 ALVIN LU JIUNN HIENG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74327" y="2505702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/>
              <a:t>Group B</a:t>
            </a:r>
            <a:endParaRPr lang="en-US" sz="2000" b="1" dirty="0" smtClean="0"/>
          </a:p>
          <a:p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THEVAAKUMARAN A/L SUBRAMANIAM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 KOH ZI 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 PATRICK NG SOON CHAIT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 CHIN LOK YEE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 MOHAMMAD AL-FAYYADH BIN MD NOOR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 ANIS SYAKIRA BINTI MOHAMAD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 NORAZRIN ANIS BINTI ROSMAN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 PUTERI SYUHAIDAH BINTI ABDUL RAHMAN</a:t>
            </a:r>
          </a:p>
        </p:txBody>
      </p:sp>
    </p:spTree>
    <p:extLst>
      <p:ext uri="{BB962C8B-B14F-4D97-AF65-F5344CB8AC3E}">
        <p14:creationId xmlns:p14="http://schemas.microsoft.com/office/powerpoint/2010/main" val="191600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JIGSAW </a:t>
            </a:r>
            <a:r>
              <a:rPr lang="en-US" dirty="0" smtClean="0"/>
              <a:t>groups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1055" y="2367156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/>
              <a:t>Group C</a:t>
            </a:r>
            <a:endParaRPr lang="en-US" sz="2000" b="1" dirty="0" smtClean="0"/>
          </a:p>
          <a:p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KEW KOK LIANG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 NORARINA SURAYA BINTI MOHD RAZALI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 NURASYURA NAJLA BINTI BASRI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 NUR NADHRAH BINTI MOHD SALIM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 TAN JIA YONG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 NUR NABILAH SHAHIRA BINTI AZIZAN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 NURUL SAKINAH BINTI MOHD ZAINI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 MUHAMMAD SUHAIL BIN MOHD ARIFFIN</a:t>
            </a:r>
          </a:p>
        </p:txBody>
      </p:sp>
      <p:sp>
        <p:nvSpPr>
          <p:cNvPr id="9" name="Rectangle 8"/>
          <p:cNvSpPr/>
          <p:nvPr/>
        </p:nvSpPr>
        <p:spPr>
          <a:xfrm>
            <a:off x="5948218" y="2367156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/>
              <a:t>Group D</a:t>
            </a:r>
            <a:endParaRPr lang="en-US" sz="2000" b="1" dirty="0" smtClean="0"/>
          </a:p>
          <a:p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  TAN JIA HAO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 STEVEN ANAK LILOI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 AZRIE FAUZY BIN ABDULLAH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 NUR AZZASYAZLIN BINTI ALHAKIM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 LEE JING WEN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 NOR TAIB ARASH BIN YUSOFF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 TAN LI TENG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 JANE SENG ZHI YUAN</a:t>
            </a:r>
          </a:p>
        </p:txBody>
      </p:sp>
    </p:spTree>
    <p:extLst>
      <p:ext uri="{BB962C8B-B14F-4D97-AF65-F5344CB8AC3E}">
        <p14:creationId xmlns:p14="http://schemas.microsoft.com/office/powerpoint/2010/main" val="207721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JIGSAW </a:t>
            </a:r>
            <a:r>
              <a:rPr lang="en-US" dirty="0" smtClean="0"/>
              <a:t>groups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1055" y="2367156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/>
              <a:t>Group </a:t>
            </a:r>
            <a:r>
              <a:rPr lang="en-US" sz="2000" b="1" dirty="0" smtClean="0"/>
              <a:t>E</a:t>
            </a:r>
          </a:p>
          <a:p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  HANNAH NADIAH BINTI ZULKEFLI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 YAP YING YAN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 NUR AMILIA BINTI AHMAD SUKRI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 NUR AYUNIE BINTI MOHAMAD HANAFIAH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 HERDANY PRASETYO WIBOWO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 AMEERA RAHAMAN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 CHEONG KAI XUAN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 MASHITOH BINTI AHMAD</a:t>
            </a:r>
          </a:p>
        </p:txBody>
      </p:sp>
      <p:sp>
        <p:nvSpPr>
          <p:cNvPr id="9" name="Rectangle 8"/>
          <p:cNvSpPr/>
          <p:nvPr/>
        </p:nvSpPr>
        <p:spPr>
          <a:xfrm>
            <a:off x="5948218" y="2367156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/>
              <a:t>Group </a:t>
            </a:r>
            <a:r>
              <a:rPr lang="en-US" sz="2000" b="1" dirty="0" smtClean="0"/>
              <a:t>F</a:t>
            </a:r>
          </a:p>
          <a:p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 KEK JAZZ YEE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 IMRAN QASHFI BIN ISMAIL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 YEOH SHIR LING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 NUR AISYAH BINTI MD NIZAM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 NOOR FARRAH AMINAH BINTI MUKHTAR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 A'DLINA BINTI HUSNY @ BADRUL HISHAM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 HUE SEOW </a:t>
            </a:r>
            <a:r>
              <a:rPr lang="en-US" sz="2000" dirty="0" smtClean="0"/>
              <a:t>YIE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TALITHA LABIBA 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6803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JIGSAW </a:t>
            </a:r>
            <a:r>
              <a:rPr lang="en-US" dirty="0" smtClean="0"/>
              <a:t>groups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1055" y="2367156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/>
              <a:t>Group G</a:t>
            </a:r>
            <a:endParaRPr lang="en-US" sz="2000" b="1" dirty="0" smtClean="0"/>
          </a:p>
          <a:p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  FATIN NABILAH BINTI RAKIB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 LOIS LO TZU HUI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 NOR AZLIA AZIERA BINTI ABD SHUKOR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 LEE SEE TING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 WAN NOORANIS BINTI WAN ZAID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 NUR ANIS NADIA BINTI MOHAMAD SHAH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 HONG SIEW </a:t>
            </a:r>
            <a:r>
              <a:rPr lang="en-US" sz="2000" dirty="0" smtClean="0"/>
              <a:t>YI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 MOHAMMAD AZRUL IZHAM BIN AWANG</a:t>
            </a:r>
          </a:p>
        </p:txBody>
      </p:sp>
      <p:sp>
        <p:nvSpPr>
          <p:cNvPr id="9" name="Rectangle 8"/>
          <p:cNvSpPr/>
          <p:nvPr/>
        </p:nvSpPr>
        <p:spPr>
          <a:xfrm>
            <a:off x="5948218" y="2367156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/>
              <a:t>Group H</a:t>
            </a:r>
            <a:endParaRPr lang="en-US" sz="2000" b="1" dirty="0" smtClean="0"/>
          </a:p>
          <a:p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 BRYAN CHAN YIN KANG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 CHEONG JING NING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 PUA LEI WEN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 NURUL SHAZLEEN NATASHA BINTI MOHD MISKAM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 TAN ZEN DONG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 HON HUI NEE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 CHEONG WEI </a:t>
            </a:r>
            <a:r>
              <a:rPr lang="en-US" sz="2000" dirty="0" smtClean="0"/>
              <a:t>YI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MUHAMMAD NADZMI BIN ABDUL RASHID</a:t>
            </a:r>
          </a:p>
        </p:txBody>
      </p:sp>
    </p:spTree>
    <p:extLst>
      <p:ext uri="{BB962C8B-B14F-4D97-AF65-F5344CB8AC3E}">
        <p14:creationId xmlns:p14="http://schemas.microsoft.com/office/powerpoint/2010/main" val="109540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Expert group 1 								#2. B), D)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95782" y="2376299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Roboto"/>
              </a:rPr>
              <a:t>ANGELICA CHRISTINA KHIU SING </a:t>
            </a: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HUI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THEVAAKUMARAN 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A/L SUBRAMANIAM	</a:t>
            </a:r>
            <a:endParaRPr lang="en-US" sz="2000" dirty="0" smtClean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KEW 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KOK LIANG	 </a:t>
            </a:r>
            <a:endParaRPr lang="en-US" sz="2000" dirty="0" smtClean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TAN 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JIA HAO	</a:t>
            </a:r>
            <a:endParaRPr lang="en-US" sz="2000" dirty="0" smtClean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HANNAH 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NADIAH BINTI ZULKEFLI	</a:t>
            </a:r>
            <a:endParaRPr lang="en-US" sz="2000" dirty="0" smtClean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KEK 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JAZZ YEE	 </a:t>
            </a:r>
            <a:endParaRPr lang="en-US" sz="2000" dirty="0" smtClean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FATIN 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NABILAH BINTI RAKIB	</a:t>
            </a:r>
            <a:endParaRPr lang="en-US" sz="2000" dirty="0" smtClean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BRYAN 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CHAN YIN KANG</a:t>
            </a:r>
          </a:p>
        </p:txBody>
      </p:sp>
    </p:spTree>
    <p:extLst>
      <p:ext uri="{BB962C8B-B14F-4D97-AF65-F5344CB8AC3E}">
        <p14:creationId xmlns:p14="http://schemas.microsoft.com/office/powerpoint/2010/main" val="353817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Expert group 2											# 3.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95782" y="2376299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Roboto"/>
              </a:rPr>
              <a:t> LAU LEE HOW	 </a:t>
            </a:r>
            <a:endParaRPr lang="en-US" sz="2000" dirty="0" smtClean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KOH 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ZI NING	 </a:t>
            </a:r>
            <a:endParaRPr lang="en-US" sz="2000" dirty="0" smtClean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NORARINA 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SURAYA BINTI MOHD </a:t>
            </a: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RAZALI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STEVEN 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ANAK LILOI	 </a:t>
            </a:r>
            <a:endParaRPr lang="en-US" sz="2000" dirty="0" smtClean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YAP 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YING YAN	 </a:t>
            </a:r>
            <a:endParaRPr lang="en-US" sz="2000" dirty="0" smtClean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IMRAN 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QASHFI BIN ISMAIL	 </a:t>
            </a:r>
            <a:endParaRPr lang="en-US" sz="2000" dirty="0" smtClean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LOIS 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LO TZU HUI	 </a:t>
            </a:r>
            <a:endParaRPr lang="en-US" sz="2000" dirty="0" smtClean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Roboto"/>
              </a:rPr>
              <a:t>CHEONG 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JING NING</a:t>
            </a:r>
          </a:p>
        </p:txBody>
      </p:sp>
    </p:spTree>
    <p:extLst>
      <p:ext uri="{BB962C8B-B14F-4D97-AF65-F5344CB8AC3E}">
        <p14:creationId xmlns:p14="http://schemas.microsoft.com/office/powerpoint/2010/main" val="172249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1411</TotalTime>
  <Words>334</Words>
  <Application>Microsoft Office PowerPoint</Application>
  <PresentationFormat>Widescreen</PresentationFormat>
  <Paragraphs>188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Gill Sans MT</vt:lpstr>
      <vt:lpstr>Roboto</vt:lpstr>
      <vt:lpstr>Wingdings 2</vt:lpstr>
      <vt:lpstr>Dividend</vt:lpstr>
      <vt:lpstr>COOPERATIVE LEARNING ACTIVITY: JIGSAW classroom</vt:lpstr>
      <vt:lpstr>HOW IT WORKS</vt:lpstr>
      <vt:lpstr>HOW IT WORKS</vt:lpstr>
      <vt:lpstr>JIGSAW groups</vt:lpstr>
      <vt:lpstr>JIGSAW groups</vt:lpstr>
      <vt:lpstr>JIGSAW groups</vt:lpstr>
      <vt:lpstr>JIGSAW groups</vt:lpstr>
      <vt:lpstr>Expert group 1         #2. B), D) </vt:lpstr>
      <vt:lpstr>Expert group 2           # 3. </vt:lpstr>
      <vt:lpstr>Expert group 3            # 4. </vt:lpstr>
      <vt:lpstr>Expert group 4           # 5.  </vt:lpstr>
      <vt:lpstr>Expert group 5           # 8. </vt:lpstr>
      <vt:lpstr>Expert group 6          # 20. A), D) </vt:lpstr>
      <vt:lpstr>Expert group 7          # 23. A) </vt:lpstr>
      <vt:lpstr>Expert group 8          # 23.  l)</vt:lpstr>
      <vt:lpstr>Students’ 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LEARNING ACTIVITY 1</dc:title>
  <dc:creator>afiq ahsani</dc:creator>
  <cp:lastModifiedBy>afiq ahsani</cp:lastModifiedBy>
  <cp:revision>37</cp:revision>
  <cp:lastPrinted>2018-09-18T07:05:19Z</cp:lastPrinted>
  <dcterms:created xsi:type="dcterms:W3CDTF">2018-09-15T14:04:33Z</dcterms:created>
  <dcterms:modified xsi:type="dcterms:W3CDTF">2018-09-26T15:18:28Z</dcterms:modified>
</cp:coreProperties>
</file>