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FC9CF5D6-9AD6-4387-A32C-114C9228C5DE}">
  <a:tblStyle styleId="{FC9CF5D6-9AD6-4387-A32C-114C9228C5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swald-regular.fntdata"/><Relationship Id="rId14" Type="http://schemas.openxmlformats.org/officeDocument/2006/relationships/slide" Target="slides/slide8.xml"/><Relationship Id="rId16" Type="http://schemas.openxmlformats.org/officeDocument/2006/relationships/font" Target="fonts/Oswal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47becaef6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47becaef6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47becaef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47becaef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47becaef6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47becaef6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47becaef6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47becaef6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47becaef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47becaef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449ea372b1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449ea372b1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449ea372b1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449ea372b1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1.jp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115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6029100" y="3800950"/>
            <a:ext cx="3114900" cy="13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Putera Muhammad Syabil Bin Sarianto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Nurul Aneesha Bt Md Zin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Seyyed Naquib Al Faruqi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Nur Ilham Muhammad Shahfilzuah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Tan Jun Han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swald"/>
                <a:ea typeface="Oswald"/>
                <a:cs typeface="Oswald"/>
                <a:sym typeface="Oswald"/>
              </a:rPr>
              <a:t> Online Identity</a:t>
            </a:r>
            <a:endParaRPr b="1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775800" y="1152475"/>
            <a:ext cx="8056500" cy="369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 known as digital identity, internet persona, digital tattoo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Online identity is a collection of data about us available online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Our internet identities should be looked as assets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And your information online could be not the same you representing yourself in real world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Whenever we post information such as: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Photos, video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Tweets, or facebook status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are consciously adding our identity to the internet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700"/>
              <a:t>https://www.internetsociety.org/wp-content/uploads/2017/11/Understanding-your-Online-Identity-An-Overview-of-Identity.pdf</a:t>
            </a:r>
            <a:endParaRPr sz="7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9" name="Google Shape;69;p15"/>
          <p:cNvGraphicFramePr/>
          <p:nvPr/>
        </p:nvGraphicFramePr>
        <p:xfrm>
          <a:off x="888350" y="233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{FC9CF5D6-9AD6-4387-A32C-114C9228C5DE}</a:tableStyleId>
              </a:tblPr>
              <a:tblGrid>
                <a:gridCol w="2413000"/>
                <a:gridCol w="2413000"/>
                <a:gridCol w="2413000"/>
              </a:tblGrid>
              <a:tr h="2974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Term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Explanation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Example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9326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Identity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The complete set of characteristics that define you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Name, nicknames, birth date and any other unique characteristics that combined make you who you are 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7738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Identifier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 way of referring to a set of characteristics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Your email address (myID@me.com) or user name (RaulB) or an account number (7633) 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7738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Partial Identity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 subset of the characteristics that make up your identity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Demographic information about you or any purchase history is stored in your account at a website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6150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Profile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Information collected by others about your actions and characteristics,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 search you conducted for “discount shoes” or a list of websites visited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6150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Persona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 partial identity created by you to represent yourself in a specific situation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 social network account or your online blog </a:t>
                      </a:r>
                      <a:endParaRPr sz="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038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latin typeface="Oswald"/>
                <a:ea typeface="Oswald"/>
                <a:cs typeface="Oswald"/>
                <a:sym typeface="Oswald"/>
              </a:rPr>
              <a:t>IDENTITY PRIVACY</a:t>
            </a:r>
            <a:endParaRPr b="1" sz="3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761100" y="1380950"/>
            <a:ext cx="807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-E-commerce has become a part of our daily necessity that we cannot live without in this urban city.</a:t>
            </a:r>
            <a:endParaRPr/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-This causes criminals to steal info, eg: user ID, password &amp; associated information, and impersonate the user to earn some income like buying some goods and transferring funds.</a:t>
            </a:r>
            <a:endParaRPr/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-Clicking informations on certain website also gives information that can be used to determine which products/services that interest you.</a:t>
            </a:r>
            <a:endParaRPr/>
          </a:p>
        </p:txBody>
      </p:sp>
      <p:pic>
        <p:nvPicPr>
          <p:cNvPr descr="Image result for identity privacy" id="77" name="Google Shape;7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4950" y="190200"/>
            <a:ext cx="1486850" cy="1000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identity privacy" id="78" name="Google Shape;78;p16"/>
          <p:cNvPicPr preferRelativeResize="0"/>
          <p:nvPr/>
        </p:nvPicPr>
        <p:blipFill>
          <a:blip r:embed="rId5">
            <a:alphaModFix amt="67000"/>
          </a:blip>
          <a:stretch>
            <a:fillRect/>
          </a:stretch>
        </p:blipFill>
        <p:spPr>
          <a:xfrm>
            <a:off x="1006375" y="162850"/>
            <a:ext cx="1585000" cy="105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812725" y="779750"/>
            <a:ext cx="8071200" cy="3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omic Sans MS"/>
                <a:ea typeface="Comic Sans MS"/>
                <a:cs typeface="Comic Sans MS"/>
                <a:sym typeface="Comic Sans MS"/>
              </a:rPr>
              <a:t>So how to protect our online identity?</a:t>
            </a:r>
            <a:endParaRPr b="1" sz="2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Strengthen your password by adding symbols and change it frequently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multiple passwords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Delete or ignore any ‘phishing’ emails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Hide personal informations on social media profiles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Only visit websites with web address starts with </a:t>
            </a:r>
            <a:r>
              <a:rPr b="1" lang="en"/>
              <a:t>http</a:t>
            </a:r>
            <a:r>
              <a:rPr b="1" lang="en" u="sng"/>
              <a:t>s</a:t>
            </a:r>
            <a:r>
              <a:rPr b="1" lang="en"/>
              <a:t>://</a:t>
            </a:r>
            <a:r>
              <a:rPr lang="en"/>
              <a:t> but not http://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Toggle off GPS location settings on PC or phone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32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	</a:t>
            </a:r>
            <a:r>
              <a:rPr b="1" lang="en"/>
              <a:t>PRIVACY LAWS. </a:t>
            </a:r>
            <a:r>
              <a:rPr lang="en"/>
              <a:t>  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543375" y="1152475"/>
            <a:ext cx="828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is the same as internet privacy act, laws cited by website that conduct illegal activities in order to determine organization that look to prosecute such activities.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HIPAA</a:t>
            </a:r>
            <a:endParaRPr/>
          </a:p>
          <a:p>
            <a:pPr indent="-330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Established procedures for the exercise of individual health information privacy rights.</a:t>
            </a:r>
            <a:endParaRPr sz="1600"/>
          </a:p>
          <a:p>
            <a:pPr indent="-330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 The use and disclosure of individual health information should be authorized or required.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FCRA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 Applies the principles of the Code of Fair Information Practice to credit reporting agencies.</a:t>
            </a:r>
            <a:endParaRPr sz="1600"/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25" y="164299"/>
            <a:ext cx="2619375" cy="84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/>
        </p:nvSpPr>
        <p:spPr>
          <a:xfrm>
            <a:off x="1209150" y="881750"/>
            <a:ext cx="6399300" cy="386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ECPA</a:t>
            </a:r>
            <a:endParaRPr sz="1800">
              <a:solidFill>
                <a:srgbClr val="333333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rgbClr val="333333"/>
                </a:solidFill>
              </a:rPr>
              <a:t>Established criminal sanctions for interception of electronic communication.</a:t>
            </a:r>
            <a:endParaRPr sz="1800">
              <a:solidFill>
                <a:srgbClr val="333333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GDPR</a:t>
            </a:r>
            <a:endParaRPr sz="1800">
              <a:solidFill>
                <a:srgbClr val="333333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rgbClr val="333333"/>
                </a:solidFill>
              </a:rPr>
              <a:t>Standardizes data protection law across all 28 EU countries and imposes strict new rules on controlling and processing personally identifiable information (PII).</a:t>
            </a:r>
            <a:endParaRPr sz="1600">
              <a:solidFill>
                <a:srgbClr val="333333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rgbClr val="333333"/>
                </a:solidFill>
              </a:rPr>
              <a:t> Extends the protection of personal data and data protection rights by giving control back to EU residents </a:t>
            </a:r>
            <a:endParaRPr sz="1600">
              <a:solidFill>
                <a:srgbClr val="33333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3333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 txBox="1"/>
          <p:nvPr/>
        </p:nvSpPr>
        <p:spPr>
          <a:xfrm>
            <a:off x="1268700" y="293175"/>
            <a:ext cx="4957500" cy="79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0"/>
          <p:cNvSpPr txBox="1"/>
          <p:nvPr/>
        </p:nvSpPr>
        <p:spPr>
          <a:xfrm>
            <a:off x="996475" y="159975"/>
            <a:ext cx="6650400" cy="8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33333"/>
                </a:solidFill>
              </a:rPr>
              <a:t>INTERNET PRIVACY RISK</a:t>
            </a:r>
            <a:endParaRPr b="1" sz="2800">
              <a:solidFill>
                <a:schemeClr val="dk1"/>
              </a:solidFill>
            </a:endParaRPr>
          </a:p>
        </p:txBody>
      </p:sp>
      <p:sp>
        <p:nvSpPr>
          <p:cNvPr id="106" name="Google Shape;106;p20"/>
          <p:cNvSpPr txBox="1"/>
          <p:nvPr/>
        </p:nvSpPr>
        <p:spPr>
          <a:xfrm>
            <a:off x="666750" y="654850"/>
            <a:ext cx="7727100" cy="426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33333"/>
                </a:solidFill>
              </a:rPr>
              <a:t>Internet privacy risks include:</a:t>
            </a:r>
            <a:endParaRPr sz="1800">
              <a:solidFill>
                <a:srgbClr val="333333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Phishing: An Internet hacking activity used to steal secure user data, including username, password, bank account number, security PIN or credit card number.</a:t>
            </a:r>
            <a:endParaRPr sz="1800">
              <a:solidFill>
                <a:srgbClr val="333333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Pharming: An Internet hacking activity used to redirect a legitimate website visitor to a different IP address.</a:t>
            </a:r>
            <a:endParaRPr sz="1800">
              <a:solidFill>
                <a:srgbClr val="333333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Spyware: An offline application that obtains data without a user's consent. When the computer is online, previously acquired data is sent to the spyware source.</a:t>
            </a:r>
            <a:endParaRPr sz="1800">
              <a:solidFill>
                <a:srgbClr val="333333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</a:pPr>
            <a:r>
              <a:rPr lang="en" sz="1800">
                <a:solidFill>
                  <a:srgbClr val="333333"/>
                </a:solidFill>
              </a:rPr>
              <a:t>Malware: An application used to illegally damage online and offline computer users through Trojans, viruses and spyware.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