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sldIdLst>
    <p:sldId id="264" r:id="rId3"/>
    <p:sldId id="259" r:id="rId4"/>
    <p:sldId id="256" r:id="rId5"/>
    <p:sldId id="263" r:id="rId6"/>
    <p:sldId id="266" r:id="rId7"/>
    <p:sldId id="270" r:id="rId8"/>
    <p:sldId id="261" r:id="rId9"/>
    <p:sldId id="267" r:id="rId10"/>
    <p:sldId id="26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B84D00"/>
    <a:srgbClr val="DAF2DF"/>
    <a:srgbClr val="D6FEFF"/>
    <a:srgbClr val="EBF1FC"/>
    <a:srgbClr val="DEFFE5"/>
    <a:srgbClr val="FFE7D6"/>
    <a:srgbClr val="FFFBD6"/>
    <a:srgbClr val="008080"/>
    <a:srgbClr val="00D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C191B-8CC2-4AB5-8B34-DFB3DCFE6BFB}"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7C31B-1BD3-4180-A295-B00463BB0E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FD9AAD1C-1DCE-4B43-88D6-127884410C8A}" type="slidenum">
              <a:rPr lang="en-MY" smtClean="0"/>
              <a:t>6</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3B64C-CB93-4D79-A6A3-27FA6397496B}"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3B64C-CB93-4D79-A6A3-27FA6397496B}"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3B64C-CB93-4D79-A6A3-27FA6397496B}"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3B64C-CB93-4D79-A6A3-27FA6397496B}"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3B64C-CB93-4D79-A6A3-27FA6397496B}"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3B64C-CB93-4D79-A6A3-27FA6397496B}"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3B64C-CB93-4D79-A6A3-27FA6397496B}"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3B64C-CB93-4D79-A6A3-27FA6397496B}"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51581-3929-46DA-ACBC-0FE4D292968B}" type="slidenum">
              <a:rPr lang="en-US" smtClean="0"/>
              <a:t>‹#›</a:t>
            </a:fld>
            <a:endParaRPr lang="en-US"/>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3B64C-CB93-4D79-A6A3-27FA6397496B}"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51581-3929-46DA-ACBC-0FE4D29296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3B64C-CB93-4D79-A6A3-27FA6397496B}"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51581-3929-46DA-ACBC-0FE4D29296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2" name="Group 1"/>
          <p:cNvGrpSpPr/>
          <p:nvPr/>
        </p:nvGrpSpPr>
        <p:grpSpPr>
          <a:xfrm>
            <a:off x="527685" y="425450"/>
            <a:ext cx="4782820" cy="4858385"/>
            <a:chOff x="527685" y="425450"/>
            <a:chExt cx="4782820" cy="4858385"/>
          </a:xfrm>
        </p:grpSpPr>
        <p:sp>
          <p:nvSpPr>
            <p:cNvPr id="4" name="Oval 3"/>
            <p:cNvSpPr/>
            <p:nvPr/>
          </p:nvSpPr>
          <p:spPr>
            <a:xfrm>
              <a:off x="527685" y="425450"/>
              <a:ext cx="4782820" cy="48583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56310" y="974725"/>
              <a:ext cx="2790825" cy="28663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32915" y="1140460"/>
              <a:ext cx="1237615" cy="123761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Box 6"/>
          <p:cNvSpPr txBox="1"/>
          <p:nvPr/>
        </p:nvSpPr>
        <p:spPr>
          <a:xfrm>
            <a:off x="5310505" y="3669665"/>
            <a:ext cx="4315460" cy="2168525"/>
          </a:xfrm>
          <a:prstGeom prst="rect">
            <a:avLst/>
          </a:prstGeom>
          <a:noFill/>
        </p:spPr>
        <p:txBody>
          <a:bodyPr wrap="square" lIns="91440" tIns="45720" rIns="91440" bIns="45720" rtlCol="0" anchor="t">
            <a:spAutoFit/>
          </a:bodyPr>
          <a:lstStyle/>
          <a:p>
            <a:pPr>
              <a:lnSpc>
                <a:spcPct val="150000"/>
              </a:lnSpc>
            </a:pPr>
            <a:r>
              <a:rPr lang="en-MY" altLang="en-US" b="1">
                <a:solidFill>
                  <a:schemeClr val="bg1"/>
                </a:solidFill>
              </a:rPr>
              <a:t>MEK ZHI QING </a:t>
            </a:r>
          </a:p>
          <a:p>
            <a:pPr>
              <a:lnSpc>
                <a:spcPct val="150000"/>
              </a:lnSpc>
            </a:pPr>
            <a:r>
              <a:rPr lang="en-MY" altLang="en-US" b="1">
                <a:solidFill>
                  <a:schemeClr val="bg1"/>
                </a:solidFill>
              </a:rPr>
              <a:t>NG YEN THONG </a:t>
            </a:r>
            <a:endParaRPr lang="en-MY" altLang="en-US" b="1">
              <a:solidFill>
                <a:schemeClr val="bg1"/>
              </a:solidFill>
              <a:cs typeface="Calibri" panose="020F0502020204030204"/>
            </a:endParaRPr>
          </a:p>
          <a:p>
            <a:pPr>
              <a:lnSpc>
                <a:spcPct val="150000"/>
              </a:lnSpc>
            </a:pPr>
            <a:r>
              <a:rPr lang="en-MY" altLang="en-US" b="1">
                <a:solidFill>
                  <a:schemeClr val="bg1"/>
                </a:solidFill>
              </a:rPr>
              <a:t>SAYANG ELYIANA AMIERA BINTI HELMEY</a:t>
            </a:r>
            <a:endParaRPr lang="en-MY" altLang="en-US" b="1">
              <a:solidFill>
                <a:schemeClr val="bg1"/>
              </a:solidFill>
              <a:cs typeface="Calibri" panose="020F0502020204030204"/>
            </a:endParaRPr>
          </a:p>
          <a:p>
            <a:pPr>
              <a:lnSpc>
                <a:spcPct val="150000"/>
              </a:lnSpc>
            </a:pPr>
            <a:r>
              <a:rPr lang="en-MY" altLang="en-US" b="1">
                <a:solidFill>
                  <a:schemeClr val="bg1"/>
                </a:solidFill>
              </a:rPr>
              <a:t>TACHAINI KARUNANITHI                </a:t>
            </a:r>
          </a:p>
          <a:p>
            <a:pPr>
              <a:lnSpc>
                <a:spcPct val="150000"/>
              </a:lnSpc>
            </a:pPr>
            <a:r>
              <a:rPr lang="en-MY" altLang="en-US" b="1">
                <a:solidFill>
                  <a:schemeClr val="bg1"/>
                </a:solidFill>
              </a:rPr>
              <a:t>ZEREEN TEO HUEY </a:t>
            </a:r>
            <a:r>
              <a:rPr lang="en-MY" altLang="en-US" b="1" err="1">
                <a:solidFill>
                  <a:schemeClr val="bg1"/>
                </a:solidFill>
              </a:rPr>
              <a:t>HUEY</a:t>
            </a:r>
            <a:r>
              <a:rPr lang="en-MY" altLang="en-US" b="1">
                <a:solidFill>
                  <a:schemeClr val="bg1"/>
                </a:solidFill>
              </a:rPr>
              <a:t> </a:t>
            </a:r>
            <a:endParaRPr lang="en-MY" altLang="en-US" b="1">
              <a:solidFill>
                <a:schemeClr val="bg1"/>
              </a:solidFill>
              <a:cs typeface="Calibri" panose="020F0502020204030204"/>
            </a:endParaRPr>
          </a:p>
        </p:txBody>
      </p:sp>
      <p:sp>
        <p:nvSpPr>
          <p:cNvPr id="40" name="TextBox 39"/>
          <p:cNvSpPr txBox="1"/>
          <p:nvPr/>
        </p:nvSpPr>
        <p:spPr>
          <a:xfrm>
            <a:off x="5556250" y="1372870"/>
            <a:ext cx="5911215" cy="1322070"/>
          </a:xfrm>
          <a:prstGeom prst="rect">
            <a:avLst/>
          </a:prstGeom>
          <a:noFill/>
        </p:spPr>
        <p:txBody>
          <a:bodyPr wrap="square" rtlCol="0">
            <a:spAutoFit/>
          </a:bodyPr>
          <a:lstStyle/>
          <a:p>
            <a:pPr algn="ctr"/>
            <a:r>
              <a:rPr lang="en-MY" altLang="en-US" sz="8000" b="1" dirty="0">
                <a:solidFill>
                  <a:schemeClr val="bg1"/>
                </a:solidFill>
                <a:latin typeface="Century Gothic" panose="020B0502020202020204" pitchFamily="34" charset="0"/>
              </a:rPr>
              <a:t>FEMINISM</a:t>
            </a:r>
          </a:p>
        </p:txBody>
      </p:sp>
      <p:sp>
        <p:nvSpPr>
          <p:cNvPr id="10" name="Text Box 9"/>
          <p:cNvSpPr txBox="1"/>
          <p:nvPr/>
        </p:nvSpPr>
        <p:spPr>
          <a:xfrm>
            <a:off x="9505315" y="3669665"/>
            <a:ext cx="2504440" cy="2542363"/>
          </a:xfrm>
          <a:prstGeom prst="rect">
            <a:avLst/>
          </a:prstGeom>
          <a:noFill/>
        </p:spPr>
        <p:txBody>
          <a:bodyPr wrap="square" lIns="91440" tIns="45720" rIns="91440" bIns="45720" rtlCol="0" anchor="t">
            <a:spAutoFit/>
          </a:bodyPr>
          <a:lstStyle/>
          <a:p>
            <a:pPr>
              <a:lnSpc>
                <a:spcPct val="150000"/>
              </a:lnSpc>
            </a:pPr>
            <a:r>
              <a:rPr lang="en-MY" b="1">
                <a:solidFill>
                  <a:schemeClr val="bg1"/>
                </a:solidFill>
                <a:ea typeface="+mn-lt"/>
                <a:cs typeface="+mn-lt"/>
              </a:rPr>
              <a:t>A20EC0077</a:t>
            </a:r>
            <a:endParaRPr lang="en-US">
              <a:solidFill>
                <a:schemeClr val="bg1"/>
              </a:solidFill>
              <a:ea typeface="+mn-lt"/>
              <a:cs typeface="+mn-lt"/>
            </a:endParaRPr>
          </a:p>
          <a:p>
            <a:pPr>
              <a:lnSpc>
                <a:spcPct val="150000"/>
              </a:lnSpc>
            </a:pPr>
            <a:r>
              <a:rPr lang="en-MY" b="1">
                <a:solidFill>
                  <a:schemeClr val="bg1"/>
                </a:solidFill>
                <a:ea typeface="+mn-lt"/>
                <a:cs typeface="+mn-lt"/>
              </a:rPr>
              <a:t>A20EC0107</a:t>
            </a:r>
            <a:endParaRPr lang="en-MY"/>
          </a:p>
          <a:p>
            <a:pPr>
              <a:lnSpc>
                <a:spcPct val="150000"/>
              </a:lnSpc>
            </a:pPr>
            <a:r>
              <a:rPr lang="en-MY" altLang="en-US" b="1">
                <a:solidFill>
                  <a:schemeClr val="bg1"/>
                </a:solidFill>
              </a:rPr>
              <a:t>A20EC0143</a:t>
            </a:r>
            <a:endParaRPr lang="en-MY" altLang="en-US" b="1">
              <a:solidFill>
                <a:schemeClr val="bg1"/>
              </a:solidFill>
              <a:cs typeface="Calibri" panose="020F0502020204030204"/>
            </a:endParaRPr>
          </a:p>
          <a:p>
            <a:pPr>
              <a:lnSpc>
                <a:spcPct val="150000"/>
              </a:lnSpc>
            </a:pPr>
            <a:r>
              <a:rPr lang="en-MY" altLang="en-US" b="1">
                <a:solidFill>
                  <a:schemeClr val="bg1"/>
                </a:solidFill>
                <a:cs typeface="Calibri" panose="020F0502020204030204"/>
              </a:rPr>
              <a:t>B20EC0051</a:t>
            </a:r>
            <a:endParaRPr lang="en-MY" altLang="en-US" b="1">
              <a:solidFill>
                <a:schemeClr val="bg1"/>
              </a:solidFill>
            </a:endParaRPr>
          </a:p>
          <a:p>
            <a:pPr>
              <a:lnSpc>
                <a:spcPct val="150000"/>
              </a:lnSpc>
            </a:pPr>
            <a:r>
              <a:rPr lang="en-MY" b="1">
                <a:solidFill>
                  <a:schemeClr val="bg1"/>
                </a:solidFill>
                <a:ea typeface="+mn-lt"/>
                <a:cs typeface="+mn-lt"/>
              </a:rPr>
              <a:t>A20EC0173</a:t>
            </a:r>
            <a:endParaRPr lang="en-MY">
              <a:solidFill>
                <a:schemeClr val="bg1"/>
              </a:solidFill>
              <a:ea typeface="+mn-lt"/>
              <a:cs typeface="+mn-lt"/>
            </a:endParaRPr>
          </a:p>
          <a:p>
            <a:pPr>
              <a:lnSpc>
                <a:spcPct val="150000"/>
              </a:lnSpc>
            </a:pPr>
            <a:endParaRPr lang="en-MY" altLang="en-US" b="1">
              <a:solidFill>
                <a:schemeClr val="bg1"/>
              </a:solidFill>
              <a:cs typeface="Calibri" panose="020F0502020204030204"/>
            </a:endParaRPr>
          </a:p>
        </p:txBody>
      </p:sp>
    </p:spTree>
  </p:cSld>
  <p:clrMapOvr>
    <a:masterClrMapping/>
  </p:clrMapOvr>
  <p:transition spd="med" advTm="1137">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1365"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41020" y="1382396"/>
            <a:ext cx="11119485" cy="5062221"/>
            <a:chOff x="0" y="3173194"/>
            <a:chExt cx="3044951" cy="2828296"/>
          </a:xfrm>
        </p:grpSpPr>
        <p:sp>
          <p:nvSpPr>
            <p:cNvPr id="19"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7"/>
            <p:cNvSpPr txBox="1"/>
            <p:nvPr/>
          </p:nvSpPr>
          <p:spPr>
            <a:xfrm>
              <a:off x="117174" y="3898838"/>
              <a:ext cx="2488162" cy="1908000"/>
            </a:xfrm>
            <a:prstGeom prst="rect">
              <a:avLst/>
            </a:prstGeom>
            <a:noFill/>
          </p:spPr>
          <p:txBody>
            <a:bodyPr wrap="square" lIns="91440" tIns="45720" rIns="91440" bIns="45720" rtlCol="0" anchor="t">
              <a:spAutoFit/>
            </a:bodyPr>
            <a:lstStyle/>
            <a:p>
              <a:pPr marL="285750" indent="-285750" algn="just">
                <a:buFont typeface="Arial" panose="020B0604020202020204"/>
                <a:buChar char="•"/>
              </a:pPr>
              <a:r>
                <a:rPr lang="en-MY" dirty="0">
                  <a:ea typeface="+mn-lt"/>
                  <a:cs typeface="+mn-lt"/>
                </a:rPr>
                <a:t>True feminism—feminism that seeks to liberate all women—leads inexorably to solidarity politics, solidarity economics, and revolution—a global citizens movement, as described by the Great Transition Initiative. It is important for feminists, both women and men, to continue to affirm this, and to ascribe to solidarity politics. </a:t>
              </a:r>
              <a:endParaRPr lang="en-US" dirty="0">
                <a:ea typeface="+mn-lt"/>
                <a:cs typeface="+mn-lt"/>
              </a:endParaRPr>
            </a:p>
            <a:p>
              <a:pPr marL="285750" indent="-285750" algn="just">
                <a:buFont typeface="Arial" panose="020B0604020202020204"/>
                <a:buChar char="•"/>
              </a:pPr>
              <a:r>
                <a:rPr lang="en-MY" dirty="0">
                  <a:ea typeface="+mn-lt"/>
                  <a:cs typeface="+mn-lt"/>
                </a:rPr>
                <a:t>Feminism must be revolutionary if it is to be fully feminist. Moreover, it is imperative that all progressive movements be vigilant about the challenge of intersectionality and commit themselves to eradicating all forms of inequality including male domination and gender oppression that they encounter within their organizations and in their organizing</a:t>
              </a:r>
              <a:r>
                <a:rPr lang="en-MY" sz="1200" dirty="0">
                  <a:ea typeface="+mn-lt"/>
                  <a:cs typeface="+mn-lt"/>
                </a:rPr>
                <a:t>.</a:t>
              </a:r>
            </a:p>
            <a:p>
              <a:pPr marL="285750" indent="-285750" algn="just">
                <a:buFont typeface="Arial" panose="020B0604020202020204"/>
                <a:buChar char="•"/>
              </a:pPr>
              <a:r>
                <a:rPr lang="en-US">
                  <a:cs typeface="Calibri" panose="020F0502020204030204"/>
                </a:rPr>
                <a:t>In conclusion, women can be powerful actors for peace, security, and prosperity. When they participate in peace processes and other formal decision-making processes, they can play an important role in initiating and inspiring progress on human rights, justice, national reconciliation and economic revitalization</a:t>
              </a:r>
            </a:p>
          </p:txBody>
        </p:sp>
        <p:sp>
          <p:nvSpPr>
            <p:cNvPr id="22"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1005752" y="956604"/>
            <a:ext cx="1188019" cy="1569312"/>
            <a:chOff x="1856935" y="956604"/>
            <a:chExt cx="1188019" cy="1569312"/>
          </a:xfrm>
        </p:grpSpPr>
        <p:sp>
          <p:nvSpPr>
            <p:cNvPr id="24"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56935" y="1087851"/>
              <a:ext cx="1188018" cy="923330"/>
            </a:xfrm>
            <a:prstGeom prst="rect">
              <a:avLst/>
            </a:prstGeom>
            <a:noFill/>
          </p:spPr>
          <p:txBody>
            <a:bodyPr wrap="square" rtlCol="0">
              <a:spAutoFit/>
            </a:bodyPr>
            <a:lstStyle/>
            <a:p>
              <a:pPr algn="ctr"/>
              <a:r>
                <a:rPr lang="en-US" sz="5400" b="1">
                  <a:solidFill>
                    <a:srgbClr val="008080"/>
                  </a:solidFill>
                  <a:latin typeface="Century Gothic" panose="020B0502020202020204" pitchFamily="34" charset="0"/>
                </a:rPr>
                <a:t>4</a:t>
              </a:r>
            </a:p>
          </p:txBody>
        </p:sp>
      </p:grpSp>
      <p:pic>
        <p:nvPicPr>
          <p:cNvPr id="29" name="Graphic 28" descr="Pie chart"/>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063" y="454161"/>
            <a:ext cx="914400" cy="914400"/>
          </a:xfrm>
          <a:prstGeom prst="rect">
            <a:avLst/>
          </a:prstGeom>
        </p:spPr>
      </p:pic>
      <p:sp>
        <p:nvSpPr>
          <p:cNvPr id="59" name="TextBox 58"/>
          <p:cNvSpPr txBox="1"/>
          <p:nvPr/>
        </p:nvSpPr>
        <p:spPr>
          <a:xfrm>
            <a:off x="1359005" y="643941"/>
            <a:ext cx="2729865" cy="521970"/>
          </a:xfrm>
          <a:prstGeom prst="rect">
            <a:avLst/>
          </a:prstGeom>
          <a:noFill/>
        </p:spPr>
        <p:txBody>
          <a:bodyPr wrap="square" rtlCol="0">
            <a:spAutoFit/>
          </a:bodyPr>
          <a:lstStyle/>
          <a:p>
            <a:pPr algn="ctr"/>
            <a:r>
              <a:rPr lang="en-MY" altLang="en-US" sz="2800" b="1">
                <a:solidFill>
                  <a:schemeClr val="bg1"/>
                </a:solidFill>
                <a:latin typeface="Century Gothic" panose="020B0502020202020204" pitchFamily="34" charset="0"/>
              </a:rPr>
              <a:t>CONCLUSION</a:t>
            </a:r>
          </a:p>
        </p:txBody>
      </p:sp>
    </p:spTree>
  </p:cSld>
  <p:clrMapOvr>
    <a:masterClrMapping/>
  </p:clrMapOvr>
  <p:transition spd="med" advTm="35711">
    <p:pull dir="r"/>
  </p:transition>
  <p:extLst>
    <p:ext uri="{E180D4A7-C9FB-4DFB-919C-405C955672EB}">
      <p14:showEvtLst xmlns:p14="http://schemas.microsoft.com/office/powerpoint/2010/main">
        <p14:playEvt time="1012" objId="2"/>
        <p14:stopEvt time="3571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0" y="0"/>
            <a:ext cx="3044952" cy="6858000"/>
          </a:xfrm>
          <a:prstGeom prst="rect">
            <a:avLst/>
          </a:prstGeom>
          <a:solidFill>
            <a:srgbClr val="FF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4952" y="0"/>
            <a:ext cx="304495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9904" y="0"/>
            <a:ext cx="3044952" cy="6858000"/>
          </a:xfrm>
          <a:prstGeom prst="rect">
            <a:avLst/>
          </a:prstGeom>
          <a:solidFill>
            <a:srgbClr val="00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34856" y="0"/>
            <a:ext cx="3044952"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864555" y="956604"/>
            <a:ext cx="1188019" cy="1569312"/>
            <a:chOff x="1856935" y="956604"/>
            <a:chExt cx="1188019" cy="1569312"/>
          </a:xfrm>
        </p:grpSpPr>
        <p:sp>
          <p:nvSpPr>
            <p:cNvPr id="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56935" y="1101821"/>
              <a:ext cx="1188018" cy="923330"/>
            </a:xfrm>
            <a:prstGeom prst="rect">
              <a:avLst/>
            </a:prstGeom>
            <a:noFill/>
          </p:spPr>
          <p:txBody>
            <a:bodyPr wrap="square" rtlCol="0">
              <a:spAutoFit/>
            </a:bodyPr>
            <a:lstStyle/>
            <a:p>
              <a:pPr algn="ctr"/>
              <a:r>
                <a:rPr lang="en-US" sz="5400" b="1">
                  <a:solidFill>
                    <a:srgbClr val="FF5270"/>
                  </a:solidFill>
                  <a:latin typeface="Century Gothic" panose="020B0502020202020204" pitchFamily="34" charset="0"/>
                </a:rPr>
                <a:t>1</a:t>
              </a:r>
            </a:p>
          </p:txBody>
        </p:sp>
      </p:grpSp>
      <p:grpSp>
        <p:nvGrpSpPr>
          <p:cNvPr id="13" name="Group 12"/>
          <p:cNvGrpSpPr/>
          <p:nvPr/>
        </p:nvGrpSpPr>
        <p:grpSpPr>
          <a:xfrm>
            <a:off x="4901884" y="956604"/>
            <a:ext cx="1188019" cy="1569312"/>
            <a:chOff x="1856935" y="956604"/>
            <a:chExt cx="1188019" cy="1569312"/>
          </a:xfrm>
        </p:grpSpPr>
        <p:sp>
          <p:nvSpPr>
            <p:cNvPr id="14"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56935" y="1073881"/>
              <a:ext cx="1188018" cy="923330"/>
            </a:xfrm>
            <a:prstGeom prst="rect">
              <a:avLst/>
            </a:prstGeom>
            <a:noFill/>
          </p:spPr>
          <p:txBody>
            <a:bodyPr wrap="square" rtlCol="0">
              <a:spAutoFit/>
            </a:bodyPr>
            <a:lstStyle/>
            <a:p>
              <a:pPr algn="ctr"/>
              <a:r>
                <a:rPr lang="en-US" sz="5400" b="1">
                  <a:solidFill>
                    <a:srgbClr val="FFB600"/>
                  </a:solidFill>
                  <a:latin typeface="Century Gothic" panose="020B0502020202020204" pitchFamily="34" charset="0"/>
                </a:rPr>
                <a:t>2</a:t>
              </a:r>
            </a:p>
          </p:txBody>
        </p:sp>
      </p:grpSp>
      <p:grpSp>
        <p:nvGrpSpPr>
          <p:cNvPr id="18" name="Group 17"/>
          <p:cNvGrpSpPr/>
          <p:nvPr/>
        </p:nvGrpSpPr>
        <p:grpSpPr>
          <a:xfrm>
            <a:off x="7946833" y="956604"/>
            <a:ext cx="1188019" cy="1569312"/>
            <a:chOff x="1856935" y="956604"/>
            <a:chExt cx="1188019" cy="1569312"/>
          </a:xfrm>
        </p:grpSpPr>
        <p:sp>
          <p:nvSpPr>
            <p:cNvPr id="1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56935" y="1045941"/>
              <a:ext cx="1188018" cy="923330"/>
            </a:xfrm>
            <a:prstGeom prst="rect">
              <a:avLst/>
            </a:prstGeom>
            <a:noFill/>
          </p:spPr>
          <p:txBody>
            <a:bodyPr wrap="square" rtlCol="0">
              <a:spAutoFit/>
            </a:bodyPr>
            <a:lstStyle/>
            <a:p>
              <a:pPr algn="ctr"/>
              <a:r>
                <a:rPr lang="en-US" sz="5400" b="1">
                  <a:solidFill>
                    <a:srgbClr val="00D6CE"/>
                  </a:solidFill>
                  <a:latin typeface="Century Gothic" panose="020B0502020202020204" pitchFamily="34" charset="0"/>
                </a:rPr>
                <a:t>3</a:t>
              </a:r>
            </a:p>
          </p:txBody>
        </p:sp>
      </p:grpSp>
      <p:grpSp>
        <p:nvGrpSpPr>
          <p:cNvPr id="23" name="Group 22"/>
          <p:cNvGrpSpPr/>
          <p:nvPr/>
        </p:nvGrpSpPr>
        <p:grpSpPr>
          <a:xfrm>
            <a:off x="10991782" y="956604"/>
            <a:ext cx="1188019" cy="1569312"/>
            <a:chOff x="1856935" y="956604"/>
            <a:chExt cx="1188019" cy="1569312"/>
          </a:xfrm>
        </p:grpSpPr>
        <p:sp>
          <p:nvSpPr>
            <p:cNvPr id="24"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56935" y="1087851"/>
              <a:ext cx="1188018" cy="923330"/>
            </a:xfrm>
            <a:prstGeom prst="rect">
              <a:avLst/>
            </a:prstGeom>
            <a:noFill/>
          </p:spPr>
          <p:txBody>
            <a:bodyPr wrap="square" rtlCol="0">
              <a:spAutoFit/>
            </a:bodyPr>
            <a:lstStyle/>
            <a:p>
              <a:pPr algn="ctr"/>
              <a:r>
                <a:rPr lang="en-US" sz="5400" b="1">
                  <a:solidFill>
                    <a:srgbClr val="008080"/>
                  </a:solidFill>
                  <a:latin typeface="Century Gothic" panose="020B0502020202020204" pitchFamily="34" charset="0"/>
                </a:rPr>
                <a:t>4</a:t>
              </a:r>
            </a:p>
          </p:txBody>
        </p:sp>
      </p:grpSp>
      <p:pic>
        <p:nvPicPr>
          <p:cNvPr id="29" name="Graphic 28" descr="Pie chart"/>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9143" y="1236481"/>
            <a:ext cx="914400" cy="914400"/>
          </a:xfrm>
          <a:prstGeom prst="rect">
            <a:avLst/>
          </a:prstGeom>
        </p:spPr>
      </p:pic>
      <p:pic>
        <p:nvPicPr>
          <p:cNvPr id="31" name="Graphic 30" descr="Presentation with bar char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2707" y="1327088"/>
            <a:ext cx="914400" cy="914400"/>
          </a:xfrm>
          <a:prstGeom prst="rect">
            <a:avLst/>
          </a:prstGeom>
        </p:spPr>
      </p:pic>
      <p:pic>
        <p:nvPicPr>
          <p:cNvPr id="33" name="Graphic 32" descr="Head with gears"/>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3215" y="1303211"/>
            <a:ext cx="914400" cy="914400"/>
          </a:xfrm>
          <a:prstGeom prst="rect">
            <a:avLst/>
          </a:prstGeom>
        </p:spPr>
      </p:pic>
      <p:pic>
        <p:nvPicPr>
          <p:cNvPr id="35" name="Graphic 34" descr="Single gea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727" y="1236481"/>
            <a:ext cx="914400" cy="914400"/>
          </a:xfrm>
          <a:prstGeom prst="rect">
            <a:avLst/>
          </a:prstGeom>
        </p:spPr>
      </p:pic>
      <p:grpSp>
        <p:nvGrpSpPr>
          <p:cNvPr id="41" name="Group 40"/>
          <p:cNvGrpSpPr/>
          <p:nvPr/>
        </p:nvGrpSpPr>
        <p:grpSpPr>
          <a:xfrm>
            <a:off x="0" y="2641016"/>
            <a:ext cx="3044951" cy="3360474"/>
            <a:chOff x="0" y="2641016"/>
            <a:chExt cx="3044951" cy="3360474"/>
          </a:xfrm>
        </p:grpSpPr>
        <p:sp>
          <p:nvSpPr>
            <p:cNvPr id="36"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3142" y="4081299"/>
              <a:ext cx="2452914" cy="306705"/>
            </a:xfrm>
            <a:prstGeom prst="rect">
              <a:avLst/>
            </a:prstGeom>
            <a:noFill/>
          </p:spPr>
          <p:txBody>
            <a:bodyPr wrap="square" rtlCol="0">
              <a:spAutoFit/>
            </a:bodyPr>
            <a:lstStyle/>
            <a:p>
              <a:pPr algn="just"/>
              <a:r>
                <a:rPr lang="en-MY" altLang="en-US" sz="1400" dirty="0">
                  <a:solidFill>
                    <a:schemeClr val="tx1">
                      <a:lumMod val="75000"/>
                      <a:lumOff val="25000"/>
                    </a:schemeClr>
                  </a:solidFill>
                </a:rPr>
                <a:t>- WOMEN EMPOWERMENT</a:t>
              </a:r>
            </a:p>
          </p:txBody>
        </p:sp>
        <p:sp>
          <p:nvSpPr>
            <p:cNvPr id="39" name="Arrow: Pentagon 38"/>
            <p:cNvSpPr/>
            <p:nvPr/>
          </p:nvSpPr>
          <p:spPr>
            <a:xfrm rot="16200000">
              <a:off x="1209066"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22395" y="2641016"/>
              <a:ext cx="2507915" cy="521970"/>
            </a:xfrm>
            <a:prstGeom prst="rect">
              <a:avLst/>
            </a:prstGeom>
            <a:noFill/>
          </p:spPr>
          <p:txBody>
            <a:bodyPr wrap="square" rtlCol="0">
              <a:spAutoFit/>
            </a:bodyPr>
            <a:lstStyle/>
            <a:p>
              <a:pPr algn="ctr"/>
              <a:r>
                <a:rPr lang="en-MY" altLang="en-US" sz="2800" b="1">
                  <a:solidFill>
                    <a:schemeClr val="bg1"/>
                  </a:solidFill>
                  <a:latin typeface="Century Gothic" panose="020B0502020202020204" pitchFamily="34" charset="0"/>
                </a:rPr>
                <a:t>DEFINITION</a:t>
              </a:r>
            </a:p>
          </p:txBody>
        </p:sp>
      </p:grpSp>
      <p:grpSp>
        <p:nvGrpSpPr>
          <p:cNvPr id="42" name="Group 41"/>
          <p:cNvGrpSpPr/>
          <p:nvPr/>
        </p:nvGrpSpPr>
        <p:grpSpPr>
          <a:xfrm>
            <a:off x="3052480" y="2297481"/>
            <a:ext cx="3044951" cy="3704009"/>
            <a:chOff x="0" y="2297481"/>
            <a:chExt cx="3044951" cy="3704009"/>
          </a:xfrm>
        </p:grpSpPr>
        <p:sp>
          <p:nvSpPr>
            <p:cNvPr id="43" name="Rectangle 42"/>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3142" y="4081299"/>
              <a:ext cx="2452914" cy="738664"/>
            </a:xfrm>
            <a:prstGeom prst="rect">
              <a:avLst/>
            </a:prstGeom>
            <a:noFill/>
          </p:spPr>
          <p:txBody>
            <a:bodyPr wrap="square" rtlCol="0">
              <a:spAutoFit/>
            </a:bodyPr>
            <a:lstStyle/>
            <a:p>
              <a:pPr marL="171450" indent="-171450" algn="just">
                <a:buFontTx/>
                <a:buChar char="-"/>
              </a:pPr>
              <a:r>
                <a:rPr lang="en-MY" altLang="en-US" sz="1400" dirty="0">
                  <a:solidFill>
                    <a:schemeClr val="tx1">
                      <a:lumMod val="75000"/>
                      <a:lumOff val="25000"/>
                    </a:schemeClr>
                  </a:solidFill>
                </a:rPr>
                <a:t>GENDER EQUALITY</a:t>
              </a:r>
            </a:p>
            <a:p>
              <a:pPr marL="171450" indent="-171450" algn="just">
                <a:buFontTx/>
                <a:buChar char="-"/>
              </a:pPr>
              <a:r>
                <a:rPr lang="en-MY" altLang="en-US" sz="1400" dirty="0">
                  <a:solidFill>
                    <a:schemeClr val="tx1">
                      <a:lumMod val="75000"/>
                      <a:lumOff val="25000"/>
                    </a:schemeClr>
                  </a:solidFill>
                </a:rPr>
                <a:t>BOOST ON ECONOMY</a:t>
              </a:r>
            </a:p>
            <a:p>
              <a:pPr marL="171450" indent="-171450" algn="just">
                <a:buFontTx/>
                <a:buChar char="-"/>
              </a:pPr>
              <a:r>
                <a:rPr lang="en-MY" altLang="en-US" sz="1400" dirty="0">
                  <a:solidFill>
                    <a:schemeClr val="tx1">
                      <a:lumMod val="75000"/>
                      <a:lumOff val="25000"/>
                    </a:schemeClr>
                  </a:solidFill>
                </a:rPr>
                <a:t>PROTECT WOMEN</a:t>
              </a:r>
            </a:p>
          </p:txBody>
        </p:sp>
        <p:sp>
          <p:nvSpPr>
            <p:cNvPr id="46" name="Arrow: Pentagon 45"/>
            <p:cNvSpPr/>
            <p:nvPr/>
          </p:nvSpPr>
          <p:spPr>
            <a:xfrm rot="16200000">
              <a:off x="1209066"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93515" y="2297481"/>
              <a:ext cx="2507915" cy="953135"/>
            </a:xfrm>
            <a:prstGeom prst="rect">
              <a:avLst/>
            </a:prstGeom>
            <a:noFill/>
          </p:spPr>
          <p:txBody>
            <a:bodyPr wrap="square" rtlCol="0">
              <a:spAutoFit/>
            </a:bodyPr>
            <a:lstStyle/>
            <a:p>
              <a:pPr algn="ctr"/>
              <a:r>
                <a:rPr lang="en-MY" altLang="en-US" sz="2800" b="1">
                  <a:solidFill>
                    <a:schemeClr val="bg1"/>
                  </a:solidFill>
                  <a:latin typeface="Century Gothic" panose="020B0502020202020204" pitchFamily="34" charset="0"/>
                </a:rPr>
                <a:t>REASONS OF CHOOSING</a:t>
              </a:r>
            </a:p>
          </p:txBody>
        </p:sp>
      </p:grpSp>
      <p:grpSp>
        <p:nvGrpSpPr>
          <p:cNvPr id="48" name="Group 47"/>
          <p:cNvGrpSpPr/>
          <p:nvPr/>
        </p:nvGrpSpPr>
        <p:grpSpPr>
          <a:xfrm>
            <a:off x="6104960" y="2305736"/>
            <a:ext cx="3044951" cy="3695754"/>
            <a:chOff x="0" y="2305736"/>
            <a:chExt cx="3044951" cy="3695754"/>
          </a:xfrm>
        </p:grpSpPr>
        <p:sp>
          <p:nvSpPr>
            <p:cNvPr id="49" name="Rectangle 48"/>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3142" y="4081299"/>
              <a:ext cx="2452914" cy="954107"/>
            </a:xfrm>
            <a:prstGeom prst="rect">
              <a:avLst/>
            </a:prstGeom>
            <a:noFill/>
          </p:spPr>
          <p:txBody>
            <a:bodyPr wrap="square" rtlCol="0">
              <a:spAutoFit/>
            </a:bodyPr>
            <a:lstStyle/>
            <a:p>
              <a:pPr marL="171450" indent="-171450" algn="just">
                <a:buFontTx/>
                <a:buChar char="-"/>
              </a:pPr>
              <a:r>
                <a:rPr lang="en-MY" altLang="en-US" sz="1400" dirty="0">
                  <a:solidFill>
                    <a:schemeClr val="tx1">
                      <a:lumMod val="75000"/>
                      <a:lumOff val="25000"/>
                    </a:schemeClr>
                  </a:solidFill>
                </a:rPr>
                <a:t>HISTORY</a:t>
              </a:r>
            </a:p>
            <a:p>
              <a:pPr marL="171450" indent="-171450" algn="just">
                <a:buFontTx/>
                <a:buChar char="-"/>
              </a:pPr>
              <a:r>
                <a:rPr lang="en-MY" altLang="en-US" sz="1400" dirty="0">
                  <a:solidFill>
                    <a:schemeClr val="tx1">
                      <a:lumMod val="75000"/>
                      <a:lumOff val="25000"/>
                    </a:schemeClr>
                  </a:solidFill>
                </a:rPr>
                <a:t>GOALS</a:t>
              </a:r>
            </a:p>
            <a:p>
              <a:pPr marL="171450" indent="-171450" algn="just">
                <a:buFontTx/>
                <a:buChar char="-"/>
              </a:pPr>
              <a:r>
                <a:rPr lang="en-MY" altLang="en-US" sz="1400" dirty="0">
                  <a:solidFill>
                    <a:schemeClr val="tx1">
                      <a:lumMod val="75000"/>
                      <a:lumOff val="25000"/>
                    </a:schemeClr>
                  </a:solidFill>
                </a:rPr>
                <a:t>FEMINISM IN RELIGIONS</a:t>
              </a:r>
            </a:p>
            <a:p>
              <a:pPr marL="171450" indent="-171450" algn="just">
                <a:buFontTx/>
                <a:buChar char="-"/>
              </a:pPr>
              <a:r>
                <a:rPr lang="en-MY" altLang="en-US" sz="1400" dirty="0">
                  <a:solidFill>
                    <a:schemeClr val="tx1">
                      <a:lumMod val="75000"/>
                      <a:lumOff val="25000"/>
                    </a:schemeClr>
                  </a:solidFill>
                </a:rPr>
                <a:t>HATE ON FEMINISM</a:t>
              </a:r>
              <a:endParaRPr lang="en-MY" altLang="en-US" sz="1200" dirty="0">
                <a:solidFill>
                  <a:schemeClr val="tx1">
                    <a:lumMod val="75000"/>
                    <a:lumOff val="25000"/>
                  </a:schemeClr>
                </a:solidFill>
              </a:endParaRPr>
            </a:p>
          </p:txBody>
        </p:sp>
        <p:sp>
          <p:nvSpPr>
            <p:cNvPr id="52" name="Arrow: Pentagon 51"/>
            <p:cNvSpPr/>
            <p:nvPr/>
          </p:nvSpPr>
          <p:spPr>
            <a:xfrm rot="16200000">
              <a:off x="1209066"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66370" y="2305736"/>
              <a:ext cx="2707005" cy="953135"/>
            </a:xfrm>
            <a:prstGeom prst="rect">
              <a:avLst/>
            </a:prstGeom>
            <a:noFill/>
          </p:spPr>
          <p:txBody>
            <a:bodyPr wrap="square" rtlCol="0">
              <a:spAutoFit/>
            </a:bodyPr>
            <a:lstStyle/>
            <a:p>
              <a:pPr algn="ctr"/>
              <a:r>
                <a:rPr lang="en-MY" altLang="en-US" sz="2800" b="1">
                  <a:solidFill>
                    <a:schemeClr val="bg1"/>
                  </a:solidFill>
                  <a:latin typeface="Century Gothic" panose="020B0502020202020204" pitchFamily="34" charset="0"/>
                </a:rPr>
                <a:t>THEORETICAL FRAMEWORK</a:t>
              </a:r>
            </a:p>
          </p:txBody>
        </p:sp>
      </p:grpSp>
      <p:grpSp>
        <p:nvGrpSpPr>
          <p:cNvPr id="54" name="Group 53"/>
          <p:cNvGrpSpPr/>
          <p:nvPr/>
        </p:nvGrpSpPr>
        <p:grpSpPr>
          <a:xfrm>
            <a:off x="9157440" y="2641016"/>
            <a:ext cx="3044951" cy="3360474"/>
            <a:chOff x="0" y="2641016"/>
            <a:chExt cx="3044951" cy="3360474"/>
          </a:xfrm>
        </p:grpSpPr>
        <p:sp>
          <p:nvSpPr>
            <p:cNvPr id="55" name="Rectangle 54"/>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93142" y="4081299"/>
              <a:ext cx="2452914" cy="306705"/>
            </a:xfrm>
            <a:prstGeom prst="rect">
              <a:avLst/>
            </a:prstGeom>
            <a:noFill/>
          </p:spPr>
          <p:txBody>
            <a:bodyPr wrap="square" rtlCol="0">
              <a:spAutoFit/>
            </a:bodyPr>
            <a:lstStyle/>
            <a:p>
              <a:pPr algn="just"/>
              <a:r>
                <a:rPr lang="en-MY" altLang="en-US" sz="1400" dirty="0">
                  <a:solidFill>
                    <a:schemeClr val="tx1">
                      <a:lumMod val="75000"/>
                      <a:lumOff val="25000"/>
                    </a:schemeClr>
                  </a:solidFill>
                </a:rPr>
                <a:t>- WOMEN ARE EQUAL TO MEN</a:t>
              </a:r>
            </a:p>
          </p:txBody>
        </p:sp>
        <p:sp>
          <p:nvSpPr>
            <p:cNvPr id="58" name="Arrow: Pentagon 57"/>
            <p:cNvSpPr/>
            <p:nvPr/>
          </p:nvSpPr>
          <p:spPr>
            <a:xfrm rot="16200000">
              <a:off x="1209066"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35255" y="2641016"/>
              <a:ext cx="2729865" cy="521970"/>
            </a:xfrm>
            <a:prstGeom prst="rect">
              <a:avLst/>
            </a:prstGeom>
            <a:noFill/>
          </p:spPr>
          <p:txBody>
            <a:bodyPr wrap="square" rtlCol="0">
              <a:spAutoFit/>
            </a:bodyPr>
            <a:lstStyle/>
            <a:p>
              <a:pPr algn="ctr"/>
              <a:r>
                <a:rPr lang="en-MY" altLang="en-US" sz="2800" b="1">
                  <a:solidFill>
                    <a:schemeClr val="bg1"/>
                  </a:solidFill>
                  <a:latin typeface="Century Gothic" panose="020B0502020202020204" pitchFamily="34" charset="0"/>
                </a:rPr>
                <a:t>CONCLUSION</a:t>
              </a:r>
            </a:p>
          </p:txBody>
        </p:sp>
      </p:grpSp>
      <p:sp>
        <p:nvSpPr>
          <p:cNvPr id="60" name="Rectangle 59"/>
          <p:cNvSpPr/>
          <p:nvPr/>
        </p:nvSpPr>
        <p:spPr>
          <a:xfrm>
            <a:off x="12192" y="6001490"/>
            <a:ext cx="12063694" cy="152567"/>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D8A5EAD-9B3B-4F56-B300-2786CEFCA61C}"/>
              </a:ext>
            </a:extLst>
          </p:cNvPr>
          <p:cNvSpPr>
            <a:spLocks noGrp="1"/>
          </p:cNvSpPr>
          <p:nvPr>
            <p:ph idx="1"/>
          </p:nvPr>
        </p:nvSpPr>
        <p:spPr/>
        <p:txBody>
          <a:bodyPr/>
          <a:lstStyle/>
          <a:p>
            <a:endParaRPr lang="en-MY"/>
          </a:p>
        </p:txBody>
      </p:sp>
    </p:spTree>
  </p:cSld>
  <p:clrMapOvr>
    <a:masterClrMapping/>
  </p:clrMapOvr>
  <p:transition spd="med" advTm="17889">
    <p:pull dir="r"/>
  </p:transition>
  <p:extLst>
    <p:ext uri="{E180D4A7-C9FB-4DFB-919C-405C955672EB}">
      <p14:showEvtLst xmlns:p14="http://schemas.microsoft.com/office/powerpoint/2010/main">
        <p14:playEvt time="1176" objId="2"/>
        <p14:stopEvt time="17889"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365" cy="6858000"/>
          </a:xfrm>
          <a:prstGeom prst="rect">
            <a:avLst/>
          </a:prstGeom>
          <a:solidFill>
            <a:srgbClr val="FF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41020" y="1382396"/>
            <a:ext cx="11119485" cy="5062221"/>
            <a:chOff x="0" y="3173194"/>
            <a:chExt cx="3044951" cy="2828296"/>
          </a:xfrm>
        </p:grpSpPr>
        <p:sp>
          <p:nvSpPr>
            <p:cNvPr id="36"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3552" y="3794412"/>
              <a:ext cx="2488162" cy="1599198"/>
            </a:xfrm>
            <a:prstGeom prst="rect">
              <a:avLst/>
            </a:prstGeom>
            <a:noFill/>
          </p:spPr>
          <p:txBody>
            <a:bodyPr wrap="square" lIns="91440" tIns="45720" rIns="91440" bIns="45720" rtlCol="0" anchor="t">
              <a:spAutoFit/>
            </a:bodyPr>
            <a:lstStyle/>
            <a:p>
              <a:pPr marL="171450" indent="-171450">
                <a:buFont typeface="Arial" panose="020B0604020202020204"/>
                <a:buChar char="•"/>
              </a:pPr>
              <a:endParaRPr lang="en-MY" dirty="0">
                <a:ea typeface="+mn-lt"/>
                <a:cs typeface="+mn-lt"/>
              </a:endParaRPr>
            </a:p>
            <a:p>
              <a:pPr marL="171450" indent="-171450">
                <a:buFont typeface="Arial" panose="020B0604020202020204"/>
                <a:buChar char="•"/>
              </a:pPr>
              <a:r>
                <a:rPr lang="en-MY" dirty="0">
                  <a:ea typeface="+mn-lt"/>
                  <a:cs typeface="+mn-lt"/>
                </a:rPr>
                <a:t>Generally, many proponents of feminism focus on </a:t>
              </a:r>
              <a:r>
                <a:rPr lang="en-MY" dirty="0" err="1">
                  <a:ea typeface="+mn-lt"/>
                  <a:cs typeface="+mn-lt"/>
                </a:rPr>
                <a:t>analyzing</a:t>
              </a:r>
              <a:r>
                <a:rPr lang="en-MY" dirty="0">
                  <a:ea typeface="+mn-lt"/>
                  <a:cs typeface="+mn-lt"/>
                </a:rPr>
                <a:t> gender inequality and the promotion of women’s rights, interests and issues.</a:t>
              </a:r>
              <a:endParaRPr lang="en-US" dirty="0">
                <a:ea typeface="+mn-lt"/>
                <a:cs typeface="+mn-lt"/>
              </a:endParaRPr>
            </a:p>
            <a:p>
              <a:pPr marL="171450" indent="-171450">
                <a:buFont typeface="Arial" panose="020B0604020202020204"/>
                <a:buChar char="•"/>
              </a:pPr>
              <a:r>
                <a:rPr lang="en-MY" dirty="0">
                  <a:ea typeface="+mn-lt"/>
                  <a:cs typeface="+mn-lt"/>
                </a:rPr>
                <a:t>Feminism is also the term which can be used for describing three main streams which are cultural, sociological and political movement aimed at establishing the equal rights and legal protection towards women.  </a:t>
              </a:r>
              <a:endParaRPr lang="en-US">
                <a:ea typeface="+mn-lt"/>
                <a:cs typeface="+mn-lt"/>
              </a:endParaRPr>
            </a:p>
            <a:p>
              <a:pPr marL="171450" indent="-171450">
                <a:buFont typeface="Arial" panose="020B0604020202020204"/>
                <a:buChar char="•"/>
              </a:pPr>
              <a:r>
                <a:rPr lang="en-MY" dirty="0">
                  <a:ea typeface="+mn-lt"/>
                  <a:cs typeface="+mn-lt"/>
                </a:rPr>
                <a:t>Feminism is a movement which advocates gender equality for women’s rights and their interests.</a:t>
              </a:r>
              <a:endParaRPr lang="en-US">
                <a:cs typeface="Calibri" panose="020F0502020204030204"/>
              </a:endParaRPr>
            </a:p>
            <a:p>
              <a:pPr marL="171450" indent="-171450">
                <a:buFont typeface="Arial" panose="020B0604020202020204"/>
                <a:buChar char="•"/>
              </a:pPr>
              <a:r>
                <a:rPr lang="en-MY" dirty="0">
                  <a:ea typeface="+mn-lt"/>
                  <a:cs typeface="+mn-lt"/>
                </a:rPr>
                <a:t>Feminism refers to a broad range of ideas, approaches, and ideologies directed towards advocating for gender and sex equality for women.</a:t>
              </a:r>
              <a:endParaRPr lang="en-MY">
                <a:cs typeface="Calibri" panose="020F0502020204030204"/>
              </a:endParaRPr>
            </a:p>
          </p:txBody>
        </p:sp>
        <p:sp>
          <p:nvSpPr>
            <p:cNvPr id="39"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1014905" y="956604"/>
            <a:ext cx="1188019" cy="1569312"/>
            <a:chOff x="1856935" y="956604"/>
            <a:chExt cx="1188019" cy="1569312"/>
          </a:xfrm>
        </p:grpSpPr>
        <p:sp>
          <p:nvSpPr>
            <p:cNvPr id="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0"/>
            <p:cNvSpPr txBox="1"/>
            <p:nvPr/>
          </p:nvSpPr>
          <p:spPr>
            <a:xfrm>
              <a:off x="1856935" y="1101821"/>
              <a:ext cx="1188018" cy="923330"/>
            </a:xfrm>
            <a:prstGeom prst="rect">
              <a:avLst/>
            </a:prstGeom>
            <a:noFill/>
          </p:spPr>
          <p:txBody>
            <a:bodyPr wrap="square" rtlCol="0">
              <a:spAutoFit/>
            </a:bodyPr>
            <a:lstStyle/>
            <a:p>
              <a:pPr algn="ctr"/>
              <a:r>
                <a:rPr lang="en-US" sz="5400" b="1">
                  <a:solidFill>
                    <a:srgbClr val="FF5270"/>
                  </a:solidFill>
                  <a:latin typeface="Century Gothic" panose="020B0502020202020204" pitchFamily="34" charset="0"/>
                </a:rPr>
                <a:t>1</a:t>
              </a:r>
            </a:p>
          </p:txBody>
        </p:sp>
      </p:grpSp>
      <p:pic>
        <p:nvPicPr>
          <p:cNvPr id="35" name="Graphic 34" descr="Single ge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297" y="468131"/>
            <a:ext cx="914400" cy="914400"/>
          </a:xfrm>
          <a:prstGeom prst="rect">
            <a:avLst/>
          </a:prstGeom>
        </p:spPr>
      </p:pic>
      <p:sp>
        <p:nvSpPr>
          <p:cNvPr id="40" name="TextBox 39"/>
          <p:cNvSpPr txBox="1"/>
          <p:nvPr/>
        </p:nvSpPr>
        <p:spPr>
          <a:xfrm>
            <a:off x="1367790" y="685165"/>
            <a:ext cx="7207885" cy="521970"/>
          </a:xfrm>
          <a:prstGeom prst="rect">
            <a:avLst/>
          </a:prstGeom>
          <a:noFill/>
        </p:spPr>
        <p:txBody>
          <a:bodyPr wrap="square" rtlCol="0">
            <a:spAutoFit/>
          </a:bodyPr>
          <a:lstStyle/>
          <a:p>
            <a:pPr algn="l"/>
            <a:r>
              <a:rPr lang="en-MY" altLang="en-US" sz="2800" b="1">
                <a:solidFill>
                  <a:schemeClr val="bg1"/>
                </a:solidFill>
                <a:latin typeface="Century Gothic" panose="020B0502020202020204" pitchFamily="34" charset="0"/>
              </a:rPr>
              <a:t>DEFINITION OF FEMINISM</a:t>
            </a:r>
          </a:p>
        </p:txBody>
      </p:sp>
      <p:pic>
        <p:nvPicPr>
          <p:cNvPr id="6" name="Picture 6" descr="Logo, icon&#10;&#10;Description automatically generated"/>
          <p:cNvPicPr>
            <a:picLocks noChangeAspect="1"/>
          </p:cNvPicPr>
          <p:nvPr/>
        </p:nvPicPr>
        <p:blipFill>
          <a:blip r:embed="rId4"/>
          <a:stretch>
            <a:fillRect/>
          </a:stretch>
        </p:blipFill>
        <p:spPr>
          <a:xfrm>
            <a:off x="10216551" y="3140014"/>
            <a:ext cx="1132936" cy="1685027"/>
          </a:xfrm>
          <a:prstGeom prst="rect">
            <a:avLst/>
          </a:prstGeom>
        </p:spPr>
      </p:pic>
    </p:spTree>
  </p:cSld>
  <p:clrMapOvr>
    <a:masterClrMapping/>
  </p:clrMapOvr>
  <p:transition spd="med" advTm="54151">
    <p:pull dir="r"/>
  </p:transition>
  <p:extLst>
    <p:ext uri="{E180D4A7-C9FB-4DFB-919C-405C955672EB}">
      <p14:showEvtLst xmlns:p14="http://schemas.microsoft.com/office/powerpoint/2010/main">
        <p14:playEvt time="642" objId="8"/>
        <p14:stopEvt time="54151" objId="8"/>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p:cNvSpPr/>
          <p:nvPr/>
        </p:nvSpPr>
        <p:spPr>
          <a:xfrm>
            <a:off x="0" y="0"/>
            <a:ext cx="1219136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60159" y="945316"/>
            <a:ext cx="11871046" cy="5740712"/>
            <a:chOff x="0" y="3173194"/>
            <a:chExt cx="3044951" cy="2828296"/>
          </a:xfrm>
        </p:grpSpPr>
        <p:sp>
          <p:nvSpPr>
            <p:cNvPr id="16"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1020744" y="956604"/>
            <a:ext cx="1188019" cy="1569312"/>
            <a:chOff x="1856935" y="956604"/>
            <a:chExt cx="1188019" cy="1569312"/>
          </a:xfrm>
        </p:grpSpPr>
        <p:sp>
          <p:nvSpPr>
            <p:cNvPr id="3"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56935" y="1073881"/>
              <a:ext cx="1188018" cy="923330"/>
            </a:xfrm>
            <a:prstGeom prst="rect">
              <a:avLst/>
            </a:prstGeom>
            <a:noFill/>
          </p:spPr>
          <p:txBody>
            <a:bodyPr wrap="square" rtlCol="0">
              <a:spAutoFit/>
            </a:bodyPr>
            <a:lstStyle/>
            <a:p>
              <a:pPr algn="ctr"/>
              <a:r>
                <a:rPr lang="en-US" sz="5400" b="1">
                  <a:solidFill>
                    <a:srgbClr val="FFB600"/>
                  </a:solidFill>
                  <a:latin typeface="Century Gothic" panose="020B0502020202020204" pitchFamily="34" charset="0"/>
                </a:rPr>
                <a:t>2</a:t>
              </a:r>
            </a:p>
          </p:txBody>
        </p:sp>
      </p:grpSp>
      <p:pic>
        <p:nvPicPr>
          <p:cNvPr id="33" name="Graphic 32" descr="Head with gears"/>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009" y="308436"/>
            <a:ext cx="914400" cy="914400"/>
          </a:xfrm>
          <a:prstGeom prst="rect">
            <a:avLst/>
          </a:prstGeom>
        </p:spPr>
      </p:pic>
      <p:sp>
        <p:nvSpPr>
          <p:cNvPr id="47" name="TextBox 46"/>
          <p:cNvSpPr txBox="1"/>
          <p:nvPr/>
        </p:nvSpPr>
        <p:spPr>
          <a:xfrm>
            <a:off x="1101429" y="436985"/>
            <a:ext cx="5837555" cy="521970"/>
          </a:xfrm>
          <a:prstGeom prst="rect">
            <a:avLst/>
          </a:prstGeom>
          <a:noFill/>
        </p:spPr>
        <p:txBody>
          <a:bodyPr wrap="square" rtlCol="0">
            <a:spAutoFit/>
          </a:bodyPr>
          <a:lstStyle/>
          <a:p>
            <a:pPr algn="l"/>
            <a:r>
              <a:rPr lang="en-MY" altLang="en-US" sz="2800" b="1" dirty="0">
                <a:solidFill>
                  <a:schemeClr val="bg1"/>
                </a:solidFill>
                <a:latin typeface="Century Gothic" panose="020B0502020202020204" pitchFamily="34" charset="0"/>
              </a:rPr>
              <a:t>REASONS OF CHOOSING</a:t>
            </a:r>
          </a:p>
        </p:txBody>
      </p:sp>
      <p:sp>
        <p:nvSpPr>
          <p:cNvPr id="6" name="TextBox 5"/>
          <p:cNvSpPr txBox="1"/>
          <p:nvPr/>
        </p:nvSpPr>
        <p:spPr>
          <a:xfrm>
            <a:off x="361167" y="1906044"/>
            <a:ext cx="32755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MY" b="1" dirty="0">
                <a:highlight>
                  <a:srgbClr val="D6FEFF"/>
                </a:highlight>
              </a:rPr>
              <a:t>Child Marriage</a:t>
            </a:r>
          </a:p>
          <a:p>
            <a:pPr marL="285750" indent="-285750">
              <a:buFont typeface="Wingdings" panose="05000000000000000000"/>
              <a:buChar char="§"/>
            </a:pPr>
            <a:r>
              <a:rPr lang="en-MY" dirty="0"/>
              <a:t>Girls married before 18</a:t>
            </a:r>
            <a:r>
              <a:rPr lang="en-MY" baseline="30000" dirty="0"/>
              <a:t>th</a:t>
            </a:r>
            <a:r>
              <a:rPr lang="en-MY" dirty="0"/>
              <a:t> birthday</a:t>
            </a:r>
            <a:endParaRPr lang="en-MY" dirty="0">
              <a:cs typeface="Calibri" panose="020F0502020204030204"/>
            </a:endParaRPr>
          </a:p>
          <a:p>
            <a:pPr marL="285750" indent="-285750">
              <a:buFont typeface="Wingdings" panose="05000000000000000000"/>
              <a:buChar char="§"/>
            </a:pPr>
            <a:r>
              <a:rPr lang="en-MY" dirty="0"/>
              <a:t>Limit women’s opportunities</a:t>
            </a:r>
            <a:endParaRPr lang="en-MY" dirty="0">
              <a:cs typeface="Calibri" panose="020F0502020204030204"/>
            </a:endParaRPr>
          </a:p>
          <a:p>
            <a:pPr marL="285750" indent="-285750">
              <a:buFont typeface="Wingdings" panose="05000000000000000000"/>
              <a:buChar char="§"/>
            </a:pPr>
            <a:r>
              <a:rPr lang="en-MY" dirty="0"/>
              <a:t>Increase the risk for domestic violence</a:t>
            </a:r>
            <a:endParaRPr lang="en-MY" dirty="0">
              <a:cs typeface="Calibri" panose="020F0502020204030204"/>
            </a:endParaRPr>
          </a:p>
        </p:txBody>
      </p:sp>
      <p:sp>
        <p:nvSpPr>
          <p:cNvPr id="8" name="TextBox 7"/>
          <p:cNvSpPr txBox="1"/>
          <p:nvPr/>
        </p:nvSpPr>
        <p:spPr>
          <a:xfrm>
            <a:off x="322037" y="4106431"/>
            <a:ext cx="396448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b="1" dirty="0">
                <a:highlight>
                  <a:srgbClr val="D6FEFF"/>
                </a:highlight>
                <a:ea typeface="+mn-lt"/>
                <a:cs typeface="+mn-lt"/>
              </a:rPr>
              <a:t>Job Opportunities</a:t>
            </a:r>
            <a:endParaRPr lang="en-US" b="1" dirty="0">
              <a:highlight>
                <a:srgbClr val="D6FEFF"/>
              </a:highlight>
            </a:endParaRPr>
          </a:p>
          <a:p>
            <a:pPr marL="285750" indent="-285750">
              <a:buFont typeface="Wingdings" panose="05000000000000000000"/>
              <a:buChar char="§"/>
            </a:pPr>
            <a:r>
              <a:rPr lang="en-US" dirty="0">
                <a:ea typeface="+mn-lt"/>
                <a:cs typeface="+mn-lt"/>
              </a:rPr>
              <a:t>Discrimination in hiring and paying salary</a:t>
            </a:r>
          </a:p>
          <a:p>
            <a:pPr marL="285750" indent="-285750">
              <a:buFont typeface="Wingdings" panose="05000000000000000000"/>
              <a:buChar char="§"/>
            </a:pPr>
            <a:r>
              <a:rPr lang="en-US" dirty="0">
                <a:ea typeface="+mn-lt"/>
                <a:cs typeface="+mn-lt"/>
              </a:rPr>
              <a:t>For certain job, the employer thinks men can done better than women</a:t>
            </a:r>
            <a:endParaRPr lang="en-US" dirty="0">
              <a:cs typeface="Calibri" panose="020F0502020204030204"/>
            </a:endParaRPr>
          </a:p>
          <a:p>
            <a:pPr marL="285750" indent="-285750">
              <a:buFont typeface="Wingdings" panose="05000000000000000000"/>
              <a:buChar char="§"/>
            </a:pPr>
            <a:r>
              <a:rPr lang="en-US" dirty="0">
                <a:ea typeface="+mn-lt"/>
                <a:cs typeface="+mn-lt"/>
              </a:rPr>
              <a:t>Women always paid less than men</a:t>
            </a:r>
            <a:endParaRPr lang="en-US" dirty="0">
              <a:cs typeface="Calibri" panose="020F0502020204030204"/>
            </a:endParaRPr>
          </a:p>
          <a:p>
            <a:pPr algn="l"/>
            <a:endParaRPr lang="en-US" dirty="0">
              <a:cs typeface="Calibri" panose="020F0502020204030204"/>
            </a:endParaRPr>
          </a:p>
        </p:txBody>
      </p:sp>
      <p:sp>
        <p:nvSpPr>
          <p:cNvPr id="10" name="TextBox 9"/>
          <p:cNvSpPr txBox="1"/>
          <p:nvPr/>
        </p:nvSpPr>
        <p:spPr>
          <a:xfrm>
            <a:off x="7455987" y="1902782"/>
            <a:ext cx="374528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b="1" dirty="0">
                <a:highlight>
                  <a:srgbClr val="D6FEFF"/>
                </a:highlight>
                <a:ea typeface="+mn-lt"/>
                <a:cs typeface="+mn-lt"/>
              </a:rPr>
              <a:t>Education</a:t>
            </a:r>
            <a:endParaRPr lang="en-US" b="1" dirty="0">
              <a:highlight>
                <a:srgbClr val="D6FEFF"/>
              </a:highlight>
            </a:endParaRPr>
          </a:p>
          <a:p>
            <a:pPr marL="285750" indent="-285750">
              <a:buFont typeface="Wingdings" panose="05000000000000000000"/>
              <a:buChar char="§"/>
            </a:pPr>
            <a:r>
              <a:rPr lang="en-US" dirty="0">
                <a:ea typeface="+mn-lt"/>
                <a:cs typeface="+mn-lt"/>
              </a:rPr>
              <a:t>Only boy get the chance to enter the school and pursue studies</a:t>
            </a:r>
          </a:p>
          <a:p>
            <a:pPr marL="285750" indent="-285750">
              <a:buFont typeface="Wingdings" panose="05000000000000000000"/>
              <a:buChar char="§"/>
            </a:pPr>
            <a:r>
              <a:rPr lang="en-US" dirty="0">
                <a:ea typeface="+mn-lt"/>
                <a:cs typeface="+mn-lt"/>
              </a:rPr>
              <a:t>Girls do not need high educational level</a:t>
            </a:r>
          </a:p>
          <a:p>
            <a:pPr marL="285750" indent="-285750">
              <a:buFont typeface="Wingdings" panose="05000000000000000000"/>
              <a:buChar char="§"/>
            </a:pPr>
            <a:r>
              <a:rPr lang="en-US" dirty="0">
                <a:ea typeface="+mn-lt"/>
                <a:cs typeface="+mn-lt"/>
              </a:rPr>
              <a:t>The responsible of girls is take care of the family members</a:t>
            </a:r>
            <a:endParaRPr lang="en-US" dirty="0">
              <a:cs typeface="Calibri" panose="020F0502020204030204"/>
            </a:endParaRPr>
          </a:p>
        </p:txBody>
      </p:sp>
      <p:sp>
        <p:nvSpPr>
          <p:cNvPr id="11" name="TextBox 10"/>
          <p:cNvSpPr txBox="1"/>
          <p:nvPr/>
        </p:nvSpPr>
        <p:spPr>
          <a:xfrm>
            <a:off x="7402077" y="3994959"/>
            <a:ext cx="42358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rtl="0"/>
            <a:r>
              <a:rPr lang="en-MY" sz="1800" b="1" kern="1200" dirty="0">
                <a:highlight>
                  <a:srgbClr val="D6FEFF"/>
                </a:highlight>
                <a:latin typeface="Calibri" panose="020F0502020204030204"/>
                <a:ea typeface="+mn-ea"/>
                <a:cs typeface="+mn-cs"/>
              </a:rPr>
              <a:t>Leader</a:t>
            </a:r>
          </a:p>
          <a:p>
            <a:pPr marL="285750" indent="-285750">
              <a:buFont typeface="Wingdings" panose="05000000000000000000"/>
              <a:buChar char="§"/>
            </a:pPr>
            <a:r>
              <a:rPr lang="en-MY" sz="1800" kern="1200" dirty="0">
                <a:latin typeface="Calibri" panose="020F0502020204030204"/>
                <a:ea typeface="+mn-ea"/>
                <a:cs typeface="+mn-cs"/>
              </a:rPr>
              <a:t>Women always discriminate as being a </a:t>
            </a:r>
            <a:r>
              <a:rPr lang="en-MY" dirty="0">
                <a:latin typeface="Calibri" panose="020F0502020204030204"/>
              </a:rPr>
              <a:t>leader</a:t>
            </a:r>
            <a:endParaRPr lang="en-MY" dirty="0">
              <a:latin typeface="Calibri" panose="020F0502020204030204"/>
              <a:cs typeface="Calibri" panose="020F0502020204030204"/>
            </a:endParaRPr>
          </a:p>
          <a:p>
            <a:pPr marL="285750" indent="-285750">
              <a:buFont typeface="Wingdings" panose="05000000000000000000"/>
              <a:buChar char="§"/>
            </a:pPr>
            <a:r>
              <a:rPr lang="en-MY" dirty="0">
                <a:latin typeface="Calibri" panose="020F0502020204030204"/>
              </a:rPr>
              <a:t>Both</a:t>
            </a:r>
            <a:r>
              <a:rPr lang="en-MY" sz="1800" kern="1200" dirty="0">
                <a:latin typeface="Calibri" panose="020F0502020204030204"/>
                <a:ea typeface="+mn-ea"/>
                <a:cs typeface="+mn-cs"/>
              </a:rPr>
              <a:t> men and women can be </a:t>
            </a:r>
            <a:r>
              <a:rPr lang="en-MY" dirty="0">
                <a:latin typeface="Calibri" panose="020F0502020204030204"/>
              </a:rPr>
              <a:t>leader</a:t>
            </a:r>
            <a:endParaRPr lang="en-US" dirty="0">
              <a:latin typeface="Calibri" panose="020F0502020204030204"/>
            </a:endParaRPr>
          </a:p>
          <a:p>
            <a:pPr marL="285750" indent="-285750" algn="l">
              <a:buFont typeface="Wingdings" panose="05000000000000000000"/>
              <a:buChar char="§"/>
            </a:pPr>
            <a:r>
              <a:rPr lang="en-MY" dirty="0">
                <a:latin typeface="Calibri" panose="020F0502020204030204"/>
              </a:rPr>
              <a:t>Leadership</a:t>
            </a:r>
            <a:r>
              <a:rPr lang="en-MY" sz="1800" kern="1200" dirty="0">
                <a:latin typeface="Calibri" panose="020F0502020204030204"/>
                <a:ea typeface="+mn-ea"/>
                <a:cs typeface="+mn-cs"/>
              </a:rPr>
              <a:t> not </a:t>
            </a:r>
          </a:p>
          <a:p>
            <a:pPr algn="l"/>
            <a:r>
              <a:rPr lang="en-MY" dirty="0">
                <a:latin typeface="Calibri" panose="020F0502020204030204"/>
              </a:rPr>
              <a:t>     </a:t>
            </a:r>
            <a:r>
              <a:rPr lang="en-MY" sz="1800" kern="1200" dirty="0">
                <a:latin typeface="Calibri" panose="020F0502020204030204"/>
                <a:ea typeface="+mn-ea"/>
                <a:cs typeface="+mn-cs"/>
              </a:rPr>
              <a:t>affected by gender</a:t>
            </a:r>
            <a:endParaRPr lang="en-US" dirty="0">
              <a:cs typeface="Calibri" panose="020F0502020204030204"/>
            </a:endParaRPr>
          </a:p>
        </p:txBody>
      </p:sp>
      <p:sp>
        <p:nvSpPr>
          <p:cNvPr id="13" name="TextBox 12"/>
          <p:cNvSpPr txBox="1"/>
          <p:nvPr/>
        </p:nvSpPr>
        <p:spPr>
          <a:xfrm>
            <a:off x="4663239" y="3692509"/>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000" b="1" dirty="0">
                <a:cs typeface="Calibri" panose="020F0502020204030204"/>
              </a:rPr>
              <a:t>Gender Equality</a:t>
            </a:r>
          </a:p>
        </p:txBody>
      </p:sp>
      <p:cxnSp>
        <p:nvCxnSpPr>
          <p:cNvPr id="14" name="Straight Arrow Connector 13"/>
          <p:cNvCxnSpPr/>
          <p:nvPr/>
        </p:nvCxnSpPr>
        <p:spPr>
          <a:xfrm flipV="1">
            <a:off x="6289547" y="2596421"/>
            <a:ext cx="956152" cy="9645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3503048" y="2668051"/>
            <a:ext cx="1110641" cy="8809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6289377" y="4156148"/>
            <a:ext cx="1063151" cy="795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a:off x="4058368" y="4144271"/>
            <a:ext cx="839245" cy="8830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393385" y="1401741"/>
            <a:ext cx="44968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000" b="1">
                <a:latin typeface="Comic Sans MS" panose="030F0702030302020204"/>
                <a:cs typeface="Calibri" panose="020F0502020204030204"/>
              </a:rPr>
              <a:t>Feminism supports gender equality</a:t>
            </a:r>
          </a:p>
        </p:txBody>
      </p:sp>
    </p:spTree>
    <p:custDataLst>
      <p:tags r:id="rId1"/>
    </p:custDataLst>
  </p:cSld>
  <p:clrMapOvr>
    <a:masterClrMapping/>
  </p:clrMapOvr>
  <p:transition spd="med" advTm="7985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13" grpId="0"/>
    </p:bldLst>
  </p:timing>
  <p:extLst>
    <p:ext uri="{E180D4A7-C9FB-4DFB-919C-405C955672EB}">
      <p14:showEvtLst xmlns:p14="http://schemas.microsoft.com/office/powerpoint/2010/main">
        <p14:playEvt time="1" objId="35"/>
        <p14:stopEvt time="79850" objId="3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136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41020" y="1382395"/>
            <a:ext cx="11119485" cy="5062220"/>
            <a:chOff x="0" y="3173194"/>
            <a:chExt cx="3044951" cy="2828296"/>
          </a:xfrm>
        </p:grpSpPr>
        <p:sp>
          <p:nvSpPr>
            <p:cNvPr id="16"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1020744" y="956604"/>
            <a:ext cx="1188019" cy="1569312"/>
            <a:chOff x="1856935" y="956604"/>
            <a:chExt cx="1188019" cy="1569312"/>
          </a:xfrm>
        </p:grpSpPr>
        <p:sp>
          <p:nvSpPr>
            <p:cNvPr id="3"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56935" y="1073881"/>
              <a:ext cx="1188018" cy="923330"/>
            </a:xfrm>
            <a:prstGeom prst="rect">
              <a:avLst/>
            </a:prstGeom>
            <a:noFill/>
          </p:spPr>
          <p:txBody>
            <a:bodyPr wrap="square" rtlCol="0">
              <a:spAutoFit/>
            </a:bodyPr>
            <a:lstStyle/>
            <a:p>
              <a:pPr algn="ctr"/>
              <a:r>
                <a:rPr lang="en-US" sz="5400" b="1">
                  <a:solidFill>
                    <a:srgbClr val="FFB600"/>
                  </a:solidFill>
                  <a:latin typeface="Century Gothic" panose="020B0502020202020204" pitchFamily="34" charset="0"/>
                </a:rPr>
                <a:t>2</a:t>
              </a:r>
            </a:p>
          </p:txBody>
        </p:sp>
      </p:grpSp>
      <p:pic>
        <p:nvPicPr>
          <p:cNvPr id="33" name="Graphic 32" descr="Head with gears"/>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475" y="465011"/>
            <a:ext cx="914400" cy="914400"/>
          </a:xfrm>
          <a:prstGeom prst="rect">
            <a:avLst/>
          </a:prstGeom>
        </p:spPr>
      </p:pic>
      <p:sp>
        <p:nvSpPr>
          <p:cNvPr id="47" name="TextBox 46"/>
          <p:cNvSpPr txBox="1"/>
          <p:nvPr/>
        </p:nvSpPr>
        <p:spPr>
          <a:xfrm>
            <a:off x="1445895" y="718820"/>
            <a:ext cx="5837555" cy="521970"/>
          </a:xfrm>
          <a:prstGeom prst="rect">
            <a:avLst/>
          </a:prstGeom>
          <a:noFill/>
        </p:spPr>
        <p:txBody>
          <a:bodyPr wrap="square" rtlCol="0">
            <a:spAutoFit/>
          </a:bodyPr>
          <a:lstStyle/>
          <a:p>
            <a:pPr algn="l"/>
            <a:r>
              <a:rPr lang="en-MY" altLang="en-US" sz="2800" b="1">
                <a:solidFill>
                  <a:schemeClr val="bg1"/>
                </a:solidFill>
                <a:latin typeface="Century Gothic" panose="020B0502020202020204" pitchFamily="34" charset="0"/>
              </a:rPr>
              <a:t>REASONS OF CHOOSING</a:t>
            </a:r>
          </a:p>
        </p:txBody>
      </p:sp>
      <p:sp>
        <p:nvSpPr>
          <p:cNvPr id="5" name="TextBox 4"/>
          <p:cNvSpPr txBox="1"/>
          <p:nvPr/>
        </p:nvSpPr>
        <p:spPr>
          <a:xfrm>
            <a:off x="2097206" y="1312459"/>
            <a:ext cx="399424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ctr"/>
            <a:r>
              <a:rPr lang="en-US" sz="2500">
                <a:latin typeface="Britannic Bold" panose="020B0903060703020204"/>
                <a:cs typeface="Aldhabi"/>
              </a:rPr>
              <a:t>FEMINISM</a:t>
            </a:r>
          </a:p>
          <a:p>
            <a:pPr algn="ctr"/>
            <a:r>
              <a:rPr lang="en-US" sz="2500">
                <a:latin typeface="Britannic Bold" panose="020B0903060703020204"/>
                <a:cs typeface="Aldhabi"/>
              </a:rPr>
              <a:t>Boosts the economy</a:t>
            </a:r>
          </a:p>
        </p:txBody>
      </p:sp>
      <p:sp>
        <p:nvSpPr>
          <p:cNvPr id="6" name="TextBox 5"/>
          <p:cNvSpPr txBox="1"/>
          <p:nvPr/>
        </p:nvSpPr>
        <p:spPr>
          <a:xfrm>
            <a:off x="534111" y="2296946"/>
            <a:ext cx="76109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b="1">
                <a:highlight>
                  <a:srgbClr val="FFFF00"/>
                </a:highlight>
                <a:ea typeface="+mn-lt"/>
                <a:cs typeface="+mn-lt"/>
              </a:rPr>
              <a:t>Women’s economic empowerment is central to realizing women’s rights and gender equality. </a:t>
            </a:r>
            <a:endParaRPr lang="en-US">
              <a:highlight>
                <a:srgbClr val="000080"/>
              </a:highlight>
              <a:cs typeface="Calibri" panose="020F0502020204030204"/>
            </a:endParaRPr>
          </a:p>
          <a:p>
            <a:r>
              <a:rPr lang="en-US">
                <a:ea typeface="+mn-lt"/>
                <a:cs typeface="+mn-lt"/>
              </a:rPr>
              <a:t>Women’s economic empowerment includes women’s ability to participate equally in existing markets; their access to and control over productive resources, access to decent work, control over their own time, lives and bodies; and increased voice, agency and meaningful participation in economic decision-making at all levels from the household to international institutions.</a:t>
            </a:r>
            <a:endParaRPr lang="en-US">
              <a:cs typeface="Calibri" panose="020F0502020204030204"/>
            </a:endParaRPr>
          </a:p>
          <a:p>
            <a:endParaRPr lang="en-US">
              <a:cs typeface="Calibri" panose="020F0502020204030204"/>
            </a:endParaRPr>
          </a:p>
        </p:txBody>
      </p:sp>
      <p:sp>
        <p:nvSpPr>
          <p:cNvPr id="10" name="TextBox 9"/>
          <p:cNvSpPr txBox="1"/>
          <p:nvPr/>
        </p:nvSpPr>
        <p:spPr>
          <a:xfrm>
            <a:off x="8360249" y="2571323"/>
            <a:ext cx="328911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b="1">
                <a:highlight>
                  <a:srgbClr val="00FFFF"/>
                </a:highlight>
                <a:ea typeface="+mn-lt"/>
                <a:cs typeface="+mn-lt"/>
              </a:rPr>
              <a:t>Women’s economic equality is good for business.</a:t>
            </a:r>
            <a:r>
              <a:rPr lang="en-US">
                <a:highlight>
                  <a:srgbClr val="00FFFF"/>
                </a:highlight>
                <a:ea typeface="+mn-lt"/>
                <a:cs typeface="+mn-lt"/>
              </a:rPr>
              <a:t> </a:t>
            </a:r>
          </a:p>
          <a:p>
            <a:r>
              <a:rPr lang="en-US">
                <a:ea typeface="+mn-lt"/>
                <a:cs typeface="+mn-lt"/>
              </a:rPr>
              <a:t>Companies greatly benefit from increasing employment and leadership opportunities for women, which is shown to increase organizational effectiveness and growth. It is estimated that companies with three or more women in senior management functions score higher in all dimensions of organizational performance.</a:t>
            </a:r>
            <a:endParaRPr lang="en-US">
              <a:cs typeface="Calibri" panose="020F0502020204030204"/>
            </a:endParaRPr>
          </a:p>
        </p:txBody>
      </p:sp>
      <p:sp>
        <p:nvSpPr>
          <p:cNvPr id="11" name="TextBox 10"/>
          <p:cNvSpPr txBox="1"/>
          <p:nvPr/>
        </p:nvSpPr>
        <p:spPr>
          <a:xfrm>
            <a:off x="530557" y="4420168"/>
            <a:ext cx="756540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b="1">
                <a:highlight>
                  <a:srgbClr val="C0C0C0"/>
                </a:highlight>
                <a:ea typeface="+mn-lt"/>
                <a:cs typeface="+mn-lt"/>
              </a:rPr>
              <a:t>Increasing women’s and girls’ educational attainment contributes to women’s economic empowerment and more inclusive economic growth.</a:t>
            </a:r>
            <a:r>
              <a:rPr lang="en-US">
                <a:highlight>
                  <a:srgbClr val="C0C0C0"/>
                </a:highlight>
                <a:ea typeface="+mn-lt"/>
                <a:cs typeface="+mn-lt"/>
              </a:rPr>
              <a:t> </a:t>
            </a:r>
          </a:p>
          <a:p>
            <a:r>
              <a:rPr lang="en-US">
                <a:ea typeface="+mn-lt"/>
                <a:cs typeface="+mn-lt"/>
              </a:rPr>
              <a:t>An increase in women's labor force participation results in faster economic growth. Education, upskilling and re-skilling over the life course - especially to keep pace with rapid technological and digital transformations affecting jobs—are critical for women’s and girl’s health and wellbeing, as well as their income-generation opportunities and participation in the formal labor market. </a:t>
            </a:r>
            <a:endParaRPr lang="en-US">
              <a:cs typeface="Calibri" panose="020F0502020204030204"/>
            </a:endParaRPr>
          </a:p>
        </p:txBody>
      </p:sp>
    </p:spTree>
    <p:custDataLst>
      <p:tags r:id="rId1"/>
    </p:custDataLst>
  </p:cSld>
  <p:clrMapOvr>
    <a:masterClrMapping/>
  </p:clrMapOvr>
  <p:transition spd="med" advTm="113183">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extLst>
    <p:ext uri="{E180D4A7-C9FB-4DFB-919C-405C955672EB}">
      <p14:showEvtLst xmlns:p14="http://schemas.microsoft.com/office/powerpoint/2010/main">
        <p14:playEvt time="0" objId="30"/>
        <p14:stopEvt time="113183"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136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2476" y="1382395"/>
            <a:ext cx="11128030" cy="5182792"/>
            <a:chOff x="0" y="3173194"/>
            <a:chExt cx="3044951" cy="2828296"/>
          </a:xfrm>
        </p:grpSpPr>
        <p:sp>
          <p:nvSpPr>
            <p:cNvPr id="16"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7"/>
            <p:cNvSpPr txBox="1"/>
            <p:nvPr/>
          </p:nvSpPr>
          <p:spPr>
            <a:xfrm>
              <a:off x="31516" y="3725633"/>
              <a:ext cx="804738" cy="464284"/>
            </a:xfrm>
            <a:prstGeom prst="rect">
              <a:avLst/>
            </a:prstGeom>
            <a:noFill/>
          </p:spPr>
          <p:txBody>
            <a:bodyPr wrap="square" lIns="91440" tIns="45720" rIns="91440" bIns="45720" rtlCol="0" anchor="ctr">
              <a:spAutoFit/>
            </a:bodyPr>
            <a:lstStyle/>
            <a:p>
              <a:pPr algn="just"/>
              <a:r>
                <a:rPr lang="en-MY" altLang="en-US" sz="2400" b="1" dirty="0">
                  <a:solidFill>
                    <a:schemeClr val="tx1">
                      <a:lumMod val="75000"/>
                      <a:lumOff val="25000"/>
                    </a:schemeClr>
                  </a:solidFill>
                  <a:latin typeface="Britannic Bold" panose="020B0903060703020204"/>
                  <a:cs typeface="Calibri" panose="020F0502020204030204"/>
                </a:rPr>
                <a:t>FEMINISM : </a:t>
              </a:r>
            </a:p>
            <a:p>
              <a:pPr algn="just"/>
              <a:r>
                <a:rPr lang="en-MY" altLang="en-US" sz="2400" b="1" dirty="0">
                  <a:solidFill>
                    <a:schemeClr val="tx1">
                      <a:lumMod val="75000"/>
                      <a:lumOff val="25000"/>
                    </a:schemeClr>
                  </a:solidFill>
                  <a:latin typeface="Britannic Bold" panose="020B0903060703020204"/>
                  <a:cs typeface="Calibri" panose="020F0502020204030204"/>
                </a:rPr>
                <a:t>PROTECT WOMEN</a:t>
              </a:r>
            </a:p>
          </p:txBody>
        </p:sp>
      </p:grpSp>
      <p:grpSp>
        <p:nvGrpSpPr>
          <p:cNvPr id="2" name="Group 1"/>
          <p:cNvGrpSpPr/>
          <p:nvPr/>
        </p:nvGrpSpPr>
        <p:grpSpPr>
          <a:xfrm>
            <a:off x="11020744" y="956604"/>
            <a:ext cx="1188019" cy="1569312"/>
            <a:chOff x="1856935" y="956604"/>
            <a:chExt cx="1188019" cy="1569312"/>
          </a:xfrm>
        </p:grpSpPr>
        <p:sp>
          <p:nvSpPr>
            <p:cNvPr id="3"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56935" y="1073881"/>
              <a:ext cx="1188018" cy="923330"/>
            </a:xfrm>
            <a:prstGeom prst="rect">
              <a:avLst/>
            </a:prstGeom>
            <a:noFill/>
          </p:spPr>
          <p:txBody>
            <a:bodyPr wrap="square" rtlCol="0">
              <a:spAutoFit/>
            </a:bodyPr>
            <a:lstStyle/>
            <a:p>
              <a:pPr algn="ctr"/>
              <a:r>
                <a:rPr lang="en-US" sz="5400" b="1">
                  <a:solidFill>
                    <a:srgbClr val="FFB600"/>
                  </a:solidFill>
                  <a:latin typeface="Century Gothic" panose="020B0502020202020204" pitchFamily="34" charset="0"/>
                </a:rPr>
                <a:t>2</a:t>
              </a:r>
            </a:p>
          </p:txBody>
        </p:sp>
      </p:grpSp>
      <p:pic>
        <p:nvPicPr>
          <p:cNvPr id="33" name="Graphic 32" descr="Head with gears"/>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475" y="465011"/>
            <a:ext cx="914400" cy="914400"/>
          </a:xfrm>
          <a:prstGeom prst="rect">
            <a:avLst/>
          </a:prstGeom>
        </p:spPr>
      </p:pic>
      <p:sp>
        <p:nvSpPr>
          <p:cNvPr id="47" name="TextBox 46"/>
          <p:cNvSpPr txBox="1"/>
          <p:nvPr/>
        </p:nvSpPr>
        <p:spPr>
          <a:xfrm>
            <a:off x="1445895" y="718820"/>
            <a:ext cx="5837555" cy="521970"/>
          </a:xfrm>
          <a:prstGeom prst="rect">
            <a:avLst/>
          </a:prstGeom>
          <a:noFill/>
        </p:spPr>
        <p:txBody>
          <a:bodyPr wrap="square" rtlCol="0">
            <a:spAutoFit/>
          </a:bodyPr>
          <a:lstStyle/>
          <a:p>
            <a:pPr algn="l"/>
            <a:r>
              <a:rPr lang="en-MY" altLang="en-US" sz="2800" b="1">
                <a:solidFill>
                  <a:schemeClr val="bg1"/>
                </a:solidFill>
                <a:latin typeface="Century Gothic" panose="020B0502020202020204" pitchFamily="34" charset="0"/>
              </a:rPr>
              <a:t>REASONS OF CHOOSING</a:t>
            </a:r>
          </a:p>
        </p:txBody>
      </p:sp>
      <p:sp>
        <p:nvSpPr>
          <p:cNvPr id="5" name="TextBox 4"/>
          <p:cNvSpPr txBox="1"/>
          <p:nvPr/>
        </p:nvSpPr>
        <p:spPr>
          <a:xfrm>
            <a:off x="790833" y="3463494"/>
            <a:ext cx="3113901" cy="2585323"/>
          </a:xfrm>
          <a:custGeom>
            <a:avLst/>
            <a:gdLst>
              <a:gd name="connsiteX0" fmla="*/ 0 w 3113901"/>
              <a:gd name="connsiteY0" fmla="*/ 0 h 2585323"/>
              <a:gd name="connsiteX1" fmla="*/ 3113901 w 3113901"/>
              <a:gd name="connsiteY1" fmla="*/ 0 h 2585323"/>
              <a:gd name="connsiteX2" fmla="*/ 3113901 w 3113901"/>
              <a:gd name="connsiteY2" fmla="*/ 2585323 h 2585323"/>
              <a:gd name="connsiteX3" fmla="*/ 0 w 3113901"/>
              <a:gd name="connsiteY3" fmla="*/ 2585323 h 2585323"/>
              <a:gd name="connsiteX4" fmla="*/ 0 w 3113901"/>
              <a:gd name="connsiteY4" fmla="*/ 0 h 258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901" h="2585323" fill="none" extrusionOk="0">
                <a:moveTo>
                  <a:pt x="0" y="0"/>
                </a:moveTo>
                <a:cubicBezTo>
                  <a:pt x="734441" y="-149972"/>
                  <a:pt x="2404446" y="85198"/>
                  <a:pt x="3113901" y="0"/>
                </a:cubicBezTo>
                <a:cubicBezTo>
                  <a:pt x="3283312" y="1276246"/>
                  <a:pt x="3199455" y="1748290"/>
                  <a:pt x="3113901" y="2585323"/>
                </a:cubicBezTo>
                <a:cubicBezTo>
                  <a:pt x="2677898" y="2676699"/>
                  <a:pt x="1334845" y="2579266"/>
                  <a:pt x="0" y="2585323"/>
                </a:cubicBezTo>
                <a:cubicBezTo>
                  <a:pt x="-92943" y="1495177"/>
                  <a:pt x="-168235" y="937647"/>
                  <a:pt x="0" y="0"/>
                </a:cubicBezTo>
                <a:close/>
              </a:path>
              <a:path w="3113901" h="2585323" stroke="0" extrusionOk="0">
                <a:moveTo>
                  <a:pt x="0" y="0"/>
                </a:moveTo>
                <a:cubicBezTo>
                  <a:pt x="1401052" y="-113254"/>
                  <a:pt x="1561315" y="102601"/>
                  <a:pt x="3113901" y="0"/>
                </a:cubicBezTo>
                <a:cubicBezTo>
                  <a:pt x="3061076" y="718570"/>
                  <a:pt x="3237075" y="2165119"/>
                  <a:pt x="3113901" y="2585323"/>
                </a:cubicBezTo>
                <a:cubicBezTo>
                  <a:pt x="1560710" y="2641133"/>
                  <a:pt x="642628" y="2754281"/>
                  <a:pt x="0" y="2585323"/>
                </a:cubicBezTo>
                <a:cubicBezTo>
                  <a:pt x="-144930" y="2068220"/>
                  <a:pt x="-18259" y="466714"/>
                  <a:pt x="0" y="0"/>
                </a:cubicBezTo>
                <a:close/>
              </a:path>
            </a:pathLst>
          </a:custGeom>
          <a:solidFill>
            <a:srgbClr val="FFE7D6"/>
          </a:solidFill>
          <a:ln>
            <a:solidFill>
              <a:srgbClr val="B84D00"/>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spAutoFit/>
          </a:bodyPr>
          <a:lstStyle/>
          <a:p>
            <a:endParaRPr lang="en-US" b="1" dirty="0">
              <a:latin typeface="Bodoni MT" panose="02070603080606020203"/>
              <a:cs typeface="Calibri" panose="020F0502020204030204"/>
            </a:endParaRPr>
          </a:p>
          <a:p>
            <a:r>
              <a:rPr lang="en-US" b="1" u="sng" dirty="0">
                <a:latin typeface="Bodoni MT" panose="02070603080606020203"/>
                <a:cs typeface="Calibri" panose="020F0502020204030204"/>
              </a:rPr>
              <a:t>SEXUAL HARASSMENT:</a:t>
            </a:r>
          </a:p>
          <a:p>
            <a:pPr marL="285750" indent="-285750">
              <a:buFont typeface="Arial" panose="020B0604020202020204"/>
              <a:buChar char="•"/>
            </a:pPr>
            <a:r>
              <a:rPr lang="en-US" dirty="0">
                <a:latin typeface="Comic Sans MS" panose="030F0702030302020204"/>
                <a:cs typeface="Calibri" panose="020F0502020204030204"/>
              </a:rPr>
              <a:t>36% of Malaysian women have experienced sexual harassment</a:t>
            </a:r>
          </a:p>
          <a:p>
            <a:pPr marL="285750" indent="-285750">
              <a:buFont typeface="Arial" panose="020B0604020202020204"/>
              <a:buChar char="•"/>
            </a:pPr>
            <a:r>
              <a:rPr lang="en-US" dirty="0">
                <a:latin typeface="Comic Sans MS" panose="030F0702030302020204"/>
                <a:cs typeface="Calibri" panose="020F0502020204030204"/>
              </a:rPr>
              <a:t>38% of them feel no one will do anything</a:t>
            </a:r>
          </a:p>
          <a:p>
            <a:pPr marL="285750" indent="-285750">
              <a:buFont typeface="Arial" panose="020B0604020202020204"/>
              <a:buChar char="•"/>
            </a:pPr>
            <a:endParaRPr lang="en-US" dirty="0">
              <a:cs typeface="Calibri" panose="020F0502020204030204"/>
            </a:endParaRPr>
          </a:p>
          <a:p>
            <a:pPr marL="285750" indent="-285750">
              <a:buFont typeface="Arial" panose="020B0604020202020204"/>
              <a:buChar char="•"/>
            </a:pPr>
            <a:endParaRPr lang="en-US" dirty="0">
              <a:cs typeface="Calibri" panose="020F0502020204030204"/>
            </a:endParaRPr>
          </a:p>
        </p:txBody>
      </p:sp>
      <p:sp>
        <p:nvSpPr>
          <p:cNvPr id="15" name="TextBox 14"/>
          <p:cNvSpPr txBox="1"/>
          <p:nvPr/>
        </p:nvSpPr>
        <p:spPr>
          <a:xfrm>
            <a:off x="8112211" y="3324994"/>
            <a:ext cx="3113901" cy="2862322"/>
          </a:xfrm>
          <a:custGeom>
            <a:avLst/>
            <a:gdLst>
              <a:gd name="connsiteX0" fmla="*/ 0 w 3113901"/>
              <a:gd name="connsiteY0" fmla="*/ 0 h 2862322"/>
              <a:gd name="connsiteX1" fmla="*/ 3113901 w 3113901"/>
              <a:gd name="connsiteY1" fmla="*/ 0 h 2862322"/>
              <a:gd name="connsiteX2" fmla="*/ 3113901 w 3113901"/>
              <a:gd name="connsiteY2" fmla="*/ 2862322 h 2862322"/>
              <a:gd name="connsiteX3" fmla="*/ 0 w 3113901"/>
              <a:gd name="connsiteY3" fmla="*/ 2862322 h 2862322"/>
              <a:gd name="connsiteX4" fmla="*/ 0 w 3113901"/>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901" h="2862322" fill="none" extrusionOk="0">
                <a:moveTo>
                  <a:pt x="0" y="0"/>
                </a:moveTo>
                <a:cubicBezTo>
                  <a:pt x="734441" y="-149972"/>
                  <a:pt x="2404446" y="85198"/>
                  <a:pt x="3113901" y="0"/>
                </a:cubicBezTo>
                <a:cubicBezTo>
                  <a:pt x="3283312" y="417630"/>
                  <a:pt x="3199455" y="2219246"/>
                  <a:pt x="3113901" y="2862322"/>
                </a:cubicBezTo>
                <a:cubicBezTo>
                  <a:pt x="2677898" y="2953698"/>
                  <a:pt x="1334845" y="2856265"/>
                  <a:pt x="0" y="2862322"/>
                </a:cubicBezTo>
                <a:cubicBezTo>
                  <a:pt x="-92943" y="2482983"/>
                  <a:pt x="-168235" y="1076032"/>
                  <a:pt x="0" y="0"/>
                </a:cubicBezTo>
                <a:close/>
              </a:path>
              <a:path w="3113901" h="2862322" stroke="0" extrusionOk="0">
                <a:moveTo>
                  <a:pt x="0" y="0"/>
                </a:moveTo>
                <a:cubicBezTo>
                  <a:pt x="1401052" y="-113254"/>
                  <a:pt x="1561315" y="102601"/>
                  <a:pt x="3113901" y="0"/>
                </a:cubicBezTo>
                <a:cubicBezTo>
                  <a:pt x="3061076" y="1411070"/>
                  <a:pt x="3237075" y="1823697"/>
                  <a:pt x="3113901" y="2862322"/>
                </a:cubicBezTo>
                <a:cubicBezTo>
                  <a:pt x="1560710" y="2918132"/>
                  <a:pt x="642628" y="3031280"/>
                  <a:pt x="0" y="2862322"/>
                </a:cubicBezTo>
                <a:cubicBezTo>
                  <a:pt x="-144930" y="1578778"/>
                  <a:pt x="-18259" y="383445"/>
                  <a:pt x="0" y="0"/>
                </a:cubicBezTo>
                <a:close/>
              </a:path>
            </a:pathLst>
          </a:custGeom>
          <a:solidFill>
            <a:srgbClr val="DAF2DF"/>
          </a:soli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spAutoFit/>
          </a:bodyPr>
          <a:lstStyle/>
          <a:p>
            <a:endParaRPr lang="en-US" b="1" u="sng" dirty="0">
              <a:latin typeface="Bodoni MT" panose="02070603080606020203"/>
              <a:cs typeface="Calibri" panose="020F0502020204030204"/>
            </a:endParaRPr>
          </a:p>
          <a:p>
            <a:r>
              <a:rPr lang="en-US" b="1" u="sng" dirty="0">
                <a:latin typeface="Bodoni MT" panose="02070603080606020203"/>
                <a:cs typeface="Calibri" panose="020F0502020204030204"/>
              </a:rPr>
              <a:t>DOMESTIC VIOLENCE:</a:t>
            </a:r>
            <a:endParaRPr lang="en-US" dirty="0"/>
          </a:p>
          <a:p>
            <a:pPr marL="285750" indent="-285750">
              <a:buFont typeface="Arial" panose="020B0604020202020204"/>
              <a:buChar char="•"/>
            </a:pPr>
            <a:r>
              <a:rPr lang="en-US" dirty="0">
                <a:latin typeface="Comic Sans MS" panose="030F0702030302020204"/>
                <a:cs typeface="Calibri" panose="020F0502020204030204"/>
              </a:rPr>
              <a:t>During MCO period, increasing of domestic violence cases</a:t>
            </a:r>
          </a:p>
          <a:p>
            <a:pPr marL="285750" indent="-285750">
              <a:buFont typeface="Arial" panose="020B0604020202020204"/>
              <a:buChar char="•"/>
            </a:pPr>
            <a:r>
              <a:rPr lang="en-US" dirty="0">
                <a:latin typeface="Comic Sans MS" panose="030F0702030302020204"/>
                <a:cs typeface="Calibri" panose="020F0502020204030204"/>
              </a:rPr>
              <a:t>57% calls from women who face this problem and need help (about 1893 calls)</a:t>
            </a:r>
          </a:p>
          <a:p>
            <a:pPr marL="285750" indent="-285750">
              <a:buFont typeface="Arial" panose="020B0604020202020204"/>
              <a:buChar char="•"/>
            </a:pPr>
            <a:endParaRPr lang="en-US" dirty="0">
              <a:cs typeface="Calibri" panose="020F0502020204030204"/>
            </a:endParaRPr>
          </a:p>
        </p:txBody>
      </p:sp>
      <p:sp>
        <p:nvSpPr>
          <p:cNvPr id="21" name="TextBox 20"/>
          <p:cNvSpPr txBox="1"/>
          <p:nvPr/>
        </p:nvSpPr>
        <p:spPr>
          <a:xfrm>
            <a:off x="4363995" y="2287027"/>
            <a:ext cx="3288955" cy="3970318"/>
          </a:xfrm>
          <a:custGeom>
            <a:avLst/>
            <a:gdLst>
              <a:gd name="connsiteX0" fmla="*/ 0 w 3288955"/>
              <a:gd name="connsiteY0" fmla="*/ 0 h 3970318"/>
              <a:gd name="connsiteX1" fmla="*/ 3288955 w 3288955"/>
              <a:gd name="connsiteY1" fmla="*/ 0 h 3970318"/>
              <a:gd name="connsiteX2" fmla="*/ 3288955 w 3288955"/>
              <a:gd name="connsiteY2" fmla="*/ 3970318 h 3970318"/>
              <a:gd name="connsiteX3" fmla="*/ 0 w 3288955"/>
              <a:gd name="connsiteY3" fmla="*/ 3970318 h 3970318"/>
              <a:gd name="connsiteX4" fmla="*/ 0 w 3288955"/>
              <a:gd name="connsiteY4" fmla="*/ 0 h 397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955" h="3970318" fill="none" extrusionOk="0">
                <a:moveTo>
                  <a:pt x="0" y="0"/>
                </a:moveTo>
                <a:cubicBezTo>
                  <a:pt x="965340" y="-149972"/>
                  <a:pt x="1985420" y="85198"/>
                  <a:pt x="3288955" y="0"/>
                </a:cubicBezTo>
                <a:cubicBezTo>
                  <a:pt x="3458366" y="750241"/>
                  <a:pt x="3374509" y="2440994"/>
                  <a:pt x="3288955" y="3970318"/>
                </a:cubicBezTo>
                <a:cubicBezTo>
                  <a:pt x="2259600" y="4061694"/>
                  <a:pt x="490548" y="3964261"/>
                  <a:pt x="0" y="3970318"/>
                </a:cubicBezTo>
                <a:cubicBezTo>
                  <a:pt x="-92943" y="2334840"/>
                  <a:pt x="-168235" y="1777462"/>
                  <a:pt x="0" y="0"/>
                </a:cubicBezTo>
                <a:close/>
              </a:path>
              <a:path w="3288955" h="3970318" stroke="0" extrusionOk="0">
                <a:moveTo>
                  <a:pt x="0" y="0"/>
                </a:moveTo>
                <a:cubicBezTo>
                  <a:pt x="1361789" y="-113254"/>
                  <a:pt x="1750213" y="102601"/>
                  <a:pt x="3288955" y="0"/>
                </a:cubicBezTo>
                <a:cubicBezTo>
                  <a:pt x="3236130" y="1300274"/>
                  <a:pt x="3412129" y="2636775"/>
                  <a:pt x="3288955" y="3970318"/>
                </a:cubicBezTo>
                <a:cubicBezTo>
                  <a:pt x="1667061" y="4026128"/>
                  <a:pt x="839697" y="4139276"/>
                  <a:pt x="0" y="3970318"/>
                </a:cubicBezTo>
                <a:cubicBezTo>
                  <a:pt x="-144930" y="3425240"/>
                  <a:pt x="-18259" y="863136"/>
                  <a:pt x="0" y="0"/>
                </a:cubicBezTo>
                <a:close/>
              </a:path>
            </a:pathLst>
          </a:custGeom>
          <a:solidFill>
            <a:srgbClr val="EBF1FC"/>
          </a:solidFill>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spAutoFit/>
          </a:bodyPr>
          <a:lstStyle/>
          <a:p>
            <a:endParaRPr lang="en-US" b="1" u="sng" dirty="0">
              <a:latin typeface="Bodoni MT" panose="02070603080606020203"/>
              <a:cs typeface="Calibri" panose="020F0502020204030204"/>
            </a:endParaRPr>
          </a:p>
          <a:p>
            <a:r>
              <a:rPr lang="en-US" b="1" u="sng" dirty="0">
                <a:latin typeface="Bodoni MT" panose="02070603080606020203"/>
                <a:cs typeface="Calibri" panose="020F0502020204030204"/>
              </a:rPr>
              <a:t>GENDER STEREOTYPES:</a:t>
            </a:r>
            <a:endParaRPr lang="en-US" dirty="0"/>
          </a:p>
          <a:p>
            <a:pPr marL="285750" indent="-285750">
              <a:buFont typeface="Arial" panose="020B0604020202020204"/>
              <a:buChar char="•"/>
            </a:pPr>
            <a:r>
              <a:rPr lang="en-US" dirty="0">
                <a:latin typeface="Comic Sans MS" panose="030F0702030302020204"/>
                <a:cs typeface="Calibri" panose="020F0502020204030204"/>
              </a:rPr>
              <a:t>Women be responsible for work in home rather than work outside</a:t>
            </a:r>
          </a:p>
          <a:p>
            <a:pPr marL="285750" indent="-285750">
              <a:buFont typeface="Arial" panose="020B0604020202020204"/>
              <a:buChar char="•"/>
            </a:pPr>
            <a:r>
              <a:rPr lang="en-US" dirty="0">
                <a:latin typeface="Comic Sans MS" panose="030F0702030302020204"/>
                <a:cs typeface="Calibri" panose="020F0502020204030204"/>
              </a:rPr>
              <a:t>Need to cook and clean home whether they work all day</a:t>
            </a:r>
          </a:p>
          <a:p>
            <a:pPr marL="285750" indent="-285750">
              <a:buFont typeface="Arial" panose="020B0604020202020204"/>
              <a:buChar char="•"/>
            </a:pPr>
            <a:r>
              <a:rPr lang="en-US" dirty="0">
                <a:latin typeface="Comic Sans MS" panose="030F0702030302020204"/>
                <a:cs typeface="Calibri" panose="020F0502020204030204"/>
              </a:rPr>
              <a:t>Old mindset family: women must stay in home to take care children rather than work, if not=not virtuous</a:t>
            </a:r>
          </a:p>
          <a:p>
            <a:pPr marL="285750" indent="-285750">
              <a:buFont typeface="Arial" panose="020B0604020202020204"/>
              <a:buChar char="•"/>
            </a:pPr>
            <a:endParaRPr lang="en-US" dirty="0">
              <a:cs typeface="Calibri" panose="020F0502020204030204"/>
            </a:endParaRPr>
          </a:p>
        </p:txBody>
      </p:sp>
      <p:pic>
        <p:nvPicPr>
          <p:cNvPr id="6" name="Picture 7" descr="A picture containing ball&#10;&#10;Description automatically generated"/>
          <p:cNvPicPr>
            <a:picLocks noChangeAspect="1"/>
          </p:cNvPicPr>
          <p:nvPr/>
        </p:nvPicPr>
        <p:blipFill>
          <a:blip r:embed="rId6"/>
          <a:stretch>
            <a:fillRect/>
          </a:stretch>
        </p:blipFill>
        <p:spPr>
          <a:xfrm>
            <a:off x="2541372" y="2211859"/>
            <a:ext cx="694038" cy="621958"/>
          </a:xfrm>
          <a:prstGeom prst="rect">
            <a:avLst/>
          </a:prstGeom>
        </p:spPr>
      </p:pic>
    </p:spTree>
    <p:custDataLst>
      <p:tags r:id="rId1"/>
    </p:custDataLst>
  </p:cSld>
  <p:clrMapOvr>
    <a:masterClrMapping/>
  </p:clrMapOvr>
  <p:transition spd="med" advTm="96727">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1" grpId="0" animBg="1"/>
    </p:bldLst>
  </p:timing>
  <p:extLst>
    <p:ext uri="{E180D4A7-C9FB-4DFB-919C-405C955672EB}">
      <p14:showEvtLst xmlns:p14="http://schemas.microsoft.com/office/powerpoint/2010/main">
        <p14:playEvt time="0" objId="22"/>
        <p14:stopEvt time="96727" objId="2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5" y="0"/>
            <a:ext cx="12192635" cy="6858000"/>
          </a:xfrm>
          <a:prstGeom prst="rect">
            <a:avLst/>
          </a:prstGeom>
          <a:solidFill>
            <a:srgbClr val="00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41020" y="1382395"/>
            <a:ext cx="11119485" cy="5062220"/>
            <a:chOff x="0" y="3173194"/>
            <a:chExt cx="3044951" cy="2828296"/>
          </a:xfrm>
        </p:grpSpPr>
        <p:sp>
          <p:nvSpPr>
            <p:cNvPr id="3"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034203" y="956604"/>
            <a:ext cx="1188019" cy="1569312"/>
            <a:chOff x="1856935" y="956604"/>
            <a:chExt cx="1188019" cy="1569312"/>
          </a:xfrm>
        </p:grpSpPr>
        <p:sp>
          <p:nvSpPr>
            <p:cNvPr id="1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56935" y="1045941"/>
              <a:ext cx="1188018" cy="923330"/>
            </a:xfrm>
            <a:prstGeom prst="rect">
              <a:avLst/>
            </a:prstGeom>
            <a:noFill/>
          </p:spPr>
          <p:txBody>
            <a:bodyPr wrap="square" rtlCol="0">
              <a:spAutoFit/>
            </a:bodyPr>
            <a:lstStyle/>
            <a:p>
              <a:pPr algn="ctr"/>
              <a:r>
                <a:rPr lang="en-US" sz="5400" b="1">
                  <a:solidFill>
                    <a:srgbClr val="00D6CE"/>
                  </a:solidFill>
                  <a:latin typeface="Century Gothic" panose="020B0502020202020204" pitchFamily="34" charset="0"/>
                </a:rPr>
                <a:t>3</a:t>
              </a:r>
            </a:p>
          </p:txBody>
        </p:sp>
      </p:grpSp>
      <p:pic>
        <p:nvPicPr>
          <p:cNvPr id="31" name="Graphic 30" descr="Presentation with 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807" y="391098"/>
            <a:ext cx="914400" cy="914400"/>
          </a:xfrm>
          <a:prstGeom prst="rect">
            <a:avLst/>
          </a:prstGeom>
        </p:spPr>
      </p:pic>
      <p:sp>
        <p:nvSpPr>
          <p:cNvPr id="53" name="TextBox 52"/>
          <p:cNvSpPr txBox="1"/>
          <p:nvPr/>
        </p:nvSpPr>
        <p:spPr>
          <a:xfrm>
            <a:off x="1361440" y="587375"/>
            <a:ext cx="6122035" cy="521970"/>
          </a:xfrm>
          <a:prstGeom prst="rect">
            <a:avLst/>
          </a:prstGeom>
          <a:noFill/>
        </p:spPr>
        <p:txBody>
          <a:bodyPr wrap="square" rtlCol="0">
            <a:spAutoFit/>
          </a:bodyPr>
          <a:lstStyle/>
          <a:p>
            <a:pPr algn="l"/>
            <a:r>
              <a:rPr lang="en-MY" altLang="en-US" sz="2800" b="1" dirty="0">
                <a:solidFill>
                  <a:schemeClr val="bg1"/>
                </a:solidFill>
                <a:latin typeface="Century Gothic" panose="020B0502020202020204" pitchFamily="34" charset="0"/>
              </a:rPr>
              <a:t>THEORETICAL FRAMEWORK</a:t>
            </a:r>
          </a:p>
        </p:txBody>
      </p:sp>
      <p:grpSp>
        <p:nvGrpSpPr>
          <p:cNvPr id="5" name="Group 4"/>
          <p:cNvGrpSpPr/>
          <p:nvPr/>
        </p:nvGrpSpPr>
        <p:grpSpPr>
          <a:xfrm>
            <a:off x="538619" y="3209332"/>
            <a:ext cx="3891419" cy="3247254"/>
            <a:chOff x="538619" y="3209332"/>
            <a:chExt cx="3891419" cy="3247254"/>
          </a:xfrm>
        </p:grpSpPr>
        <p:pic>
          <p:nvPicPr>
            <p:cNvPr id="12" name="Picture 12" descr="A picture containing monitor, sitting, window, screen&#10;&#10;Description automatically generated"/>
            <p:cNvPicPr>
              <a:picLocks noChangeAspect="1"/>
            </p:cNvPicPr>
            <p:nvPr/>
          </p:nvPicPr>
          <p:blipFill>
            <a:blip r:embed="rId5"/>
            <a:stretch>
              <a:fillRect/>
            </a:stretch>
          </p:blipFill>
          <p:spPr>
            <a:xfrm>
              <a:off x="538619" y="3209332"/>
              <a:ext cx="3891419" cy="3247254"/>
            </a:xfrm>
            <a:prstGeom prst="rect">
              <a:avLst/>
            </a:prstGeom>
          </p:spPr>
        </p:pic>
        <p:sp>
          <p:nvSpPr>
            <p:cNvPr id="6" name="TextBox 5"/>
            <p:cNvSpPr txBox="1"/>
            <p:nvPr/>
          </p:nvSpPr>
          <p:spPr>
            <a:xfrm>
              <a:off x="660618" y="3353713"/>
              <a:ext cx="354695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Wingdings" panose="05000000000000000000"/>
                <a:buChar char="§"/>
              </a:pPr>
              <a:r>
                <a:rPr lang="en-US" dirty="0">
                  <a:cs typeface="Calibri" panose="020F0502020204030204"/>
                </a:rPr>
                <a:t>First appeared in 1870s in </a:t>
              </a:r>
              <a:endParaRPr lang="en-US" dirty="0"/>
            </a:p>
            <a:p>
              <a:r>
                <a:rPr lang="en-US" dirty="0">
                  <a:cs typeface="Calibri" panose="020F0502020204030204"/>
                </a:rPr>
                <a:t>     France as </a:t>
              </a:r>
              <a:r>
                <a:rPr lang="en-US" i="1" dirty="0" err="1">
                  <a:cs typeface="Calibri" panose="020F0502020204030204"/>
                </a:rPr>
                <a:t>feminisme</a:t>
              </a:r>
              <a:r>
                <a:rPr lang="en-US" dirty="0">
                  <a:cs typeface="Calibri" panose="020F0502020204030204"/>
                </a:rPr>
                <a:t> referred to</a:t>
              </a:r>
            </a:p>
            <a:p>
              <a:r>
                <a:rPr lang="en-US" dirty="0">
                  <a:cs typeface="Calibri" panose="020F0502020204030204"/>
                </a:rPr>
                <a:t>     women's freedom or</a:t>
              </a:r>
            </a:p>
            <a:p>
              <a:r>
                <a:rPr lang="en-US" dirty="0">
                  <a:cs typeface="Calibri" panose="020F0502020204030204"/>
                </a:rPr>
                <a:t>     emancipation. </a:t>
              </a:r>
            </a:p>
            <a:p>
              <a:pPr marL="285750" indent="-285750">
                <a:buFont typeface="Wingdings" panose="05000000000000000000"/>
                <a:buChar char="§"/>
              </a:pPr>
              <a:r>
                <a:rPr lang="en-US" dirty="0">
                  <a:cs typeface="Calibri" panose="020F0502020204030204"/>
                </a:rPr>
                <a:t>It focused on the idea that "since women comprise one-half of the world population, true social progress can never be achieved without complete participation from women”.</a:t>
              </a:r>
            </a:p>
          </p:txBody>
        </p:sp>
      </p:grpSp>
      <p:grpSp>
        <p:nvGrpSpPr>
          <p:cNvPr id="13" name="Group 12"/>
          <p:cNvGrpSpPr/>
          <p:nvPr/>
        </p:nvGrpSpPr>
        <p:grpSpPr>
          <a:xfrm>
            <a:off x="8419577" y="2614345"/>
            <a:ext cx="3087666" cy="2579200"/>
            <a:chOff x="8419577" y="2614345"/>
            <a:chExt cx="3087666" cy="2579200"/>
          </a:xfrm>
        </p:grpSpPr>
        <p:pic>
          <p:nvPicPr>
            <p:cNvPr id="26" name="Picture 12" descr="A picture containing monitor, sitting, window, screen&#10;&#10;Description automatically generated"/>
            <p:cNvPicPr>
              <a:picLocks noChangeAspect="1"/>
            </p:cNvPicPr>
            <p:nvPr/>
          </p:nvPicPr>
          <p:blipFill>
            <a:blip r:embed="rId5"/>
            <a:stretch>
              <a:fillRect/>
            </a:stretch>
          </p:blipFill>
          <p:spPr>
            <a:xfrm>
              <a:off x="8419577" y="2614345"/>
              <a:ext cx="3087666" cy="2579200"/>
            </a:xfrm>
            <a:prstGeom prst="rect">
              <a:avLst/>
            </a:prstGeom>
          </p:spPr>
        </p:pic>
        <p:sp>
          <p:nvSpPr>
            <p:cNvPr id="9" name="TextBox 8"/>
            <p:cNvSpPr txBox="1"/>
            <p:nvPr/>
          </p:nvSpPr>
          <p:spPr>
            <a:xfrm>
              <a:off x="8597030" y="2949879"/>
              <a:ext cx="27327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a:cs typeface="Calibri" panose="020F0502020204030204"/>
                </a:rPr>
                <a:t>Goal :</a:t>
              </a:r>
            </a:p>
            <a:p>
              <a:pPr marL="285750" indent="-285750">
                <a:buFont typeface="Wingdings" panose="05000000000000000000"/>
                <a:buChar char="§"/>
              </a:pPr>
              <a:r>
                <a:rPr lang="en-US" dirty="0">
                  <a:cs typeface="Calibri" panose="020F0502020204030204"/>
                </a:rPr>
                <a:t>Seek for equal treatment in workplace and society</a:t>
              </a:r>
            </a:p>
            <a:p>
              <a:pPr marL="285750" indent="-285750">
                <a:buFont typeface="Wingdings" panose="05000000000000000000"/>
                <a:buChar char="§"/>
              </a:pPr>
              <a:r>
                <a:rPr lang="en-US" dirty="0">
                  <a:cs typeface="Calibri" panose="020F0502020204030204"/>
                </a:rPr>
                <a:t>Create a non-discrimination system</a:t>
              </a:r>
            </a:p>
          </p:txBody>
        </p:sp>
      </p:grpSp>
      <p:grpSp>
        <p:nvGrpSpPr>
          <p:cNvPr id="7" name="Group 6"/>
          <p:cNvGrpSpPr/>
          <p:nvPr/>
        </p:nvGrpSpPr>
        <p:grpSpPr>
          <a:xfrm>
            <a:off x="4515632" y="3167578"/>
            <a:ext cx="3888158" cy="3299446"/>
            <a:chOff x="4515632" y="3167578"/>
            <a:chExt cx="3888158" cy="3299446"/>
          </a:xfrm>
        </p:grpSpPr>
        <p:pic>
          <p:nvPicPr>
            <p:cNvPr id="25" name="Picture 12" descr="A picture containing monitor, sitting, window, screen&#10;&#10;Description automatically generated"/>
            <p:cNvPicPr>
              <a:picLocks noChangeAspect="1"/>
            </p:cNvPicPr>
            <p:nvPr/>
          </p:nvPicPr>
          <p:blipFill>
            <a:blip r:embed="rId5"/>
            <a:stretch>
              <a:fillRect/>
            </a:stretch>
          </p:blipFill>
          <p:spPr>
            <a:xfrm>
              <a:off x="4515632" y="3167578"/>
              <a:ext cx="3849666" cy="3299446"/>
            </a:xfrm>
            <a:prstGeom prst="rect">
              <a:avLst/>
            </a:prstGeom>
          </p:spPr>
        </p:pic>
        <p:sp>
          <p:nvSpPr>
            <p:cNvPr id="10" name="TextBox 9"/>
            <p:cNvSpPr txBox="1"/>
            <p:nvPr/>
          </p:nvSpPr>
          <p:spPr>
            <a:xfrm>
              <a:off x="4689824" y="3426782"/>
              <a:ext cx="3713966"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u="sng" dirty="0">
                  <a:cs typeface="Calibri" panose="020F0502020204030204"/>
                </a:rPr>
                <a:t>Different beliefs of feminism</a:t>
              </a:r>
            </a:p>
            <a:p>
              <a:pPr marL="285750" indent="-285750">
                <a:buFont typeface="Wingdings" panose="05000000000000000000"/>
                <a:buChar char="§"/>
              </a:pPr>
              <a:r>
                <a:rPr lang="en-US" dirty="0">
                  <a:cs typeface="Calibri" panose="020F0502020204030204"/>
                </a:rPr>
                <a:t>Social feminism</a:t>
              </a:r>
            </a:p>
            <a:p>
              <a:pPr marL="285750" indent="-285750">
                <a:buFont typeface="Wingdings" panose="05000000000000000000"/>
                <a:buChar char="§"/>
              </a:pPr>
              <a:r>
                <a:rPr lang="en-US" dirty="0">
                  <a:cs typeface="Calibri" panose="020F0502020204030204"/>
                </a:rPr>
                <a:t>Liberal feminism</a:t>
              </a:r>
            </a:p>
            <a:p>
              <a:pPr marL="285750" indent="-285750">
                <a:buFont typeface="Wingdings" panose="05000000000000000000"/>
                <a:buChar char="§"/>
              </a:pPr>
              <a:r>
                <a:rPr lang="en-US" dirty="0">
                  <a:cs typeface="Calibri" panose="020F0502020204030204"/>
                </a:rPr>
                <a:t>Radical feminism</a:t>
              </a:r>
            </a:p>
            <a:p>
              <a:pPr marL="285750" indent="-285750">
                <a:buFont typeface="Wingdings" panose="05000000000000000000"/>
                <a:buChar char="§"/>
              </a:pPr>
              <a:r>
                <a:rPr lang="en-US" dirty="0">
                  <a:cs typeface="Calibri" panose="020F0502020204030204"/>
                </a:rPr>
                <a:t>Cultural feminism</a:t>
              </a:r>
            </a:p>
            <a:p>
              <a:pPr marL="285750" indent="-285750">
                <a:buFont typeface="Wingdings" panose="05000000000000000000"/>
                <a:buChar char="§"/>
              </a:pPr>
              <a:r>
                <a:rPr lang="en-US" dirty="0">
                  <a:cs typeface="Calibri" panose="020F0502020204030204"/>
                </a:rPr>
                <a:t>Third-wave feminism</a:t>
              </a:r>
            </a:p>
            <a:p>
              <a:pPr marL="285750" indent="-285750">
                <a:buFont typeface="Wingdings" panose="05000000000000000000"/>
                <a:buChar char="§"/>
              </a:pPr>
              <a:r>
                <a:rPr lang="en-US" dirty="0">
                  <a:cs typeface="Calibri" panose="020F0502020204030204"/>
                </a:rPr>
                <a:t>Intersectional feminism</a:t>
              </a:r>
            </a:p>
            <a:p>
              <a:endParaRPr lang="en-US" sz="700" dirty="0">
                <a:cs typeface="Calibri" panose="020F0502020204030204"/>
              </a:endParaRPr>
            </a:p>
            <a:p>
              <a:pPr>
                <a:buFont typeface="Wingdings" panose="05000000000000000000"/>
              </a:pPr>
              <a:r>
                <a:rPr lang="en-US" dirty="0">
                  <a:cs typeface="Calibri" panose="020F0502020204030204"/>
                </a:rPr>
                <a:t>*each beliefs has their own movement and ideology</a:t>
              </a:r>
            </a:p>
          </p:txBody>
        </p:sp>
      </p:grpSp>
      <p:pic>
        <p:nvPicPr>
          <p:cNvPr id="11" name="Picture 11" descr="Logo&#10;&#10;Description automatically generated"/>
          <p:cNvPicPr>
            <a:picLocks noChangeAspect="1"/>
          </p:cNvPicPr>
          <p:nvPr/>
        </p:nvPicPr>
        <p:blipFill rotWithShape="1">
          <a:blip r:embed="rId6"/>
          <a:srcRect l="73493" t="22919" r="-1820" b="7675"/>
          <a:stretch>
            <a:fillRect/>
          </a:stretch>
        </p:blipFill>
        <p:spPr>
          <a:xfrm rot="5820000" flipH="1">
            <a:off x="4050469" y="-1003781"/>
            <a:ext cx="921894" cy="6966845"/>
          </a:xfrm>
          <a:prstGeom prst="rect">
            <a:avLst/>
          </a:prstGeom>
        </p:spPr>
      </p:pic>
      <p:pic>
        <p:nvPicPr>
          <p:cNvPr id="21" name="Picture 11" descr="Logo&#10;&#10;Description automatically generated"/>
          <p:cNvPicPr>
            <a:picLocks noChangeAspect="1"/>
          </p:cNvPicPr>
          <p:nvPr/>
        </p:nvPicPr>
        <p:blipFill rotWithShape="1">
          <a:blip r:embed="rId6"/>
          <a:srcRect l="-2197" t="68817" r="56851" b="2338"/>
          <a:stretch>
            <a:fillRect/>
          </a:stretch>
        </p:blipFill>
        <p:spPr>
          <a:xfrm rot="3960000">
            <a:off x="932773" y="2569396"/>
            <a:ext cx="950486" cy="491890"/>
          </a:xfrm>
          <a:prstGeom prst="rect">
            <a:avLst/>
          </a:prstGeom>
        </p:spPr>
      </p:pic>
      <p:pic>
        <p:nvPicPr>
          <p:cNvPr id="24" name="Picture 11" descr="Logo&#10;&#10;Description automatically generated"/>
          <p:cNvPicPr>
            <a:picLocks noChangeAspect="1"/>
          </p:cNvPicPr>
          <p:nvPr/>
        </p:nvPicPr>
        <p:blipFill rotWithShape="1">
          <a:blip r:embed="rId6"/>
          <a:srcRect l="54272" t="275" r="8024" b="75363"/>
          <a:stretch>
            <a:fillRect/>
          </a:stretch>
        </p:blipFill>
        <p:spPr>
          <a:xfrm rot="1080000">
            <a:off x="440242" y="2415659"/>
            <a:ext cx="5063524" cy="736175"/>
          </a:xfrm>
          <a:prstGeom prst="rect">
            <a:avLst/>
          </a:prstGeom>
        </p:spPr>
      </p:pic>
    </p:spTree>
    <p:custDataLst>
      <p:tags r:id="rId1"/>
    </p:custDataLst>
  </p:cSld>
  <p:clrMapOvr>
    <a:masterClrMapping/>
  </p:clrMapOvr>
  <p:transition spd="med" advTm="63136">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27"/>
        <p14:stopEvt time="63136" objId="2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5" y="0"/>
            <a:ext cx="12192635" cy="6858000"/>
          </a:xfrm>
          <a:prstGeom prst="rect">
            <a:avLst/>
          </a:prstGeom>
          <a:solidFill>
            <a:srgbClr val="00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41020" y="1382395"/>
            <a:ext cx="11119485" cy="5062220"/>
            <a:chOff x="0" y="3173194"/>
            <a:chExt cx="3044951" cy="2828296"/>
          </a:xfrm>
        </p:grpSpPr>
        <p:sp>
          <p:nvSpPr>
            <p:cNvPr id="3"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034203" y="956604"/>
            <a:ext cx="1188019" cy="1569312"/>
            <a:chOff x="1856935" y="956604"/>
            <a:chExt cx="1188019" cy="1569312"/>
          </a:xfrm>
        </p:grpSpPr>
        <p:sp>
          <p:nvSpPr>
            <p:cNvPr id="1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56935" y="1045941"/>
              <a:ext cx="1188018" cy="923330"/>
            </a:xfrm>
            <a:prstGeom prst="rect">
              <a:avLst/>
            </a:prstGeom>
            <a:noFill/>
          </p:spPr>
          <p:txBody>
            <a:bodyPr wrap="square" rtlCol="0">
              <a:spAutoFit/>
            </a:bodyPr>
            <a:lstStyle/>
            <a:p>
              <a:pPr algn="ctr"/>
              <a:r>
                <a:rPr lang="en-US" sz="5400" b="1">
                  <a:solidFill>
                    <a:srgbClr val="00D6CE"/>
                  </a:solidFill>
                  <a:latin typeface="Century Gothic" panose="020B0502020202020204" pitchFamily="34" charset="0"/>
                </a:rPr>
                <a:t>3</a:t>
              </a:r>
            </a:p>
          </p:txBody>
        </p:sp>
      </p:grpSp>
      <p:pic>
        <p:nvPicPr>
          <p:cNvPr id="31" name="Graphic 30" descr="Presentation with 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807" y="391098"/>
            <a:ext cx="914400" cy="914400"/>
          </a:xfrm>
          <a:prstGeom prst="rect">
            <a:avLst/>
          </a:prstGeom>
        </p:spPr>
      </p:pic>
      <p:sp>
        <p:nvSpPr>
          <p:cNvPr id="53" name="TextBox 52"/>
          <p:cNvSpPr txBox="1"/>
          <p:nvPr/>
        </p:nvSpPr>
        <p:spPr>
          <a:xfrm>
            <a:off x="1361440" y="587375"/>
            <a:ext cx="6122035" cy="521970"/>
          </a:xfrm>
          <a:prstGeom prst="rect">
            <a:avLst/>
          </a:prstGeom>
          <a:noFill/>
        </p:spPr>
        <p:txBody>
          <a:bodyPr wrap="square" rtlCol="0">
            <a:spAutoFit/>
          </a:bodyPr>
          <a:lstStyle/>
          <a:p>
            <a:pPr algn="l"/>
            <a:r>
              <a:rPr lang="en-MY" altLang="en-US" sz="2800" b="1">
                <a:solidFill>
                  <a:schemeClr val="bg1"/>
                </a:solidFill>
                <a:latin typeface="Century Gothic" panose="020B0502020202020204" pitchFamily="34" charset="0"/>
              </a:rPr>
              <a:t>THEORETICAL FRAMEWORK</a:t>
            </a:r>
          </a:p>
        </p:txBody>
      </p:sp>
      <p:sp>
        <p:nvSpPr>
          <p:cNvPr id="5" name="TextBox 4"/>
          <p:cNvSpPr txBox="1"/>
          <p:nvPr/>
        </p:nvSpPr>
        <p:spPr>
          <a:xfrm>
            <a:off x="745114" y="2250040"/>
            <a:ext cx="3621403" cy="2862322"/>
          </a:xfrm>
          <a:prstGeom prst="rect">
            <a:avLst/>
          </a:prstGeom>
          <a:noFill/>
        </p:spPr>
        <p:txBody>
          <a:bodyPr wrap="square" rtlCol="0">
            <a:spAutoFit/>
          </a:bodyPr>
          <a:lstStyle/>
          <a:p>
            <a:r>
              <a:rPr lang="en-US" b="1" dirty="0">
                <a:highlight>
                  <a:srgbClr val="C0C0C0"/>
                </a:highlight>
              </a:rPr>
              <a:t> Islamic Feminism</a:t>
            </a:r>
            <a:r>
              <a:rPr lang="en-US" b="1" dirty="0"/>
              <a:t> </a:t>
            </a:r>
          </a:p>
          <a:p>
            <a:pPr marL="285750" indent="-285750">
              <a:buClr>
                <a:srgbClr val="00B050"/>
              </a:buClr>
              <a:buFont typeface="Arial" panose="020B0604020202020204" pitchFamily="34" charset="0"/>
              <a:buChar char="•"/>
            </a:pPr>
            <a:r>
              <a:rPr lang="en-US" dirty="0"/>
              <a:t>Concerned role of women in Islam and aims for full equality of all Muslims</a:t>
            </a:r>
          </a:p>
          <a:p>
            <a:pPr marL="285750" indent="-285750">
              <a:buClr>
                <a:srgbClr val="00B050"/>
              </a:buClr>
              <a:buFont typeface="Arial" panose="020B0604020202020204" pitchFamily="34" charset="0"/>
              <a:buChar char="•"/>
            </a:pPr>
            <a:r>
              <a:rPr lang="en-US" dirty="0"/>
              <a:t>Seek to highlight the deeply rooted teachings of equality in Quran</a:t>
            </a:r>
          </a:p>
          <a:p>
            <a:pPr marL="285750" indent="-285750">
              <a:buClr>
                <a:srgbClr val="00B050"/>
              </a:buClr>
              <a:buFont typeface="Arial" panose="020B0604020202020204" pitchFamily="34" charset="0"/>
              <a:buChar char="•"/>
            </a:pPr>
            <a:r>
              <a:rPr lang="en-US" dirty="0"/>
              <a:t>Encourage a questioning of patriarchal interpretation of Islamic teaching</a:t>
            </a:r>
          </a:p>
        </p:txBody>
      </p:sp>
      <p:sp>
        <p:nvSpPr>
          <p:cNvPr id="14" name="TextBox 13"/>
          <p:cNvSpPr txBox="1"/>
          <p:nvPr/>
        </p:nvSpPr>
        <p:spPr>
          <a:xfrm>
            <a:off x="4469258" y="2250040"/>
            <a:ext cx="3356227" cy="3416320"/>
          </a:xfrm>
          <a:prstGeom prst="rect">
            <a:avLst/>
          </a:prstGeom>
          <a:noFill/>
        </p:spPr>
        <p:txBody>
          <a:bodyPr wrap="square" rtlCol="0">
            <a:spAutoFit/>
          </a:bodyPr>
          <a:lstStyle/>
          <a:p>
            <a:r>
              <a:rPr lang="en-US" b="1" dirty="0">
                <a:highlight>
                  <a:srgbClr val="C0C0C0"/>
                </a:highlight>
              </a:rPr>
              <a:t> Christian Feminism</a:t>
            </a:r>
          </a:p>
          <a:p>
            <a:pPr marL="285750" indent="-285750">
              <a:buClr>
                <a:srgbClr val="00B050"/>
              </a:buClr>
              <a:buFont typeface="Arial" panose="020B0604020202020204" pitchFamily="34" charset="0"/>
              <a:buChar char="•"/>
            </a:pPr>
            <a:r>
              <a:rPr lang="en-US" dirty="0"/>
              <a:t>Seek and understand Christianity considering the equality of men and women</a:t>
            </a:r>
          </a:p>
          <a:p>
            <a:pPr marL="285750" indent="-285750">
              <a:buClr>
                <a:srgbClr val="00B050"/>
              </a:buClr>
              <a:buFont typeface="Arial" panose="020B0604020202020204" pitchFamily="34" charset="0"/>
              <a:buChar char="•"/>
            </a:pPr>
            <a:r>
              <a:rPr lang="en-US" dirty="0"/>
              <a:t>This kind of equality once been ignored, so they believe their contributions are necessary</a:t>
            </a:r>
          </a:p>
          <a:p>
            <a:pPr marL="285750" indent="-285750">
              <a:buClr>
                <a:srgbClr val="00B050"/>
              </a:buClr>
              <a:buFont typeface="Arial" panose="020B0604020202020204" pitchFamily="34" charset="0"/>
              <a:buChar char="•"/>
            </a:pPr>
            <a:r>
              <a:rPr lang="en-US" dirty="0"/>
              <a:t>Major issues are the ordination of women, men dominance in marriage and claims of moral deficiency  </a:t>
            </a:r>
          </a:p>
        </p:txBody>
      </p:sp>
      <p:sp>
        <p:nvSpPr>
          <p:cNvPr id="15" name="TextBox 14"/>
          <p:cNvSpPr txBox="1"/>
          <p:nvPr/>
        </p:nvSpPr>
        <p:spPr>
          <a:xfrm>
            <a:off x="7825484" y="2250040"/>
            <a:ext cx="3621401" cy="4247317"/>
          </a:xfrm>
          <a:prstGeom prst="rect">
            <a:avLst/>
          </a:prstGeom>
          <a:noFill/>
        </p:spPr>
        <p:txBody>
          <a:bodyPr wrap="square" rtlCol="0">
            <a:spAutoFit/>
          </a:bodyPr>
          <a:lstStyle/>
          <a:p>
            <a:r>
              <a:rPr lang="en-US" b="1" dirty="0">
                <a:highlight>
                  <a:srgbClr val="C0C0C0"/>
                </a:highlight>
              </a:rPr>
              <a:t>Hindu Feminism</a:t>
            </a:r>
          </a:p>
          <a:p>
            <a:pPr marL="285750" indent="-285750">
              <a:buClr>
                <a:srgbClr val="00B050"/>
              </a:buClr>
              <a:buFont typeface="Arial" panose="020B0604020202020204" pitchFamily="34" charset="0"/>
              <a:buChar char="•"/>
            </a:pPr>
            <a:r>
              <a:rPr lang="en-US" dirty="0"/>
              <a:t>Spiritual culture views women as a form of a goddess which battles good vs evil</a:t>
            </a:r>
          </a:p>
          <a:p>
            <a:pPr marL="285750" indent="-285750">
              <a:buClr>
                <a:srgbClr val="00B050"/>
              </a:buClr>
              <a:buFont typeface="Arial" panose="020B0604020202020204" pitchFamily="34" charset="0"/>
              <a:buChar char="•"/>
            </a:pPr>
            <a:r>
              <a:rPr lang="en-US" dirty="0"/>
              <a:t>Based on laws and justice system in India, women occupy higher role in defining political and economic landscape</a:t>
            </a:r>
          </a:p>
          <a:p>
            <a:pPr marL="285750" indent="-285750">
              <a:buClr>
                <a:srgbClr val="00B050"/>
              </a:buClr>
              <a:buFont typeface="Arial" panose="020B0604020202020204" pitchFamily="34" charset="0"/>
              <a:buChar char="•"/>
            </a:pPr>
            <a:r>
              <a:rPr lang="en-US" dirty="0"/>
              <a:t>This gynocentric feminism is not based on consumer equality or equal rights of men and women, but they adhere to a theory that divine feminine of a spiritual tradition has higher power over masculine gender</a:t>
            </a:r>
          </a:p>
        </p:txBody>
      </p:sp>
    </p:spTree>
    <p:custDataLst>
      <p:tags r:id="rId1"/>
    </p:custDataLst>
  </p:cSld>
  <p:clrMapOvr>
    <a:masterClrMapping/>
  </p:clrMapOvr>
  <p:transition spd="med" advTm="79085">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extLst>
    <p:ext uri="{E180D4A7-C9FB-4DFB-919C-405C955672EB}">
      <p14:showEvtLst xmlns:p14="http://schemas.microsoft.com/office/powerpoint/2010/main">
        <p14:playEvt time="0" objId="21"/>
        <p14:stopEvt time="77689" objId="21"/>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5" y="0"/>
            <a:ext cx="12192635" cy="6858000"/>
          </a:xfrm>
          <a:prstGeom prst="rect">
            <a:avLst/>
          </a:prstGeom>
          <a:solidFill>
            <a:srgbClr val="00D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41020" y="1382395"/>
            <a:ext cx="11119485" cy="5062220"/>
            <a:chOff x="0" y="3173194"/>
            <a:chExt cx="3044951" cy="2828296"/>
          </a:xfrm>
        </p:grpSpPr>
        <p:sp>
          <p:nvSpPr>
            <p:cNvPr id="3" name="Rectangle 35"/>
            <p:cNvSpPr/>
            <p:nvPr/>
          </p:nvSpPr>
          <p:spPr>
            <a:xfrm>
              <a:off x="0" y="3603171"/>
              <a:ext cx="3044951" cy="239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6"/>
            <p:cNvSpPr/>
            <p:nvPr/>
          </p:nvSpPr>
          <p:spPr>
            <a:xfrm>
              <a:off x="2423886" y="3603171"/>
              <a:ext cx="621065" cy="2398319"/>
            </a:xfrm>
            <a:prstGeom prst="rect">
              <a:avLst/>
            </a:prstGeom>
            <a:gradFill flip="none" rotWithShape="1">
              <a:gsLst>
                <a:gs pos="0">
                  <a:schemeClr val="bg1">
                    <a:alpha val="0"/>
                  </a:schemeClr>
                </a:gs>
                <a:gs pos="100000">
                  <a:schemeClr val="tx1">
                    <a:alpha val="4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38"/>
            <p:cNvSpPr/>
            <p:nvPr/>
          </p:nvSpPr>
          <p:spPr>
            <a:xfrm rot="16200000">
              <a:off x="-7602" y="3236685"/>
              <a:ext cx="621065" cy="494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034203" y="956604"/>
            <a:ext cx="1188019" cy="1569312"/>
            <a:chOff x="1856935" y="956604"/>
            <a:chExt cx="1188019" cy="1569312"/>
          </a:xfrm>
        </p:grpSpPr>
        <p:sp>
          <p:nvSpPr>
            <p:cNvPr id="19" name="Rectangle: Top Corners Rounded 7"/>
            <p:cNvSpPr/>
            <p:nvPr/>
          </p:nvSpPr>
          <p:spPr>
            <a:xfrm rot="16200000">
              <a:off x="1752536" y="1233499"/>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7"/>
            <p:cNvSpPr/>
            <p:nvPr/>
          </p:nvSpPr>
          <p:spPr>
            <a:xfrm rot="16200000">
              <a:off x="1752537" y="1061003"/>
              <a:ext cx="1396816" cy="1188017"/>
            </a:xfrm>
            <a:custGeom>
              <a:avLst/>
              <a:gdLst>
                <a:gd name="connsiteX0" fmla="*/ 198007 w 1216855"/>
                <a:gd name="connsiteY0" fmla="*/ 0 h 1188017"/>
                <a:gd name="connsiteX1" fmla="*/ 1018848 w 1216855"/>
                <a:gd name="connsiteY1" fmla="*/ 0 h 1188017"/>
                <a:gd name="connsiteX2" fmla="*/ 1216855 w 1216855"/>
                <a:gd name="connsiteY2" fmla="*/ 198007 h 1188017"/>
                <a:gd name="connsiteX3" fmla="*/ 1216855 w 1216855"/>
                <a:gd name="connsiteY3" fmla="*/ 1188017 h 1188017"/>
                <a:gd name="connsiteX4" fmla="*/ 1216855 w 1216855"/>
                <a:gd name="connsiteY4" fmla="*/ 1188017 h 1188017"/>
                <a:gd name="connsiteX5" fmla="*/ 0 w 1216855"/>
                <a:gd name="connsiteY5" fmla="*/ 1188017 h 1188017"/>
                <a:gd name="connsiteX6" fmla="*/ 0 w 1216855"/>
                <a:gd name="connsiteY6" fmla="*/ 1188017 h 1188017"/>
                <a:gd name="connsiteX7" fmla="*/ 0 w 1216855"/>
                <a:gd name="connsiteY7" fmla="*/ 198007 h 1188017"/>
                <a:gd name="connsiteX8" fmla="*/ 198007 w 1216855"/>
                <a:gd name="connsiteY8" fmla="*/ 0 h 1188017"/>
                <a:gd name="connsiteX0-1" fmla="*/ 377968 w 1396816"/>
                <a:gd name="connsiteY0-2" fmla="*/ 0 h 1188017"/>
                <a:gd name="connsiteX1-3" fmla="*/ 1198809 w 1396816"/>
                <a:gd name="connsiteY1-4" fmla="*/ 0 h 1188017"/>
                <a:gd name="connsiteX2-5" fmla="*/ 1396816 w 1396816"/>
                <a:gd name="connsiteY2-6" fmla="*/ 198007 h 1188017"/>
                <a:gd name="connsiteX3-7" fmla="*/ 1396816 w 1396816"/>
                <a:gd name="connsiteY3-8" fmla="*/ 1188017 h 1188017"/>
                <a:gd name="connsiteX4-9" fmla="*/ 1396816 w 1396816"/>
                <a:gd name="connsiteY4-10" fmla="*/ 1188017 h 1188017"/>
                <a:gd name="connsiteX5-11" fmla="*/ 179961 w 1396816"/>
                <a:gd name="connsiteY5-12" fmla="*/ 1188017 h 1188017"/>
                <a:gd name="connsiteX6-13" fmla="*/ 0 w 1396816"/>
                <a:gd name="connsiteY6-14" fmla="*/ 1178289 h 1188017"/>
                <a:gd name="connsiteX7-15" fmla="*/ 179961 w 1396816"/>
                <a:gd name="connsiteY7-16" fmla="*/ 198007 h 1188017"/>
                <a:gd name="connsiteX8-17" fmla="*/ 377968 w 1396816"/>
                <a:gd name="connsiteY8-18" fmla="*/ 0 h 1188017"/>
                <a:gd name="connsiteX0-19" fmla="*/ 377968 w 1396816"/>
                <a:gd name="connsiteY0-20" fmla="*/ 0 h 1188017"/>
                <a:gd name="connsiteX1-21" fmla="*/ 1198809 w 1396816"/>
                <a:gd name="connsiteY1-22" fmla="*/ 0 h 1188017"/>
                <a:gd name="connsiteX2-23" fmla="*/ 1396816 w 1396816"/>
                <a:gd name="connsiteY2-24" fmla="*/ 198007 h 1188017"/>
                <a:gd name="connsiteX3-25" fmla="*/ 1396816 w 1396816"/>
                <a:gd name="connsiteY3-26" fmla="*/ 1188017 h 1188017"/>
                <a:gd name="connsiteX4-27" fmla="*/ 1396816 w 1396816"/>
                <a:gd name="connsiteY4-28" fmla="*/ 1188017 h 1188017"/>
                <a:gd name="connsiteX5-29" fmla="*/ 179961 w 1396816"/>
                <a:gd name="connsiteY5-30" fmla="*/ 1188017 h 1188017"/>
                <a:gd name="connsiteX6-31" fmla="*/ 0 w 1396816"/>
                <a:gd name="connsiteY6-32" fmla="*/ 1178289 h 1188017"/>
                <a:gd name="connsiteX7-33" fmla="*/ 179961 w 1396816"/>
                <a:gd name="connsiteY7-34" fmla="*/ 198007 h 1188017"/>
                <a:gd name="connsiteX8-35" fmla="*/ 377968 w 1396816"/>
                <a:gd name="connsiteY8-36" fmla="*/ 0 h 11880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96816" h="1188017">
                  <a:moveTo>
                    <a:pt x="377968" y="0"/>
                  </a:moveTo>
                  <a:lnTo>
                    <a:pt x="1198809" y="0"/>
                  </a:lnTo>
                  <a:cubicBezTo>
                    <a:pt x="1308165" y="0"/>
                    <a:pt x="1396816" y="88651"/>
                    <a:pt x="1396816" y="198007"/>
                  </a:cubicBezTo>
                  <a:lnTo>
                    <a:pt x="1396816" y="1188017"/>
                  </a:lnTo>
                  <a:lnTo>
                    <a:pt x="1396816" y="1188017"/>
                  </a:lnTo>
                  <a:lnTo>
                    <a:pt x="179961" y="1188017"/>
                  </a:lnTo>
                  <a:lnTo>
                    <a:pt x="0" y="1178289"/>
                  </a:lnTo>
                  <a:cubicBezTo>
                    <a:pt x="184825" y="1013659"/>
                    <a:pt x="179961" y="528010"/>
                    <a:pt x="179961" y="198007"/>
                  </a:cubicBezTo>
                  <a:cubicBezTo>
                    <a:pt x="179961" y="88651"/>
                    <a:pt x="268612" y="0"/>
                    <a:pt x="3779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56935" y="1045941"/>
              <a:ext cx="1188018" cy="923330"/>
            </a:xfrm>
            <a:prstGeom prst="rect">
              <a:avLst/>
            </a:prstGeom>
            <a:noFill/>
          </p:spPr>
          <p:txBody>
            <a:bodyPr wrap="square" rtlCol="0">
              <a:spAutoFit/>
            </a:bodyPr>
            <a:lstStyle/>
            <a:p>
              <a:pPr algn="ctr"/>
              <a:r>
                <a:rPr lang="en-US" sz="5400" b="1">
                  <a:solidFill>
                    <a:srgbClr val="00D6CE"/>
                  </a:solidFill>
                  <a:latin typeface="Century Gothic" panose="020B0502020202020204" pitchFamily="34" charset="0"/>
                </a:rPr>
                <a:t>3</a:t>
              </a:r>
            </a:p>
          </p:txBody>
        </p:sp>
      </p:grpSp>
      <p:pic>
        <p:nvPicPr>
          <p:cNvPr id="31" name="Graphic 30" descr="Presentation with 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807" y="391098"/>
            <a:ext cx="914400" cy="914400"/>
          </a:xfrm>
          <a:prstGeom prst="rect">
            <a:avLst/>
          </a:prstGeom>
        </p:spPr>
      </p:pic>
      <p:sp>
        <p:nvSpPr>
          <p:cNvPr id="53" name="TextBox 52"/>
          <p:cNvSpPr txBox="1"/>
          <p:nvPr/>
        </p:nvSpPr>
        <p:spPr>
          <a:xfrm>
            <a:off x="1361440" y="587375"/>
            <a:ext cx="6122035" cy="521970"/>
          </a:xfrm>
          <a:prstGeom prst="rect">
            <a:avLst/>
          </a:prstGeom>
          <a:noFill/>
        </p:spPr>
        <p:txBody>
          <a:bodyPr wrap="square" rtlCol="0">
            <a:spAutoFit/>
          </a:bodyPr>
          <a:lstStyle/>
          <a:p>
            <a:pPr algn="l"/>
            <a:r>
              <a:rPr lang="en-MY" altLang="en-US" sz="2800" b="1">
                <a:solidFill>
                  <a:schemeClr val="bg1"/>
                </a:solidFill>
                <a:latin typeface="Century Gothic" panose="020B0502020202020204" pitchFamily="34" charset="0"/>
              </a:rPr>
              <a:t>THEORETICAL FRAMEWORK</a:t>
            </a:r>
          </a:p>
        </p:txBody>
      </p:sp>
      <p:sp>
        <p:nvSpPr>
          <p:cNvPr id="6" name="TextBox 5"/>
          <p:cNvSpPr txBox="1"/>
          <p:nvPr/>
        </p:nvSpPr>
        <p:spPr>
          <a:xfrm>
            <a:off x="4438736" y="3510712"/>
            <a:ext cx="3313892" cy="923330"/>
          </a:xfrm>
          <a:prstGeom prst="rect">
            <a:avLst/>
          </a:prstGeom>
          <a:noFill/>
        </p:spPr>
        <p:txBody>
          <a:bodyPr wrap="square" rtlCol="0">
            <a:spAutoFit/>
          </a:bodyPr>
          <a:lstStyle/>
          <a:p>
            <a:pPr algn="ctr"/>
            <a:r>
              <a:rPr lang="en-US" b="1" i="0" dirty="0">
                <a:solidFill>
                  <a:srgbClr val="333333"/>
                </a:solidFill>
                <a:effectLst/>
                <a:latin typeface="Georgia" panose="02040502050405020303" pitchFamily="18" charset="0"/>
              </a:rPr>
              <a:t>Why do so many hate on the term feminism and the feminist movement?</a:t>
            </a:r>
            <a:endParaRPr lang="en-US" dirty="0"/>
          </a:p>
        </p:txBody>
      </p:sp>
      <p:grpSp>
        <p:nvGrpSpPr>
          <p:cNvPr id="32" name="Group 31"/>
          <p:cNvGrpSpPr/>
          <p:nvPr/>
        </p:nvGrpSpPr>
        <p:grpSpPr>
          <a:xfrm>
            <a:off x="522038" y="1446627"/>
            <a:ext cx="10918591" cy="5222998"/>
            <a:chOff x="522038" y="1446627"/>
            <a:chExt cx="10918591" cy="5222998"/>
          </a:xfrm>
        </p:grpSpPr>
        <p:grpSp>
          <p:nvGrpSpPr>
            <p:cNvPr id="30" name="Group 29"/>
            <p:cNvGrpSpPr/>
            <p:nvPr/>
          </p:nvGrpSpPr>
          <p:grpSpPr>
            <a:xfrm>
              <a:off x="5971528" y="3975888"/>
              <a:ext cx="5469101" cy="2693737"/>
              <a:chOff x="6014060" y="4018420"/>
              <a:chExt cx="5469101" cy="2693737"/>
            </a:xfrm>
          </p:grpSpPr>
          <p:pic>
            <p:nvPicPr>
              <p:cNvPr id="23" name="Picture 22" descr="A picture containing wheel&#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9700" r="59536" b="72669"/>
              <a:stretch>
                <a:fillRect/>
              </a:stretch>
            </p:blipFill>
            <p:spPr>
              <a:xfrm flipH="1" flipV="1">
                <a:off x="6014060" y="4018420"/>
                <a:ext cx="5469101" cy="2693737"/>
              </a:xfrm>
              <a:prstGeom prst="rect">
                <a:avLst/>
              </a:prstGeom>
            </p:spPr>
          </p:pic>
          <p:sp>
            <p:nvSpPr>
              <p:cNvPr id="29" name="TextBox 28"/>
              <p:cNvSpPr txBox="1"/>
              <p:nvPr/>
            </p:nvSpPr>
            <p:spPr>
              <a:xfrm>
                <a:off x="6469636" y="4930570"/>
                <a:ext cx="4536292" cy="1323439"/>
              </a:xfrm>
              <a:prstGeom prst="rect">
                <a:avLst/>
              </a:prstGeom>
              <a:noFill/>
            </p:spPr>
            <p:txBody>
              <a:bodyPr wrap="square" rtlCol="0">
                <a:spAutoFit/>
              </a:bodyPr>
              <a:lstStyle/>
              <a:p>
                <a:pPr algn="ctr"/>
                <a:r>
                  <a:rPr lang="en-US" sz="1600" dirty="0"/>
                  <a:t>Many people fear that feminism will bring negative shifts in relationships, marriage, society, culture, power and authority dynamics in business, job and economic opportunities if women are on an equal footing with men</a:t>
                </a:r>
              </a:p>
            </p:txBody>
          </p:sp>
        </p:grpSp>
        <p:grpSp>
          <p:nvGrpSpPr>
            <p:cNvPr id="14" name="Group 13"/>
            <p:cNvGrpSpPr/>
            <p:nvPr/>
          </p:nvGrpSpPr>
          <p:grpSpPr>
            <a:xfrm>
              <a:off x="3743675" y="1446627"/>
              <a:ext cx="5003958" cy="2079275"/>
              <a:chOff x="3786207" y="1446627"/>
              <a:chExt cx="5003958" cy="2079275"/>
            </a:xfrm>
          </p:grpSpPr>
          <p:pic>
            <p:nvPicPr>
              <p:cNvPr id="21" name="Picture 20" descr="A picture containing wheel&#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6857" t="70956" r="13769"/>
              <a:stretch>
                <a:fillRect/>
              </a:stretch>
            </p:blipFill>
            <p:spPr>
              <a:xfrm flipV="1">
                <a:off x="3786207" y="1446627"/>
                <a:ext cx="5003958" cy="2079275"/>
              </a:xfrm>
              <a:prstGeom prst="rect">
                <a:avLst/>
              </a:prstGeom>
            </p:spPr>
          </p:pic>
          <p:sp>
            <p:nvSpPr>
              <p:cNvPr id="12" name="TextBox 11"/>
              <p:cNvSpPr txBox="1"/>
              <p:nvPr/>
            </p:nvSpPr>
            <p:spPr>
              <a:xfrm>
                <a:off x="4535912" y="1752021"/>
                <a:ext cx="3651903" cy="1077218"/>
              </a:xfrm>
              <a:prstGeom prst="rect">
                <a:avLst/>
              </a:prstGeom>
              <a:noFill/>
            </p:spPr>
            <p:txBody>
              <a:bodyPr wrap="square" rtlCol="0">
                <a:spAutoFit/>
              </a:bodyPr>
              <a:lstStyle/>
              <a:p>
                <a:pPr algn="ctr"/>
                <a:r>
                  <a:rPr lang="en-US" sz="1600" dirty="0"/>
                  <a:t>Many people fear that feminism means that men will eventually lose out – of power, influence, impact, authority, control, and economic opportunities</a:t>
                </a:r>
              </a:p>
            </p:txBody>
          </p:sp>
        </p:grpSp>
        <p:grpSp>
          <p:nvGrpSpPr>
            <p:cNvPr id="13" name="Group 12"/>
            <p:cNvGrpSpPr/>
            <p:nvPr/>
          </p:nvGrpSpPr>
          <p:grpSpPr>
            <a:xfrm>
              <a:off x="522038" y="2567159"/>
              <a:ext cx="4265044" cy="1714676"/>
              <a:chOff x="-30857" y="2801079"/>
              <a:chExt cx="4265044" cy="1714676"/>
            </a:xfrm>
          </p:grpSpPr>
          <p:pic>
            <p:nvPicPr>
              <p:cNvPr id="17" name="Picture 16" descr="A picture containing wheel&#10;&#10;Description automatically generated"/>
              <p:cNvPicPr>
                <a:picLocks noChangeAspect="1"/>
              </p:cNvPicPr>
              <p:nvPr/>
            </p:nvPicPr>
            <p:blipFill rotWithShape="1">
              <a:blip r:embed="rId7" cstate="print">
                <a:extLst>
                  <a:ext uri="{28A0092B-C50C-407E-A947-70E740481C1C}">
                    <a14:useLocalDpi xmlns:a14="http://schemas.microsoft.com/office/drawing/2010/main" val="0"/>
                  </a:ext>
                </a:extLst>
              </a:blip>
              <a:srcRect l="60922" r="8313" b="74102"/>
              <a:stretch>
                <a:fillRect/>
              </a:stretch>
            </p:blipFill>
            <p:spPr>
              <a:xfrm flipH="1">
                <a:off x="-30857" y="2801079"/>
                <a:ext cx="4265044" cy="1714676"/>
              </a:xfrm>
              <a:prstGeom prst="rect">
                <a:avLst/>
              </a:prstGeom>
            </p:spPr>
          </p:pic>
          <p:sp>
            <p:nvSpPr>
              <p:cNvPr id="11" name="TextBox 10"/>
              <p:cNvSpPr txBox="1"/>
              <p:nvPr/>
            </p:nvSpPr>
            <p:spPr>
              <a:xfrm>
                <a:off x="426165" y="3095946"/>
                <a:ext cx="3301966" cy="1077218"/>
              </a:xfrm>
              <a:prstGeom prst="rect">
                <a:avLst/>
              </a:prstGeom>
              <a:noFill/>
            </p:spPr>
            <p:txBody>
              <a:bodyPr wrap="square" rtlCol="0">
                <a:spAutoFit/>
              </a:bodyPr>
              <a:lstStyle/>
              <a:p>
                <a:pPr algn="ctr"/>
                <a:r>
                  <a:rPr lang="en-US" sz="1600" dirty="0"/>
                  <a:t>Feminism has been associated with strong, forceful and angry women, and our society continues to punishes forceful women.</a:t>
                </a:r>
              </a:p>
            </p:txBody>
          </p:sp>
        </p:grpSp>
        <p:grpSp>
          <p:nvGrpSpPr>
            <p:cNvPr id="26" name="Group 25"/>
            <p:cNvGrpSpPr/>
            <p:nvPr/>
          </p:nvGrpSpPr>
          <p:grpSpPr>
            <a:xfrm>
              <a:off x="7638213" y="2433002"/>
              <a:ext cx="3651902" cy="1742876"/>
              <a:chOff x="7638213" y="2720083"/>
              <a:chExt cx="3651902" cy="1742876"/>
            </a:xfrm>
          </p:grpSpPr>
          <p:pic>
            <p:nvPicPr>
              <p:cNvPr id="24" name="Picture 23" descr="A picture containing wheel&#10;&#10;Description automatically generated"/>
              <p:cNvPicPr>
                <a:picLocks noChangeAspect="1"/>
              </p:cNvPicPr>
              <p:nvPr/>
            </p:nvPicPr>
            <p:blipFill rotWithShape="1">
              <a:blip r:embed="rId8" cstate="print">
                <a:extLst>
                  <a:ext uri="{28A0092B-C50C-407E-A947-70E740481C1C}">
                    <a14:useLocalDpi xmlns:a14="http://schemas.microsoft.com/office/drawing/2010/main" val="0"/>
                  </a:ext>
                </a:extLst>
              </a:blip>
              <a:srcRect l="78003" t="35601" b="35306"/>
              <a:stretch>
                <a:fillRect/>
              </a:stretch>
            </p:blipFill>
            <p:spPr>
              <a:xfrm>
                <a:off x="7638213" y="2720083"/>
                <a:ext cx="3651902" cy="1742876"/>
              </a:xfrm>
              <a:prstGeom prst="rect">
                <a:avLst/>
              </a:prstGeom>
            </p:spPr>
          </p:pic>
          <p:sp>
            <p:nvSpPr>
              <p:cNvPr id="15" name="TextBox 14"/>
              <p:cNvSpPr txBox="1"/>
              <p:nvPr/>
            </p:nvSpPr>
            <p:spPr>
              <a:xfrm>
                <a:off x="7805228" y="3212602"/>
                <a:ext cx="3317872" cy="830997"/>
              </a:xfrm>
              <a:prstGeom prst="rect">
                <a:avLst/>
              </a:prstGeom>
              <a:noFill/>
            </p:spPr>
            <p:txBody>
              <a:bodyPr wrap="square" rtlCol="0">
                <a:spAutoFit/>
              </a:bodyPr>
              <a:lstStyle/>
              <a:p>
                <a:pPr algn="ctr"/>
                <a:r>
                  <a:rPr lang="en-US" sz="1600" dirty="0"/>
                  <a:t>Many people believe that feminists want to control the world and put men down</a:t>
                </a:r>
              </a:p>
            </p:txBody>
          </p:sp>
        </p:grpSp>
        <p:grpSp>
          <p:nvGrpSpPr>
            <p:cNvPr id="28" name="Group 27"/>
            <p:cNvGrpSpPr/>
            <p:nvPr/>
          </p:nvGrpSpPr>
          <p:grpSpPr>
            <a:xfrm>
              <a:off x="957794" y="4458515"/>
              <a:ext cx="4956927" cy="1944637"/>
              <a:chOff x="957794" y="4532946"/>
              <a:chExt cx="4956927" cy="1944637"/>
            </a:xfrm>
          </p:grpSpPr>
          <p:pic>
            <p:nvPicPr>
              <p:cNvPr id="25" name="Picture 24" descr="A picture containing wheel&#10;&#10;Description automatically generated"/>
              <p:cNvPicPr>
                <a:picLocks noChangeAspect="1"/>
              </p:cNvPicPr>
              <p:nvPr/>
            </p:nvPicPr>
            <p:blipFill rotWithShape="1">
              <a:blip r:embed="rId9" cstate="print">
                <a:extLst>
                  <a:ext uri="{28A0092B-C50C-407E-A947-70E740481C1C}">
                    <a14:useLocalDpi xmlns:a14="http://schemas.microsoft.com/office/drawing/2010/main" val="0"/>
                  </a:ext>
                </a:extLst>
              </a:blip>
              <a:srcRect l="15708" t="71437" r="58033"/>
              <a:stretch>
                <a:fillRect/>
              </a:stretch>
            </p:blipFill>
            <p:spPr>
              <a:xfrm>
                <a:off x="957794" y="4532946"/>
                <a:ext cx="4956927" cy="1944637"/>
              </a:xfrm>
              <a:prstGeom prst="rect">
                <a:avLst/>
              </a:prstGeom>
            </p:spPr>
          </p:pic>
          <p:sp>
            <p:nvSpPr>
              <p:cNvPr id="27" name="TextBox 26"/>
              <p:cNvSpPr txBox="1"/>
              <p:nvPr/>
            </p:nvSpPr>
            <p:spPr>
              <a:xfrm>
                <a:off x="1503837" y="5214522"/>
                <a:ext cx="4123823" cy="1077218"/>
              </a:xfrm>
              <a:prstGeom prst="rect">
                <a:avLst/>
              </a:prstGeom>
              <a:noFill/>
            </p:spPr>
            <p:txBody>
              <a:bodyPr wrap="square" rtlCol="0">
                <a:spAutoFit/>
              </a:bodyPr>
              <a:lstStyle/>
              <a:p>
                <a:pPr algn="ctr"/>
                <a:r>
                  <a:rPr lang="en-US" sz="1600" dirty="0"/>
                  <a:t>Many people fear that feminism will overturn time-honored traditions, religious beliefs and established gender roles, and that feels scary and wrong</a:t>
                </a:r>
              </a:p>
            </p:txBody>
          </p:sp>
        </p:grpSp>
      </p:grpSp>
    </p:spTree>
    <p:custDataLst>
      <p:tags r:id="rId1"/>
    </p:custDataLst>
  </p:cSld>
  <p:clrMapOvr>
    <a:masterClrMapping/>
  </p:clrMapOvr>
  <p:transition spd="med" advTm="63193">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35"/>
        <p14:stopEvt time="63193" objId="3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6.6|5.1|14.9|21.8|18.3"/>
</p:tagLst>
</file>

<file path=ppt/tags/tag2.xml><?xml version="1.0" encoding="utf-8"?>
<p:tagLst xmlns:a="http://schemas.openxmlformats.org/drawingml/2006/main" xmlns:r="http://schemas.openxmlformats.org/officeDocument/2006/relationships" xmlns:p="http://schemas.openxmlformats.org/presentationml/2006/main">
  <p:tag name="TIMING" val="|5.7|4.1|33.2|41.6"/>
</p:tagLst>
</file>

<file path=ppt/tags/tag3.xml><?xml version="1.0" encoding="utf-8"?>
<p:tagLst xmlns:a="http://schemas.openxmlformats.org/drawingml/2006/main" xmlns:r="http://schemas.openxmlformats.org/officeDocument/2006/relationships" xmlns:p="http://schemas.openxmlformats.org/presentationml/2006/main">
  <p:tag name="TIMING" val="|13.8|17.2|31.4"/>
</p:tagLst>
</file>

<file path=ppt/tags/tag4.xml><?xml version="1.0" encoding="utf-8"?>
<p:tagLst xmlns:a="http://schemas.openxmlformats.org/drawingml/2006/main" xmlns:r="http://schemas.openxmlformats.org/officeDocument/2006/relationships" xmlns:p="http://schemas.openxmlformats.org/presentationml/2006/main">
  <p:tag name="TIMING" val="|12.5|1.8|19.1|0.8|19.9|1"/>
</p:tagLst>
</file>

<file path=ppt/tags/tag5.xml><?xml version="1.0" encoding="utf-8"?>
<p:tagLst xmlns:a="http://schemas.openxmlformats.org/drawingml/2006/main" xmlns:r="http://schemas.openxmlformats.org/officeDocument/2006/relationships" xmlns:p="http://schemas.openxmlformats.org/presentationml/2006/main">
  <p:tag name="TIMING" val="|0.2|20.1|17"/>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1144</Words>
  <Application>Microsoft Office PowerPoint</Application>
  <PresentationFormat>Widescreen</PresentationFormat>
  <Paragraphs>130</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Bodoni MT</vt:lpstr>
      <vt:lpstr>Britannic Bold</vt:lpstr>
      <vt:lpstr>Calibri</vt:lpstr>
      <vt:lpstr>Calibri Light</vt:lpstr>
      <vt:lpstr>Century Gothic</vt:lpstr>
      <vt:lpstr>Comic Sans MS</vt:lpstr>
      <vt:lpstr>Georgia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ZEREEN TEO HUEY HUEY A20EC0173</cp:lastModifiedBy>
  <cp:revision>28</cp:revision>
  <dcterms:created xsi:type="dcterms:W3CDTF">2020-11-11T16:21:00Z</dcterms:created>
  <dcterms:modified xsi:type="dcterms:W3CDTF">2021-02-03T08:50:18Z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