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71" r:id="rId7"/>
    <p:sldId id="263" r:id="rId8"/>
    <p:sldId id="275" r:id="rId9"/>
    <p:sldId id="276" r:id="rId10"/>
    <p:sldId id="282" r:id="rId11"/>
    <p:sldId id="277" r:id="rId12"/>
    <p:sldId id="283" r:id="rId13"/>
    <p:sldId id="280" r:id="rId14"/>
    <p:sldId id="284" r:id="rId15"/>
    <p:sldId id="281" r:id="rId16"/>
    <p:sldId id="278" r:id="rId17"/>
    <p:sldId id="262" r:id="rId18"/>
    <p:sldId id="279" r:id="rId19"/>
    <p:sldId id="267" r:id="rId20"/>
    <p:sldId id="269" r:id="rId21"/>
    <p:sldId id="270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74" autoAdjust="0"/>
  </p:normalViewPr>
  <p:slideViewPr>
    <p:cSldViewPr snapToGrid="0" showGuides="1">
      <p:cViewPr varScale="1">
        <p:scale>
          <a:sx n="86" d="100"/>
          <a:sy n="86" d="100"/>
        </p:scale>
        <p:origin x="557" y="5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11/28/2020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5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  <p:sldLayoutId id="214748371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quidweb.com/services/database-mssql.html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press.weather.com/in-the-news/big-data-delivers-fewer-hunches-more-facts-to-weather-channel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datacenterknowledge.com/the-facebook-data-center-faq-page-2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s://www.liquidweb.com/services/database-mysql.html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8Vnhw8Sgj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7wdata.be/vocabulary/database-transaction/" TargetMode="External"/><Relationship Id="rId2" Type="http://schemas.openxmlformats.org/officeDocument/2006/relationships/hyperlink" Target="https://www.7wdata.be/vocabulary/dat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7wdata.be/vocabulary/multiplication-2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3238428" y="2855631"/>
            <a:ext cx="1380506" cy="1074482"/>
            <a:chOff x="3238428" y="2902286"/>
            <a:chExt cx="1380506" cy="10744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38050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DB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3252854" y="3668991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cs typeface="Calibri Light" panose="020F0302020204030204" pitchFamily="34" charset="0"/>
                </a:rPr>
                <a:t>D A T A B A S E 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955" y="3871294"/>
            <a:ext cx="4854339" cy="4002369"/>
          </a:xfrm>
        </p:spPr>
        <p:txBody>
          <a:bodyPr/>
          <a:lstStyle/>
          <a:p>
            <a:r>
              <a:rPr lang="en-US" dirty="0"/>
              <a:t>Group 1</a:t>
            </a:r>
          </a:p>
          <a:p>
            <a:r>
              <a:rPr lang="en-US" dirty="0"/>
              <a:t>Adam </a:t>
            </a:r>
            <a:r>
              <a:rPr lang="en-US" dirty="0" err="1"/>
              <a:t>Wafii</a:t>
            </a:r>
            <a:r>
              <a:rPr lang="en-US" dirty="0"/>
              <a:t> bin </a:t>
            </a:r>
            <a:r>
              <a:rPr lang="en-US" dirty="0" err="1"/>
              <a:t>Azuar</a:t>
            </a:r>
            <a:endParaRPr lang="en-US" dirty="0"/>
          </a:p>
          <a:p>
            <a:r>
              <a:rPr lang="en-US" dirty="0" err="1"/>
              <a:t>Adrina</a:t>
            </a:r>
            <a:r>
              <a:rPr lang="en-US" dirty="0"/>
              <a:t> </a:t>
            </a:r>
            <a:r>
              <a:rPr lang="en-US" dirty="0" err="1"/>
              <a:t>Asyiqin</a:t>
            </a:r>
            <a:endParaRPr lang="en-US" dirty="0"/>
          </a:p>
          <a:p>
            <a:r>
              <a:rPr lang="en-US" dirty="0"/>
              <a:t>Kong Jia Rou</a:t>
            </a:r>
          </a:p>
          <a:p>
            <a:r>
              <a:rPr lang="en-US" dirty="0"/>
              <a:t>Lee Jia Xian</a:t>
            </a:r>
          </a:p>
          <a:p>
            <a:r>
              <a:rPr lang="en-US" dirty="0" err="1"/>
              <a:t>Luqman</a:t>
            </a:r>
            <a:r>
              <a:rPr lang="en-US" dirty="0"/>
              <a:t> </a:t>
            </a:r>
            <a:r>
              <a:rPr lang="en-US" dirty="0" err="1"/>
              <a:t>Ariff</a:t>
            </a:r>
            <a:r>
              <a:rPr lang="en-US" dirty="0"/>
              <a:t> bin Noor </a:t>
            </a:r>
            <a:r>
              <a:rPr lang="en-US" dirty="0" err="1"/>
              <a:t>Azhar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0DE04E-B8AF-CC40-A949-F6BD9A7EF6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F7295-2BF6-EC47-B7C0-27F465541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068AE1BA-E812-EA47-9994-73828DBFE8A2}"/>
              </a:ext>
            </a:extLst>
          </p:cNvPr>
          <p:cNvSpPr txBox="1">
            <a:spLocks/>
          </p:cNvSpPr>
          <p:nvPr/>
        </p:nvSpPr>
        <p:spPr>
          <a:xfrm>
            <a:off x="722585" y="2239672"/>
            <a:ext cx="9905999" cy="3541714"/>
          </a:xfr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✑"/>
            </a:pPr>
            <a:r>
              <a:rPr lang="en-MY" dirty="0"/>
              <a:t> Example of DBMS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</a:t>
            </a:r>
            <a:r>
              <a:rPr lang="en-MY" dirty="0" err="1"/>
              <a:t>MySql</a:t>
            </a:r>
            <a:endParaRPr lang="en-MY" dirty="0"/>
          </a:p>
          <a:p>
            <a:pPr lvl="1">
              <a:buFont typeface="Zapf Dingbats"/>
              <a:buChar char="✑"/>
            </a:pPr>
            <a:r>
              <a:rPr lang="en-MY" dirty="0"/>
              <a:t> Oracle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SQL Server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IBM DB2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PostgreSQL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Amazon </a:t>
            </a:r>
            <a:r>
              <a:rPr lang="en-MY" dirty="0" err="1"/>
              <a:t>SimpleDB</a:t>
            </a:r>
            <a:r>
              <a:rPr lang="en-MY" dirty="0"/>
              <a:t> (cloud based) etc.</a:t>
            </a:r>
          </a:p>
          <a:p>
            <a:endParaRPr lang="en-MY" dirty="0"/>
          </a:p>
        </p:txBody>
      </p:sp>
      <p:pic>
        <p:nvPicPr>
          <p:cNvPr id="5" name="Picture 2" descr="Database Management System | What Is DBMS | Types Of DBMS">
            <a:extLst>
              <a:ext uri="{FF2B5EF4-FFF2-40B4-BE49-F238E27FC236}">
                <a16:creationId xmlns:a16="http://schemas.microsoft.com/office/drawing/2014/main" id="{3788DD9E-AF45-B34C-B286-E1CA5F5FA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88" y="1977450"/>
            <a:ext cx="4622039" cy="29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DB4AF7-A7E1-A740-80E3-8E9B5A549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893E6-81FB-0744-B4F0-21141D90B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ABD4B-13A7-934A-9112-7BDB5D5E1B8D}"/>
              </a:ext>
            </a:extLst>
          </p:cNvPr>
          <p:cNvSpPr txBox="1">
            <a:spLocks/>
          </p:cNvSpPr>
          <p:nvPr/>
        </p:nvSpPr>
        <p:spPr>
          <a:xfrm>
            <a:off x="518678" y="721348"/>
            <a:ext cx="10835122" cy="1147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DBMS subsystem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A86BB-BC3F-7146-84C7-02C379C7D034}"/>
              </a:ext>
            </a:extLst>
          </p:cNvPr>
          <p:cNvSpPr/>
          <p:nvPr/>
        </p:nvSpPr>
        <p:spPr>
          <a:xfrm>
            <a:off x="518678" y="1356997"/>
            <a:ext cx="10755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DBMS generally consists of 5 component :</a:t>
            </a:r>
          </a:p>
          <a:p>
            <a:endParaRPr lang="en-US" sz="2000" dirty="0"/>
          </a:p>
          <a:p>
            <a:pPr>
              <a:buFont typeface="Zapf Dingbats"/>
              <a:buChar char="✑"/>
            </a:pPr>
            <a:r>
              <a:rPr lang="en-US" sz="2000" dirty="0"/>
              <a:t> </a:t>
            </a:r>
            <a:r>
              <a:rPr lang="en-US" sz="2800" dirty="0"/>
              <a:t>DBMS Eng</a:t>
            </a:r>
            <a:r>
              <a:rPr lang="en-US" sz="2400" dirty="0"/>
              <a:t>ine</a:t>
            </a:r>
          </a:p>
          <a:p>
            <a:pPr lvl="1">
              <a:buFont typeface="Zapf Dingbats"/>
              <a:buChar char="✑"/>
            </a:pPr>
            <a:r>
              <a:rPr lang="en-MY" sz="2000" dirty="0"/>
              <a:t> </a:t>
            </a:r>
            <a:r>
              <a:rPr lang="en-MY" sz="2400" dirty="0"/>
              <a:t>accepts logical requests from other DBMS components 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converts them into to their physical equivalents and actual accesses the physical data it exists on the store me</a:t>
            </a:r>
            <a:r>
              <a:rPr lang="en-MY" sz="2000" dirty="0"/>
              <a:t>dia</a:t>
            </a:r>
            <a:endParaRPr lang="en-US" sz="2000" dirty="0"/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223475EA-2A6C-2A4D-AAFA-2C03C393AC91}"/>
              </a:ext>
            </a:extLst>
          </p:cNvPr>
          <p:cNvSpPr txBox="1">
            <a:spLocks/>
          </p:cNvSpPr>
          <p:nvPr/>
        </p:nvSpPr>
        <p:spPr>
          <a:xfrm>
            <a:off x="518678" y="3852750"/>
            <a:ext cx="9183029" cy="2503600"/>
          </a:xfrm>
        </p:spPr>
        <p:txBody>
          <a:bodyPr vert="horz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✑"/>
            </a:pPr>
            <a:r>
              <a:rPr lang="en-MY" sz="2800" dirty="0"/>
              <a:t>Data Definition Subsystem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</a:t>
            </a:r>
            <a:r>
              <a:rPr lang="en-MY" sz="2400" dirty="0"/>
              <a:t>used to create and maintain data dictionary </a:t>
            </a:r>
          </a:p>
          <a:p>
            <a:pPr lvl="2">
              <a:buFont typeface="Zapf Dingbats"/>
              <a:buChar char="✑"/>
            </a:pPr>
            <a:r>
              <a:rPr lang="en-MY" sz="2000" dirty="0"/>
              <a:t>Data Dictionary- the repository of the definition of each table  </a:t>
            </a:r>
          </a:p>
          <a:p>
            <a:pPr lvl="2"/>
            <a:r>
              <a:rPr lang="en-MY" dirty="0"/>
              <a:t> attributes and fields the definition of each attribute</a:t>
            </a:r>
          </a:p>
          <a:p>
            <a:pPr lvl="2"/>
            <a:r>
              <a:rPr lang="en-MY" dirty="0"/>
              <a:t> attributes and fields the relationships between tables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</a:t>
            </a:r>
            <a:r>
              <a:rPr lang="en-MY" sz="2400" dirty="0"/>
              <a:t>define the structure of the tables in the database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1793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>
            <a:extLst>
              <a:ext uri="{FF2B5EF4-FFF2-40B4-BE49-F238E27FC236}">
                <a16:creationId xmlns:a16="http://schemas.microsoft.com/office/drawing/2014/main" id="{0650E8A1-6940-3743-B0A9-4AC2189E8642}"/>
              </a:ext>
            </a:extLst>
          </p:cNvPr>
          <p:cNvSpPr/>
          <p:nvPr/>
        </p:nvSpPr>
        <p:spPr>
          <a:xfrm>
            <a:off x="1550020" y="2354270"/>
            <a:ext cx="8842917" cy="4135741"/>
          </a:xfrm>
          <a:prstGeom prst="foldedCorner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028525-464A-0F4D-B7B9-9FEF030BEF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9E9F6-D5B3-DE46-A39F-62A724A2D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337DAAD4-9817-5444-AF1A-AB84E73CEE9C}"/>
              </a:ext>
            </a:extLst>
          </p:cNvPr>
          <p:cNvSpPr txBox="1">
            <a:spLocks/>
          </p:cNvSpPr>
          <p:nvPr/>
        </p:nvSpPr>
        <p:spPr>
          <a:xfrm>
            <a:off x="1155244" y="1169514"/>
            <a:ext cx="11981986" cy="5688486"/>
          </a:xfr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✑"/>
            </a:pPr>
            <a:r>
              <a:rPr lang="en-MY" dirty="0"/>
              <a:t>Data Manipulation Subsystem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used to make queries and design 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generate </a:t>
            </a:r>
            <a:r>
              <a:rPr lang="en-MY" b="1" i="1" dirty="0"/>
              <a:t>reports forms </a:t>
            </a:r>
            <a:r>
              <a:rPr lang="en-MY" dirty="0"/>
              <a:t>and </a:t>
            </a:r>
            <a:r>
              <a:rPr lang="en-MY" b="1" i="1" dirty="0"/>
              <a:t>views</a:t>
            </a:r>
            <a:r>
              <a:rPr lang="en-MY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Font typeface="Zapf Dingbats"/>
              <a:buChar char="✑"/>
            </a:pPr>
            <a:endParaRPr lang="en-MY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2">
              <a:buFont typeface="Zapf Dingbats"/>
              <a:buChar char="✑"/>
            </a:pPr>
            <a:r>
              <a:rPr lang="en-MY" dirty="0"/>
              <a:t> Views </a:t>
            </a:r>
          </a:p>
          <a:p>
            <a:pPr lvl="2"/>
            <a:r>
              <a:rPr lang="en-MY" dirty="0"/>
              <a:t> allow to see the contents of table and combined tables</a:t>
            </a:r>
          </a:p>
          <a:p>
            <a:pPr lvl="2"/>
            <a:r>
              <a:rPr lang="en-MY" dirty="0"/>
              <a:t> make changes to data, sort, and located specific records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MY" dirty="0"/>
          </a:p>
          <a:p>
            <a:pPr lvl="2">
              <a:buFont typeface="Zapf Dingbats"/>
              <a:buChar char="✑"/>
            </a:pPr>
            <a:r>
              <a:rPr lang="en-MY" dirty="0"/>
              <a:t> Report Form Generators</a:t>
            </a:r>
            <a:r>
              <a:rPr lang="en-MY" b="1" i="1" dirty="0"/>
              <a:t> </a:t>
            </a:r>
            <a:r>
              <a:rPr lang="en-MY" dirty="0"/>
              <a:t>- allow rapid definition of reports and forms.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MY" dirty="0"/>
          </a:p>
          <a:p>
            <a:pPr lvl="2">
              <a:buFont typeface="Zapf Dingbats"/>
              <a:buChar char="✑"/>
            </a:pPr>
            <a:r>
              <a:rPr lang="en-MY" dirty="0"/>
              <a:t> Query-by-Example </a:t>
            </a:r>
          </a:p>
          <a:p>
            <a:pPr lvl="2"/>
            <a:r>
              <a:rPr lang="en-MY" dirty="0"/>
              <a:t>graphically design queries against database tables.</a:t>
            </a:r>
          </a:p>
          <a:p>
            <a:pPr lvl="2"/>
            <a:endParaRPr lang="en-MY" dirty="0"/>
          </a:p>
          <a:p>
            <a:pPr lvl="2">
              <a:buFont typeface="Zapf Dingbats"/>
              <a:buChar char="✑"/>
            </a:pPr>
            <a:r>
              <a:rPr lang="en-MY" dirty="0"/>
              <a:t> Structured Query Language - a standardized concise language used to query 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MY" dirty="0"/>
              <a:t>     database tables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251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B643E-2154-AE46-8A20-758986D16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51D45-1C03-E740-B527-D805818CC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6A539CBE-FF88-E54F-A035-0C07C84FA026}"/>
              </a:ext>
            </a:extLst>
          </p:cNvPr>
          <p:cNvSpPr txBox="1">
            <a:spLocks/>
          </p:cNvSpPr>
          <p:nvPr/>
        </p:nvSpPr>
        <p:spPr>
          <a:xfrm>
            <a:off x="1143000" y="1658143"/>
            <a:ext cx="9905999" cy="3541714"/>
          </a:xfrm>
        </p:spPr>
        <p:txBody>
          <a:bodyPr vert="horz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✑"/>
            </a:pPr>
            <a:r>
              <a:rPr lang="en-MY"/>
              <a:t> Application Generation Subsystem</a:t>
            </a:r>
            <a:endParaRPr lang="en-MY" altLang="zh-CN"/>
          </a:p>
          <a:p>
            <a:pPr lvl="1">
              <a:buFont typeface="Zapf Dingbats"/>
              <a:buChar char="✑"/>
            </a:pPr>
            <a:r>
              <a:rPr lang="en-MY" altLang="zh-CN"/>
              <a:t> </a:t>
            </a:r>
            <a:r>
              <a:rPr lang="en-MY"/>
              <a:t>used to create application overlay of the DBMS</a:t>
            </a:r>
            <a:r>
              <a:rPr lang="en-MY" altLang="zh-CN"/>
              <a:t> </a:t>
            </a:r>
            <a:r>
              <a:rPr lang="en-MY"/>
              <a:t>and database for the use of less sophisticated users</a:t>
            </a:r>
          </a:p>
          <a:p>
            <a:pPr lvl="1">
              <a:buFont typeface="Zapf Dingbats"/>
              <a:buChar char="✑"/>
            </a:pPr>
            <a:endParaRPr lang="en-MY"/>
          </a:p>
          <a:p>
            <a:pPr>
              <a:buFont typeface="Zapf Dingbats"/>
              <a:buChar char="✑"/>
            </a:pPr>
            <a:r>
              <a:rPr lang="en-MY"/>
              <a:t> Data Administration System</a:t>
            </a:r>
          </a:p>
          <a:p>
            <a:pPr lvl="1">
              <a:buFont typeface="Zapf Dingbats"/>
              <a:buChar char="✑"/>
            </a:pPr>
            <a:r>
              <a:rPr lang="en-MY"/>
              <a:t> used to maintain the overall integrity and security of the database. </a:t>
            </a:r>
          </a:p>
          <a:p>
            <a:pPr lvl="1">
              <a:buFont typeface="Zapf Dingbats"/>
              <a:buChar char="✑"/>
            </a:pPr>
            <a:r>
              <a:rPr lang="en-MY"/>
              <a:t> Includes facilities for repair, backup, recovery, security, query optimization, concurrency control and change management</a:t>
            </a:r>
          </a:p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675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E729-DA05-9742-A896-A5ACD9B6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model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C7594-DCF1-6A46-B411-51E613A83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9048" y="1876371"/>
            <a:ext cx="9905999" cy="3541714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MY" dirty="0"/>
              <a:t> DBMS programs work with data that is logically structured or arranged.</a:t>
            </a:r>
          </a:p>
          <a:p>
            <a:pPr marL="0" indent="0">
              <a:buNone/>
            </a:pPr>
            <a:r>
              <a:rPr lang="en-MY" dirty="0"/>
              <a:t> Model defined rules and standards for data in a database. </a:t>
            </a:r>
          </a:p>
          <a:p>
            <a:pPr>
              <a:buFont typeface="Zapf Dingbats"/>
              <a:buChar char="✑"/>
            </a:pPr>
            <a:r>
              <a:rPr lang="en-MY" dirty="0"/>
              <a:t>Five common data models :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Hierarchical database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Network database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Relational database 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 Multidimensional database </a:t>
            </a:r>
          </a:p>
          <a:p>
            <a:pPr lvl="1">
              <a:buFont typeface="Zapf Dingbats"/>
              <a:buChar char="✑"/>
            </a:pPr>
            <a:r>
              <a:rPr lang="en-MY" dirty="0"/>
              <a:t> Object-oriented database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046156-501F-104B-9FE3-436A59978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65" y="2933459"/>
            <a:ext cx="3351701" cy="37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62E4BF-D1CE-7240-B3BB-10D67AC54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0498F-E7A2-6243-AD60-63B5C1493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15</a:t>
            </a:fld>
            <a:endParaRPr lang="en-US" noProof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904E84-4C24-C542-AF11-F28742A1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28" y="1282700"/>
            <a:ext cx="76454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3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9D4E-F063-A84B-85CA-51A67BE93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DATABASE IN REAL LIFE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3E912-2A48-6542-9484-9C3FFF2B1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49659" y="1658143"/>
            <a:ext cx="9905999" cy="3541714"/>
          </a:xfrm>
        </p:spPr>
        <p:txBody>
          <a:bodyPr vert="horz"/>
          <a:lstStyle/>
          <a:p>
            <a:pPr marL="0" indent="0">
              <a:buNone/>
            </a:pPr>
            <a:r>
              <a:rPr lang="en-MY" dirty="0"/>
              <a:t>We are using it everyday in different situations like Food storage, Medical store, Cloths cupboard, etc and are related to database because database is like a container.</a:t>
            </a:r>
            <a:endParaRPr lang="en-US" dirty="0"/>
          </a:p>
        </p:txBody>
      </p:sp>
      <p:pic>
        <p:nvPicPr>
          <p:cNvPr id="5122" name="Picture 2" descr="Food storage">
            <a:extLst>
              <a:ext uri="{FF2B5EF4-FFF2-40B4-BE49-F238E27FC236}">
                <a16:creationId xmlns:a16="http://schemas.microsoft.com/office/drawing/2014/main" id="{102A8CAB-93D8-9E42-A93F-FA11C76FA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79" y="3136714"/>
            <a:ext cx="3468028" cy="31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dical Store">
            <a:extLst>
              <a:ext uri="{FF2B5EF4-FFF2-40B4-BE49-F238E27FC236}">
                <a16:creationId xmlns:a16="http://schemas.microsoft.com/office/drawing/2014/main" id="{F2483CAA-F093-514D-A423-3F230A1E7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73" y="3222702"/>
            <a:ext cx="4217939" cy="29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0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E2FC04-0E58-724B-8022-486FD7B2B0D0}"/>
              </a:ext>
            </a:extLst>
          </p:cNvPr>
          <p:cNvSpPr/>
          <p:nvPr/>
        </p:nvSpPr>
        <p:spPr>
          <a:xfrm>
            <a:off x="1183578" y="687224"/>
            <a:ext cx="6096000" cy="2616101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sz="2400" b="1" i="1" dirty="0">
                <a:solidFill>
                  <a:schemeClr val="tx1"/>
                </a:solidFill>
              </a:rPr>
              <a:t>Online Television Streaming</a:t>
            </a:r>
          </a:p>
          <a:p>
            <a:r>
              <a:rPr lang="en-MY" sz="2000" dirty="0">
                <a:solidFill>
                  <a:schemeClr val="tx1"/>
                </a:solidFill>
              </a:rPr>
              <a:t>Any online streaming service, such as Netflix, uses databases to generate a list of TV shows and movies to watch. The database tracks an individual’s show preferences, and provide a list of recommended viewing.</a:t>
            </a:r>
          </a:p>
          <a:p>
            <a:r>
              <a:rPr lang="en-MY" sz="2000" dirty="0">
                <a:solidFill>
                  <a:schemeClr val="tx1"/>
                </a:solidFill>
              </a:rPr>
              <a:t>The power required to analyse such an enormous amount of data is done through highly-specialized database management technology, such as Cassandra.</a:t>
            </a:r>
            <a:endParaRPr lang="en-MY" sz="2000" u="sng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30F6B0-3B22-0345-AB68-902EEB8C9662}"/>
              </a:ext>
            </a:extLst>
          </p:cNvPr>
          <p:cNvSpPr/>
          <p:nvPr/>
        </p:nvSpPr>
        <p:spPr>
          <a:xfrm>
            <a:off x="5133898" y="3440376"/>
            <a:ext cx="6096000" cy="3908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MY" sz="2400" b="1" i="1" dirty="0">
                <a:solidFill>
                  <a:schemeClr val="tx1"/>
                </a:solidFill>
              </a:rPr>
              <a:t>Weather</a:t>
            </a:r>
          </a:p>
          <a:p>
            <a:r>
              <a:rPr lang="en-MY" sz="2000" dirty="0">
                <a:solidFill>
                  <a:schemeClr val="tx1"/>
                </a:solidFill>
              </a:rPr>
              <a:t>Predicting the weather across the globe is incredibly complex. The predictions depend on a myriad of factors, all gathered, stored and analysed within databases. This allows the data to be ready to deliver today’s weather to your local TV station or smartphone app.</a:t>
            </a:r>
          </a:p>
          <a:p>
            <a:r>
              <a:rPr lang="en-MY" sz="2000" dirty="0">
                <a:solidFill>
                  <a:schemeClr val="tx1"/>
                </a:solidFill>
              </a:rPr>
              <a:t>The Weather Company, for example, takes in over </a:t>
            </a:r>
            <a:r>
              <a:rPr lang="en-MY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 terabytes of data per day</a:t>
            </a:r>
            <a:r>
              <a:rPr lang="en-MY" sz="2000" dirty="0">
                <a:solidFill>
                  <a:schemeClr val="tx1"/>
                </a:solidFill>
              </a:rPr>
              <a:t>. The company has used a number of databases to support this data, including MySQL, </a:t>
            </a:r>
            <a:r>
              <a:rPr lang="en-MY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SQL Server</a:t>
            </a:r>
            <a:r>
              <a:rPr lang="en-MY" sz="2000" dirty="0">
                <a:solidFill>
                  <a:schemeClr val="tx1"/>
                </a:solidFill>
              </a:rPr>
              <a:t>, Cassandra, and more.</a:t>
            </a:r>
          </a:p>
          <a:p>
            <a:br>
              <a:rPr lang="en-MY" sz="2400" dirty="0"/>
            </a:br>
            <a:endParaRPr lang="en-MY" sz="2000" b="0" i="0" u="none" strike="noStrike" dirty="0"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TV producers may start making you wait for new shows online">
            <a:extLst>
              <a:ext uri="{FF2B5EF4-FFF2-40B4-BE49-F238E27FC236}">
                <a16:creationId xmlns:a16="http://schemas.microsoft.com/office/drawing/2014/main" id="{89B5EB11-FC62-9B43-867B-A2B349429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52" y="1009739"/>
            <a:ext cx="3458046" cy="18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hur's Pass - Weather Database">
            <a:extLst>
              <a:ext uri="{FF2B5EF4-FFF2-40B4-BE49-F238E27FC236}">
                <a16:creationId xmlns:a16="http://schemas.microsoft.com/office/drawing/2014/main" id="{F04E6EEB-3D78-C84B-BCA6-0EE23FB4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11" y="3598168"/>
            <a:ext cx="2281060" cy="9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PC Today | The Weather Company is the most accurate forecaster in the world">
            <a:extLst>
              <a:ext uri="{FF2B5EF4-FFF2-40B4-BE49-F238E27FC236}">
                <a16:creationId xmlns:a16="http://schemas.microsoft.com/office/drawing/2014/main" id="{93A0592E-F769-904C-ADA1-48A84121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4" y="4601331"/>
            <a:ext cx="2717492" cy="9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id a legal fight in LA, IBM's Weather Company launches hyperlocal weather  forecasts globally | TechCrunch">
            <a:extLst>
              <a:ext uri="{FF2B5EF4-FFF2-40B4-BE49-F238E27FC236}">
                <a16:creationId xmlns:a16="http://schemas.microsoft.com/office/drawing/2014/main" id="{2D2D5E71-565C-2B42-9A68-F13D5C67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11" y="5597901"/>
            <a:ext cx="2135551" cy="1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1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0FD94-137A-784B-B237-C244E4709BFC}"/>
              </a:ext>
            </a:extLst>
          </p:cNvPr>
          <p:cNvSpPr/>
          <p:nvPr/>
        </p:nvSpPr>
        <p:spPr>
          <a:xfrm>
            <a:off x="1104900" y="812899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400" b="1" i="1" dirty="0"/>
              <a:t> Personal Cloud Storage</a:t>
            </a:r>
          </a:p>
          <a:p>
            <a:r>
              <a:rPr lang="en-MY" sz="2000" dirty="0"/>
              <a:t>If you save photos or documents to your smartphone or tablet, it’s likely your data is stored in “the cloud,” a large, central storage environment with a small portion dedicated just to you.</a:t>
            </a:r>
          </a:p>
          <a:p>
            <a:r>
              <a:rPr lang="en-MY" sz="2000" dirty="0"/>
              <a:t>Syncing this data across your devices requires powerful databases able to call up your data at a moment’s notice, wherever you are.</a:t>
            </a:r>
            <a:endParaRPr lang="en-MY" sz="2000" b="0" i="0" u="none" strike="noStrike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CEF70-BFF4-8C4F-8936-9F55B8CAB85D}"/>
              </a:ext>
            </a:extLst>
          </p:cNvPr>
          <p:cNvSpPr/>
          <p:nvPr/>
        </p:nvSpPr>
        <p:spPr>
          <a:xfrm>
            <a:off x="5080000" y="39500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2400" b="1" i="1" dirty="0"/>
              <a:t>Social Media</a:t>
            </a:r>
          </a:p>
          <a:p>
            <a:r>
              <a:rPr lang="en-MY" sz="2000" dirty="0"/>
              <a:t>Every social media platform stores reams of user information in databases used to recommend friends, businesses, products, and topics to the end user. This cross-referencing of data is immensely complex and uses highly reliable and capable database software. For example, </a:t>
            </a:r>
            <a:r>
              <a:rPr lang="en-MY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MySQL</a:t>
            </a:r>
            <a:r>
              <a:rPr lang="en-MY" sz="2000" dirty="0"/>
              <a:t> is used in </a:t>
            </a:r>
            <a:r>
              <a:rPr lang="en-MY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data centers</a:t>
            </a:r>
            <a:r>
              <a:rPr lang="en-MY" sz="2000" dirty="0"/>
              <a:t>.</a:t>
            </a:r>
            <a:endParaRPr lang="en-MY" sz="2000" strike="noStrike" dirty="0">
              <a:effectLst/>
            </a:endParaRPr>
          </a:p>
        </p:txBody>
      </p:sp>
      <p:pic>
        <p:nvPicPr>
          <p:cNvPr id="3078" name="Picture 6" descr="Choose Best Cloud Storage Provider ForRequirement | codebase">
            <a:extLst>
              <a:ext uri="{FF2B5EF4-FFF2-40B4-BE49-F238E27FC236}">
                <a16:creationId xmlns:a16="http://schemas.microsoft.com/office/drawing/2014/main" id="{7CF507C9-FB87-E445-A743-822DE694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68" y="720389"/>
            <a:ext cx="3081393" cy="165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qlite database - Discover about Sqlite and How to perform Sqlite Forensics  Efficiently">
            <a:extLst>
              <a:ext uri="{FF2B5EF4-FFF2-40B4-BE49-F238E27FC236}">
                <a16:creationId xmlns:a16="http://schemas.microsoft.com/office/drawing/2014/main" id="{8BD0E167-203C-A54E-ABD8-50A28476B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734" y="3950038"/>
            <a:ext cx="1060560" cy="5888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82" name="Picture 10" descr="WhatsApp Messenger - Apps on Google Play">
            <a:extLst>
              <a:ext uri="{FF2B5EF4-FFF2-40B4-BE49-F238E27FC236}">
                <a16:creationId xmlns:a16="http://schemas.microsoft.com/office/drawing/2014/main" id="{07EFBCE4-1FFC-EA48-9EAE-F5C525DE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05" y="3950038"/>
            <a:ext cx="588817" cy="5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reating a Django Web Application with a PostgreSQL Database on Windows |  by 9cv9 official | Medium">
            <a:extLst>
              <a:ext uri="{FF2B5EF4-FFF2-40B4-BE49-F238E27FC236}">
                <a16:creationId xmlns:a16="http://schemas.microsoft.com/office/drawing/2014/main" id="{023217CE-046A-114C-BBB8-4350465F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4" y="4894728"/>
            <a:ext cx="1177634" cy="5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pache Cassandra - Wikipedia">
            <a:extLst>
              <a:ext uri="{FF2B5EF4-FFF2-40B4-BE49-F238E27FC236}">
                <a16:creationId xmlns:a16="http://schemas.microsoft.com/office/drawing/2014/main" id="{63C93F3A-0A02-1F4E-9839-EC8D62F1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71" y="4894727"/>
            <a:ext cx="878864" cy="5888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88" name="Picture 16" descr="The Step-by-Step Guide to Making Money from Instagram">
            <a:extLst>
              <a:ext uri="{FF2B5EF4-FFF2-40B4-BE49-F238E27FC236}">
                <a16:creationId xmlns:a16="http://schemas.microsoft.com/office/drawing/2014/main" id="{43F30C3B-C918-F249-897F-FCA9E69A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09" y="4649780"/>
            <a:ext cx="1797848" cy="10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Top 5 Features in MySQL 5.6 - Dot Com Infoway">
            <a:extLst>
              <a:ext uri="{FF2B5EF4-FFF2-40B4-BE49-F238E27FC236}">
                <a16:creationId xmlns:a16="http://schemas.microsoft.com/office/drawing/2014/main" id="{270747A7-FF0B-B649-9D61-6B8A5501A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14" y="5839417"/>
            <a:ext cx="1053041" cy="7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witter - Apps on Google Play">
            <a:extLst>
              <a:ext uri="{FF2B5EF4-FFF2-40B4-BE49-F238E27FC236}">
                <a16:creationId xmlns:a16="http://schemas.microsoft.com/office/drawing/2014/main" id="{AC9F435B-2FAB-8A45-9444-60114083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05" y="5839414"/>
            <a:ext cx="669962" cy="6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17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DEBA8F-A1D5-49FC-B647-683B74603D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2B760-20A5-4CC5-964E-0718C154D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95D6F-96D2-4C98-BEC6-AAA823876883}"/>
              </a:ext>
            </a:extLst>
          </p:cNvPr>
          <p:cNvSpPr txBox="1"/>
          <p:nvPr/>
        </p:nvSpPr>
        <p:spPr>
          <a:xfrm>
            <a:off x="4210975" y="2782669"/>
            <a:ext cx="377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Link for presentation video : </a:t>
            </a:r>
            <a:r>
              <a:rPr lang="en-US" dirty="0">
                <a:hlinkClick r:id="rId2"/>
              </a:rPr>
              <a:t>https://youtu.be/d8Vnhw8SgjU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678" y="2485847"/>
            <a:ext cx="5475290" cy="32321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data are actually physically stored in the storage medium used in the database management system</a:t>
            </a:r>
          </a:p>
          <a:p>
            <a:pPr lvl="0"/>
            <a:r>
              <a:rPr lang="en-US" dirty="0"/>
              <a:t>Deals with actual arrangement and location of data in DASDs</a:t>
            </a:r>
          </a:p>
          <a:p>
            <a:pPr lvl="0"/>
            <a:r>
              <a:rPr lang="en-US" dirty="0"/>
              <a:t>DB specialist make efficient use of storage and processing resources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1026" name="Picture 2" descr="Conceptual, Logical and Physical Data Model">
            <a:extLst>
              <a:ext uri="{FF2B5EF4-FFF2-40B4-BE49-F238E27FC236}">
                <a16:creationId xmlns:a16="http://schemas.microsoft.com/office/drawing/2014/main" id="{0B9991B3-E767-48EB-B661-5A779653F13B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7" b="3"/>
          <a:stretch/>
        </p:blipFill>
        <p:spPr bwMode="auto">
          <a:xfrm>
            <a:off x="6096000" y="2485846"/>
            <a:ext cx="5475600" cy="323214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Add a footer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 anchor="b">
            <a:normAutofit/>
          </a:bodyPr>
          <a:lstStyle/>
          <a:p>
            <a:r>
              <a:rPr lang="en-US" dirty="0"/>
              <a:t>Physical </a:t>
            </a:r>
            <a:r>
              <a:rPr lang="en-US" b="0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Add a footer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 anchor="b">
            <a:normAutofit/>
          </a:bodyPr>
          <a:lstStyle/>
          <a:p>
            <a:r>
              <a:rPr lang="en-US" dirty="0"/>
              <a:t>Logical </a:t>
            </a:r>
            <a:r>
              <a:rPr lang="en-US" b="0" dirty="0"/>
              <a:t>Views</a:t>
            </a:r>
          </a:p>
        </p:txBody>
      </p:sp>
      <p:pic>
        <p:nvPicPr>
          <p:cNvPr id="2050" name="Picture 2" descr="SRD 2 DIS 2018">
            <a:extLst>
              <a:ext uri="{FF2B5EF4-FFF2-40B4-BE49-F238E27FC236}">
                <a16:creationId xmlns:a16="http://schemas.microsoft.com/office/drawing/2014/main" id="{967A4990-C0A5-41DF-A6F3-80201174E6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87" y="1964427"/>
            <a:ext cx="5181600" cy="38991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data appeared to the user </a:t>
            </a:r>
          </a:p>
          <a:p>
            <a:pPr lvl="0"/>
            <a:r>
              <a:rPr lang="en-US" dirty="0"/>
              <a:t>Data format is meaningful to the user; no other useless information appear</a:t>
            </a:r>
          </a:p>
          <a:p>
            <a:pPr lvl="0"/>
            <a:r>
              <a:rPr lang="en-US" dirty="0"/>
              <a:t>Tells user in user terms and tell what is in the database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 is organized</a:t>
            </a:r>
            <a:endParaRPr lang="en-US" b="0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376932"/>
            <a:ext cx="8819450" cy="608895"/>
          </a:xfrm>
        </p:spPr>
        <p:txBody>
          <a:bodyPr/>
          <a:lstStyle/>
          <a:p>
            <a:r>
              <a:rPr lang="en-US" dirty="0"/>
              <a:t>Data stored in computer systems form a hierarchy extending from a single bit to a database</a:t>
            </a:r>
          </a:p>
        </p:txBody>
      </p:sp>
      <p:graphicFrame>
        <p:nvGraphicFramePr>
          <p:cNvPr id="19" name="Table Placeholder 10">
            <a:extLst>
              <a:ext uri="{FF2B5EF4-FFF2-40B4-BE49-F238E27FC236}">
                <a16:creationId xmlns:a16="http://schemas.microsoft.com/office/drawing/2014/main" id="{FA7555E4-6CFC-1C44-B97A-BFEC35A634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320621214"/>
              </p:ext>
            </p:extLst>
          </p:nvPr>
        </p:nvGraphicFramePr>
        <p:xfrm>
          <a:off x="518678" y="2179336"/>
          <a:ext cx="10854695" cy="446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939">
                  <a:extLst>
                    <a:ext uri="{9D8B030D-6E8A-4147-A177-3AD203B41FA5}">
                      <a16:colId xmlns:a16="http://schemas.microsoft.com/office/drawing/2014/main" val="4235906612"/>
                    </a:ext>
                  </a:extLst>
                </a:gridCol>
                <a:gridCol w="8683756">
                  <a:extLst>
                    <a:ext uri="{9D8B030D-6E8A-4147-A177-3AD203B41FA5}">
                      <a16:colId xmlns:a16="http://schemas.microsoft.com/office/drawing/2014/main" val="284311610"/>
                    </a:ext>
                  </a:extLst>
                </a:gridCol>
              </a:tblGrid>
              <a:tr h="698309">
                <a:tc>
                  <a:txBody>
                    <a:bodyPr/>
                    <a:lstStyle/>
                    <a:p>
                      <a:pPr algn="ctr"/>
                      <a:r>
                        <a:rPr lang="en-IN" sz="16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COMPONENTS</a:t>
                      </a:r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rgbClr val="3F3F3F"/>
                        </a:solidFill>
                      </a:endParaRPr>
                    </a:p>
                  </a:txBody>
                  <a:tcPr marL="94257" marR="942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579220"/>
                  </a:ext>
                </a:extLst>
              </a:tr>
              <a:tr h="698309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Bit (Character)</a:t>
                      </a: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bit is the smallest unit of data representation (value of a bit may be a 0 or 1). Eight bits make a byte which can represent a character or a special symbol in a character code.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563405"/>
                  </a:ext>
                </a:extLst>
              </a:tr>
              <a:tr h="698309">
                <a:tc>
                  <a:txBody>
                    <a:bodyPr/>
                    <a:lstStyle/>
                    <a:p>
                      <a:r>
                        <a:rPr lang="en-I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Fields</a:t>
                      </a: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a field consists of a grouping of characters. A data field represents an attribute (a characteristic or quality) of some entity (object, person, place, or event).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25693"/>
                  </a:ext>
                </a:extLst>
              </a:tr>
              <a:tr h="698309">
                <a:tc>
                  <a:txBody>
                    <a:bodyPr/>
                    <a:lstStyle/>
                    <a:p>
                      <a:r>
                        <a:rPr lang="en-I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record represents a collection of attributes that describe a real-world entity. A record consists of fields, with each field describing an attribute of the entity.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32543"/>
                  </a:ext>
                </a:extLst>
              </a:tr>
              <a:tr h="698309">
                <a:tc>
                  <a:txBody>
                    <a:bodyPr/>
                    <a:lstStyle/>
                    <a:p>
                      <a:r>
                        <a:rPr lang="en-I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a group of related records. Files are frequently classified by the application for which they are primarily used (employee file). A primary key in a file is the field (or fields) whose value identifies a record among others in a data file.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81273"/>
                  </a:ext>
                </a:extLst>
              </a:tr>
              <a:tr h="698309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chemeClr val="tx1"/>
                          </a:solidFill>
                        </a:rPr>
                        <a:t>Database</a:t>
                      </a:r>
                    </a:p>
                  </a:txBody>
                  <a:tcPr marL="182880" marR="94257" anchor="ctr"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an integrated collection of logically related records or files. A database consolidates records previously stored in separate files into a common pool of data records that provides data for many applications.</a:t>
                      </a:r>
                      <a:endParaRPr lang="en-IN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257" marR="94257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54337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764F18-9B71-4D59-80A4-C9436CB2F4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30851DC-C879-4177-AD75-E2D24C0653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1B29B714-2004-42CE-90A5-1E54423B4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AC3AFD2-6773-44F6-B52C-CFDDDE4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</p:spPr>
        <p:txBody>
          <a:bodyPr/>
          <a:lstStyle/>
          <a:p>
            <a:r>
              <a:rPr lang="en-US" dirty="0"/>
              <a:t>Key field (unique identifier)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B5E8D07-69B3-4967-97F1-791058006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</p:spPr>
        <p:txBody>
          <a:bodyPr/>
          <a:lstStyle/>
          <a:p>
            <a:r>
              <a:rPr lang="en-US" dirty="0"/>
              <a:t>a key in a relational database that is unique for each record. It is a unique identifier, such as a driver license number, telephone number (including area code), or vehicle identification number (VIN)</a:t>
            </a:r>
            <a:endParaRPr lang="en-MY" dirty="0"/>
          </a:p>
          <a:p>
            <a:r>
              <a:rPr lang="en-US" dirty="0"/>
              <a:t>A relational database must always have one and only one primary key. Primary keys typically appear as columns in relational database tables.</a:t>
            </a:r>
          </a:p>
          <a:p>
            <a:r>
              <a:rPr lang="en-MY" dirty="0"/>
              <a:t> more convenient to identify certain keys</a:t>
            </a:r>
            <a:endParaRPr lang="en-US" dirty="0"/>
          </a:p>
        </p:txBody>
      </p:sp>
      <p:pic>
        <p:nvPicPr>
          <p:cNvPr id="10" name="Picture 2" descr="Database Keys Explained | Primary Key, Foreign Key, Key Types In DBMS">
            <a:extLst>
              <a:ext uri="{FF2B5EF4-FFF2-40B4-BE49-F238E27FC236}">
                <a16:creationId xmlns:a16="http://schemas.microsoft.com/office/drawing/2014/main" id="{99FDDBEB-A0CE-42C8-9CBF-12913D27E8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18010"/>
          <a:stretch>
            <a:fillRect/>
          </a:stretch>
        </p:blipFill>
        <p:spPr bwMode="auto">
          <a:xfrm>
            <a:off x="6811909" y="1651000"/>
            <a:ext cx="39021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2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710FCB-DA43-4172-8903-DE3BB8A55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1522619"/>
            <a:ext cx="5475290" cy="781188"/>
          </a:xfrm>
        </p:spPr>
        <p:txBody>
          <a:bodyPr/>
          <a:lstStyle/>
          <a:p>
            <a:r>
              <a:rPr lang="en-US" dirty="0"/>
              <a:t>Batch processing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61249-2F15-4C75-A6FB-9DAD4CBA88D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efficient way of processing high volumes of </a:t>
            </a:r>
            <a:r>
              <a:rPr lang="en-US" u="sng" dirty="0">
                <a:hlinkClick r:id="rId2"/>
              </a:rPr>
              <a:t>data</a:t>
            </a:r>
            <a:r>
              <a:rPr lang="en-US" dirty="0"/>
              <a:t> is where a group of </a:t>
            </a:r>
            <a:r>
              <a:rPr lang="en-US" u="sng" dirty="0">
                <a:hlinkClick r:id="rId3"/>
              </a:rPr>
              <a:t>transactions</a:t>
            </a:r>
            <a:r>
              <a:rPr lang="en-US" dirty="0"/>
              <a:t> is collected over a period of </a:t>
            </a:r>
            <a:r>
              <a:rPr lang="en-US" u="sng" dirty="0">
                <a:hlinkClick r:id="rId4"/>
              </a:rPr>
              <a:t>time</a:t>
            </a:r>
            <a:endParaRPr lang="en-US" u="sng" dirty="0"/>
          </a:p>
          <a:p>
            <a:r>
              <a:rPr lang="en-US" dirty="0"/>
              <a:t>requires separate programs for input, process and output</a:t>
            </a:r>
          </a:p>
          <a:p>
            <a:r>
              <a:rPr lang="en-US" dirty="0"/>
              <a:t>Example: payroll and billing systems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17196-EA26-4F40-AD6C-FE3365160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22619"/>
            <a:ext cx="5475600" cy="781188"/>
          </a:xfrm>
        </p:spPr>
        <p:txBody>
          <a:bodyPr/>
          <a:lstStyle/>
          <a:p>
            <a:r>
              <a:rPr lang="en-US" dirty="0"/>
              <a:t>Real-time processing</a:t>
            </a:r>
            <a:endParaRPr lang="en-MY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88B70E-EFB4-4399-ADFD-4CABEC81C3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involves a continual input, process and output of data</a:t>
            </a:r>
          </a:p>
          <a:p>
            <a:r>
              <a:rPr lang="en-US" dirty="0"/>
              <a:t>must be processed in a small time period (or near real time)</a:t>
            </a:r>
          </a:p>
          <a:p>
            <a:r>
              <a:rPr lang="en-US" dirty="0"/>
              <a:t> example: radar systems, customer services and bank ATMs</a:t>
            </a:r>
            <a:endParaRPr lang="en-MY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A7110F-8136-4479-8C96-384019383CF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4F288-F686-4F2C-8BC3-C07EBEC39A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151ECD-41F4-44DF-8EB4-8E8CED1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8" y="638382"/>
            <a:ext cx="9311122" cy="1147969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 between batch processing and real-time processing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9932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E0A2AE-17BE-BA48-9AB2-B955B5353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19C14-E9A4-3B44-9E58-82F5EEE26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9958CD-47A8-B642-95A8-28CA664CFB9C}"/>
              </a:ext>
            </a:extLst>
          </p:cNvPr>
          <p:cNvSpPr txBox="1">
            <a:spLocks/>
          </p:cNvSpPr>
          <p:nvPr/>
        </p:nvSpPr>
        <p:spPr>
          <a:xfrm>
            <a:off x="479767" y="1060107"/>
            <a:ext cx="10835122" cy="1147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databases are important ?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7CC5E030-4953-BD44-89D8-4AD9E5E42871}"/>
              </a:ext>
            </a:extLst>
          </p:cNvPr>
          <p:cNvSpPr txBox="1">
            <a:spLocks/>
          </p:cNvSpPr>
          <p:nvPr/>
        </p:nvSpPr>
        <p:spPr>
          <a:xfrm>
            <a:off x="1141413" y="2115005"/>
            <a:ext cx="9983787" cy="3683226"/>
          </a:xfr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MY"/>
              <a:t> Sharing</a:t>
            </a:r>
          </a:p>
          <a:p>
            <a:pPr>
              <a:buFont typeface="Zapf Dingbats"/>
              <a:buChar char="✑"/>
            </a:pPr>
            <a:r>
              <a:rPr lang="en-MY"/>
              <a:t> Easy to access and research data in a database. </a:t>
            </a:r>
          </a:p>
          <a:p>
            <a:pPr lvl="1">
              <a:buFont typeface="Zapf Dingbats"/>
              <a:buChar char="✑"/>
            </a:pPr>
            <a:r>
              <a:rPr lang="en-MY"/>
              <a:t> This is done using Data Query Languages (DQL) which allow searching of any data in the database and performing computations on it. 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MY"/>
          </a:p>
          <a:p>
            <a:pPr marL="0" indent="0">
              <a:buFont typeface="Arial" panose="020B0604020202020204" pitchFamily="34" charset="0"/>
              <a:buNone/>
            </a:pPr>
            <a:r>
              <a:rPr lang="en-MY"/>
              <a:t>Security</a:t>
            </a:r>
          </a:p>
          <a:p>
            <a:pPr>
              <a:buFont typeface="Zapf Dingbats"/>
              <a:buChar char="✑"/>
            </a:pPr>
            <a:r>
              <a:rPr lang="en-MY"/>
              <a:t> Various methods to ensure security of data. </a:t>
            </a:r>
          </a:p>
          <a:p>
            <a:pPr>
              <a:buFont typeface="Zapf Dingbats"/>
              <a:buChar char="✑"/>
            </a:pPr>
            <a:r>
              <a:rPr lang="en-MY"/>
              <a:t>Only authorised users allowed to access the database </a:t>
            </a:r>
          </a:p>
          <a:p>
            <a:pPr lvl="1">
              <a:buFont typeface="Zapf Dingbats"/>
              <a:buChar char="✑"/>
            </a:pPr>
            <a:r>
              <a:rPr lang="en-MY"/>
              <a:t>User logins required before accessing a database and various access specifiers.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228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3C91E-F3E2-7A43-8B6F-54EBFC297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1222715"/>
            <a:ext cx="10297886" cy="4252799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MY" dirty="0"/>
              <a:t> Less data redundancy</a:t>
            </a:r>
          </a:p>
          <a:p>
            <a:pPr>
              <a:buFont typeface="Zapf Dingbats"/>
              <a:buChar char="✑"/>
            </a:pPr>
            <a:r>
              <a:rPr lang="en-MY" b="1" i="1" dirty="0"/>
              <a:t>Data redundancy</a:t>
            </a:r>
            <a:r>
              <a:rPr lang="en-MY" i="1" dirty="0"/>
              <a:t> </a:t>
            </a:r>
            <a:r>
              <a:rPr lang="en-MY" dirty="0"/>
              <a:t>occurs when the same piece of </a:t>
            </a:r>
            <a:r>
              <a:rPr lang="en-MY" b="1" dirty="0"/>
              <a:t>data</a:t>
            </a:r>
            <a:r>
              <a:rPr lang="en-MY" dirty="0"/>
              <a:t> exists in multiple places, whereas </a:t>
            </a:r>
            <a:r>
              <a:rPr lang="en-MY" b="1" dirty="0"/>
              <a:t>data </a:t>
            </a:r>
            <a:r>
              <a:rPr lang="en-MY" dirty="0"/>
              <a:t>inconsistency is when the same </a:t>
            </a:r>
            <a:r>
              <a:rPr lang="en-MY" b="1" dirty="0"/>
              <a:t>data</a:t>
            </a:r>
            <a:r>
              <a:rPr lang="en-MY" dirty="0"/>
              <a:t> exists in different formats in multiple tables. </a:t>
            </a:r>
          </a:p>
          <a:p>
            <a:pPr lvl="1">
              <a:buFont typeface="Zapf Dingbats"/>
              <a:buChar char="✑"/>
            </a:pPr>
            <a:r>
              <a:rPr lang="en-MY" dirty="0"/>
              <a:t>Can cause </a:t>
            </a:r>
            <a:r>
              <a:rPr lang="en-MY" b="1" i="1" dirty="0"/>
              <a:t>data inconsistency</a:t>
            </a:r>
            <a:r>
              <a:rPr lang="en-MY" dirty="0"/>
              <a:t>, which can provide unreliable, meaningless information.</a:t>
            </a:r>
          </a:p>
          <a:p>
            <a:pPr>
              <a:buFont typeface="Zapf Dingbats"/>
              <a:buChar char="✑"/>
            </a:pPr>
            <a:r>
              <a:rPr lang="en-MY" dirty="0"/>
              <a:t> Ensure </a:t>
            </a:r>
            <a:r>
              <a:rPr lang="en-MY" dirty="0" err="1"/>
              <a:t>nformation</a:t>
            </a:r>
            <a:r>
              <a:rPr lang="en-MY" dirty="0"/>
              <a:t> in database more accurate and correct</a:t>
            </a:r>
          </a:p>
          <a:p>
            <a:pPr marL="0" indent="0">
              <a:buNone/>
            </a:pPr>
            <a:r>
              <a:rPr lang="en-MY" dirty="0"/>
              <a:t> </a:t>
            </a:r>
          </a:p>
          <a:p>
            <a:pPr marL="0" indent="0">
              <a:buNone/>
            </a:pPr>
            <a:r>
              <a:rPr lang="en-MY" dirty="0"/>
              <a:t>Data integrity </a:t>
            </a:r>
          </a:p>
          <a:p>
            <a:pPr>
              <a:buFont typeface="Zapf Dingbats"/>
              <a:buChar char="✑"/>
            </a:pPr>
            <a:r>
              <a:rPr lang="en-MY" dirty="0"/>
              <a:t>This is ensured in databases by using various constraints for data. Data integrity in databases makes sure that the data is accurate and consistent in a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8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FE9118-B64B-D542-BD1A-279B80F39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CD7E1-323B-7C4D-8833-C6186B0F27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E0B650-99AB-3544-BDD2-17C38867E6F4}"/>
              </a:ext>
            </a:extLst>
          </p:cNvPr>
          <p:cNvSpPr txBox="1">
            <a:spLocks/>
          </p:cNvSpPr>
          <p:nvPr/>
        </p:nvSpPr>
        <p:spPr>
          <a:xfrm>
            <a:off x="518678" y="1162340"/>
            <a:ext cx="10835122" cy="1147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Data management system (DBMS)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465EB-53DB-3F48-9640-C3E2B8092437}"/>
              </a:ext>
            </a:extLst>
          </p:cNvPr>
          <p:cNvSpPr/>
          <p:nvPr/>
        </p:nvSpPr>
        <p:spPr>
          <a:xfrm>
            <a:off x="654866" y="2352286"/>
            <a:ext cx="8829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Zapf Dingbats"/>
              <a:buChar char="✑"/>
            </a:pPr>
            <a:r>
              <a:rPr lang="en-MY" sz="2400" dirty="0"/>
              <a:t> Software package designed to define, manipulate, retrieve and manage data in a database. </a:t>
            </a:r>
          </a:p>
          <a:p>
            <a:endParaRPr lang="en-MY" sz="2400" dirty="0"/>
          </a:p>
          <a:p>
            <a:pPr>
              <a:buFont typeface="Zapf Dingbats"/>
              <a:buChar char="✑"/>
            </a:pPr>
            <a:r>
              <a:rPr lang="en-MY" sz="2400" dirty="0"/>
              <a:t> A DBMS generally manipulates :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the data 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the data format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field names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record structure</a:t>
            </a:r>
          </a:p>
          <a:p>
            <a:pPr lvl="1">
              <a:buFont typeface="Zapf Dingbats"/>
              <a:buChar char="✑"/>
            </a:pPr>
            <a:r>
              <a:rPr lang="en-MY" sz="2400" dirty="0"/>
              <a:t> file structure</a:t>
            </a:r>
          </a:p>
        </p:txBody>
      </p:sp>
    </p:spTree>
    <p:extLst>
      <p:ext uri="{BB962C8B-B14F-4D97-AF65-F5344CB8AC3E}">
        <p14:creationId xmlns:p14="http://schemas.microsoft.com/office/powerpoint/2010/main" val="2720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1362</Words>
  <Application>Microsoft Office PowerPoint</Application>
  <PresentationFormat>Widescreen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 SemiBold</vt:lpstr>
      <vt:lpstr>Zapf Dingbats</vt:lpstr>
      <vt:lpstr>Arial</vt:lpstr>
      <vt:lpstr>Arial Black</vt:lpstr>
      <vt:lpstr>Calibri</vt:lpstr>
      <vt:lpstr>Times New Roman</vt:lpstr>
      <vt:lpstr>Office Theme</vt:lpstr>
      <vt:lpstr>DATABASES</vt:lpstr>
      <vt:lpstr>Physical Views</vt:lpstr>
      <vt:lpstr>Logical Views</vt:lpstr>
      <vt:lpstr>How data is organized</vt:lpstr>
      <vt:lpstr>Key field (unique identifier)</vt:lpstr>
      <vt:lpstr>Difference between batch processing and real-time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 model</vt:lpstr>
      <vt:lpstr>PowerPoint Presentation</vt:lpstr>
      <vt:lpstr>USE OF DATABASE IN REAL LIFE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Adrina Asyiqin</dc:creator>
  <cp:lastModifiedBy>Lee Jia Xian  A20EC0200</cp:lastModifiedBy>
  <cp:revision>10</cp:revision>
  <dcterms:created xsi:type="dcterms:W3CDTF">2020-11-22T11:53:06Z</dcterms:created>
  <dcterms:modified xsi:type="dcterms:W3CDTF">2020-11-28T07:04:28Z</dcterms:modified>
</cp:coreProperties>
</file>