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57" r:id="rId5"/>
    <p:sldId id="265" r:id="rId6"/>
    <p:sldId id="267" r:id="rId7"/>
    <p:sldId id="262" r:id="rId8"/>
    <p:sldId id="268" r:id="rId9"/>
    <p:sldId id="271" r:id="rId10"/>
    <p:sldId id="282" r:id="rId11"/>
    <p:sldId id="263" r:id="rId12"/>
    <p:sldId id="266" r:id="rId13"/>
    <p:sldId id="272" r:id="rId14"/>
    <p:sldId id="273" r:id="rId15"/>
    <p:sldId id="264" r:id="rId16"/>
    <p:sldId id="275" r:id="rId17"/>
    <p:sldId id="270" r:id="rId18"/>
  </p:sldIdLst>
  <p:sldSz cx="12192000" cy="6858000"/>
  <p:notesSz cx="6858000" cy="9144000"/>
  <p:embeddedFontLst>
    <p:embeddedFont>
      <p:font typeface="SimSun" panose="02010600030101010101" pitchFamily="2" charset="-122"/>
      <p:regular r:id="rId24"/>
    </p:embeddedFont>
    <p:embeddedFont>
      <p:font typeface="Microsoft YaHei" panose="020B0503020204020204" pitchFamily="34" charset="-122"/>
      <p:regular r:id="rId25"/>
    </p:embeddedFont>
    <p:embeddedFont>
      <p:font typeface="Yu Gothic UI Semibold" panose="020B0700000000000000" charset="-128"/>
      <p:bold r:id="rId26"/>
    </p:embeddedFont>
    <p:embeddedFont>
      <p:font typeface="Yu Gothic Medium" panose="020B0500000000000000" charset="-128"/>
      <p:regular r:id="rId27"/>
    </p:embeddedFont>
    <p:embeddedFont>
      <p:font typeface="Microsoft YaHei UI" panose="020B0503020204020204" charset="-122"/>
      <p:regular r:id="rId28"/>
    </p:embeddedFont>
    <p:embeddedFont>
      <p:font typeface="DengXian" panose="02010600030101010101" charset="-122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  <p:embeddedFont>
      <p:font typeface="DengXian Light" panose="02010600030101010101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Product</c:v>
                </c:pt>
              </c:strCache>
            </c:strRef>
          </c:tx>
          <c:spPr>
            <a:ln w="31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5400">
                <a:noFill/>
              </a:ln>
              <a:effectLst/>
            </c:spPr>
          </c:marker>
          <c:dPt>
            <c:idx val="3"/>
            <c:marker>
              <c:symbol val="circle"/>
              <c:size val="10"/>
              <c:spPr>
                <a:solidFill>
                  <a:schemeClr val="bg1"/>
                </a:solidFill>
                <a:ln w="25400">
                  <a:noFill/>
                </a:ln>
                <a:effectLst/>
              </c:spPr>
            </c:marker>
            <c:bubble3D val="0"/>
          </c:dPt>
          <c:dLbls>
            <c:delete val="1"/>
          </c:dLbls>
          <c:cat>
            <c:numRef>
              <c:f>Sheet1!$A$3:$A$14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2.4</c:v>
                </c:pt>
                <c:pt idx="9">
                  <c:v>4.4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1957849312"/>
        <c:axId val="1957849872"/>
      </c:lineChart>
      <c:catAx>
        <c:axId val="195784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957849872"/>
        <c:crosses val="autoZero"/>
        <c:auto val="1"/>
        <c:lblAlgn val="ctr"/>
        <c:lblOffset val="100"/>
        <c:tickLblSkip val="2"/>
        <c:noMultiLvlLbl val="0"/>
      </c:catAx>
      <c:valAx>
        <c:axId val="1957849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95784931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z="1200">
                <a:sym typeface="+mn-ea"/>
              </a:rPr>
              <a:t>Click to edit Master text style</a:t>
            </a:r>
            <a:endParaRPr lang="zh-CN" altLang="en-US" sz="1200"/>
          </a:p>
          <a:p>
            <a:pPr lvl="1"/>
            <a:r>
              <a:rPr lang="zh-CN" altLang="en-US" sz="1200">
                <a:sym typeface="+mn-ea"/>
              </a:rPr>
              <a:t>Second level</a:t>
            </a:r>
            <a:endParaRPr lang="zh-CN" altLang="en-US" sz="1200"/>
          </a:p>
          <a:p>
            <a:pPr lvl="2"/>
            <a:r>
              <a:rPr lang="zh-CN" altLang="en-US" sz="1200">
                <a:sym typeface="+mn-ea"/>
              </a:rPr>
              <a:t>Third level</a:t>
            </a:r>
            <a:endParaRPr lang="zh-CN" altLang="en-US" sz="1200"/>
          </a:p>
          <a:p>
            <a:pPr lvl="3"/>
            <a:r>
              <a:rPr lang="zh-CN" altLang="en-US" sz="1200">
                <a:sym typeface="+mn-ea"/>
              </a:rPr>
              <a:t>Fourth level</a:t>
            </a:r>
            <a:endParaRPr lang="zh-CN" altLang="en-US" sz="1200"/>
          </a:p>
          <a:p>
            <a:pPr lvl="4"/>
            <a:r>
              <a:rPr lang="zh-CN" altLang="en-US" sz="1200">
                <a:sym typeface="+mn-ea"/>
              </a:rPr>
              <a:t>Fifth level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2D78-D4E2-40D3-9A98-4BC2BF255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233-E2FA-4818-9BE9-36142971E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02D78-D4E2-40D3-9A98-4BC2BF255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A3233-E2FA-4818-9BE9-36142971E29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05584" y="1111761"/>
            <a:ext cx="4580833" cy="4634478"/>
            <a:chOff x="3805584" y="1111761"/>
            <a:chExt cx="4580833" cy="4634478"/>
          </a:xfrm>
        </p:grpSpPr>
        <p:sp>
          <p:nvSpPr>
            <p:cNvPr id="3" name="椭圆 2"/>
            <p:cNvSpPr/>
            <p:nvPr/>
          </p:nvSpPr>
          <p:spPr>
            <a:xfrm>
              <a:off x="4043021" y="1376021"/>
              <a:ext cx="4105959" cy="4105959"/>
            </a:xfrm>
            <a:prstGeom prst="ellipse">
              <a:avLst/>
            </a:prstGeom>
            <a:gradFill>
              <a:gsLst>
                <a:gs pos="44000">
                  <a:srgbClr val="826D7A">
                    <a:alpha val="40000"/>
                  </a:srgbClr>
                </a:gs>
                <a:gs pos="0">
                  <a:srgbClr val="002060">
                    <a:alpha val="31000"/>
                  </a:srgbClr>
                </a:gs>
                <a:gs pos="100000">
                  <a:srgbClr val="CDA39B">
                    <a:alpha val="36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67588" y="2464473"/>
              <a:ext cx="4069715" cy="1133012"/>
              <a:chOff x="4303858" y="2455720"/>
              <a:chExt cx="4069715" cy="1133012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303858" y="2455720"/>
                <a:ext cx="4069715" cy="922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5400" b="1" dirty="0">
                    <a:solidFill>
                      <a:schemeClr val="bg1">
                        <a:alpha val="78000"/>
                      </a:schemeClr>
                    </a:solidFill>
                    <a:latin typeface="Arial" panose="020B0604020202020204" pitchFamily="34" charset="0"/>
                    <a:ea typeface="方正兰亭超细黑简体" panose="02000000000000000000" pitchFamily="2" charset="-122"/>
                    <a:cs typeface="Arial" panose="020B0604020202020204" pitchFamily="34" charset="0"/>
                  </a:rPr>
                  <a:t>CHAPTER 8</a:t>
                </a:r>
                <a:endParaRPr lang="en-MY" sz="5400" b="1" dirty="0">
                  <a:solidFill>
                    <a:schemeClr val="bg1">
                      <a:alpha val="78000"/>
                    </a:schemeClr>
                  </a:solidFill>
                  <a:latin typeface="Arial" panose="020B0604020202020204" pitchFamily="34" charset="0"/>
                  <a:ea typeface="方正兰亭超细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391081" y="3251547"/>
                <a:ext cx="3881120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MY" sz="1600" b="1" dirty="0">
                    <a:solidFill>
                      <a:schemeClr val="bg1">
                        <a:alpha val="78000"/>
                      </a:schemeClr>
                    </a:solidFill>
                    <a:latin typeface="Times New Roman" panose="02020603050405020304" pitchFamily="18" charset="0"/>
                    <a:ea typeface="方正兰亭超细黑简体" panose="02000000000000000000" charset="0"/>
                    <a:cs typeface="Times New Roman" panose="02020603050405020304" pitchFamily="18" charset="0"/>
                  </a:rPr>
                  <a:t>COMMUNICATIONS AND NETWORKS</a:t>
                </a:r>
                <a:endParaRPr lang="en-MY" sz="1600" b="1" dirty="0">
                  <a:solidFill>
                    <a:schemeClr val="bg1">
                      <a:alpha val="78000"/>
                    </a:schemeClr>
                  </a:solidFill>
                  <a:latin typeface="Times New Roman" panose="02020603050405020304" pitchFamily="18" charset="0"/>
                  <a:ea typeface="方正兰亭超细黑简体" panose="020000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3805584" y="1111761"/>
              <a:ext cx="4580833" cy="4634478"/>
            </a:xfrm>
            <a:prstGeom prst="ellipse">
              <a:avLst/>
            </a:prstGeom>
            <a:noFill/>
            <a:ln w="3175">
              <a:solidFill>
                <a:schemeClr val="bg1">
                  <a:alpha val="43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959682" y="1267664"/>
              <a:ext cx="4272637" cy="4322672"/>
            </a:xfrm>
            <a:prstGeom prst="ellipse">
              <a:avLst/>
            </a:prstGeom>
            <a:noFill/>
            <a:ln w="3175">
              <a:solidFill>
                <a:schemeClr val="bg1">
                  <a:alpha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168733" y="3520999"/>
            <a:ext cx="33451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PREPARED BY:</a:t>
            </a:r>
            <a:endParaRPr lang="en-MY" altLang="en-US" b="1" dirty="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           LOH YEW CHONG</a:t>
            </a:r>
            <a:endParaRPr lang="en-MY" altLang="en-US" b="1" dirty="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           LEE TONG MING</a:t>
            </a:r>
            <a:endParaRPr lang="en-MY" altLang="en-US" b="1" dirty="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           MUHAMMAD AZIM</a:t>
            </a:r>
            <a:endParaRPr lang="en-MY" altLang="en-US" b="1" dirty="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           MOHAMMAD SAFWAN</a:t>
            </a:r>
            <a:endParaRPr lang="en-MY" altLang="en-US" b="1" dirty="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48267" y="457788"/>
            <a:ext cx="57915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00739" y="1361830"/>
            <a:ext cx="50865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 communication system that connects two or more computers so they can exchange information and share resources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7923" t="27643" r="32012" b="34802"/>
          <a:stretch>
            <a:fillRect/>
          </a:stretch>
        </p:blipFill>
        <p:spPr>
          <a:xfrm>
            <a:off x="1238367" y="251215"/>
            <a:ext cx="3219334" cy="3448050"/>
          </a:xfrm>
          <a:prstGeom prst="rect">
            <a:avLst/>
          </a:prstGeom>
        </p:spPr>
      </p:pic>
      <p:sp>
        <p:nvSpPr>
          <p:cNvPr id="2" name="文本框 3"/>
          <p:cNvSpPr txBox="1"/>
          <p:nvPr/>
        </p:nvSpPr>
        <p:spPr>
          <a:xfrm>
            <a:off x="4248267" y="2634568"/>
            <a:ext cx="57915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 </a:t>
            </a:r>
            <a:r>
              <a:rPr lang="en-MY" alt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TYPES</a:t>
            </a:r>
            <a:endParaRPr lang="en-MY" alt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6" name="Table 5"/>
          <p:cNvGraphicFramePr/>
          <p:nvPr/>
        </p:nvGraphicFramePr>
        <p:xfrm>
          <a:off x="1814195" y="3594735"/>
          <a:ext cx="9844405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010"/>
                <a:gridCol w="811339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b="0"/>
                        <a:t>Type</a:t>
                      </a:r>
                      <a:endParaRPr lang="en-MY" altLang="en-US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b="0"/>
                        <a:t>Description</a:t>
                      </a:r>
                      <a:endParaRPr lang="en-MY" altLang="en-US" b="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LAN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Local area network located within close proximity</a:t>
                      </a:r>
                      <a:endParaRPr lang="en-MY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Home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Local area network for home and apartment use; typically wireless</a:t>
                      </a:r>
                      <a:endParaRPr lang="en-MY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WLAN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Wireless local area network; all communication passes through access point</a:t>
                      </a:r>
                      <a:endParaRPr lang="en-MY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PAN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Personal area network connects digital devices; such as PDAs</a:t>
                      </a:r>
                      <a:endParaRPr lang="en-MY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MAN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Metropolitan area networktypically spans cities with coverage up to 100 miles</a:t>
                      </a:r>
                      <a:endParaRPr lang="en-MY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WAN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Wide area network for countrywide or worldwide coverage </a:t>
                      </a:r>
                      <a:endParaRPr lang="en-MY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3188" y="634949"/>
            <a:ext cx="31796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TOPOLOGY</a:t>
            </a:r>
            <a:endParaRPr lang="en-MY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32407" t="19024" r="27269" b="28471"/>
          <a:stretch>
            <a:fillRect/>
          </a:stretch>
        </p:blipFill>
        <p:spPr>
          <a:xfrm>
            <a:off x="609601" y="278105"/>
            <a:ext cx="830940" cy="1235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-205" t="5307" r="63619" b="48178"/>
          <a:stretch>
            <a:fillRect/>
          </a:stretch>
        </p:blipFill>
        <p:spPr>
          <a:xfrm>
            <a:off x="882650" y="2363470"/>
            <a:ext cx="2604135" cy="22205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50010" y="190119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MY" altLang="en-US"/>
              <a:t>MESH NETWORK</a:t>
            </a:r>
            <a:endParaRPr lang="en-MY" altLang="en-US"/>
          </a:p>
        </p:txBody>
      </p:sp>
      <p:pic>
        <p:nvPicPr>
          <p:cNvPr id="6" name="Picture 5" descr="nettopo"/>
          <p:cNvPicPr>
            <a:picLocks noChangeAspect="1"/>
          </p:cNvPicPr>
          <p:nvPr/>
        </p:nvPicPr>
        <p:blipFill>
          <a:blip r:embed="rId3"/>
          <a:srcRect l="36844" t="5063" r="29605" b="46206"/>
          <a:stretch>
            <a:fillRect/>
          </a:stretch>
        </p:blipFill>
        <p:spPr>
          <a:xfrm>
            <a:off x="4426585" y="989965"/>
            <a:ext cx="2247900" cy="219011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716145" y="51689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MY" altLang="en-US"/>
              <a:t>RING NETWORK</a:t>
            </a:r>
            <a:endParaRPr lang="en-MY" altLang="en-US"/>
          </a:p>
        </p:txBody>
      </p:sp>
      <p:pic>
        <p:nvPicPr>
          <p:cNvPr id="8" name="Picture 7" descr="nettopo"/>
          <p:cNvPicPr>
            <a:picLocks noChangeAspect="1"/>
          </p:cNvPicPr>
          <p:nvPr/>
        </p:nvPicPr>
        <p:blipFill>
          <a:blip r:embed="rId3"/>
          <a:srcRect l="71195" t="5610" b="50605"/>
          <a:stretch>
            <a:fillRect/>
          </a:stretch>
        </p:blipFill>
        <p:spPr>
          <a:xfrm>
            <a:off x="7987665" y="989965"/>
            <a:ext cx="2129155" cy="219011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8275320" y="51689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MY" altLang="en-US"/>
              <a:t>STAR NETWORK</a:t>
            </a:r>
            <a:endParaRPr lang="en-MY" altLang="en-US"/>
          </a:p>
        </p:txBody>
      </p:sp>
      <p:pic>
        <p:nvPicPr>
          <p:cNvPr id="10" name="Picture 9" descr="nettopo"/>
          <p:cNvPicPr>
            <a:picLocks noChangeAspect="1"/>
          </p:cNvPicPr>
          <p:nvPr/>
        </p:nvPicPr>
        <p:blipFill>
          <a:blip r:embed="rId3"/>
          <a:srcRect l="13413" t="59795" r="48931" b="5610"/>
          <a:stretch>
            <a:fillRect/>
          </a:stretch>
        </p:blipFill>
        <p:spPr>
          <a:xfrm>
            <a:off x="4426585" y="4106545"/>
            <a:ext cx="3082925" cy="189992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5190490" y="362966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MY" altLang="en-US"/>
              <a:t>TREE NETWORK</a:t>
            </a:r>
            <a:endParaRPr lang="en-MY" altLang="en-US"/>
          </a:p>
        </p:txBody>
      </p:sp>
      <p:pic>
        <p:nvPicPr>
          <p:cNvPr id="15" name="Picture 14" descr="nettopo"/>
          <p:cNvPicPr>
            <a:picLocks noChangeAspect="1"/>
          </p:cNvPicPr>
          <p:nvPr/>
        </p:nvPicPr>
        <p:blipFill>
          <a:blip r:embed="rId3"/>
          <a:srcRect l="51332" t="61398" b="6002"/>
          <a:stretch>
            <a:fillRect/>
          </a:stretch>
        </p:blipFill>
        <p:spPr>
          <a:xfrm>
            <a:off x="8275320" y="4271010"/>
            <a:ext cx="3496310" cy="157099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9303385" y="3738245"/>
            <a:ext cx="1440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MY" altLang="en-US"/>
              <a:t>BUS NETWORK</a:t>
            </a:r>
            <a:endParaRPr lang="en-MY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5842663" y="201270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8381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 STRATEGIES</a:t>
            </a:r>
            <a:endParaRPr lang="en-MY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42049" y="2412429"/>
            <a:ext cx="617780" cy="61778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80795" y="2336800"/>
            <a:ext cx="37420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Client/Server Network</a:t>
            </a:r>
            <a:endParaRPr lang="en-MY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17048" y="2639298"/>
            <a:ext cx="571858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Central computers coordinate and supply to other nodes on the network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Server provides access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68553" y="3535943"/>
            <a:ext cx="617780" cy="61778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307465" y="3460115"/>
            <a:ext cx="4535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Peer-to-peer (P2P) Network</a:t>
            </a:r>
            <a:endParaRPr lang="en-MY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43552" y="3762812"/>
            <a:ext cx="571858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All nodes have equal authority</a:t>
            </a:r>
            <a:endParaRPr lang="en-MY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can act as both client and server</a:t>
            </a:r>
            <a:endParaRPr lang="en-MY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946894" y="2412591"/>
            <a:ext cx="617780" cy="61778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81965" y="2337045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Intranet</a:t>
            </a:r>
            <a:endParaRPr lang="en-MY" altLang="zh-CN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/>
          <a:srcRect l="32407" t="19024" r="27269" b="28471"/>
          <a:stretch>
            <a:fillRect/>
          </a:stretch>
        </p:blipFill>
        <p:spPr>
          <a:xfrm>
            <a:off x="6115686" y="201270"/>
            <a:ext cx="830940" cy="123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152130" y="483870"/>
            <a:ext cx="3371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MY" altLang="en-US" sz="2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ORGANIZATIONAL NETWORKS</a:t>
            </a:r>
            <a:endParaRPr lang="en-MY" altLang="en-US" sz="28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椭圆 35"/>
          <p:cNvSpPr/>
          <p:nvPr/>
        </p:nvSpPr>
        <p:spPr>
          <a:xfrm>
            <a:off x="6460484" y="4105501"/>
            <a:ext cx="617780" cy="61778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" name="文本框 36"/>
          <p:cNvSpPr txBox="1"/>
          <p:nvPr/>
        </p:nvSpPr>
        <p:spPr>
          <a:xfrm>
            <a:off x="6780950" y="4105520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Extranet</a:t>
            </a:r>
            <a:endParaRPr lang="en-MY" altLang="zh-CN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31"/>
          <p:cNvSpPr txBox="1"/>
          <p:nvPr/>
        </p:nvSpPr>
        <p:spPr>
          <a:xfrm>
            <a:off x="7162165" y="4378325"/>
            <a:ext cx="44964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Private network that connects more than one organization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Works like the Internet, but provides suppliers and other trusted partners with limited access.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34"/>
          <p:cNvSpPr txBox="1"/>
          <p:nvPr/>
        </p:nvSpPr>
        <p:spPr>
          <a:xfrm>
            <a:off x="7684135" y="2632710"/>
            <a:ext cx="3752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Private network within an organization</a:t>
            </a:r>
            <a:endParaRPr lang="en-MY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Works like the Internet</a:t>
            </a:r>
            <a:endParaRPr lang="en-MY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4351655" y="3270885"/>
            <a:ext cx="3756025" cy="1102995"/>
          </a:xfrm>
          <a:prstGeom prst="bentConnector3">
            <a:avLst>
              <a:gd name="adj1" fmla="val 50008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88598" y="634949"/>
            <a:ext cx="31796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PROTOCOLS</a:t>
            </a:r>
            <a:endParaRPr lang="en-MY" alt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40815" y="1156970"/>
            <a:ext cx="4026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Communication rules for exchanging data between computers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11830" y="2106295"/>
            <a:ext cx="57683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MY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HTTPS - Hypertext Transfer Protocol Secure</a:t>
            </a:r>
            <a:endParaRPr lang="en-MY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281045" y="2753360"/>
            <a:ext cx="5396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Widely used to protect the transfer of sensitive data.</a:t>
            </a:r>
            <a:endParaRPr lang="en-MY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69615" y="3446780"/>
            <a:ext cx="61137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+mj-lt"/>
              <a:buNone/>
            </a:pPr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   TCP/IP - Transmission Control Protocol/Internet Protocol</a:t>
            </a:r>
            <a:endParaRPr lang="en-MY" altLang="zh-CN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69615" y="4153535"/>
            <a:ext cx="56521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Most widely used protocol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Each computer is identified with unique IP (internet protocol) address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DNS - Domain name service resolve IP addresses to names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Packetization - information broken down into small parts (packets) and then reassembled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/>
          <a:srcRect l="32407" t="19024" r="27269" b="28471"/>
          <a:stretch>
            <a:fillRect/>
          </a:stretch>
        </p:blipFill>
        <p:spPr>
          <a:xfrm>
            <a:off x="609601" y="278105"/>
            <a:ext cx="830940" cy="12355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517" y="1035638"/>
            <a:ext cx="579154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 SECURITY</a:t>
            </a:r>
            <a:endParaRPr lang="en-MY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9855" t="27799" r="30542" b="35684"/>
          <a:stretch>
            <a:fillRect/>
          </a:stretch>
        </p:blipFill>
        <p:spPr>
          <a:xfrm>
            <a:off x="1086602" y="143265"/>
            <a:ext cx="3295650" cy="33528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382135" y="2604135"/>
            <a:ext cx="50996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protection of the access to files and directories in a computer network against hacking, misuse and unauthorized changes to the system.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en-US"/>
              <a:t>Example of network security:</a:t>
            </a:r>
            <a:endParaRPr lang="en-MY" altLang="en-US"/>
          </a:p>
          <a:p>
            <a:pPr indent="0" algn="l">
              <a:buFont typeface="Arial" panose="020B0604020202020204" pitchFamily="34" charset="0"/>
              <a:buNone/>
            </a:pPr>
            <a:r>
              <a:rPr lang="en-MY" altLang="en-US"/>
              <a:t>    1. Firewall</a:t>
            </a:r>
            <a:endParaRPr lang="en-MY" altLang="en-US"/>
          </a:p>
          <a:p>
            <a:pPr indent="0" algn="l">
              <a:buFont typeface="Arial" panose="020B0604020202020204" pitchFamily="34" charset="0"/>
              <a:buNone/>
            </a:pPr>
            <a:r>
              <a:rPr lang="en-MY" altLang="en-US"/>
              <a:t>    2. Intrusion detection system (IDS)</a:t>
            </a:r>
            <a:endParaRPr lang="en-MY" altLang="en-US"/>
          </a:p>
          <a:p>
            <a:pPr indent="0" algn="l">
              <a:buFont typeface="Arial" panose="020B0604020202020204" pitchFamily="34" charset="0"/>
              <a:buNone/>
            </a:pPr>
            <a:r>
              <a:rPr lang="en-MY" altLang="en-US"/>
              <a:t>    3. Virtual private network (VPN)</a:t>
            </a:r>
            <a:endParaRPr lang="en-MY" altLang="en-US"/>
          </a:p>
          <a:p>
            <a:pPr indent="0" algn="l">
              <a:buFont typeface="Arial" panose="020B0604020202020204" pitchFamily="34" charset="0"/>
              <a:buNone/>
            </a:pPr>
            <a:endParaRPr lang="en-MY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27638" y="41904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 SECURITY</a:t>
            </a:r>
            <a:endParaRPr lang="en-MY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 rot="20154774">
            <a:off x="10675520" y="1456696"/>
            <a:ext cx="163898" cy="16389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20154774">
            <a:off x="9551641" y="1629875"/>
            <a:ext cx="163898" cy="16389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20154774">
            <a:off x="10432468" y="1816869"/>
            <a:ext cx="97932" cy="97932"/>
          </a:xfrm>
          <a:prstGeom prst="ellipse">
            <a:avLst/>
          </a:prstGeom>
          <a:gradFill>
            <a:gsLst>
              <a:gs pos="43000">
                <a:schemeClr val="bg1">
                  <a:alpha val="39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26792" t="22491" r="27131" b="34558"/>
          <a:stretch>
            <a:fillRect/>
          </a:stretch>
        </p:blipFill>
        <p:spPr>
          <a:xfrm>
            <a:off x="414674" y="390506"/>
            <a:ext cx="983172" cy="1010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1930400"/>
            <a:ext cx="3517900" cy="1919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530" y="1931035"/>
            <a:ext cx="3999865" cy="2996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920" y="1007110"/>
            <a:ext cx="3432175" cy="30841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16560" y="4091305"/>
            <a:ext cx="3517900" cy="2030095"/>
          </a:xfrm>
          <a:prstGeom prst="rect">
            <a:avLst/>
          </a:prstGeom>
          <a:noFill/>
          <a:ln>
            <a:solidFill>
              <a:schemeClr val="bg1"/>
            </a:solidFill>
            <a:prstDash val="lgDashDot"/>
          </a:ln>
        </p:spPr>
        <p:txBody>
          <a:bodyPr wrap="square" rtlCol="0">
            <a:spAutoFit/>
          </a:bodyPr>
          <a:p>
            <a:r>
              <a:rPr lang="en-MY" altLang="en-US" b="1"/>
              <a:t>Firewall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Hardware and software that controls access to network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Proxy server provides pass-through access.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Protect against external threats</a:t>
            </a:r>
            <a:endParaRPr lang="en-MY" altLang="en-US"/>
          </a:p>
        </p:txBody>
      </p:sp>
      <p:sp>
        <p:nvSpPr>
          <p:cNvPr id="7" name="Text Box 6"/>
          <p:cNvSpPr txBox="1"/>
          <p:nvPr/>
        </p:nvSpPr>
        <p:spPr>
          <a:xfrm>
            <a:off x="4240530" y="5113020"/>
            <a:ext cx="3999865" cy="1476375"/>
          </a:xfrm>
          <a:prstGeom prst="rect">
            <a:avLst/>
          </a:prstGeom>
          <a:noFill/>
          <a:ln>
            <a:solidFill>
              <a:schemeClr val="bg1"/>
            </a:solidFill>
            <a:prstDash val="lgDashDot"/>
          </a:ln>
        </p:spPr>
        <p:txBody>
          <a:bodyPr wrap="square" rtlCol="0">
            <a:spAutoFit/>
          </a:bodyPr>
          <a:p>
            <a:r>
              <a:rPr lang="en-MY" altLang="en-US" b="1"/>
              <a:t>Intrusion Detection System (IDS)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Works with firewall to protect organization's network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Analyzes all incoming and outgoing network traffic</a:t>
            </a:r>
            <a:endParaRPr lang="en-MY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8503285" y="4368165"/>
            <a:ext cx="3432810" cy="1753235"/>
          </a:xfrm>
          <a:prstGeom prst="rect">
            <a:avLst/>
          </a:prstGeom>
          <a:noFill/>
          <a:ln>
            <a:solidFill>
              <a:schemeClr val="bg1"/>
            </a:solidFill>
            <a:prstDash val="dashDot"/>
          </a:ln>
        </p:spPr>
        <p:txBody>
          <a:bodyPr wrap="square" rtlCol="0">
            <a:spAutoFit/>
          </a:bodyPr>
          <a:p>
            <a:r>
              <a:rPr lang="en-MY" altLang="en-US" b="1"/>
              <a:t>Virtual Private Network (VPN)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Creates a secure private network connection between your computer and the organization</a:t>
            </a:r>
            <a:endParaRPr lang="en-MY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-7.40741E-7 L -0.36511 0.28241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412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4.44444E-6 L -0.38776 0.33958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69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6 2.96296E-6 L -0.30091 0.31435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8265096" y="1007420"/>
            <a:ext cx="1559871" cy="1559871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382263" y="2835758"/>
            <a:ext cx="1559871" cy="1559871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10148103" y="2880482"/>
            <a:ext cx="1559871" cy="1559871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8265183" y="4697637"/>
            <a:ext cx="1559871" cy="155987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21"/>
          <p:cNvSpPr/>
          <p:nvPr/>
        </p:nvSpPr>
        <p:spPr>
          <a:xfrm>
            <a:off x="8265038" y="2835758"/>
            <a:ext cx="1559871" cy="1559871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4930" y="1147445"/>
            <a:ext cx="6877050" cy="4563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965" y="1266123"/>
            <a:ext cx="2662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CONTENTS</a:t>
            </a:r>
            <a:endParaRPr lang="zh-CN" alt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3600" dirty="0">
              <a:solidFill>
                <a:srgbClr val="FF0000">
                  <a:alpha val="78000"/>
                </a:srgb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68758" y="2508687"/>
            <a:ext cx="4741545" cy="1235560"/>
            <a:chOff x="1745836" y="2137627"/>
            <a:chExt cx="4741545" cy="1235560"/>
          </a:xfrm>
        </p:grpSpPr>
        <p:sp>
          <p:nvSpPr>
            <p:cNvPr id="5" name="椭圆 4"/>
            <p:cNvSpPr/>
            <p:nvPr/>
          </p:nvSpPr>
          <p:spPr>
            <a:xfrm>
              <a:off x="1745836" y="2137627"/>
              <a:ext cx="1235560" cy="1235560"/>
            </a:xfrm>
            <a:prstGeom prst="ellipse">
              <a:avLst/>
            </a:prstGeom>
            <a:gradFill>
              <a:gsLst>
                <a:gs pos="24000">
                  <a:srgbClr val="826D7A">
                    <a:alpha val="40000"/>
                  </a:srgbClr>
                </a:gs>
                <a:gs pos="0">
                  <a:srgbClr val="002060">
                    <a:alpha val="31000"/>
                  </a:srgbClr>
                </a:gs>
                <a:gs pos="100000">
                  <a:srgbClr val="CDA39B">
                    <a:alpha val="36000"/>
                  </a:srgb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1</a:t>
              </a:r>
              <a:endParaRPr lang="zh-CN" altLang="en-US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81546" y="2494497"/>
              <a:ext cx="35058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COMMUNICATION</a:t>
              </a:r>
              <a:endPara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52184" y="2508687"/>
            <a:ext cx="4415203" cy="1235560"/>
            <a:chOff x="1745836" y="2137627"/>
            <a:chExt cx="4415203" cy="1235560"/>
          </a:xfrm>
        </p:grpSpPr>
        <p:sp>
          <p:nvSpPr>
            <p:cNvPr id="12" name="椭圆 11"/>
            <p:cNvSpPr/>
            <p:nvPr/>
          </p:nvSpPr>
          <p:spPr>
            <a:xfrm>
              <a:off x="1745836" y="2137627"/>
              <a:ext cx="1235560" cy="1235560"/>
            </a:xfrm>
            <a:prstGeom prst="ellipse">
              <a:avLst/>
            </a:prstGeom>
            <a:gradFill>
              <a:gsLst>
                <a:gs pos="24000">
                  <a:srgbClr val="826D7A">
                    <a:alpha val="40000"/>
                  </a:srgbClr>
                </a:gs>
                <a:gs pos="0">
                  <a:srgbClr val="002060">
                    <a:alpha val="31000"/>
                  </a:srgbClr>
                </a:gs>
                <a:gs pos="100000">
                  <a:srgbClr val="CDA39B">
                    <a:alpha val="36000"/>
                  </a:srgb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2</a:t>
              </a:r>
              <a:endParaRPr lang="zh-CN" altLang="en-US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81396" y="2292541"/>
              <a:ext cx="3179643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WIRELESS TECHNOLOGY</a:t>
              </a:r>
              <a:endPara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1268758" y="4317608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</a:t>
            </a:r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04318" y="4662387"/>
            <a:ext cx="31796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</a:t>
            </a:r>
            <a:endParaRPr lang="en-US" altLang="en-MY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152184" y="4317608"/>
            <a:ext cx="4415203" cy="1235560"/>
            <a:chOff x="1745836" y="2137627"/>
            <a:chExt cx="4415203" cy="1235560"/>
          </a:xfrm>
        </p:grpSpPr>
        <p:sp>
          <p:nvSpPr>
            <p:cNvPr id="20" name="椭圆 19"/>
            <p:cNvSpPr/>
            <p:nvPr/>
          </p:nvSpPr>
          <p:spPr>
            <a:xfrm>
              <a:off x="1745836" y="2137627"/>
              <a:ext cx="1235560" cy="1235560"/>
            </a:xfrm>
            <a:prstGeom prst="ellipse">
              <a:avLst/>
            </a:prstGeom>
            <a:gradFill>
              <a:gsLst>
                <a:gs pos="24000">
                  <a:srgbClr val="826D7A">
                    <a:alpha val="40000"/>
                  </a:srgbClr>
                </a:gs>
                <a:gs pos="0">
                  <a:srgbClr val="002060">
                    <a:alpha val="31000"/>
                  </a:srgbClr>
                </a:gs>
                <a:gs pos="100000">
                  <a:srgbClr val="CDA39B">
                    <a:alpha val="36000"/>
                  </a:srgb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4</a:t>
              </a:r>
              <a:endParaRPr lang="zh-CN" altLang="en-US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981396" y="2267141"/>
              <a:ext cx="3179643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NETWORK SECURITY</a:t>
              </a:r>
              <a:endPara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03029" y="897953"/>
            <a:ext cx="57915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COMMUNICATION</a:t>
            </a:r>
            <a:endParaRPr lang="en-MY" altLang="zh-CN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48267" y="1906936"/>
            <a:ext cx="5086599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b="1" dirty="0">
                <a:solidFill>
                  <a:schemeClr val="bg1"/>
                </a:solidFill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T</a:t>
            </a:r>
            <a:r>
              <a:rPr lang="en-US" altLang="zh-CN" sz="1600" b="1" dirty="0">
                <a:solidFill>
                  <a:schemeClr val="bg1"/>
                </a:solidFill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he imparting or exchanging of information by speaking, writing, or using some other medium.</a:t>
            </a:r>
            <a:endParaRPr lang="en-US" altLang="zh-CN" sz="1600" b="1" dirty="0">
              <a:solidFill>
                <a:schemeClr val="bg1"/>
              </a:solidFill>
              <a:latin typeface="Yu Gothic UI Semibold" panose="020B0700000000000000" charset="-128"/>
              <a:ea typeface="Yu Gothic UI Semibold" panose="020B0700000000000000" charset="-128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b="1" dirty="0">
                <a:solidFill>
                  <a:schemeClr val="bg1"/>
                </a:solidFill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Computer communications is the process of sharing data, programs and information between two or more computer.</a:t>
            </a: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6378" t="28370" r="34866" b="37349"/>
          <a:stretch>
            <a:fillRect/>
          </a:stretch>
        </p:blipFill>
        <p:spPr>
          <a:xfrm>
            <a:off x="1788699" y="599754"/>
            <a:ext cx="2014330" cy="3147391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315720" y="3933825"/>
            <a:ext cx="215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MY" alt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APPLICATIONS : </a:t>
            </a:r>
            <a:endParaRPr lang="en-MY" altLang="en-US"/>
          </a:p>
        </p:txBody>
      </p:sp>
      <p:pic>
        <p:nvPicPr>
          <p:cNvPr id="6" name="Picture 5" descr="emai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05" y="4454525"/>
            <a:ext cx="2667000" cy="1714500"/>
          </a:xfrm>
          <a:prstGeom prst="rect">
            <a:avLst/>
          </a:prstGeom>
        </p:spPr>
      </p:pic>
      <p:pic>
        <p:nvPicPr>
          <p:cNvPr id="9" name="Picture 8" descr="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970" y="4378325"/>
            <a:ext cx="1866900" cy="1866900"/>
          </a:xfrm>
          <a:prstGeom prst="rect">
            <a:avLst/>
          </a:prstGeom>
        </p:spPr>
      </p:pic>
      <p:pic>
        <p:nvPicPr>
          <p:cNvPr id="13" name="Picture 12" descr="f"/>
          <p:cNvPicPr>
            <a:picLocks noChangeAspect="1"/>
          </p:cNvPicPr>
          <p:nvPr/>
        </p:nvPicPr>
        <p:blipFill>
          <a:blip r:embed="rId5"/>
          <a:srcRect l="27868" r="28360"/>
          <a:stretch>
            <a:fillRect/>
          </a:stretch>
        </p:blipFill>
        <p:spPr>
          <a:xfrm>
            <a:off x="4789805" y="4454525"/>
            <a:ext cx="1298575" cy="1714500"/>
          </a:xfrm>
          <a:prstGeom prst="rect">
            <a:avLst/>
          </a:prstGeom>
        </p:spPr>
      </p:pic>
      <p:pic>
        <p:nvPicPr>
          <p:cNvPr id="14" name="Picture 13" descr="v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2255" y="4453890"/>
            <a:ext cx="2072640" cy="171513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659255" y="6245225"/>
            <a:ext cx="22733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MY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E-MAIL</a:t>
            </a:r>
            <a:endParaRPr lang="en-MY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302760" y="6245225"/>
            <a:ext cx="227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MY" altLang="en-US">
                <a:solidFill>
                  <a:schemeClr val="bg1"/>
                </a:solidFill>
              </a:rPr>
              <a:t>TEXTING</a:t>
            </a:r>
            <a:endParaRPr lang="en-MY" altLang="en-US">
              <a:solidFill>
                <a:schemeClr val="bg1"/>
              </a:solidFill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541770" y="6245225"/>
            <a:ext cx="2273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MY" altLang="en-US">
                <a:solidFill>
                  <a:schemeClr val="bg1"/>
                </a:solidFill>
              </a:rPr>
              <a:t>ELECTRONIC COMMERCE</a:t>
            </a:r>
            <a:endParaRPr lang="en-MY" altLang="en-US">
              <a:solidFill>
                <a:schemeClr val="bg1"/>
              </a:solidFill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963660" y="6245225"/>
            <a:ext cx="2450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MY" altLang="en-US">
                <a:solidFill>
                  <a:schemeClr val="bg1"/>
                </a:solidFill>
              </a:rPr>
              <a:t>VIDEO CONFERENCING</a:t>
            </a:r>
            <a:endParaRPr lang="en-MY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83819"/>
            <a:ext cx="31796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CONNECTIVITY</a:t>
            </a:r>
            <a:endParaRPr lang="en-MY" alt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9" name="图表 18"/>
          <p:cNvGraphicFramePr/>
          <p:nvPr/>
        </p:nvGraphicFramePr>
        <p:xfrm>
          <a:off x="5081270" y="275590"/>
          <a:ext cx="2901315" cy="123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28096" t="27766" r="24444" b="35353"/>
          <a:stretch>
            <a:fillRect/>
          </a:stretch>
        </p:blipFill>
        <p:spPr>
          <a:xfrm>
            <a:off x="503583" y="483819"/>
            <a:ext cx="850658" cy="867903"/>
          </a:xfrm>
          <a:prstGeom prst="rect">
            <a:avLst/>
          </a:prstGeom>
        </p:spPr>
      </p:pic>
      <p:sp>
        <p:nvSpPr>
          <p:cNvPr id="2" name="文本框 22"/>
          <p:cNvSpPr txBox="1"/>
          <p:nvPr/>
        </p:nvSpPr>
        <p:spPr>
          <a:xfrm>
            <a:off x="990600" y="2748915"/>
            <a:ext cx="321119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Connectivity uses computer networks to link people and resources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 connects personal computer with other computers and resources on a network and the Internet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2"/>
          <p:cNvSpPr txBox="1"/>
          <p:nvPr/>
        </p:nvSpPr>
        <p:spPr>
          <a:xfrm>
            <a:off x="5081270" y="1753870"/>
            <a:ext cx="436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MY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COMMUNICATION SYSTEMS</a:t>
            </a:r>
            <a:endParaRPr lang="en-MY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242560" y="2122170"/>
            <a:ext cx="32918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b="1">
                <a:solidFill>
                  <a:schemeClr val="bg1"/>
                </a:solidFill>
              </a:rPr>
              <a:t>is an ELECTRONIC SYSTEM that TRANSMITS data from one location to another</a:t>
            </a:r>
            <a:endParaRPr lang="en-MY" altLang="en-US" b="1">
              <a:solidFill>
                <a:schemeClr val="bg1"/>
              </a:solidFill>
            </a:endParaRPr>
          </a:p>
        </p:txBody>
      </p:sp>
      <p:pic>
        <p:nvPicPr>
          <p:cNvPr id="5" name="Picture 4" descr="cs"/>
          <p:cNvPicPr>
            <a:picLocks noChangeAspect="1"/>
          </p:cNvPicPr>
          <p:nvPr/>
        </p:nvPicPr>
        <p:blipFill>
          <a:blip r:embed="rId3"/>
          <a:srcRect t="20218" b="8640"/>
          <a:stretch>
            <a:fillRect/>
          </a:stretch>
        </p:blipFill>
        <p:spPr>
          <a:xfrm>
            <a:off x="5242560" y="3322955"/>
            <a:ext cx="5586730" cy="29813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560570" y="1871345"/>
            <a:ext cx="14605" cy="46640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150985" y="278130"/>
            <a:ext cx="2745740" cy="25844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p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BASIC ELEMENTS OF COMMUNICATION</a:t>
            </a:r>
            <a:endParaRPr lang="en-MY" altLang="en-US">
              <a:latin typeface="Yu Gothic Medium" panose="020B0500000000000000" charset="-128"/>
              <a:ea typeface="Yu Gothic Medium" panose="020B050000000000000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Sending and receiving devices</a:t>
            </a:r>
            <a:endParaRPr lang="en-MY" altLang="en-US">
              <a:latin typeface="Yu Gothic Medium" panose="020B0500000000000000" charset="-128"/>
              <a:ea typeface="Yu Gothic Medium" panose="020B050000000000000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Connection devices</a:t>
            </a:r>
            <a:endParaRPr lang="en-MY" altLang="en-US">
              <a:latin typeface="Yu Gothic Medium" panose="020B0500000000000000" charset="-128"/>
              <a:ea typeface="Yu Gothic Medium" panose="020B050000000000000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Data transmission specififcations</a:t>
            </a:r>
            <a:endParaRPr lang="en-MY" altLang="en-US">
              <a:latin typeface="Yu Gothic Medium" panose="020B0500000000000000" charset="-128"/>
              <a:ea typeface="Yu Gothic Medium" panose="020B050000000000000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Communication channel</a:t>
            </a:r>
            <a:endParaRPr lang="en-MY" altLang="en-US">
              <a:latin typeface="Yu Gothic Medium" panose="020B0500000000000000" charset="-128"/>
              <a:ea typeface="Yu Gothic Medium" panose="020B050000000000000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90040" y="483870"/>
            <a:ext cx="37553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PHYSICAL CONNECTION</a:t>
            </a:r>
            <a:endParaRPr lang="en-MY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9582785" y="2609215"/>
            <a:ext cx="1903095" cy="167640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9582150" y="676275"/>
            <a:ext cx="1903095" cy="1677035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9560560" y="4965065"/>
            <a:ext cx="1946910" cy="1666875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273499" y="4507470"/>
            <a:ext cx="2519793" cy="7067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FIBER-OPTIC CABLE</a:t>
            </a:r>
            <a:endParaRPr lang="en-MY" altLang="zh-CN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296899" y="2609455"/>
            <a:ext cx="2519793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COAXIAL CABLE</a:t>
            </a:r>
            <a:endParaRPr lang="en-MY" altLang="zh-CN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74377" y="278370"/>
            <a:ext cx="2519793" cy="7067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TWISTED PAIR CABLE</a:t>
            </a:r>
            <a:endParaRPr lang="en-MY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20445" y="1769745"/>
            <a:ext cx="5253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Physical connection between sending and receiving device include :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/>
          <a:srcRect l="28096" t="27766" r="24444" b="35353"/>
          <a:stretch>
            <a:fillRect/>
          </a:stretch>
        </p:blipFill>
        <p:spPr>
          <a:xfrm>
            <a:off x="503583" y="483819"/>
            <a:ext cx="850658" cy="867903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395345" y="4229735"/>
            <a:ext cx="5002530" cy="25082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MY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3. Fiber-optic cable : Tiny glass tubes</a:t>
            </a:r>
            <a:endParaRPr lang="en-MY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Faster and more reliable than coax</a:t>
            </a:r>
            <a:endParaRPr lang="en-MY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rapidly twisted pair</a:t>
            </a:r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5237480" y="2127885"/>
            <a:ext cx="3542030" cy="19335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2. Coaxial cable : Single solid copper core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Cable TV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74295" y="2609215"/>
            <a:ext cx="4796155" cy="23558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ctr">
              <a:buAutoNum type="arabicPeriod"/>
            </a:pPr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Twisted pair cable : Two pairs of copper wire twisted together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Telephone lines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Ethernet cables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665" y="1059815"/>
            <a:ext cx="1746250" cy="116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-842" r="4360" b="16307"/>
          <a:stretch>
            <a:fillRect/>
          </a:stretch>
        </p:blipFill>
        <p:spPr>
          <a:xfrm>
            <a:off x="9604375" y="3045460"/>
            <a:ext cx="1855470" cy="1239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5171" t="11087"/>
          <a:stretch>
            <a:fillRect/>
          </a:stretch>
        </p:blipFill>
        <p:spPr>
          <a:xfrm>
            <a:off x="9745345" y="5254625"/>
            <a:ext cx="1560195" cy="1303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48267" y="629873"/>
            <a:ext cx="579154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WIRELES TECHNOLOGY</a:t>
            </a:r>
            <a:endParaRPr lang="en-MY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00739" y="2198125"/>
            <a:ext cx="50865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Wireless Technology does not use a solid substance to connect; they transmit into the air</a:t>
            </a:r>
            <a:endParaRPr lang="en-MY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Mostly use RADIO WAVES to communicate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9025" t="26742" r="26891" b="35348"/>
          <a:stretch>
            <a:fillRect/>
          </a:stretch>
        </p:blipFill>
        <p:spPr>
          <a:xfrm>
            <a:off x="1445342" y="400827"/>
            <a:ext cx="3539613" cy="3480621"/>
          </a:xfrm>
          <a:prstGeom prst="rect">
            <a:avLst/>
          </a:prstGeom>
        </p:spPr>
      </p:pic>
      <p:graphicFrame>
        <p:nvGraphicFramePr>
          <p:cNvPr id="2" name="Table 1"/>
          <p:cNvGraphicFramePr/>
          <p:nvPr/>
        </p:nvGraphicFramePr>
        <p:xfrm>
          <a:off x="546100" y="4000500"/>
          <a:ext cx="6807200" cy="234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00"/>
                <a:gridCol w="3403600"/>
              </a:tblGrid>
              <a:tr h="469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Standard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Maximum speed</a:t>
                      </a:r>
                      <a:endParaRPr lang="en-MY" altLang="en-US"/>
                    </a:p>
                  </a:txBody>
                  <a:tcPr/>
                </a:tc>
              </a:tr>
              <a:tr h="469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802.11g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54Mbps</a:t>
                      </a:r>
                      <a:endParaRPr lang="en-MY" altLang="en-US"/>
                    </a:p>
                  </a:txBody>
                  <a:tcPr/>
                </a:tc>
              </a:tr>
              <a:tr h="469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802.11n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600 Mbps</a:t>
                      </a:r>
                      <a:endParaRPr lang="en-MY" altLang="en-US"/>
                    </a:p>
                  </a:txBody>
                  <a:tcPr/>
                </a:tc>
              </a:tr>
              <a:tr h="469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802.11ac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2.6 Gbps</a:t>
                      </a:r>
                      <a:endParaRPr lang="en-MY" altLang="en-US"/>
                    </a:p>
                  </a:txBody>
                  <a:tcPr/>
                </a:tc>
              </a:tr>
              <a:tr h="469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802.11ax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10.5 Gbps</a:t>
                      </a:r>
                      <a:endParaRPr lang="en-MY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tt"/>
          <p:cNvPicPr>
            <a:picLocks noChangeAspect="1"/>
          </p:cNvPicPr>
          <p:nvPr/>
        </p:nvPicPr>
        <p:blipFill>
          <a:blip r:embed="rId2"/>
          <a:srcRect l="35083"/>
          <a:stretch>
            <a:fillRect/>
          </a:stretch>
        </p:blipFill>
        <p:spPr>
          <a:xfrm>
            <a:off x="8541385" y="3364230"/>
            <a:ext cx="3020695" cy="3108325"/>
          </a:xfrm>
          <a:prstGeom prst="rect">
            <a:avLst/>
          </a:prstGeom>
          <a:ln w="28575" cmpd="dbl">
            <a:solidFill>
              <a:schemeClr val="bg1"/>
            </a:solidFill>
            <a:prstDash val="lgDash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plit dir="in"/>
      </p:transition>
    </mc:Choice>
    <mc:Fallback>
      <p:transition spd="slow">
        <p:split dir="in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6984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Connection Devices</a:t>
            </a:r>
            <a:endParaRPr lang="en-MY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泪滴形 37"/>
          <p:cNvSpPr/>
          <p:nvPr/>
        </p:nvSpPr>
        <p:spPr>
          <a:xfrm rot="8112411">
            <a:off x="8851548" y="1362622"/>
            <a:ext cx="1724777" cy="1724777"/>
          </a:xfrm>
          <a:prstGeom prst="teardrop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altLang="zh-CN"/>
          </a:p>
        </p:txBody>
      </p:sp>
      <p:sp>
        <p:nvSpPr>
          <p:cNvPr id="37" name="文本框 36"/>
          <p:cNvSpPr txBox="1"/>
          <p:nvPr/>
        </p:nvSpPr>
        <p:spPr>
          <a:xfrm>
            <a:off x="8385077" y="2737661"/>
            <a:ext cx="2656116" cy="3371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TYPES OF MODEMS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53490" y="2025131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MODEM</a:t>
            </a:r>
            <a:endParaRPr lang="en-MY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6270" y="4504055"/>
            <a:ext cx="35566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Speed in which modems transfer data</a:t>
            </a:r>
            <a:endParaRPr lang="en-MY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Usually measured in Megabits per second (Mbps)</a:t>
            </a:r>
            <a:endParaRPr lang="en-MY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泪滴形 40"/>
          <p:cNvSpPr/>
          <p:nvPr/>
        </p:nvSpPr>
        <p:spPr>
          <a:xfrm rot="8112411">
            <a:off x="993468" y="2228761"/>
            <a:ext cx="1724777" cy="1724777"/>
          </a:xfrm>
          <a:prstGeom prst="teardrop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72185" y="2737485"/>
            <a:ext cx="1767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TRANSFER RATE</a:t>
            </a:r>
            <a:endParaRPr lang="en-MY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26167" t="21529" r="27408" b="31692"/>
          <a:stretch>
            <a:fillRect/>
          </a:stretch>
        </p:blipFill>
        <p:spPr>
          <a:xfrm>
            <a:off x="473799" y="322219"/>
            <a:ext cx="953814" cy="110084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90040" y="1423035"/>
            <a:ext cx="339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>
                <a:solidFill>
                  <a:schemeClr val="bg1"/>
                </a:solidFill>
              </a:rPr>
              <a:t>Devices need to convert digital signal to analog</a:t>
            </a:r>
            <a:endParaRPr lang="en-MY" altLang="en-US">
              <a:solidFill>
                <a:schemeClr val="bg1"/>
              </a:solidFill>
            </a:endParaRPr>
          </a:p>
        </p:txBody>
      </p:sp>
      <p:sp>
        <p:nvSpPr>
          <p:cNvPr id="4" name="Flowchart: Display 3"/>
          <p:cNvSpPr/>
          <p:nvPr/>
        </p:nvSpPr>
        <p:spPr>
          <a:xfrm rot="10800000">
            <a:off x="4984115" y="276860"/>
            <a:ext cx="2863215" cy="1594485"/>
          </a:xfrm>
          <a:prstGeom prst="flowChartDisplay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330825" y="474980"/>
            <a:ext cx="2169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MY" altLang="en-US"/>
              <a:t>MODUTATION is the process of converting from digital to analog</a:t>
            </a:r>
            <a:endParaRPr lang="en-MY" altLang="en-US"/>
          </a:p>
        </p:txBody>
      </p:sp>
      <p:sp>
        <p:nvSpPr>
          <p:cNvPr id="7" name="Flowchart: Display 6"/>
          <p:cNvSpPr/>
          <p:nvPr/>
        </p:nvSpPr>
        <p:spPr>
          <a:xfrm rot="10800000">
            <a:off x="3959860" y="2423795"/>
            <a:ext cx="2863215" cy="1594485"/>
          </a:xfrm>
          <a:prstGeom prst="flowChartDisplay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306570" y="2621280"/>
            <a:ext cx="2169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MY" altLang="en-US"/>
              <a:t>Demodulation is the process of converting from analog to digital</a:t>
            </a:r>
            <a:endParaRPr lang="en-MY" alt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rcRect l="27005" r="21046" b="-2096"/>
          <a:stretch>
            <a:fillRect/>
          </a:stretch>
        </p:blipFill>
        <p:spPr>
          <a:xfrm>
            <a:off x="6703060" y="3631565"/>
            <a:ext cx="1489075" cy="19488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l="17292" r="13607" b="930"/>
          <a:stretch>
            <a:fillRect/>
          </a:stretch>
        </p:blipFill>
        <p:spPr>
          <a:xfrm>
            <a:off x="8601710" y="3631565"/>
            <a:ext cx="1273810" cy="18262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445" y="3631565"/>
            <a:ext cx="1969770" cy="1477645"/>
          </a:xfrm>
          <a:prstGeom prst="rect">
            <a:avLst/>
          </a:prstGeom>
        </p:spPr>
      </p:pic>
      <p:cxnSp>
        <p:nvCxnSpPr>
          <p:cNvPr id="9" name="Curved Connector 8"/>
          <p:cNvCxnSpPr>
            <a:stCxn id="4" idx="1"/>
            <a:endCxn id="39" idx="1"/>
          </p:cNvCxnSpPr>
          <p:nvPr/>
        </p:nvCxnSpPr>
        <p:spPr>
          <a:xfrm>
            <a:off x="7847330" y="1074420"/>
            <a:ext cx="606425" cy="1149985"/>
          </a:xfrm>
          <a:prstGeom prst="curvedConnector3">
            <a:avLst>
              <a:gd name="adj1" fmla="val 50052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7" idx="1"/>
            <a:endCxn id="39" idx="1"/>
          </p:cNvCxnSpPr>
          <p:nvPr/>
        </p:nvCxnSpPr>
        <p:spPr>
          <a:xfrm flipV="1">
            <a:off x="6823075" y="2224405"/>
            <a:ext cx="1630680" cy="996950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nip Same Side Corner Rectangle 12"/>
          <p:cNvSpPr/>
          <p:nvPr/>
        </p:nvSpPr>
        <p:spPr>
          <a:xfrm>
            <a:off x="6583045" y="5646420"/>
            <a:ext cx="1729105" cy="685800"/>
          </a:xfrm>
          <a:prstGeom prst="snip2Same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 b="1">
              <a:solidFill>
                <a:schemeClr val="tx1"/>
              </a:solidFill>
              <a:sym typeface="+mn-ea"/>
            </a:endParaRPr>
          </a:p>
          <a:p>
            <a:pPr algn="ctr"/>
            <a:r>
              <a:rPr lang="en-US" sz="1300" b="1">
                <a:solidFill>
                  <a:schemeClr val="tx1"/>
                </a:solidFill>
                <a:sym typeface="+mn-ea"/>
              </a:rPr>
              <a:t>Digital subscriber line (DSL)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4" name="Snip Same Side Corner Rectangle 13"/>
          <p:cNvSpPr/>
          <p:nvPr/>
        </p:nvSpPr>
        <p:spPr>
          <a:xfrm>
            <a:off x="8432165" y="5646420"/>
            <a:ext cx="1729105" cy="685800"/>
          </a:xfrm>
          <a:prstGeom prst="snip2Same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MY" altLang="en-US" b="1">
                <a:solidFill>
                  <a:schemeClr val="tx1"/>
                </a:solidFill>
                <a:sym typeface="+mn-ea"/>
              </a:rPr>
              <a:t>Cable modem</a:t>
            </a:r>
            <a:r>
              <a:rPr lang="en-MY" altLang="en-US">
                <a:sym typeface="+mn-ea"/>
              </a:rPr>
              <a:t> </a:t>
            </a:r>
            <a:endParaRPr lang="en-US"/>
          </a:p>
        </p:txBody>
      </p:sp>
      <p:sp>
        <p:nvSpPr>
          <p:cNvPr id="15" name="Snip Same Side Corner Rectangle 14"/>
          <p:cNvSpPr/>
          <p:nvPr/>
        </p:nvSpPr>
        <p:spPr>
          <a:xfrm>
            <a:off x="10285095" y="5646420"/>
            <a:ext cx="1729105" cy="685800"/>
          </a:xfrm>
          <a:prstGeom prst="snip2Same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MY" altLang="en-US" b="1">
                <a:solidFill>
                  <a:schemeClr val="tx1"/>
                </a:solidFill>
                <a:sym typeface="+mn-ea"/>
              </a:rPr>
              <a:t>Wireless modem</a:t>
            </a:r>
            <a:endParaRPr lang="en-MY" altLang="en-US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8381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CONNECTION DEVICE SIGNAL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8084" y="3801032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Analog Signal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67534" y="3801031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Digital Signal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/>
          <a:srcRect l="26167" t="21529" r="27408" b="31692"/>
          <a:stretch>
            <a:fillRect/>
          </a:stretch>
        </p:blipFill>
        <p:spPr>
          <a:xfrm>
            <a:off x="473799" y="322219"/>
            <a:ext cx="953814" cy="1100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-1063" b="59347"/>
          <a:stretch>
            <a:fillRect/>
          </a:stretch>
        </p:blipFill>
        <p:spPr>
          <a:xfrm>
            <a:off x="546100" y="2465705"/>
            <a:ext cx="3143250" cy="1159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60114" r="-2534"/>
          <a:stretch>
            <a:fillRect/>
          </a:stretch>
        </p:blipFill>
        <p:spPr>
          <a:xfrm>
            <a:off x="3967480" y="2465705"/>
            <a:ext cx="3320415" cy="116014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57885" y="4805045"/>
            <a:ext cx="2721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TRANSFER RATES</a:t>
            </a:r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473710" y="5327015"/>
            <a:ext cx="47097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Mbps - million bits per second</a:t>
            </a:r>
            <a:endParaRPr lang="en-US" b="1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Gbps - billion bits per second</a:t>
            </a:r>
            <a:endParaRPr lang="en-US" b="1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Tbps - trillion bits per second</a:t>
            </a:r>
            <a:endParaRPr lang="en-US" b="1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7779385" y="2465705"/>
          <a:ext cx="41795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785"/>
                <a:gridCol w="2089785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0"/>
                        <a:t>CORPORATIONS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0"/>
                        <a:t>INDIVIDUALS</a:t>
                      </a:r>
                      <a:endParaRPr lang="en-US" b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8013700" y="1974850"/>
            <a:ext cx="371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/>
              <a:t>CONNECTION SERVICES</a:t>
            </a:r>
            <a:endParaRPr lang="en-US" b="1"/>
          </a:p>
        </p:txBody>
      </p:sp>
      <p:sp>
        <p:nvSpPr>
          <p:cNvPr id="7" name="Text Box 6"/>
          <p:cNvSpPr txBox="1"/>
          <p:nvPr/>
        </p:nvSpPr>
        <p:spPr>
          <a:xfrm>
            <a:off x="7854315" y="3167380"/>
            <a:ext cx="19526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Leased lines</a:t>
            </a:r>
            <a:endParaRPr lang="en-US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/>
              <a:t>T1 combined to form T3 and DS3</a:t>
            </a:r>
            <a:endParaRPr lang="en-US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/>
              <a:t>Have been replaced by OC lines</a:t>
            </a:r>
            <a:endParaRPr lang="en-US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/>
              <a:t>Higher capacity</a:t>
            </a:r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10006330" y="3167380"/>
            <a:ext cx="19526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Digital Subscriber Lines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Cable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Satellite connection services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Cellular devices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8381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 TRANSMISSION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/>
          <a:srcRect l="26167" t="21529" r="27408" b="31692"/>
          <a:stretch>
            <a:fillRect/>
          </a:stretch>
        </p:blipFill>
        <p:spPr>
          <a:xfrm>
            <a:off x="473799" y="322219"/>
            <a:ext cx="953814" cy="1100842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90040" y="1811020"/>
            <a:ext cx="4709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chemeClr val="bg1"/>
                </a:solidFill>
              </a:rPr>
              <a:t>Factors that affect data transmission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223770" y="2179320"/>
            <a:ext cx="6720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Bandwidth is how much information can move across the communication channel in a given amount of time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864485" y="2824480"/>
            <a:ext cx="47091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Measurement of the width or capacity of the communication channel</a:t>
            </a:r>
            <a:endParaRPr lang="en-US" b="1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Categories of bandwidth :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326765" y="3746500"/>
            <a:ext cx="60966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AutoNum type="arabicPeriod"/>
            </a:pPr>
            <a:r>
              <a:rPr lang="en-US" b="1">
                <a:solidFill>
                  <a:schemeClr val="bg1"/>
                </a:solidFill>
              </a:rPr>
              <a:t>Voiceband (or low bandwidth) - standard telephone</a:t>
            </a:r>
            <a:endParaRPr lang="en-US" b="1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en-US" b="1">
                <a:solidFill>
                  <a:schemeClr val="bg1"/>
                </a:solidFill>
              </a:rPr>
              <a:t>Medium band - leased lines for high speed </a:t>
            </a:r>
            <a:endParaRPr lang="en-US" b="1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en-US" b="1">
                <a:solidFill>
                  <a:schemeClr val="bg1"/>
                </a:solidFill>
              </a:rPr>
              <a:t>Broadband for DSL, cable, satellite connections to the Internet</a:t>
            </a:r>
            <a:endParaRPr lang="en-US" b="1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en-US" b="1">
                <a:solidFill>
                  <a:schemeClr val="bg1"/>
                </a:solidFill>
              </a:rPr>
              <a:t>Baseband for individual connections for computers in close range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4882</Words>
  <Application>WPS Presentation</Application>
  <PresentationFormat>宽屏</PresentationFormat>
  <Paragraphs>282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方正兰亭超细黑简体</vt:lpstr>
      <vt:lpstr>SimHei</vt:lpstr>
      <vt:lpstr>Times New Roman</vt:lpstr>
      <vt:lpstr>方正兰亭超细黑简体</vt:lpstr>
      <vt:lpstr>Microsoft YaHei</vt:lpstr>
      <vt:lpstr>Yu Gothic UI Semibold</vt:lpstr>
      <vt:lpstr>Yu Gothic Medium</vt:lpstr>
      <vt:lpstr>Microsoft YaHei UI</vt:lpstr>
      <vt:lpstr>Arial Unicode MS</vt:lpstr>
      <vt:lpstr>DengXian</vt:lpstr>
      <vt:lpstr>Calibri</vt:lpstr>
      <vt:lpstr>DengXian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铅笔演示</dc:creator>
  <cp:lastModifiedBy>Yew Chong</cp:lastModifiedBy>
  <cp:revision>31</cp:revision>
  <dcterms:created xsi:type="dcterms:W3CDTF">2016-01-13T02:28:00Z</dcterms:created>
  <dcterms:modified xsi:type="dcterms:W3CDTF">2019-10-14T03:37:29Z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