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5"/>
  </p:notesMasterIdLst>
  <p:sldIdLst>
    <p:sldId id="258" r:id="rId2"/>
    <p:sldId id="261" r:id="rId3"/>
    <p:sldId id="262" r:id="rId4"/>
    <p:sldId id="263" r:id="rId5"/>
    <p:sldId id="264" r:id="rId6"/>
    <p:sldId id="337" r:id="rId7"/>
    <p:sldId id="270" r:id="rId8"/>
    <p:sldId id="265" r:id="rId9"/>
    <p:sldId id="266" r:id="rId10"/>
    <p:sldId id="267" r:id="rId11"/>
    <p:sldId id="271" r:id="rId12"/>
    <p:sldId id="272" r:id="rId13"/>
    <p:sldId id="269" r:id="rId14"/>
    <p:sldId id="273" r:id="rId15"/>
    <p:sldId id="338" r:id="rId16"/>
    <p:sldId id="302" r:id="rId17"/>
    <p:sldId id="291" r:id="rId18"/>
    <p:sldId id="292" r:id="rId19"/>
    <p:sldId id="296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98" r:id="rId28"/>
    <p:sldId id="301" r:id="rId29"/>
    <p:sldId id="399" r:id="rId30"/>
    <p:sldId id="400" r:id="rId31"/>
    <p:sldId id="404" r:id="rId32"/>
    <p:sldId id="403" r:id="rId33"/>
    <p:sldId id="405" r:id="rId34"/>
    <p:sldId id="401" r:id="rId35"/>
    <p:sldId id="402" r:id="rId36"/>
    <p:sldId id="406" r:id="rId37"/>
    <p:sldId id="407" r:id="rId38"/>
    <p:sldId id="408" r:id="rId39"/>
    <p:sldId id="409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39" r:id="rId74"/>
    <p:sldId id="326" r:id="rId75"/>
    <p:sldId id="327" r:id="rId76"/>
    <p:sldId id="328" r:id="rId77"/>
    <p:sldId id="329" r:id="rId78"/>
    <p:sldId id="330" r:id="rId79"/>
    <p:sldId id="341" r:id="rId80"/>
    <p:sldId id="342" r:id="rId81"/>
    <p:sldId id="343" r:id="rId82"/>
    <p:sldId id="345" r:id="rId83"/>
    <p:sldId id="344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6" r:id="rId94"/>
    <p:sldId id="355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7" r:id="rId105"/>
    <p:sldId id="366" r:id="rId106"/>
    <p:sldId id="369" r:id="rId107"/>
    <p:sldId id="368" r:id="rId108"/>
    <p:sldId id="370" r:id="rId109"/>
    <p:sldId id="371" r:id="rId110"/>
    <p:sldId id="372" r:id="rId111"/>
    <p:sldId id="373" r:id="rId112"/>
    <p:sldId id="374" r:id="rId113"/>
    <p:sldId id="375" r:id="rId114"/>
    <p:sldId id="377" r:id="rId115"/>
    <p:sldId id="376" r:id="rId116"/>
    <p:sldId id="378" r:id="rId117"/>
    <p:sldId id="379" r:id="rId118"/>
    <p:sldId id="331" r:id="rId119"/>
    <p:sldId id="332" r:id="rId120"/>
    <p:sldId id="333" r:id="rId121"/>
    <p:sldId id="334" r:id="rId122"/>
    <p:sldId id="335" r:id="rId123"/>
    <p:sldId id="336" r:id="rId124"/>
    <p:sldId id="259" r:id="rId125"/>
    <p:sldId id="340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5" r:id="rId141"/>
    <p:sldId id="394" r:id="rId142"/>
    <p:sldId id="396" r:id="rId143"/>
    <p:sldId id="397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5" d="100"/>
          <a:sy n="65" d="100"/>
        </p:scale>
        <p:origin x="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microsoft.com/office/2015/10/relationships/revisionInfo" Target="revisionInfo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5298-D21C-482F-8870-325A2754A578}" type="datetimeFigureOut">
              <a:rPr lang="en-MY" smtClean="0"/>
              <a:t>31-Aug-2017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FE1F-63BD-4AC2-998C-A3D4EF7742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6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28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4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31-Aug-2017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04: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675" y="1417638"/>
            <a:ext cx="8855925" cy="4973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nom1,nom2, result;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two numbers";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&gt;&gt;nom1&gt;&gt;nom2;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if ((nom1&lt;0)||(nom2&lt;0))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{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&lt;&lt;“negative number/s";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else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result=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sqrt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(nom1 + nom2)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square root of "&lt;&lt; nom1+nom2 &lt;&lt; "is"             &lt;&lt; result;}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00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and Global Variables - Example</a:t>
            </a:r>
            <a:endParaRPr lang="en-MY" sz="3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4F1125-F8A6-441E-B2F9-171685CEE6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36" y="1295400"/>
            <a:ext cx="5174264" cy="50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3680D20-2494-49E1-AF85-8DD4B6B8A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6585"/>
          <a:stretch/>
        </p:blipFill>
        <p:spPr bwMode="auto">
          <a:xfrm>
            <a:off x="5402826" y="5060156"/>
            <a:ext cx="396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1071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and Global Variables - Example</a:t>
            </a:r>
            <a:endParaRPr lang="en-MY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4B4C-BEA6-4081-B4FC-E96E4399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When the program is executing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, the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 variable defined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is visible.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When </a:t>
            </a:r>
            <a:r>
              <a:rPr lang="en-US" dirty="0" err="1">
                <a:latin typeface="Courier New" pitchFamily="49" charset="0"/>
              </a:rPr>
              <a:t>anotherFunction</a:t>
            </a:r>
            <a:r>
              <a:rPr lang="en-US" dirty="0"/>
              <a:t> is called, however, only variables defined inside it are visible, so the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 variable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is hidden.</a:t>
            </a:r>
          </a:p>
          <a:p>
            <a:endParaRPr lang="en-MY" dirty="0"/>
          </a:p>
        </p:txBody>
      </p:sp>
      <p:pic>
        <p:nvPicPr>
          <p:cNvPr id="8" name="Picture 3" descr="0613sowc copy">
            <a:extLst>
              <a:ext uri="{FF2B5EF4-FFF2-40B4-BE49-F238E27FC236}">
                <a16:creationId xmlns:a16="http://schemas.microsoft.com/office/drawing/2014/main" id="{F5334F67-CA06-4A71-ABF5-BF40B16C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548" y="4017010"/>
            <a:ext cx="475090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592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 Lifetime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function’s local variables exist only while the </a:t>
            </a:r>
            <a:r>
              <a:rPr lang="en-US" b="1" dirty="0">
                <a:solidFill>
                  <a:srgbClr val="00B0F0"/>
                </a:solidFill>
              </a:rPr>
              <a:t>function is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executing</a:t>
            </a:r>
            <a:r>
              <a:rPr lang="en-US" dirty="0"/>
              <a:t>. This is known as the </a:t>
            </a:r>
            <a:r>
              <a:rPr lang="en-US" i="1" dirty="0"/>
              <a:t>lifetime </a:t>
            </a:r>
            <a:r>
              <a:rPr lang="en-US" dirty="0"/>
              <a:t>of a local variable.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the function begins, its local variables and its parameter variables are </a:t>
            </a:r>
            <a:r>
              <a:rPr lang="en-US" b="1" dirty="0">
                <a:solidFill>
                  <a:srgbClr val="00B0F0"/>
                </a:solidFill>
              </a:rPr>
              <a:t>created</a:t>
            </a:r>
            <a:r>
              <a:rPr lang="en-US" dirty="0"/>
              <a:t> in memory, and when the function ends, the local variables and parameter variables are </a:t>
            </a:r>
            <a:r>
              <a:rPr lang="en-US" b="1" dirty="0">
                <a:solidFill>
                  <a:srgbClr val="00B0F0"/>
                </a:solidFill>
              </a:rPr>
              <a:t>destroyed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means that any value stored in a local variable is lost between calls to the function in which the variable is declared.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852786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and </a:t>
            </a:r>
            <a:br>
              <a:rPr lang="en-US" dirty="0"/>
            </a:br>
            <a:r>
              <a:rPr lang="en-US" dirty="0"/>
              <a:t>Global Constants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</a:t>
            </a:r>
            <a:r>
              <a:rPr lang="en-US" sz="2600" b="1" dirty="0">
                <a:solidFill>
                  <a:srgbClr val="00B0F0"/>
                </a:solidFill>
              </a:rPr>
              <a:t>global</a:t>
            </a:r>
            <a:r>
              <a:rPr lang="en-US" sz="2600" dirty="0"/>
              <a:t> variable is any variable defined </a:t>
            </a:r>
            <a:r>
              <a:rPr lang="en-US" sz="2600" dirty="0">
                <a:solidFill>
                  <a:srgbClr val="990033"/>
                </a:solidFill>
              </a:rPr>
              <a:t>outside</a:t>
            </a:r>
            <a:r>
              <a:rPr lang="en-US" sz="2600" dirty="0"/>
              <a:t> all the functions in a program.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The scope of a global variable is the portion of the program from the variable definition to the end.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This means that a global variable can be accessed by </a:t>
            </a:r>
            <a:r>
              <a:rPr lang="en-US" sz="2600" b="1" i="1" dirty="0">
                <a:solidFill>
                  <a:srgbClr val="00B0F0"/>
                </a:solidFill>
              </a:rPr>
              <a:t>all</a:t>
            </a:r>
            <a:r>
              <a:rPr lang="en-US" sz="2600" dirty="0"/>
              <a:t> functions that are defined after the global variable is defined</a:t>
            </a: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7838050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and </a:t>
            </a:r>
            <a:br>
              <a:rPr lang="en-US" dirty="0"/>
            </a:br>
            <a:r>
              <a:rPr lang="en-US" dirty="0"/>
              <a:t>Global Constants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should </a:t>
            </a:r>
            <a:r>
              <a:rPr lang="en-US" sz="2800" b="1" dirty="0">
                <a:solidFill>
                  <a:srgbClr val="00B0F0"/>
                </a:solidFill>
              </a:rPr>
              <a:t>avoid</a:t>
            </a:r>
            <a:r>
              <a:rPr lang="en-US" sz="2800" dirty="0"/>
              <a:t> using global variables because they make programs difficult to debug.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Any global that you create should be </a:t>
            </a:r>
            <a:r>
              <a:rPr lang="en-US" sz="2800" b="1" i="1" dirty="0">
                <a:solidFill>
                  <a:srgbClr val="00B0F0"/>
                </a:solidFill>
              </a:rPr>
              <a:t>global constants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8912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C7F-6B24-474D-A09E-719FCF0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Constants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1C42D2-EAC8-43D0-9EAA-B228F210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1450"/>
            <a:ext cx="69199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2B25744-21D0-44F3-9F37-9B7680C8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401661"/>
            <a:ext cx="3429000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</a:rPr>
              <a:t>Global constants defined for values that do not change throughout the program’s execution.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BD87E4-A9D3-45C0-9195-4EC87EF95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025" y="2438400"/>
            <a:ext cx="1476375" cy="673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96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C7F-6B24-474D-A09E-719FCF0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Constants – Example </a:t>
            </a:r>
            <a:endParaRPr lang="en-MY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1A5BD2-CE4B-4A9E-82F0-6290057A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67000"/>
            <a:ext cx="4876800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359DC66-3B6E-4CCF-99AB-C8E0CE9B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59422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55E876-440C-4688-B941-309DCA48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906963"/>
            <a:ext cx="5715000" cy="114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C0F3429-BBFB-40B8-82B6-E377090B1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32004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The constants are then used for those values throughout the program.</a:t>
            </a:r>
          </a:p>
        </p:txBody>
      </p:sp>
    </p:spTree>
    <p:extLst>
      <p:ext uri="{BB962C8B-B14F-4D97-AF65-F5344CB8AC3E}">
        <p14:creationId xmlns:p14="http://schemas.microsoft.com/office/powerpoint/2010/main" val="8734261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23AC-2124-4765-B19A-1233E585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Local and Global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BD38-0357-4406-8B91-46D59F14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are not automatically initialized. They must be initialized by programmer.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Global variables (not constants) are automatically initialized to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(numeric) or </a:t>
            </a:r>
            <a:r>
              <a:rPr lang="en-US" dirty="0">
                <a:latin typeface="Courier New" pitchFamily="49" charset="0"/>
              </a:rPr>
              <a:t>NULL</a:t>
            </a:r>
            <a:r>
              <a:rPr lang="en-US" dirty="0"/>
              <a:t> (character) when the variable is defined.</a:t>
            </a:r>
            <a:endParaRPr lang="en-US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11699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1B4A-225D-4CC4-A5DD-F7900762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E769-17CC-4E06-820C-376A7892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1, No. 17 (pg. 155 -156)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2897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99F9-AE8F-496E-96F6-C0A94940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Local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5D14-BD5F-40E2-BDBD-9053261E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Local variables only exist while the function is executing.  When the function terminates, the contents of local variables are lost.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static</a:t>
            </a:r>
            <a:r>
              <a:rPr lang="en-US" dirty="0"/>
              <a:t> local variables retain their contents between function calls.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static</a:t>
            </a:r>
            <a:r>
              <a:rPr lang="en-US" dirty="0"/>
              <a:t> local variables are defined and initialized only the first time the function is executed. 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is the default initialization value.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0433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588" y="-286587"/>
            <a:ext cx="4774727" cy="85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7414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842-3C33-4C6E-BDFD-E82592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 -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BA3672-5CE1-4452-8D60-88CFCEE2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" y="1600200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2350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842-3C33-4C6E-BDFD-E82592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 - Example</a:t>
            </a:r>
            <a:endParaRPr lang="en-M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94C23B-50D4-4DC0-B88F-9BE1B2A9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57" y="1355122"/>
            <a:ext cx="7984449" cy="42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DEA7E50-2500-4E32-BFCD-81919AC6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98" y="5707559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In this program, each time </a:t>
            </a:r>
            <a:r>
              <a:rPr lang="en-US" sz="2200" dirty="0" err="1">
                <a:latin typeface="Courier New" pitchFamily="49" charset="0"/>
              </a:rPr>
              <a:t>showLocal</a:t>
            </a:r>
            <a:r>
              <a:rPr lang="en-US" sz="2200" dirty="0"/>
              <a:t> is called, the </a:t>
            </a:r>
            <a:r>
              <a:rPr lang="en-US" sz="2200" dirty="0" err="1">
                <a:latin typeface="Courier New" pitchFamily="49" charset="0"/>
              </a:rPr>
              <a:t>localNum</a:t>
            </a:r>
            <a:r>
              <a:rPr lang="en-US" sz="2200" dirty="0"/>
              <a:t> variable is re-created and initialized with the value 5.</a:t>
            </a:r>
          </a:p>
        </p:txBody>
      </p:sp>
    </p:spTree>
    <p:extLst>
      <p:ext uri="{BB962C8B-B14F-4D97-AF65-F5344CB8AC3E}">
        <p14:creationId xmlns:p14="http://schemas.microsoft.com/office/powerpoint/2010/main" val="20935791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Approach, Using a Static Variable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AF83-E8A5-4AA5-BEED-2F5A1B1A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645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9403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Static Variable - Example</a:t>
            </a:r>
            <a:endParaRPr lang="en-M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110F12-86A2-4CE4-A61F-6C80F639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4625"/>
            <a:ext cx="7112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E3DAB70-E27C-4F34-B031-34C4E67B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32350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6600"/>
                </a:solidFill>
                <a:latin typeface="Courier New" pitchFamily="49" charset="0"/>
              </a:rPr>
              <a:t>statNum</a:t>
            </a:r>
            <a:r>
              <a:rPr lang="en-US" sz="2400" dirty="0">
                <a:solidFill>
                  <a:srgbClr val="FF6600"/>
                </a:solidFill>
              </a:rPr>
              <a:t> is automatically initialized to 0. Notice that it retains its value between function calls.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D38E54F3-9229-4290-8C3C-7E883480B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059363"/>
            <a:ext cx="8509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38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Static Variable - Example</a:t>
            </a:r>
            <a:endParaRPr lang="en-MY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F8A3B1F-1842-47E1-B5ED-C1EA89D20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143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If you do initialize a local static variable, the initialization only happens once. See Program 6-22…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BE605F1-2ECF-4543-BBCD-D1581430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353" y="2057400"/>
            <a:ext cx="7049294" cy="43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52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1B23-9A7F-489A-8997-77523573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447A-77A8-4074-8A46-21378E20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programs compare the output and reason the output.</a:t>
            </a:r>
          </a:p>
          <a:p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B463CB4-E88E-46BE-A884-38091229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8" y="2553851"/>
            <a:ext cx="4195762" cy="375487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 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 ( 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for 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count=0;count&lt;10; count++)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system(“pause”); 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return 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static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= 10;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++;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DE4C7EE-27FD-464B-B1CF-585E48C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640" y="2553851"/>
            <a:ext cx="4099560" cy="375487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</a:t>
            </a:r>
          </a:p>
          <a:p>
            <a:pPr>
              <a:tabLst>
                <a:tab pos="182563" algn="l"/>
              </a:tabLst>
            </a:pP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 ( 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for(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count=0;count&lt;10; count++)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system(“pause”); 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return 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= 10;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++;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54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543C-080B-4E5E-BC3B-FC45BD0D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B811-A560-4612-AAE1-8A69D4BB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global variables &amp; local variables in the following program. What is the output?</a:t>
            </a:r>
          </a:p>
          <a:p>
            <a:pPr lvl="1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 lvl="1"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j = 8;</a:t>
            </a:r>
          </a:p>
          <a:p>
            <a:pPr lvl="1"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i=0;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&lt;&lt;"i: "&lt;&lt;i&lt;&lt;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&lt;&lt;"j: "&lt;&lt;j&lt;&lt;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}</a:t>
            </a:r>
            <a:endParaRPr lang="en-MY" sz="1500" dirty="0"/>
          </a:p>
        </p:txBody>
      </p:sp>
    </p:spTree>
    <p:extLst>
      <p:ext uri="{BB962C8B-B14F-4D97-AF65-F5344CB8AC3E}">
        <p14:creationId xmlns:p14="http://schemas.microsoft.com/office/powerpoint/2010/main" val="12825106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B027-47A4-4928-909A-3C199BDB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BB63-62A5-4C92-B9A5-4D1000AC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F017D3-9218-4FCB-81A8-22D57031785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Identify global variables, local variables and static local variables in the following program. What is the output?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 j = 40;</a:t>
            </a:r>
          </a:p>
          <a:p>
            <a:pPr>
              <a:buFont typeface="Arial" charset="0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p()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   int i=5;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static int j=5;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i++;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j++;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cout&lt;&lt;"i: "&lt;&lt;i&lt;&lt;endl;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cout&lt;&lt;"j: "&lt;&lt;j&lt;&lt;endl;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  p();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p();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0;}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202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010E0-4A7A-4D61-90CD-999002B0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Reference Variables as Parameters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46274-D358-4371-8D6D-26FAE9D9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mechanism that allows a function to work with the </a:t>
            </a:r>
            <a:r>
              <a:rPr lang="en-US" sz="2600" b="1" dirty="0">
                <a:solidFill>
                  <a:srgbClr val="00B0F0"/>
                </a:solidFill>
              </a:rPr>
              <a:t>original argument </a:t>
            </a:r>
            <a:r>
              <a:rPr lang="en-US" sz="2600" dirty="0"/>
              <a:t>from the function call, not a copy of the argument</a:t>
            </a:r>
          </a:p>
          <a:p>
            <a:r>
              <a:rPr lang="en-US" sz="2600" dirty="0"/>
              <a:t>Allows the function to </a:t>
            </a:r>
            <a:r>
              <a:rPr lang="en-US" sz="2600" b="1" dirty="0">
                <a:solidFill>
                  <a:srgbClr val="00B0F0"/>
                </a:solidFill>
              </a:rPr>
              <a:t>modify values </a:t>
            </a:r>
            <a:r>
              <a:rPr lang="en-US" sz="2600" dirty="0"/>
              <a:t>stored in the calling environment</a:t>
            </a:r>
          </a:p>
          <a:p>
            <a:r>
              <a:rPr lang="en-US" sz="2600" dirty="0"/>
              <a:t>Provides a way for the function to ‘return’ more than one value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6432826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B4E9-DB68-4DD6-89B5-AAE02432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BF51-D662-4761-8983-C59D1617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u="sng" dirty="0"/>
              <a:t>reference variable</a:t>
            </a:r>
            <a:r>
              <a:rPr lang="en-US" sz="2800" dirty="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Defined with an ampersand (</a:t>
            </a:r>
            <a:r>
              <a:rPr lang="en-US" sz="2800" dirty="0">
                <a:latin typeface="Courier New" pitchFamily="49" charset="0"/>
              </a:rPr>
              <a:t>&amp;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&amp;,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&amp;);</a:t>
            </a: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reference variables to implement passing parameters </a:t>
            </a:r>
            <a:r>
              <a:rPr lang="en-US" sz="2800" i="1" dirty="0"/>
              <a:t>by reference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9053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3942" y="-360760"/>
            <a:ext cx="4648201" cy="857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68387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8A1F-73F0-4933-80E9-9BA8789A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 –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46952-67C7-4B3F-A2E5-12FBC787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8280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707686E7-BF42-4C3C-AA7B-9F28A19C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1187414"/>
            <a:ext cx="607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The &amp; here in the prototype indicates that the parameter is a reference variable.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2ED2A44C-1B54-4E09-8FC7-12A9405AB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399" y="2051050"/>
            <a:ext cx="939800" cy="1454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BDA557A-1AB3-4327-A874-F65AD8D0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54462"/>
            <a:ext cx="398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Here we are passing value by reference.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046D718-76AC-4D59-A73C-1D44EA3BC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365625"/>
            <a:ext cx="847725" cy="901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23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F8C4-B582-4B77-8EDD-458CFD40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 -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3DF260-A9A0-48EF-8228-15609D09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2362200"/>
            <a:ext cx="7993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609BCA77-C20B-4D7D-AF69-4B2B731E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785938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The &amp; also appears here in the function header.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CCB4743-AB2E-4DFF-A48F-58E2A24A1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963" y="2144713"/>
            <a:ext cx="1152525" cy="17287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1009EC5-20F5-4BE6-942E-FCF5CA43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445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Program 6-24</a:t>
            </a:r>
            <a:r>
              <a:rPr lang="en-US" sz="2400" i="1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39445003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C5D3-A98D-49C2-A0AD-C71EE342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Variables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205B8-FDE0-46C5-BAC0-5C224B0C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Each reference parameter must contain </a:t>
            </a:r>
            <a:r>
              <a:rPr lang="en-US" sz="2600" dirty="0">
                <a:latin typeface="Courier New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Space between type and </a:t>
            </a:r>
            <a:r>
              <a:rPr lang="en-US" sz="2600" dirty="0">
                <a:latin typeface="Courier New" pitchFamily="49" charset="0"/>
              </a:rPr>
              <a:t>&amp;</a:t>
            </a:r>
            <a:r>
              <a:rPr lang="en-US" sz="2600" dirty="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Must use </a:t>
            </a:r>
            <a:r>
              <a:rPr lang="en-US" sz="2600" dirty="0">
                <a:latin typeface="Courier New" pitchFamily="49" charset="0"/>
              </a:rPr>
              <a:t>&amp;</a:t>
            </a:r>
            <a:r>
              <a:rPr lang="en-US" sz="2600" dirty="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Argument passed to reference parameter must be a variable – cannot be an expression or constant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Use when appropriate – don’t use when argument should not be changed by function, or if function needs to return only 1 value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10017707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EA34-43B3-491E-B6A7-D27C0908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63A3-2EA9-42A2-A7F1-896BE2E1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1, No. 19 (pg. 157 – 158)</a:t>
            </a:r>
          </a:p>
          <a:p>
            <a:pPr>
              <a:buFontTx/>
              <a:buChar char="•"/>
            </a:pPr>
            <a:r>
              <a:rPr lang="en-US" dirty="0"/>
              <a:t>Do Lab 11, Exercise 2, No. 2 – Program 11.10 (pg. 159)</a:t>
            </a:r>
          </a:p>
          <a:p>
            <a:pPr>
              <a:buFontTx/>
              <a:buChar char="•"/>
            </a:pPr>
            <a:r>
              <a:rPr lang="en-US" dirty="0"/>
              <a:t>Do Lab 11, Exercise 2, No. 4 (pg. 160)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30046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FEBC7-299F-4921-A168-D2D29C2A2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581400" cy="5562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&amp;);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=5;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test(24,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num,num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num+num,num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5579B-1C1D-43E5-B0C0-B03A73FB87FA}"/>
              </a:ext>
            </a:extLst>
          </p:cNvPr>
          <p:cNvSpPr txBox="1">
            <a:spLocks/>
          </p:cNvSpPr>
          <p:nvPr/>
        </p:nvSpPr>
        <p:spPr>
          <a:xfrm>
            <a:off x="3733800" y="914400"/>
            <a:ext cx="5292725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first,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second)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third;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third=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first+second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*second+2;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first=second-first;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second=2*second;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&lt;&lt;first&lt;&lt;" "&lt;&lt;second&lt;&lt;" "&lt;&lt;third&lt;&lt;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0830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1CB3F1-4203-4454-B072-7498673DB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27538" cy="5181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int,int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&amp;);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a=3;  b=4;  c=20;  d=78;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d=a*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b+c-d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151FEF5-D7DD-4E59-969D-19458FEE23FB}"/>
              </a:ext>
            </a:extLst>
          </p:cNvPr>
          <p:cNvSpPr txBox="1">
            <a:spLocks/>
          </p:cNvSpPr>
          <p:nvPr/>
        </p:nvSpPr>
        <p:spPr>
          <a:xfrm>
            <a:off x="4427538" y="1143000"/>
            <a:ext cx="4716462" cy="2133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d)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&gt;&gt;a &gt;&gt; b&gt;&gt; c&gt;&gt; 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c = a*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b+d-c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c=2*c;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DB2839B-4D9F-4452-9D99-4E6B21AA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81401"/>
            <a:ext cx="1933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input:</a:t>
            </a:r>
          </a:p>
          <a:p>
            <a:endParaRPr lang="en-US" sz="2400" dirty="0"/>
          </a:p>
          <a:p>
            <a:r>
              <a:rPr lang="en-US" sz="2400" dirty="0"/>
              <a:t>6 8 12 35</a:t>
            </a:r>
          </a:p>
          <a:p>
            <a:r>
              <a:rPr lang="en-US" sz="2400" dirty="0"/>
              <a:t>8 9 30 45</a:t>
            </a:r>
          </a:p>
        </p:txBody>
      </p:sp>
    </p:spTree>
    <p:extLst>
      <p:ext uri="{BB962C8B-B14F-4D97-AF65-F5344CB8AC3E}">
        <p14:creationId xmlns:p14="http://schemas.microsoft.com/office/powerpoint/2010/main" val="21637690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6B9F-4099-49B0-8EBC-F8594BEA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B1D2-A01B-4CEF-8557-89EEB53D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Default argument</a:t>
            </a:r>
            <a:r>
              <a:rPr lang="en-US" dirty="0"/>
              <a:t>  is an argument that is passed automatically to a parameter if the argument is missing on the function call.</a:t>
            </a:r>
          </a:p>
          <a:p>
            <a:pPr>
              <a:lnSpc>
                <a:spcPct val="90000"/>
              </a:lnSpc>
            </a:pPr>
            <a:r>
              <a:rPr lang="en-US" dirty="0"/>
              <a:t>Must be a constant declared in prototype: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0);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Can be declared in header if no prototype</a:t>
            </a:r>
          </a:p>
          <a:p>
            <a:pPr>
              <a:lnSpc>
                <a:spcPct val="90000"/>
              </a:lnSpc>
            </a:pPr>
            <a:r>
              <a:rPr lang="en-US" dirty="0"/>
              <a:t>Multi-parameter functions may have default arguments for some or all of them: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=0);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3491506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0DF0-7BAA-4E0B-A3F6-BE7DDCE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FB32DE-A4B4-462B-AEC4-13EF49AB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982788"/>
            <a:ext cx="785177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2D51903-A4CA-4730-932B-249A51D0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3188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Default arguments specified in the prototype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9F0279ED-7A5C-408B-8B95-0176FC0D5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1830388"/>
            <a:ext cx="1065213" cy="1779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3C13E5E-6D79-43E5-81CD-3547782A9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1830388"/>
            <a:ext cx="1587" cy="1779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70AA410-A66E-42E4-BC62-A67C59E4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5155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</a:rPr>
              <a:t>(Program Continues)</a:t>
            </a:r>
          </a:p>
        </p:txBody>
      </p:sp>
    </p:spTree>
    <p:extLst>
      <p:ext uri="{BB962C8B-B14F-4D97-AF65-F5344CB8AC3E}">
        <p14:creationId xmlns:p14="http://schemas.microsoft.com/office/powerpoint/2010/main" val="31392676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0DF0-7BAA-4E0B-A3F6-BE7DDCE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– Example </a:t>
            </a:r>
            <a:endParaRPr lang="en-MY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35292E3-9502-4874-ACE9-E8BC6B05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860550"/>
            <a:ext cx="7086600" cy="45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E0ABCC14-E582-4326-B38F-319ECD821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1186657"/>
            <a:ext cx="3559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Program 6-23</a:t>
            </a:r>
            <a:r>
              <a:rPr lang="en-US" sz="2400" i="1" dirty="0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6897925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C588-E51E-4781-888F-CF6210F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58E-A091-4ECE-832B-0794815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If not all parameters to a function have default values, the </a:t>
            </a:r>
            <a:r>
              <a:rPr lang="en-US" sz="2800" dirty="0" err="1"/>
              <a:t>defaultless</a:t>
            </a:r>
            <a:r>
              <a:rPr lang="en-US" sz="2800" dirty="0"/>
              <a:t> ones are declared first in the parameter list: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// NO</a:t>
            </a: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800" dirty="0"/>
              <a:t>When an argument is omitted from a function call, all arguments after it must also be omitted: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sum =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sum =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(num1, , num3);  // NO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00456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Require 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MY" sz="2600" dirty="0"/>
              <a:t> header file</a:t>
            </a:r>
          </a:p>
          <a:p>
            <a:r>
              <a:rPr lang="en-MY" sz="2600" dirty="0"/>
              <a:t>Take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MY" sz="2600" dirty="0"/>
              <a:t> as input, return a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r>
              <a:rPr lang="en-MY" sz="2600" dirty="0"/>
              <a:t>Commonly used functions:</a:t>
            </a:r>
          </a:p>
          <a:p>
            <a:endParaRPr lang="en-MY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2487"/>
              </p:ext>
            </p:extLst>
          </p:nvPr>
        </p:nvGraphicFramePr>
        <p:xfrm>
          <a:off x="1524000" y="3431458"/>
          <a:ext cx="6096000" cy="2413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sqrt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value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(takes and returns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45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C588-E51E-4781-888F-CF6210F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58E-A091-4ECE-832B-0794815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prototype: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int,int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double=55.5,char=‘A’);</a:t>
            </a:r>
          </a:p>
          <a:p>
            <a:r>
              <a:rPr lang="en-US" dirty="0"/>
              <a:t>The following function calls are legal: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(3,4,45.5, ‘B’);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(3,4,45.5);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(3,4);</a:t>
            </a:r>
          </a:p>
          <a:p>
            <a:r>
              <a:rPr lang="en-US" dirty="0"/>
              <a:t>The following function calls are illegal: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 ‘C’);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164581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DF15-2120-49E4-BB0A-569034D9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BACA-739F-4875-AED2-0D946AF8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illegal function prototypes with default arguments: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funcOne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int,double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=23.45,char,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=45);</a:t>
            </a:r>
          </a:p>
          <a:p>
            <a:pPr lvl="1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funcTwo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=1);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funcThree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&amp;=16,double=34);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80046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8879-FFD0-4A08-A876-F8753E3E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5873D-274B-4F4F-BBC4-95AB98ED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2, No. 5 (pg. 160)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74930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36B9-6229-4353-AF56-D5F87DD7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2D6E-7F94-4DC4-B162-557BA8CA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2E187C-3133-49AF-B38B-7AF78FD0EDE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Consider the following function prototype &amp; function definition: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testDefaultParam(int , int=5, double=3.2);</a:t>
            </a:r>
          </a:p>
          <a:p>
            <a:pPr>
              <a:buFont typeface="Arial" charset="0"/>
              <a:buNone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testDefaultParam(int a, int b, double z)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int u;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a=a+static_cast&lt;int&gt;(2*b+z);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u=a+b*z;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cout&lt;&lt;"u = "&lt;&lt;a&lt;&lt;endl;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What is the output of the following function calls?</a:t>
            </a:r>
          </a:p>
          <a:p>
            <a:pPr>
              <a:buFont typeface="Arial" charset="0"/>
              <a:buNone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testDefaultParam(6);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testDefaultParam(3,4);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testDefaultParam(3,4.5);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testDefaultParam(3,4, 5.5);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testDefaultParam(3.4);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714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BB60-D73F-471C-9F9E-399B51FB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E9CE-D923-4D87-BFC2-920FC606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Write a function prototype and function header for a function called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compute</a:t>
            </a:r>
            <a:r>
              <a:rPr lang="en-US" sz="2200" dirty="0"/>
              <a:t>. The function should have 3 parameters: 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,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and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. The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 parameter should have a default argument of 5, and 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 parameter should have a default argument of 65536. 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parameter should have no default arguments. The parameters no necessarily in the order.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Write a function prototype and function header for a function called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calculate</a:t>
            </a:r>
            <a:r>
              <a:rPr lang="en-US" sz="2200" dirty="0"/>
              <a:t>. The function should have 3 parameters: 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, a reference to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and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. Only the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 parameter should have a default argument, which is 47. The parameters no necessarily in the order.</a:t>
            </a:r>
          </a:p>
          <a:p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209404908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99D-0BFC-4CC5-9938-BD12F22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D1C-30E0-4705-8634-3281DCD4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Overloaded functions</a:t>
            </a:r>
            <a:r>
              <a:rPr lang="en-US" dirty="0"/>
              <a:t> have the same name but different parameter lists</a:t>
            </a:r>
          </a:p>
          <a:p>
            <a:pPr>
              <a:lnSpc>
                <a:spcPct val="90000"/>
              </a:lnSpc>
            </a:pPr>
            <a:r>
              <a:rPr lang="en-US" dirty="0"/>
              <a:t>Can be used to create functions that perform the same task but take </a:t>
            </a:r>
            <a:r>
              <a:rPr lang="en-US" b="1" dirty="0">
                <a:solidFill>
                  <a:srgbClr val="00B0F0"/>
                </a:solidFill>
              </a:rPr>
              <a:t>different parameter types or different number of  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Compiler will determine which version of function to call by argument and parameter lists</a:t>
            </a:r>
            <a:endParaRPr lang="en-US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224822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99D-0BFC-4CC5-9938-BD12F22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Examples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D1C-30E0-4705-8634-3281DCD4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Using these overloaded functions,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double);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(double, double);// 4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compiler will use them as follows: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length, width;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double base, height;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(length, width);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(length, height);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(height, base);     // 4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7345932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34C0-BD79-4721-B57A-4D3C91E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EB5FB3-3C8A-4E54-A130-A59FA0C3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760" y="1425668"/>
            <a:ext cx="5864225" cy="47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720798F-A8F4-4FC7-8D82-B71DCF3D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2" y="6027219"/>
            <a:ext cx="332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</a:rPr>
              <a:t>(Program Continues)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3CAEFC1-7AD2-4F17-93F7-2EEA9009BE45}"/>
              </a:ext>
            </a:extLst>
          </p:cNvPr>
          <p:cNvGrpSpPr>
            <a:grpSpLocks/>
          </p:cNvGrpSpPr>
          <p:nvPr/>
        </p:nvGrpSpPr>
        <p:grpSpPr bwMode="auto">
          <a:xfrm>
            <a:off x="3399631" y="2560638"/>
            <a:ext cx="4645025" cy="1552575"/>
            <a:chOff x="1920" y="1152"/>
            <a:chExt cx="3360" cy="1163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69CF074-280A-4CB1-B0A8-374C89C4B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1152"/>
              <a:ext cx="2312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3300"/>
                  </a:solidFill>
                </a:rPr>
                <a:t>The overloaded functions have different parameter lists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666C23E0-2356-40E3-B9B6-7724FB555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440"/>
              <a:ext cx="105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57E9E270-8C12-4166-85A3-9D4D1B168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584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8CEC59CA-EC03-425E-AFEC-6BFD66A594C3}"/>
              </a:ext>
            </a:extLst>
          </p:cNvPr>
          <p:cNvGrpSpPr>
            <a:grpSpLocks/>
          </p:cNvGrpSpPr>
          <p:nvPr/>
        </p:nvGrpSpPr>
        <p:grpSpPr bwMode="auto">
          <a:xfrm>
            <a:off x="2920591" y="5751422"/>
            <a:ext cx="2189163" cy="765175"/>
            <a:chOff x="1680" y="3696"/>
            <a:chExt cx="1584" cy="573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03895518-97D0-49D7-99BA-0A13C275C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926"/>
              <a:ext cx="158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Passing an int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76B1A778-A51C-4BC0-908D-995AB76E4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96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 Box 11">
            <a:extLst>
              <a:ext uri="{FF2B5EF4-FFF2-40B4-BE49-F238E27FC236}">
                <a16:creationId xmlns:a16="http://schemas.microsoft.com/office/drawing/2014/main" id="{302C034E-3E3B-4FB6-905C-72DAD165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884319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Passing a double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BCD56E56-4CAD-4A63-B291-C710FD224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248183"/>
            <a:ext cx="201613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05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34C0-BD79-4721-B57A-4D3C91E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– Example </a:t>
            </a:r>
            <a:endParaRPr lang="en-MY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3A74D9E-7310-41B1-9350-3C33CBCF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075" y="1752600"/>
            <a:ext cx="7169849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9E423F0D-3E3B-4942-8D5E-C786E02B5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" y="1156028"/>
            <a:ext cx="4206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</a:rPr>
              <a:t>Program 6-26</a:t>
            </a:r>
            <a:r>
              <a:rPr lang="en-US" sz="2800" i="1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16919528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944-C795-41C8-A875-6BC72B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exit() </a:t>
            </a:r>
            <a:r>
              <a:rPr lang="en-US" dirty="0"/>
              <a:t>Function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661B-4A49-4F03-B44D-0358848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Terminates</a:t>
            </a:r>
            <a:r>
              <a:rPr lang="en-US" dirty="0"/>
              <a:t> the execution of a program</a:t>
            </a:r>
          </a:p>
          <a:p>
            <a:pPr>
              <a:lnSpc>
                <a:spcPct val="90000"/>
              </a:lnSpc>
            </a:pPr>
            <a:r>
              <a:rPr lang="en-US" dirty="0"/>
              <a:t>Can be called from any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pass an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 value to operating system to indicate status of program termination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Usually used for </a:t>
            </a:r>
            <a:r>
              <a:rPr lang="en-US" b="1" dirty="0">
                <a:solidFill>
                  <a:srgbClr val="00B0F0"/>
                </a:solidFill>
              </a:rPr>
              <a:t>abnormal termination </a:t>
            </a:r>
            <a:r>
              <a:rPr lang="en-US" dirty="0"/>
              <a:t>of program</a:t>
            </a:r>
          </a:p>
          <a:p>
            <a:pPr>
              <a:lnSpc>
                <a:spcPct val="90000"/>
              </a:lnSpc>
            </a:pPr>
            <a:r>
              <a:rPr lang="en-US" dirty="0"/>
              <a:t>Requires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file (Borland)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0768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000" dirty="0"/>
              <a:t>These require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MY" sz="3000" dirty="0"/>
              <a:t> header file</a:t>
            </a:r>
          </a:p>
          <a:p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en-MY" sz="3000" dirty="0"/>
              <a:t>(): returns a random number (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/>
              <a:t>) between 0 and the largest </a:t>
            </a:r>
            <a:r>
              <a:rPr lang="en-MY" sz="3000" dirty="0" err="1"/>
              <a:t>int</a:t>
            </a:r>
            <a:r>
              <a:rPr lang="en-MY" sz="3000" dirty="0"/>
              <a:t> the compute holds. Yields same sequence of numbers each time program is run.</a:t>
            </a:r>
          </a:p>
          <a:p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MY" sz="3000" dirty="0"/>
              <a:t>(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MY" sz="3000" dirty="0"/>
              <a:t>): initializes random number generator with 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311016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944-C795-41C8-A875-6BC72B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exit() </a:t>
            </a:r>
            <a:r>
              <a:rPr lang="en-US" dirty="0"/>
              <a:t>Function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661B-4A49-4F03-B44D-0358848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>
                <a:latin typeface="Courier New" pitchFamily="49" charset="0"/>
              </a:rPr>
              <a:t>    exit(0);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defines two constants that are commonly passed, to indicate success or failure:</a:t>
            </a:r>
            <a:br>
              <a:rPr lang="en-US" dirty="0"/>
            </a:br>
            <a:r>
              <a:rPr lang="en-US" dirty="0">
                <a:latin typeface="Courier New" pitchFamily="49" charset="0"/>
              </a:rPr>
              <a:t> exit(EXIT_SUCCESS);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exit(EXIT_FAILURE);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39334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623D-F6C9-40B7-A104-3FF7EE02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36-9510-4423-A646-681FCC35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What is the output for the following programs</a:t>
            </a:r>
          </a:p>
          <a:p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08B02F-4D00-491C-BF72-16A230C1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6" y="2211807"/>
            <a:ext cx="4045974" cy="378565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itchFamily="49" charset="0"/>
              </a:rPr>
              <a:t>#include &lt;iostream&gt;</a:t>
            </a:r>
          </a:p>
          <a:p>
            <a:r>
              <a:rPr lang="en-US" sz="1500" dirty="0">
                <a:latin typeface="Courier New" pitchFamily="49" charset="0"/>
              </a:rPr>
              <a:t>using namespace std;</a:t>
            </a:r>
          </a:p>
          <a:p>
            <a:r>
              <a:rPr lang="en-US" sz="1500" dirty="0">
                <a:latin typeface="Courier New" pitchFamily="49" charset="0"/>
              </a:rPr>
              <a:t>void function();  </a:t>
            </a:r>
          </a:p>
          <a:p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main(){</a:t>
            </a:r>
          </a:p>
          <a:p>
            <a:r>
              <a:rPr lang="en-US" sz="1500" dirty="0">
                <a:latin typeface="Courier New" pitchFamily="49" charset="0"/>
              </a:rPr>
              <a:t>   function();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 from main.\n"; </a:t>
            </a:r>
          </a:p>
          <a:p>
            <a:r>
              <a:rPr lang="en-US" sz="1500" dirty="0">
                <a:latin typeface="Courier New" pitchFamily="49" charset="0"/>
              </a:rPr>
              <a:t>   system (“pause”);   return 0;</a:t>
            </a:r>
          </a:p>
          <a:p>
            <a:r>
              <a:rPr lang="en-US" sz="1500" dirty="0">
                <a:latin typeface="Courier New" pitchFamily="49" charset="0"/>
              </a:rPr>
              <a:t>}</a:t>
            </a:r>
          </a:p>
          <a:p>
            <a:endParaRPr lang="en-US" sz="1500" dirty="0">
              <a:latin typeface="Courier New" pitchFamily="49" charset="0"/>
            </a:endParaRPr>
          </a:p>
          <a:p>
            <a:r>
              <a:rPr lang="en-US" sz="1500" dirty="0">
                <a:latin typeface="Courier New" pitchFamily="49" charset="0"/>
              </a:rPr>
              <a:t>void function(){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exit\n"; </a:t>
            </a:r>
          </a:p>
          <a:p>
            <a:r>
              <a:rPr lang="en-US" sz="1500" dirty="0">
                <a:latin typeface="Courier New" pitchFamily="49" charset="0"/>
              </a:rPr>
              <a:t>   exit(0);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exit\n"; </a:t>
            </a:r>
          </a:p>
          <a:p>
            <a:r>
              <a:rPr lang="en-US" sz="15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5D9EBF8-D782-42E4-8D3D-952248A0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129" y="2209800"/>
            <a:ext cx="4343400" cy="401648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76213" algn="l"/>
              </a:tabLst>
            </a:pPr>
            <a:endParaRPr lang="en-US" sz="1500" dirty="0">
              <a:latin typeface="Courier New" pitchFamily="49" charset="0"/>
            </a:endParaRP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function();</a:t>
            </a: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main(){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function();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 from main.\n";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system (“pause”); return 0;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}</a:t>
            </a:r>
          </a:p>
          <a:p>
            <a:pPr>
              <a:tabLst>
                <a:tab pos="176213" algn="l"/>
              </a:tabLst>
            </a:pPr>
            <a:endParaRPr lang="en-US" sz="1500" dirty="0">
              <a:latin typeface="Courier New" pitchFamily="49" charset="0"/>
            </a:endParaRP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function(){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return\n"; 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return 0;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return\n”;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77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BA6E-1A11-4328-B8FF-64B39CAA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904D-BF56-4A37-A8FD-79CE4835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2, No. 7 (pg. 162)</a:t>
            </a:r>
          </a:p>
          <a:p>
            <a:pPr>
              <a:buFontTx/>
              <a:buChar char="•"/>
            </a:pPr>
            <a:r>
              <a:rPr lang="en-US" dirty="0"/>
              <a:t>Do Lab 11, Exercise 3, No. 5 (pg. 165)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328294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F1C6-03B8-484F-B001-B72BBDAB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BB14-9DC8-485D-AA97-F69A03CCB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a program that calculates the average of a group of test scores, where the lowest score in the group is dropped. It should use the following functions: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getScore</a:t>
            </a:r>
            <a:r>
              <a:rPr lang="en-US" dirty="0"/>
              <a:t> – This function ask the user for a test score, store it in a reference parameter variable, and validate it. For input validation, do not accept test scores lower than 0 or higher than 100. This function should be called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main() </a:t>
            </a:r>
            <a:r>
              <a:rPr lang="en-US" dirty="0"/>
              <a:t>once for each of the five scores to be entered.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calcAverage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– This function calculates and display the average of the four highest score. This function should be called just once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/>
              <a:t>, by should be passed the five scores.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findLowest</a:t>
            </a:r>
            <a:r>
              <a:rPr lang="en-US" dirty="0"/>
              <a:t> – This function finds and returns the lowest of the five scores passed to it. It should be called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calcAverage</a:t>
            </a:r>
            <a:r>
              <a:rPr lang="en-US" dirty="0"/>
              <a:t> function, which uses the function to determine which of the five scores to drop.</a:t>
            </a:r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17714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AE15-8793-4CA5-87AF-38A435D6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943F-5664-4821-A486-8F29F6EF8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10, Exercise 2, No. 1 (pg. 141)</a:t>
            </a:r>
          </a:p>
          <a:p>
            <a:pPr>
              <a:buFontTx/>
              <a:buChar char="•"/>
            </a:pPr>
            <a:r>
              <a:rPr lang="en-US" dirty="0"/>
              <a:t>Do Lab 10, Exercise 2, No. 2 (pg. 141)</a:t>
            </a:r>
          </a:p>
        </p:txBody>
      </p:sp>
    </p:spTree>
    <p:extLst>
      <p:ext uri="{BB962C8B-B14F-4D97-AF65-F5344CB8AC3E}">
        <p14:creationId xmlns:p14="http://schemas.microsoft.com/office/powerpoint/2010/main" val="210812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DE250-2760-40A9-932B-96E8B112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Library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BACDAE-D688-44C5-B046-01AA37A8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require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file</a:t>
            </a:r>
          </a:p>
          <a:p>
            <a:r>
              <a:rPr lang="en-US" dirty="0">
                <a:latin typeface="Courier New" pitchFamily="49" charset="0"/>
              </a:rPr>
              <a:t>rand()</a:t>
            </a:r>
            <a:r>
              <a:rPr lang="en-US" dirty="0"/>
              <a:t>: returns a random number 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) between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and the largest </a:t>
            </a:r>
            <a:r>
              <a:rPr lang="en-US" dirty="0" err="1"/>
              <a:t>int</a:t>
            </a:r>
            <a:r>
              <a:rPr lang="en-US" dirty="0"/>
              <a:t> the compute holds. Yields same sequence of numbers each time program is run.</a:t>
            </a:r>
          </a:p>
          <a:p>
            <a:r>
              <a:rPr lang="en-US" dirty="0" err="1">
                <a:latin typeface="Courier New" pitchFamily="49" charset="0"/>
              </a:rPr>
              <a:t>srand</a:t>
            </a:r>
            <a:r>
              <a:rPr lang="en-US" dirty="0">
                <a:latin typeface="Courier New" pitchFamily="49" charset="0"/>
              </a:rPr>
              <a:t>(x)</a:t>
            </a:r>
            <a:r>
              <a:rPr lang="en-US" dirty="0"/>
              <a:t>: initializes random number generator with </a:t>
            </a:r>
            <a:r>
              <a:rPr lang="en-US" dirty="0">
                <a:latin typeface="Courier New" pitchFamily="49" charset="0"/>
              </a:rPr>
              <a:t>unsigned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x</a:t>
            </a:r>
          </a:p>
          <a:p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413157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provides several functions for testing characters.</a:t>
            </a:r>
          </a:p>
          <a:p>
            <a:r>
              <a:rPr lang="en-US" altLang="en-US" dirty="0"/>
              <a:t>To use these functions, you must include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cctype</a:t>
            </a:r>
            <a:r>
              <a:rPr lang="en-US" altLang="en-US" dirty="0"/>
              <a:t> header file.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39489"/>
              </p:ext>
            </p:extLst>
          </p:nvPr>
        </p:nvGraphicFramePr>
        <p:xfrm>
          <a:off x="457200" y="3276600"/>
          <a:ext cx="8305800" cy="3181728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MEANING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isalpha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letter,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isalnum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letter or digit,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isdigit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digit 0-9,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islower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lowercase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isprint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printable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ispunct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punctuation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isupper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an uppercase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isspace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whitespace character,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7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{	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char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&lt;&lt;"Enter any character: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cin.get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isalpha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cout.put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an alphabet";}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isdigit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 digit";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islower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lowercase";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isupper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uppercase";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54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Exercise 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program with if statements that will display the word “digit”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numeric data, or display the word “letter” if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alphabet data. Otherwise, it should display “special character”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90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Modular programming</a:t>
            </a:r>
            <a:r>
              <a:rPr lang="en-MY" dirty="0"/>
              <a:t>: breaking a program up into smaller, manageable functions or modules</a:t>
            </a:r>
          </a:p>
          <a:p>
            <a:r>
              <a:rPr lang="en-MY" b="1" dirty="0">
                <a:solidFill>
                  <a:srgbClr val="00B0F0"/>
                </a:solidFill>
              </a:rPr>
              <a:t>Function</a:t>
            </a:r>
            <a:r>
              <a:rPr lang="en-MY" dirty="0"/>
              <a:t>: a collection of statements to perform a task</a:t>
            </a:r>
          </a:p>
          <a:p>
            <a:r>
              <a:rPr lang="en-MY" dirty="0"/>
              <a:t>Motivation for modular programming:</a:t>
            </a:r>
          </a:p>
          <a:p>
            <a:pPr lvl="1"/>
            <a:r>
              <a:rPr lang="en-MY" dirty="0"/>
              <a:t>Improves maintainability of programs</a:t>
            </a:r>
          </a:p>
          <a:p>
            <a:pPr lvl="1"/>
            <a:r>
              <a:rPr lang="en-MY" dirty="0"/>
              <a:t>Simplifies the process of writing programs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7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Require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 dirty="0"/>
              <a:t> header file</a:t>
            </a:r>
          </a:p>
          <a:p>
            <a:r>
              <a:rPr lang="en-US" altLang="en-US" sz="2800" dirty="0"/>
              <a:t>Functions: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toupper</a:t>
            </a:r>
            <a:r>
              <a:rPr lang="en-US" altLang="en-US" sz="2400" dirty="0"/>
              <a:t>: if 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lowercase letter, return uppercase equivalent; otherwise, return input unchanged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42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tolower</a:t>
            </a:r>
            <a:r>
              <a:rPr lang="en-US" altLang="en-US" sz="2400" dirty="0"/>
              <a:t>: if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399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Case Conversion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char input[15];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a name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for(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=0;input[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 != '\0';i++)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	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]=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toupper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name in upper case is:" &lt;&lt;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Manipulating Functions</a:t>
            </a:r>
          </a:p>
        </p:txBody>
      </p:sp>
      <p:pic>
        <p:nvPicPr>
          <p:cNvPr id="4" name="Picture 4" descr="D:\gifs\ch09\D09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3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gifs\ch09\D09_0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2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Exercise 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program to toggle the contents of a string character from lower to upper case or vice verse.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722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C-string</a:t>
            </a:r>
            <a:r>
              <a:rPr lang="en-MY" dirty="0"/>
              <a:t>: sequence of characters stored in adjacent memory locations and terminated by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MY" dirty="0"/>
              <a:t> character</a:t>
            </a:r>
          </a:p>
          <a:p>
            <a:r>
              <a:rPr lang="en-MY" b="1" dirty="0">
                <a:solidFill>
                  <a:srgbClr val="00B0F0"/>
                </a:solidFill>
              </a:rPr>
              <a:t>String literal </a:t>
            </a:r>
            <a:r>
              <a:rPr lang="en-MY" dirty="0"/>
              <a:t>(</a:t>
            </a:r>
            <a:r>
              <a:rPr lang="en-MY" b="1" dirty="0">
                <a:solidFill>
                  <a:srgbClr val="00B0F0"/>
                </a:solidFill>
              </a:rPr>
              <a:t>string constant</a:t>
            </a:r>
            <a:r>
              <a:rPr lang="en-MY" dirty="0"/>
              <a:t>): sequence of characters enclosed in double quotes " " :</a:t>
            </a:r>
          </a:p>
          <a:p>
            <a:pPr marL="0" indent="0" algn="ctr">
              <a:buNone/>
            </a:pPr>
            <a:r>
              <a:rPr lang="en-MY" dirty="0"/>
              <a:t>"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Hi there!</a:t>
            </a:r>
            <a:r>
              <a:rPr lang="en-MY" dirty="0"/>
              <a:t>" 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3412"/>
              </p:ext>
            </p:extLst>
          </p:nvPr>
        </p:nvGraphicFramePr>
        <p:xfrm>
          <a:off x="1447800" y="4038600"/>
          <a:ext cx="6096000" cy="51804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81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93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429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72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657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7753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384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34200" y="40989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\0</a:t>
            </a:r>
          </a:p>
        </p:txBody>
      </p:sp>
    </p:spTree>
    <p:extLst>
      <p:ext uri="{BB962C8B-B14F-4D97-AF65-F5344CB8AC3E}">
        <p14:creationId xmlns:p14="http://schemas.microsoft.com/office/powerpoint/2010/main" val="358445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CAF7-5C89-4FF7-88E7-D267CD35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0595-05B1-49CA-B42E-51AFEE2E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Array of </a:t>
            </a:r>
            <a:r>
              <a:rPr lang="en-US" altLang="en-US" sz="2800" dirty="0">
                <a:latin typeface="Courier New" panose="02070309020205020404" pitchFamily="49" charset="0"/>
              </a:rPr>
              <a:t>char</a:t>
            </a:r>
            <a:r>
              <a:rPr lang="en-US" altLang="en-US" sz="2800" dirty="0"/>
              <a:t>s can be used to define storage for string:</a:t>
            </a:r>
            <a:br>
              <a:rPr lang="en-US" altLang="en-US" sz="2800" dirty="0"/>
            </a:br>
            <a:r>
              <a:rPr lang="en-US" altLang="en-US" dirty="0" err="1">
                <a:latin typeface="Courier New" panose="02070309020205020404" pitchFamily="49" charset="0"/>
              </a:rPr>
              <a:t>const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SIZE = 20;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char city[SIZE];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Leave room for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sz="2800" dirty="0"/>
              <a:t> at end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Can enter a value using </a:t>
            </a:r>
            <a:r>
              <a:rPr lang="en-US" altLang="en-US" dirty="0" err="1">
                <a:latin typeface="Courier New" panose="02070309020205020404" pitchFamily="49" charset="0"/>
              </a:rPr>
              <a:t>cin</a:t>
            </a:r>
            <a:r>
              <a:rPr lang="en-US" altLang="en-US" sz="2800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&gt;&gt;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Input is whitespace-terminated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check to see if enough space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input containing whitespace, and to control amount of input, use </a:t>
            </a:r>
            <a:r>
              <a:rPr lang="en-US" altLang="en-US" dirty="0" err="1">
                <a:latin typeface="Courier New" panose="02070309020205020404" pitchFamily="49" charset="0"/>
              </a:rPr>
              <a:t>cin.getline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endParaRPr lang="en-US" alt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31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C-Strings Manipulation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has numerous functions for handling C-strings.</a:t>
            </a:r>
          </a:p>
          <a:p>
            <a:r>
              <a:rPr lang="en-US" altLang="en-US" dirty="0"/>
              <a:t>Requires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dirty="0"/>
              <a:t> header file be included.</a:t>
            </a:r>
          </a:p>
          <a:p>
            <a:r>
              <a:rPr lang="en-US" altLang="en-US" dirty="0"/>
              <a:t>Functions take one or more C-strings as arguments.  Can use:</a:t>
            </a:r>
          </a:p>
          <a:p>
            <a:pPr lvl="1"/>
            <a:r>
              <a:rPr lang="en-US" altLang="en-US" dirty="0"/>
              <a:t>C-string name</a:t>
            </a:r>
          </a:p>
          <a:p>
            <a:pPr lvl="1"/>
            <a:r>
              <a:rPr lang="en-US" altLang="en-US" dirty="0"/>
              <a:t>pointer to C-string</a:t>
            </a:r>
          </a:p>
          <a:p>
            <a:pPr lvl="1"/>
            <a:r>
              <a:rPr lang="en-US" altLang="en-US" dirty="0"/>
              <a:t>literal string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1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A4F0-C6E6-4600-BB7C-0F0E09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0136-E7C9-45C6-810A-93109FC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Functions:</a:t>
            </a: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MY" dirty="0">
                <a:cs typeface="Courier New" panose="02070309020205020404" pitchFamily="49" charset="0"/>
              </a:rPr>
              <a:t>returns length of C-string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city[SIZE] = "Missoula";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(city); // prints 8</a:t>
            </a:r>
          </a:p>
          <a:p>
            <a:pPr lvl="1"/>
            <a:endParaRPr lang="en-MY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(str1, str2): </a:t>
            </a:r>
            <a:r>
              <a:rPr lang="en-MY" dirty="0">
                <a:cs typeface="Courier New" panose="02070309020205020404" pitchFamily="49" charset="0"/>
              </a:rPr>
              <a:t>appends str2 to the end of str1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location[SIZE] = "Missoula, 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state[3] = "MT";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(location, state);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// location now has "Missoula, MT"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1864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01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5" y="609600"/>
            <a:ext cx="716866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9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latin typeface="Courier New" panose="02070309020205020404" pitchFamily="49" charset="0"/>
              </a:rPr>
              <a:t>strcpy</a:t>
            </a:r>
            <a:r>
              <a:rPr lang="en-US" altLang="en-US" dirty="0">
                <a:latin typeface="Courier New" panose="02070309020205020404" pitchFamily="49" charset="0"/>
              </a:rPr>
              <a:t>(str1, str2)</a:t>
            </a:r>
            <a:r>
              <a:rPr lang="en-US" altLang="en-US" dirty="0"/>
              <a:t>: copies </a:t>
            </a:r>
            <a:r>
              <a:rPr lang="en-US" altLang="en-US" dirty="0">
                <a:latin typeface="Courier New" panose="02070309020205020404" pitchFamily="49" charset="0"/>
              </a:rPr>
              <a:t>str2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</a:rPr>
              <a:t>str1</a:t>
            </a:r>
            <a:br>
              <a:rPr lang="en-US" altLang="en-US" dirty="0">
                <a:latin typeface="Courier New" panose="02070309020205020404" pitchFamily="49" charset="0"/>
              </a:rPr>
            </a:b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const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SIZE = 20;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[SIZE] = "Maureen", name[SIZE];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(name,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);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br>
              <a:rPr lang="en-US" altLang="en-US" dirty="0"/>
            </a:br>
            <a:r>
              <a:rPr lang="en-US" altLang="en-US" dirty="0"/>
              <a:t>Note: </a:t>
            </a:r>
            <a:r>
              <a:rPr lang="en-US" altLang="en-US" dirty="0" err="1">
                <a:latin typeface="Courier New" panose="02070309020205020404" pitchFamily="49" charset="0"/>
              </a:rPr>
              <a:t>strcat</a:t>
            </a:r>
            <a:r>
              <a:rPr lang="en-US" altLang="en-US" dirty="0"/>
              <a:t> and </a:t>
            </a:r>
            <a:r>
              <a:rPr lang="en-US" altLang="en-US" dirty="0" err="1">
                <a:latin typeface="Courier New" panose="02070309020205020404" pitchFamily="49" charset="0"/>
              </a:rPr>
              <a:t>strcpy</a:t>
            </a:r>
            <a:r>
              <a:rPr lang="en-US" altLang="en-US" dirty="0"/>
              <a:t> perform no bounds checking to determine if there is enough space in receiving character array to hold the string it is being assigned. 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63636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 err="1">
                <a:latin typeface="Courier New" panose="02070309020205020404" pitchFamily="49" charset="0"/>
              </a:rPr>
              <a:t>strstr</a:t>
            </a:r>
            <a:r>
              <a:rPr lang="en-US" altLang="en-US" dirty="0">
                <a:latin typeface="Courier New" panose="02070309020205020404" pitchFamily="49" charset="0"/>
              </a:rPr>
              <a:t>(str1, str2)</a:t>
            </a:r>
            <a:r>
              <a:rPr lang="en-US" altLang="en-US" dirty="0"/>
              <a:t>: finds the first occurrence of </a:t>
            </a:r>
            <a:r>
              <a:rPr lang="en-US" altLang="en-US" dirty="0">
                <a:latin typeface="Courier New" panose="02070309020205020404" pitchFamily="49" charset="0"/>
              </a:rPr>
              <a:t>str2</a:t>
            </a:r>
            <a:r>
              <a:rPr lang="en-US" altLang="en-US" dirty="0"/>
              <a:t> in </a:t>
            </a:r>
            <a:r>
              <a:rPr lang="en-US" altLang="en-US" dirty="0">
                <a:latin typeface="Courier New" panose="02070309020205020404" pitchFamily="49" charset="0"/>
              </a:rPr>
              <a:t>str1</a:t>
            </a:r>
            <a:r>
              <a:rPr lang="en-US" altLang="en-US" dirty="0"/>
              <a:t>. Returns a pointer to match, 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dirty="0"/>
              <a:t> if no match.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char river[] = "Wabash";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char word[] = "aba";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latin typeface="Courier New" panose="02070309020205020404" pitchFamily="49" charset="0"/>
              </a:rPr>
              <a:t>cout</a:t>
            </a:r>
            <a:r>
              <a:rPr lang="en-US" altLang="en-US" dirty="0">
                <a:latin typeface="Courier New" panose="02070309020205020404" pitchFamily="49" charset="0"/>
              </a:rPr>
              <a:t> &lt;&lt; </a:t>
            </a:r>
            <a:r>
              <a:rPr lang="en-US" altLang="en-US" dirty="0" err="1">
                <a:latin typeface="Courier New" panose="02070309020205020404" pitchFamily="49" charset="0"/>
              </a:rPr>
              <a:t>strstr</a:t>
            </a:r>
            <a:r>
              <a:rPr lang="en-US" altLang="en-US" dirty="0">
                <a:latin typeface="Courier New" panose="02070309020205020404" pitchFamily="49" charset="0"/>
              </a:rPr>
              <a:t>(state, word);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// displays "abash"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5964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6852-6EA4-4EAB-A341-E2F0B9AD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F64-FB1B-4D07-8BEE-8836E3C3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Also cannot use operator ==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“Hello”;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“Goodbye”;</a:t>
            </a:r>
          </a:p>
          <a:p>
            <a:pPr marL="354013" lvl="1" indent="-354013"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	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// NOT allowed!</a:t>
            </a:r>
          </a:p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Must use library function again: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strcmp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NOT same.”;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are same.”;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784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D60-1D86-4D56-9E53-0E1EC5E3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C-Strings - Example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EFB9AD-51FB-42D8-9A88-B1589FACDA90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	char 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garment[]="overcoat";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&lt;&lt;"Is it raining outside? Answer y/n\n";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if(reply=='y')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garment,"raincoat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&lt;&lt;"before you go out today take your "&lt;&lt;garment;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99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4" name="Picture 5" descr="D:\gifs\ch09\D09_01.gif">
            <a:extLst>
              <a:ext uri="{FF2B5EF4-FFF2-40B4-BE49-F238E27FC236}">
                <a16:creationId xmlns:a16="http://schemas.microsoft.com/office/drawing/2014/main" id="{A0EF341B-B7E5-4F39-B454-DD8F5A4A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54380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83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6" name="Picture 7" descr="D:\gifs\ch09\D09_01B.gif">
            <a:extLst>
              <a:ext uri="{FF2B5EF4-FFF2-40B4-BE49-F238E27FC236}">
                <a16:creationId xmlns:a16="http://schemas.microsoft.com/office/drawing/2014/main" id="{046ED5B7-2B95-4AE7-B654-91D5C79D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" y="1380767"/>
            <a:ext cx="7638098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4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BFF8-73EE-4EAC-9966-1C8E2B9C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5FE3-431E-4508-B5EC-DB771F5C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These functions convert between string and numeric forms of numbers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Need to include </a:t>
            </a: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 dirty="0"/>
              <a:t> header file</a:t>
            </a:r>
          </a:p>
          <a:p>
            <a:endParaRPr lang="en-MY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7D54349-AEEF-472E-B47C-1CDCE5A4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973724"/>
              </p:ext>
            </p:extLst>
          </p:nvPr>
        </p:nvGraphicFramePr>
        <p:xfrm>
          <a:off x="831850" y="3198913"/>
          <a:ext cx="7480300" cy="308768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6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atoi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an int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long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double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itoa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int,C-string, int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converts 1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to a C-string, stores it in 2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parameter.  3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is base of converted value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6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11D3-9521-4166-9553-B4B84ABF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F62B-924A-4429-B19B-92FDCF7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atoi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atol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l</a:t>
            </a:r>
            <a:r>
              <a:rPr lang="en-US" altLang="en-US" dirty="0"/>
              <a:t>ong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atof</a:t>
            </a:r>
            <a:r>
              <a:rPr lang="en-US" altLang="en-US" dirty="0"/>
              <a:t> converts a numeric string to a double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C-string being converted contains non-digits, results are undefined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function may return result of conversion up to first non-digit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function may return 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8797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60F7-EC0E-40E4-A741-649B27E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FE4A-FAB2-442E-AB32-D68DDAEB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number;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long </a:t>
            </a: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double </a:t>
            </a: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number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atoi</a:t>
            </a:r>
            <a:r>
              <a:rPr lang="en-US" altLang="en-US" sz="2400" dirty="0">
                <a:latin typeface="Courier New" panose="02070309020205020404" pitchFamily="49" charset="0"/>
              </a:rPr>
              <a:t>("57");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atol</a:t>
            </a:r>
            <a:r>
              <a:rPr lang="en-US" altLang="en-US" sz="2400" dirty="0">
                <a:latin typeface="Courier New" panose="02070309020205020404" pitchFamily="49" charset="0"/>
              </a:rPr>
              <a:t>("50000");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atof</a:t>
            </a:r>
            <a:r>
              <a:rPr lang="en-US" altLang="en-US" sz="2400" dirty="0">
                <a:latin typeface="Courier New" panose="02070309020205020404" pitchFamily="49" charset="0"/>
              </a:rPr>
              <a:t>(“590.55”);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49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A34B-83AE-46BF-AE30-2FBA652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0A55-9ADA-4FDA-B80A-5AC49D61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itoa</a:t>
            </a:r>
            <a:r>
              <a:rPr lang="en-US" altLang="en-US" dirty="0"/>
              <a:t> converts an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an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string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Allows user to specify the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num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char</a:t>
            </a:r>
            <a:r>
              <a:rPr lang="en-US" altLang="en-US" dirty="0"/>
              <a:t> 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base)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b="1" dirty="0" err="1">
                <a:latin typeface="Courier New" panose="02070309020205020404" pitchFamily="49" charset="0"/>
              </a:rPr>
              <a:t>num</a:t>
            </a:r>
            <a:r>
              <a:rPr lang="en-US" altLang="en-US" sz="1800" dirty="0"/>
              <a:t> : number to convert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b="1" dirty="0" err="1">
                <a:latin typeface="Courier New" panose="02070309020205020404" pitchFamily="49" charset="0"/>
              </a:rPr>
              <a:t>numStr</a:t>
            </a:r>
            <a:r>
              <a:rPr lang="en-US" altLang="en-US" sz="1800" dirty="0"/>
              <a:t>: array to hold resulting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b="1" dirty="0">
                <a:latin typeface="Courier New" panose="02070309020205020404" pitchFamily="49" charset="0"/>
              </a:rPr>
              <a:t>base</a:t>
            </a:r>
            <a:r>
              <a:rPr lang="en-US" altLang="en-US" sz="1800" dirty="0"/>
              <a:t>: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Example: To convert the number 1200 to a hexadecimal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Courier New" panose="02070309020205020404" pitchFamily="49" charset="0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[10];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(1200,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 16);</a:t>
            </a:r>
            <a:endParaRPr lang="en-US" altLang="en-US" dirty="0"/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1009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</a:t>
            </a:r>
            <a:r>
              <a:rPr lang="en-MY" b="1" dirty="0">
                <a:solidFill>
                  <a:srgbClr val="00B0F0"/>
                </a:solidFill>
              </a:rPr>
              <a:t>collection of statements </a:t>
            </a:r>
            <a:r>
              <a:rPr lang="en-MY" dirty="0"/>
              <a:t>that performs a specific task.</a:t>
            </a:r>
          </a:p>
          <a:p>
            <a:r>
              <a:rPr lang="en-MY" dirty="0"/>
              <a:t>Commonly used to </a:t>
            </a:r>
            <a:r>
              <a:rPr lang="en-MY" b="1" dirty="0">
                <a:solidFill>
                  <a:srgbClr val="00B0F0"/>
                </a:solidFill>
              </a:rPr>
              <a:t>break a problem </a:t>
            </a:r>
            <a:r>
              <a:rPr lang="en-MY" dirty="0"/>
              <a:t>down into small manageable pieces.</a:t>
            </a:r>
          </a:p>
          <a:p>
            <a:r>
              <a:rPr lang="en-MY" dirty="0"/>
              <a:t>In C++, there are 2 types of function:</a:t>
            </a:r>
          </a:p>
          <a:p>
            <a:pPr lvl="1"/>
            <a:r>
              <a:rPr lang="en-MY" dirty="0"/>
              <a:t>Library functions</a:t>
            </a:r>
          </a:p>
          <a:p>
            <a:pPr lvl="1"/>
            <a:r>
              <a:rPr lang="en-MY" dirty="0"/>
              <a:t>User-defined functions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139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User-Defined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User-defined functions are created by you, the programmer.</a:t>
            </a:r>
          </a:p>
          <a:p>
            <a:r>
              <a:rPr lang="en-MY" dirty="0"/>
              <a:t>Commonly used to break a problem down into small </a:t>
            </a:r>
            <a:r>
              <a:rPr lang="en-MY" b="1" dirty="0">
                <a:solidFill>
                  <a:srgbClr val="00B0F0"/>
                </a:solidFill>
              </a:rPr>
              <a:t>manageable</a:t>
            </a:r>
            <a:r>
              <a:rPr lang="en-MY" dirty="0"/>
              <a:t> pieces.</a:t>
            </a:r>
          </a:p>
          <a:p>
            <a:r>
              <a:rPr lang="en-MY" dirty="0"/>
              <a:t>You are already familiar with the one function that every C++ program possesses: </a:t>
            </a:r>
            <a:r>
              <a:rPr lang="en-MY" b="1" dirty="0"/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</a:p>
          <a:p>
            <a:pPr lvl="1"/>
            <a:r>
              <a:rPr lang="en-MY" dirty="0"/>
              <a:t>Ideally, your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MY" dirty="0"/>
              <a:t>function should be very short and should consist primarily of function calls.  </a:t>
            </a:r>
          </a:p>
          <a:p>
            <a:endParaRPr lang="en-MY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33800" y="4559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246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338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2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48200" y="5016500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5321300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1336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6482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2390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6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Defining and Calling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>
                <a:solidFill>
                  <a:sysClr val="windowText" lastClr="000000"/>
                </a:solidFill>
              </a:rPr>
              <a:t>Every functions must have:</a:t>
            </a:r>
          </a:p>
          <a:p>
            <a:pPr lvl="1"/>
            <a:r>
              <a:rPr lang="en-MY" b="1" dirty="0">
                <a:solidFill>
                  <a:srgbClr val="00B0F0"/>
                </a:solidFill>
              </a:rPr>
              <a:t>Function call: </a:t>
            </a:r>
            <a:r>
              <a:rPr lang="en-MY" dirty="0"/>
              <a:t>statement causes a function to execute</a:t>
            </a:r>
          </a:p>
          <a:p>
            <a:pPr lvl="1"/>
            <a:r>
              <a:rPr lang="en-MY" b="1" dirty="0">
                <a:solidFill>
                  <a:srgbClr val="00B0F0"/>
                </a:solidFill>
              </a:rPr>
              <a:t>Function definition: </a:t>
            </a:r>
            <a:r>
              <a:rPr lang="en-MY" dirty="0"/>
              <a:t>statements that make up a function</a:t>
            </a:r>
          </a:p>
          <a:p>
            <a:endParaRPr lang="en-MY" dirty="0"/>
          </a:p>
        </p:txBody>
      </p:sp>
      <p:pic>
        <p:nvPicPr>
          <p:cNvPr id="4" name="Picture 5" descr="funcarr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151414"/>
            <a:ext cx="4876800" cy="25431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799" y="3851048"/>
            <a:ext cx="145505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ysClr val="windowText" lastClr="000000"/>
                </a:solidFill>
              </a:rPr>
              <a:t>Function call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14457" y="3151414"/>
            <a:ext cx="1828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Function definition</a:t>
            </a: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140856" y="4035714"/>
            <a:ext cx="44994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5867400" y="3474579"/>
            <a:ext cx="947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20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Definition includes: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return type:</a:t>
            </a:r>
            <a:r>
              <a:rPr lang="en-MY" sz="2400" dirty="0"/>
              <a:t> data type of the value that function returns to the part of the program that calls it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name:</a:t>
            </a:r>
            <a:r>
              <a:rPr lang="en-MY" sz="2400" dirty="0"/>
              <a:t> name of the function.  Function names follow same rules as variables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parameter list:</a:t>
            </a:r>
            <a:r>
              <a:rPr lang="en-MY" sz="2400" dirty="0"/>
              <a:t> variables containing values passed to the function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body:</a:t>
            </a:r>
            <a:r>
              <a:rPr lang="en-MY" sz="2400" dirty="0"/>
              <a:t> statements that perform the function’s task, enclosed in 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34260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Definition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The general form of a function definition in C++ is as follows: </a:t>
            </a:r>
          </a:p>
          <a:p>
            <a:endParaRPr lang="en-MY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229600" cy="147732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Zapf Dingbats" charset="2"/>
              <a:buNone/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function-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returntype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function-name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parameter-list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{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local-definitions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function-implementation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5" name="Picture 3" descr="0602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3992076"/>
            <a:ext cx="6756400" cy="18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03086" y="6056811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Note: The line that reads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  <a:r>
              <a:rPr lang="en-US" sz="2000" dirty="0"/>
              <a:t> is the function header.</a:t>
            </a:r>
          </a:p>
        </p:txBody>
      </p:sp>
    </p:spTree>
    <p:extLst>
      <p:ext uri="{BB962C8B-B14F-4D97-AF65-F5344CB8AC3E}">
        <p14:creationId xmlns:p14="http://schemas.microsoft.com/office/powerpoint/2010/main" val="4243048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Return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If a function returns a value, the type of the value must be indicated:</a:t>
            </a:r>
          </a:p>
          <a:p>
            <a:pPr marL="0" indent="0">
              <a:buNone/>
            </a:pPr>
            <a:r>
              <a:rPr lang="en-MY" sz="2600" dirty="0"/>
              <a:t>	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MY" sz="2600" dirty="0"/>
              <a:t>If a function does not return a value, its return type is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MY" dirty="0"/>
              <a:t>:</a:t>
            </a:r>
          </a:p>
          <a:p>
            <a:pPr marL="0" indent="0">
              <a:buNone/>
            </a:pPr>
            <a:r>
              <a:rPr lang="en-MY" dirty="0"/>
              <a:t>	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printHeading()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{	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"Monthly Sales\n";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756557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To call a function, use the function name followed by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MY" sz="2600" dirty="0"/>
              <a:t>and ;</a:t>
            </a:r>
          </a:p>
          <a:p>
            <a:pPr marL="0" indent="0">
              <a:buNone/>
            </a:pPr>
            <a:r>
              <a:rPr lang="en-MY" sz="2600" dirty="0"/>
              <a:t>	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printHeading();</a:t>
            </a:r>
          </a:p>
          <a:p>
            <a:r>
              <a:rPr lang="en-MY" sz="2600" dirty="0"/>
              <a:t>When called, program executes the body of the called function</a:t>
            </a:r>
          </a:p>
          <a:p>
            <a:r>
              <a:rPr lang="en-MY" sz="2600" dirty="0"/>
              <a:t>After the function terminates, execution resumes in the calling function at point of call.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617134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Flowchart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744800" y="172323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Start</a:t>
            </a:r>
            <a:endParaRPr lang="en-US" sz="16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35943" y="2528093"/>
            <a:ext cx="3646488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“Hello from main”</a:t>
            </a:r>
            <a:endParaRPr lang="en-US" sz="16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13742" y="3583384"/>
            <a:ext cx="3290888" cy="400050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displayMessage</a:t>
            </a:r>
            <a:endParaRPr lang="en-US" sz="16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43200" y="4495800"/>
            <a:ext cx="3639231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“Back in function main again”</a:t>
            </a:r>
            <a:endParaRPr lang="en-US" sz="16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44798" y="555109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End</a:t>
            </a:r>
            <a:endParaRPr lang="en-US" sz="1600"/>
          </a:p>
        </p:txBody>
      </p:sp>
      <p:cxnSp>
        <p:nvCxnSpPr>
          <p:cNvPr id="14" name="Straight Arrow Connector 13"/>
          <p:cNvCxnSpPr>
            <a:stCxn id="4" idx="2"/>
            <a:endCxn id="5" idx="1"/>
          </p:cNvCxnSpPr>
          <p:nvPr/>
        </p:nvCxnSpPr>
        <p:spPr>
          <a:xfrm flipH="1">
            <a:off x="4559187" y="2113756"/>
            <a:ext cx="1" cy="4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 flipH="1">
            <a:off x="4559186" y="3071018"/>
            <a:ext cx="1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1"/>
          </p:cNvCxnSpPr>
          <p:nvPr/>
        </p:nvCxnSpPr>
        <p:spPr>
          <a:xfrm>
            <a:off x="4559186" y="3983434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8" idx="0"/>
          </p:cNvCxnSpPr>
          <p:nvPr/>
        </p:nvCxnSpPr>
        <p:spPr>
          <a:xfrm flipH="1">
            <a:off x="4559186" y="5038725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83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Pseudo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Start</a:t>
            </a:r>
          </a:p>
          <a:p>
            <a:r>
              <a:rPr lang="en-US" dirty="0"/>
              <a:t>Print “Hello from main”</a:t>
            </a:r>
          </a:p>
          <a:p>
            <a:r>
              <a:rPr lang="en-US" dirty="0"/>
              <a:t>call displayMessage</a:t>
            </a:r>
          </a:p>
          <a:p>
            <a:r>
              <a:rPr lang="en-US" dirty="0"/>
              <a:t>Print “Back in function main again”</a:t>
            </a:r>
          </a:p>
          <a:p>
            <a:r>
              <a:rPr lang="en-US" dirty="0"/>
              <a:t>End</a:t>
            </a:r>
          </a:p>
          <a:p>
            <a:endParaRPr lang="en-M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829" y="16001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displayMessage:</a:t>
            </a:r>
          </a:p>
          <a:p>
            <a:pPr lvl="1"/>
            <a:r>
              <a:rPr lang="en-US" dirty="0"/>
              <a:t>Print “Hello from the function displayMessage”</a:t>
            </a:r>
          </a:p>
        </p:txBody>
      </p:sp>
    </p:spTree>
    <p:extLst>
      <p:ext uri="{BB962C8B-B14F-4D97-AF65-F5344CB8AC3E}">
        <p14:creationId xmlns:p14="http://schemas.microsoft.com/office/powerpoint/2010/main" val="2959665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Structure Chart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9843" y="2209800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 err="1">
                <a:latin typeface="Calibri" pitchFamily="34" charset="0"/>
              </a:rPr>
              <a:t>main_program</a:t>
            </a:r>
            <a:endParaRPr 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9842" y="3433762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>
                <a:latin typeface="Calibri" pitchFamily="34" charset="0"/>
              </a:rPr>
              <a:t>displayMessage</a:t>
            </a:r>
            <a:endParaRPr lang="en-US" sz="2400" dirty="0"/>
          </a:p>
        </p:txBody>
      </p:sp>
      <p:cxnSp>
        <p:nvCxnSpPr>
          <p:cNvPr id="6" name="AutoShape 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572000" y="2819400"/>
            <a:ext cx="1" cy="61436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051730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Calling a Function -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17638"/>
            <a:ext cx="5410200" cy="49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048000"/>
            <a:ext cx="8153400" cy="76200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990033"/>
                </a:solidFill>
              </a:rPr>
              <a:t>Function </a:t>
            </a:r>
          </a:p>
          <a:p>
            <a:r>
              <a:rPr lang="en-US" sz="2400" dirty="0">
                <a:solidFill>
                  <a:srgbClr val="990033"/>
                </a:solidFill>
              </a:rPr>
              <a:t>definition</a:t>
            </a: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381000" y="4830762"/>
            <a:ext cx="1752600" cy="609600"/>
          </a:xfrm>
          <a:prstGeom prst="borderCallout2">
            <a:avLst>
              <a:gd name="adj1" fmla="val 13634"/>
              <a:gd name="adj2" fmla="val 105000"/>
              <a:gd name="adj3" fmla="val 13634"/>
              <a:gd name="adj4" fmla="val 145940"/>
              <a:gd name="adj5" fmla="val 25870"/>
              <a:gd name="adj6" fmla="val 202932"/>
            </a:avLst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990033"/>
                </a:solidFill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9253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“Built-in" functions that </a:t>
            </a:r>
            <a:r>
              <a:rPr lang="en-MY" b="1" dirty="0">
                <a:solidFill>
                  <a:srgbClr val="00B0F0"/>
                </a:solidFill>
              </a:rPr>
              <a:t>come with the compiler</a:t>
            </a:r>
            <a:r>
              <a:rPr lang="en-MY" dirty="0"/>
              <a:t>.</a:t>
            </a:r>
          </a:p>
          <a:p>
            <a:r>
              <a:rPr lang="en-MY" dirty="0"/>
              <a:t>The source code (definition) for library functions does NOT appear in your program.</a:t>
            </a:r>
          </a:p>
          <a:p>
            <a:r>
              <a:rPr lang="en-MY" dirty="0"/>
              <a:t>To use a library function, you simply need to </a:t>
            </a:r>
            <a:r>
              <a:rPr lang="en-MY" b="1" dirty="0">
                <a:solidFill>
                  <a:srgbClr val="00B0F0"/>
                </a:solidFill>
              </a:rPr>
              <a:t>include the proper header file </a:t>
            </a:r>
            <a:r>
              <a:rPr lang="en-MY" dirty="0"/>
              <a:t>and know the name of the function that you wish to use. </a:t>
            </a:r>
          </a:p>
          <a:p>
            <a:pPr lvl="1"/>
            <a:r>
              <a:rPr lang="en-MY" b="1" dirty="0"/>
              <a:t>#include </a:t>
            </a:r>
            <a:r>
              <a:rPr lang="en-MY" i="1" dirty="0"/>
              <a:t>compiler directive </a:t>
            </a:r>
          </a:p>
        </p:txBody>
      </p:sp>
    </p:spTree>
    <p:extLst>
      <p:ext uri="{BB962C8B-B14F-4D97-AF65-F5344CB8AC3E}">
        <p14:creationId xmlns:p14="http://schemas.microsoft.com/office/powerpoint/2010/main" val="1145785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02BF-6A74-45F6-9552-EAF20B0E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Control in Program 6-1</a:t>
            </a:r>
            <a:endParaRPr lang="en-MY" dirty="0"/>
          </a:p>
        </p:txBody>
      </p:sp>
      <p:pic>
        <p:nvPicPr>
          <p:cNvPr id="4" name="Picture 3" descr="0603sowc copy">
            <a:extLst>
              <a:ext uri="{FF2B5EF4-FFF2-40B4-BE49-F238E27FC236}">
                <a16:creationId xmlns:a16="http://schemas.microsoft.com/office/drawing/2014/main" id="{07409591-CB18-471C-80EC-A1330B14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351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030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53D4-6F99-4985-B6BF-B6FD2E96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</a:t>
            </a:r>
            <a:br>
              <a:rPr lang="en-US" dirty="0"/>
            </a:br>
            <a:r>
              <a:rPr lang="en-US" dirty="0"/>
              <a:t>Example 2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4A888-6DF7-470B-A46F-E71BB4EF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02	#include &lt;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cmath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03	using namespace std;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05	float distance(float x, float y)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06	{   	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07     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sqrt(x * x + y * y);  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08		return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09	}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11	void main()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12	{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13    	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x,y,dist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14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"Testing function distance(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)" 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"Enter values for x and y: ";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16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&gt;&gt; x &gt;&gt; y;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17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distance(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 </a:t>
            </a:r>
          </a:p>
          <a:p>
            <a:pPr marL="977900" indent="-97790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"Distance of (" &lt;&lt; x &lt;&lt; ',' &lt;&lt; y &lt;&lt; ") from origin is "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"Tested"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</p:txBody>
      </p:sp>
    </p:spTree>
    <p:extLst>
      <p:ext uri="{BB962C8B-B14F-4D97-AF65-F5344CB8AC3E}">
        <p14:creationId xmlns:p14="http://schemas.microsoft.com/office/powerpoint/2010/main" val="3446673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5B9D-5A56-4277-8B13-D932606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956C-A29F-468E-96FD-840E74E1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Compiler </a:t>
            </a:r>
            <a:r>
              <a:rPr lang="en-US" b="1" dirty="0">
                <a:solidFill>
                  <a:srgbClr val="00B0F0"/>
                </a:solidFill>
              </a:rPr>
              <a:t>must</a:t>
            </a:r>
            <a:r>
              <a:rPr lang="en-US" dirty="0"/>
              <a:t>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data type of each parameter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536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819D-C7BA-4E69-A4BE-7F0C92FB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1221-9C3F-449E-9116-740AA439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1, No 1 (pg. 147-149)</a:t>
            </a:r>
          </a:p>
          <a:p>
            <a:r>
              <a:rPr lang="en-US" dirty="0"/>
              <a:t>Which of the following function headers are valid? If they are invalid, explain why.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one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thisone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(char x)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char another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a, b)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yetanother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2891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3018-671E-4ABA-A785-58014EAF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Prototypes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0582-2978-47F7-8C03-B01BD3C0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Ways to </a:t>
            </a:r>
            <a:r>
              <a:rPr lang="en-US" b="1" dirty="0">
                <a:solidFill>
                  <a:srgbClr val="00B0F0"/>
                </a:solidFill>
              </a:rPr>
              <a:t>notify the compiler </a:t>
            </a:r>
            <a:r>
              <a:rPr lang="en-US" dirty="0"/>
              <a:t>about a function before a call to the function: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Place function definition before calling function’s definition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Use a </a:t>
            </a:r>
            <a:r>
              <a:rPr lang="en-US" u="sng" dirty="0">
                <a:ea typeface="ＭＳ Ｐゴシック" pitchFamily="34" charset="-128"/>
              </a:rPr>
              <a:t>function prototype</a:t>
            </a:r>
            <a:r>
              <a:rPr lang="en-US" dirty="0">
                <a:ea typeface="ＭＳ Ｐゴシック" pitchFamily="34" charset="-128"/>
              </a:rPr>
              <a:t> (</a:t>
            </a:r>
            <a:r>
              <a:rPr lang="en-US" u="sng" dirty="0">
                <a:ea typeface="ＭＳ Ｐゴシック" pitchFamily="34" charset="-128"/>
              </a:rPr>
              <a:t>function declaration</a:t>
            </a:r>
            <a:r>
              <a:rPr lang="en-US" dirty="0">
                <a:ea typeface="ＭＳ Ｐゴシック" pitchFamily="34" charset="-128"/>
              </a:rPr>
              <a:t>) – like the function definition without the body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Header: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printHeading()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Prototype: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printHeading();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741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FF2-C4AE-4E0A-8C32-FA8D385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</a:t>
            </a:r>
            <a:br>
              <a:rPr lang="en-US" dirty="0"/>
            </a:br>
            <a:r>
              <a:rPr lang="en-US" dirty="0"/>
              <a:t>Function Prototypes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F58C2-FAC8-40DB-B8EF-775B0DC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02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03	void first();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04	void second();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05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06	void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 "Starting in main function 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09	   first();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10	   second();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11	  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&lt;&lt;"Control back to main\n";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14	void first()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15	{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&lt;&lt;"Inside the first function\n";}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17	void second()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18	{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&lt;&lt;"Inside the second function\n";}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43314-5265-488F-BCA5-BB6A9B56B99F}"/>
              </a:ext>
            </a:extLst>
          </p:cNvPr>
          <p:cNvSpPr/>
          <p:nvPr/>
        </p:nvSpPr>
        <p:spPr>
          <a:xfrm>
            <a:off x="136478" y="1905000"/>
            <a:ext cx="8855122" cy="655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D55AADB-E3BB-482C-9851-9E194780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517" y="2048153"/>
            <a:ext cx="228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Function  prototypes</a:t>
            </a:r>
          </a:p>
        </p:txBody>
      </p:sp>
    </p:spTree>
    <p:extLst>
      <p:ext uri="{BB962C8B-B14F-4D97-AF65-F5344CB8AC3E}">
        <p14:creationId xmlns:p14="http://schemas.microsoft.com/office/powerpoint/2010/main" val="1591483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B3B8-0101-46E2-966B-A9939A16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Chart</a:t>
            </a:r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1F08EB3-E53E-45E6-A6FB-E14F2E0B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060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7773C64-404E-4365-850B-163D06DC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3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first()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C7C576F-3900-4B1B-A13F-25D8E28A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3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second()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998AE9F-D3AB-4D0D-B4EB-CE6F9C2F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17775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94F6B1D9-B08D-464C-BE09-C688B6BE4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22575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CD55833B-2356-4314-8D3E-66493B0CC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22575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41EDDA6-8C1E-4AB3-9306-830F7A078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22575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7AAD-8296-4A6D-AC56-E22BD45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FFD1-FAF6-4ED7-A8FC-714F4917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Place prototypes near </a:t>
            </a:r>
            <a:r>
              <a:rPr lang="en-US" sz="2800" b="1" dirty="0">
                <a:solidFill>
                  <a:srgbClr val="00B0F0"/>
                </a:solidFill>
              </a:rPr>
              <a:t>top</a:t>
            </a:r>
            <a:r>
              <a:rPr lang="en-US" sz="2800" dirty="0"/>
              <a:t> of program </a:t>
            </a:r>
          </a:p>
          <a:p>
            <a:r>
              <a:rPr lang="en-US" sz="2800" dirty="0"/>
              <a:t>Program must include either prototype </a:t>
            </a:r>
            <a:r>
              <a:rPr lang="en-US" sz="2800" b="1" dirty="0">
                <a:solidFill>
                  <a:srgbClr val="00B0F0"/>
                </a:solidFill>
              </a:rPr>
              <a:t>or</a:t>
            </a:r>
            <a:r>
              <a:rPr lang="en-US" sz="2800" dirty="0"/>
              <a:t> full function definition before any call to the function – compiler error otherwise</a:t>
            </a:r>
          </a:p>
          <a:p>
            <a:r>
              <a:rPr lang="en-US" sz="2800" dirty="0"/>
              <a:t>When using prototypes, can place function definitions in any order in source file</a:t>
            </a:r>
            <a:endParaRPr lang="en-US" sz="2800" dirty="0">
              <a:latin typeface="Courier New" pitchFamily="49" charset="0"/>
            </a:endParaRP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415675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FE2A-1D22-452B-B1AA-372EB9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</a:t>
            </a:r>
            <a:br>
              <a:rPr lang="en-US" dirty="0"/>
            </a:br>
            <a:r>
              <a:rPr lang="en-US" dirty="0"/>
              <a:t>Functions with No Parameters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A02F5-BCA4-4B71-92E5-BD7F46A4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02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04	void main(){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05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"Testing function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()"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 	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06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"Tested"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08	} // End of main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09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10	// Function Definitions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11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12	{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13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"Hi \n";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14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89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8329-E10C-4137-ADB7-4FBFA917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D904-8987-40AD-A286-4A8B99F9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3, No. 1 (pg. 163)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62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DA19-6B15-420D-BE08-32D04E0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Functions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3240D-F225-492A-82CF-6A6EE45F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92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Libraries under discussion at this time:</a:t>
            </a:r>
          </a:p>
          <a:p>
            <a:pPr lvl="1"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BCFE75B-4B16-4D46-9FF4-791A40807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71397"/>
              </p:ext>
            </p:extLst>
          </p:nvPr>
        </p:nvGraphicFramePr>
        <p:xfrm>
          <a:off x="533400" y="2351088"/>
          <a:ext cx="8153400" cy="358267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Compiler directive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27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ctype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 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 classification</a:t>
                      </a:r>
                      <a:b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and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&lt;cmath&gt;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Math functions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22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&lt;stdlib&gt;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&lt;time&gt;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functions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B8A4-9D62-4E10-920A-60254BCB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Function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CB842-8896-460A-8E84-9A4DC3DEC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</a:t>
            </a:r>
            <a:r>
              <a:rPr lang="en-US" sz="2800" b="1" dirty="0">
                <a:solidFill>
                  <a:srgbClr val="00B0F0"/>
                </a:solidFill>
              </a:rPr>
              <a:t>pass values </a:t>
            </a:r>
            <a:r>
              <a:rPr lang="en-US" sz="2800" dirty="0"/>
              <a:t>into a function at time of call: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c = pow(a, b);</a:t>
            </a:r>
          </a:p>
          <a:p>
            <a:r>
              <a:rPr lang="en-US" sz="2800" dirty="0"/>
              <a:t>Values passed to function are </a:t>
            </a:r>
            <a:r>
              <a:rPr lang="en-US" sz="2800" u="sng" dirty="0"/>
              <a:t>arguments</a:t>
            </a:r>
            <a:endParaRPr lang="en-US" sz="2800" dirty="0"/>
          </a:p>
          <a:p>
            <a:r>
              <a:rPr lang="en-US" sz="2800" dirty="0"/>
              <a:t>Variables in a function that </a:t>
            </a:r>
            <a:r>
              <a:rPr lang="en-US" sz="2800" b="1" dirty="0">
                <a:solidFill>
                  <a:srgbClr val="00B0F0"/>
                </a:solidFill>
              </a:rPr>
              <a:t>hold the values passed </a:t>
            </a:r>
            <a:r>
              <a:rPr lang="en-US" sz="2800" dirty="0"/>
              <a:t>as arguments are </a:t>
            </a:r>
            <a:r>
              <a:rPr lang="en-US" sz="2800" u="sng" dirty="0"/>
              <a:t>parameters</a:t>
            </a:r>
            <a:endParaRPr lang="en-US" sz="28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14223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E89F-78A6-49E0-8908-2F88C085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Function with a </a:t>
            </a:r>
            <a:br>
              <a:rPr lang="en-US" dirty="0"/>
            </a:br>
            <a:r>
              <a:rPr lang="en-US" dirty="0"/>
              <a:t>Parameter Variable</a:t>
            </a:r>
            <a:endParaRPr lang="en-MY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B994D6-8397-4C7C-A0CF-4D6DC709F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874838"/>
            <a:ext cx="8855122" cy="193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01	void </a:t>
            </a:r>
            <a:r>
              <a:rPr lang="en-US" sz="2000" dirty="0" err="1">
                <a:latin typeface="Courier New" pitchFamily="49" charset="0"/>
              </a:rPr>
              <a:t>displayValue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num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02	{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03	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 &lt;&lt; "The value is " &lt;&lt; </a:t>
            </a:r>
            <a:r>
              <a:rPr lang="en-US" sz="2000" dirty="0" err="1">
                <a:latin typeface="Courier New" pitchFamily="49" charset="0"/>
              </a:rPr>
              <a:t>num</a:t>
            </a:r>
            <a:r>
              <a:rPr lang="en-US" sz="2000" dirty="0">
                <a:latin typeface="Courier New" pitchFamily="49" charset="0"/>
              </a:rPr>
              <a:t> &lt;&lt; 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04	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0ED506-D79E-4B22-B5A1-E44A2351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39" y="41148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2800" dirty="0"/>
              <a:t>The integer variable </a:t>
            </a:r>
            <a:r>
              <a:rPr lang="en-US" sz="2800" dirty="0" err="1">
                <a:latin typeface="Courier New" pitchFamily="49" charset="0"/>
              </a:rPr>
              <a:t>num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00B0F0"/>
                </a:solidFill>
              </a:rPr>
              <a:t>parameter</a:t>
            </a:r>
            <a:r>
              <a:rPr lang="en-US" sz="2800" dirty="0"/>
              <a:t>.                             </a:t>
            </a:r>
          </a:p>
          <a:p>
            <a:r>
              <a:rPr lang="en-US" sz="2800" dirty="0"/>
              <a:t>It accepts any integer value passed to the function.</a:t>
            </a:r>
          </a:p>
        </p:txBody>
      </p:sp>
    </p:spTree>
    <p:extLst>
      <p:ext uri="{BB962C8B-B14F-4D97-AF65-F5344CB8AC3E}">
        <p14:creationId xmlns:p14="http://schemas.microsoft.com/office/powerpoint/2010/main" val="23845932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6E31-A9F8-4E43-9A28-0F1C2D1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User-Defined Functions: Functions with Parameter and No Return Values (1)</a:t>
            </a:r>
            <a:endParaRPr lang="en-MY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CA34B-0184-470E-AFF6-B3C24A06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void main(){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&lt;&lt;"Enter a value for n: ";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&gt;&gt; n;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(n);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"Tested \n";}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n)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{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i;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for (i = 0; i &lt; n; i++)  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    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"Hi \n";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89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4B38-4348-4C4C-B6FF-5CBE3690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The Structure Chart</a:t>
            </a:r>
            <a:endParaRPr lang="en-MY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7B470E-26DC-4143-8F25-43D845C44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060574"/>
            <a:ext cx="2587625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main_program</a:t>
            </a:r>
            <a:endParaRPr lang="en-US" sz="24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DC13CC-6522-4A02-BA28-EDB3F7CD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4" y="4019589"/>
            <a:ext cx="2587625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printHi</a:t>
            </a:r>
            <a:endParaRPr lang="en-US" sz="2400"/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8462EFF9-2123-497C-B338-D6BEF6ACA2D0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497387" y="2895599"/>
            <a:ext cx="1" cy="112399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AutoShape 5">
            <a:extLst>
              <a:ext uri="{FF2B5EF4-FFF2-40B4-BE49-F238E27FC236}">
                <a16:creationId xmlns:a16="http://schemas.microsoft.com/office/drawing/2014/main" id="{BA780ED0-521B-42C5-9357-5581B130E0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3008452"/>
            <a:ext cx="0" cy="89828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2849B1BB-E0EF-41AC-A857-54200BDD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532" y="3165154"/>
            <a:ext cx="591082" cy="584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3375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6E31-A9F8-4E43-9A28-0F1C2D1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User-Defined Functions: Functions with Parameter and No Return Values (2)</a:t>
            </a:r>
            <a:endParaRPr lang="en-MY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CA34B-0184-470E-AFF6-B3C24A06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04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05	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06	void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&lt;&lt;"Passing number 5 to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09	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(5);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10	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&lt;&lt;"Back in main\n";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11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13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n)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14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&lt;&lt;"The value is " &lt;&lt; n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16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231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92CE-449F-4A0C-91EC-3FEB0031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Parameter Terminology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AF2D-44A5-445D-8613-8E6013A1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parameter can also be called a </a:t>
            </a:r>
            <a:r>
              <a:rPr lang="en-US" sz="2800" u="sng" dirty="0"/>
              <a:t>formal parameter</a:t>
            </a:r>
            <a:r>
              <a:rPr lang="en-US" sz="2800" dirty="0"/>
              <a:t> or a </a:t>
            </a:r>
            <a:r>
              <a:rPr lang="en-US" sz="2800" u="sng" dirty="0"/>
              <a:t>formal argument</a:t>
            </a:r>
            <a:endParaRPr lang="en-US" sz="2800" dirty="0"/>
          </a:p>
          <a:p>
            <a:r>
              <a:rPr lang="en-US" sz="2800" dirty="0"/>
              <a:t>An argument can also be called an </a:t>
            </a:r>
            <a:r>
              <a:rPr lang="en-US" sz="2800" u="sng" dirty="0"/>
              <a:t>actual parameter</a:t>
            </a:r>
            <a:r>
              <a:rPr lang="en-US" sz="2800" dirty="0"/>
              <a:t> or an </a:t>
            </a:r>
            <a:r>
              <a:rPr lang="en-US" sz="2800" u="sng" dirty="0"/>
              <a:t>actual argument</a:t>
            </a:r>
            <a:endParaRPr lang="en-US" sz="2800" dirty="0"/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15432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A364-F4B4-404F-8C82-D9043982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Parameters, Prototypes, and Function Headers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9776-F5A6-4B57-91FE-77118052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each function argument,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prototype</a:t>
            </a:r>
            <a:r>
              <a:rPr lang="en-US" sz="2400" dirty="0">
                <a:ea typeface="ＭＳ Ｐゴシック" pitchFamily="34" charset="-128"/>
              </a:rPr>
              <a:t> must include 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data type </a:t>
            </a:r>
            <a:r>
              <a:rPr lang="en-US" sz="2400" dirty="0">
                <a:ea typeface="ＭＳ Ｐゴシック" pitchFamily="34" charset="-128"/>
              </a:rPr>
              <a:t>of each parameter inside its parentheses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header</a:t>
            </a:r>
            <a:r>
              <a:rPr lang="en-US" sz="2400" dirty="0">
                <a:ea typeface="ＭＳ Ｐゴシック" pitchFamily="34" charset="-128"/>
              </a:rPr>
              <a:t> must include a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declaration</a:t>
            </a:r>
            <a:r>
              <a:rPr lang="en-US" sz="2400" dirty="0">
                <a:ea typeface="ＭＳ Ｐゴシック" pitchFamily="34" charset="-128"/>
              </a:rPr>
              <a:t> for each parameter in its 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()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//prototype</a:t>
            </a:r>
          </a:p>
          <a:p>
            <a:pPr lvl="1"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num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 //header</a:t>
            </a:r>
          </a:p>
          <a:p>
            <a:pPr lvl="1"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val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 //call</a:t>
            </a:r>
            <a:endParaRPr lang="en-US" sz="2400" dirty="0">
              <a:ea typeface="ＭＳ Ｐゴシック" pitchFamily="34" charset="-128"/>
            </a:endParaRP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909752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4C78-093F-4215-AFA7-CD4CDC7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688D-8278-4F2B-B702-0699ED01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Value of argument is </a:t>
            </a:r>
            <a:r>
              <a:rPr lang="en-US" sz="2600" b="1" dirty="0">
                <a:solidFill>
                  <a:srgbClr val="00B0F0"/>
                </a:solidFill>
              </a:rPr>
              <a:t>copied</a:t>
            </a:r>
            <a:r>
              <a:rPr lang="en-US" sz="2600" dirty="0"/>
              <a:t>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Function can have </a:t>
            </a:r>
            <a:r>
              <a:rPr lang="en-US" sz="2600" b="1" dirty="0">
                <a:solidFill>
                  <a:srgbClr val="00B0F0"/>
                </a:solidFill>
              </a:rPr>
              <a:t>multiple</a:t>
            </a:r>
            <a:r>
              <a:rPr lang="en-US" sz="2600" dirty="0"/>
              <a:t>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There </a:t>
            </a:r>
            <a:r>
              <a:rPr lang="en-US" sz="2600" b="1" dirty="0">
                <a:solidFill>
                  <a:srgbClr val="00B0F0"/>
                </a:solidFill>
              </a:rPr>
              <a:t>must</a:t>
            </a:r>
            <a:r>
              <a:rPr lang="en-US" sz="2600" dirty="0"/>
              <a:t> be a </a:t>
            </a:r>
            <a:r>
              <a:rPr lang="en-US" sz="2600" b="1" dirty="0">
                <a:solidFill>
                  <a:srgbClr val="00B0F0"/>
                </a:solidFill>
              </a:rPr>
              <a:t>data type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/>
              <a:t>listed in the prototype </a:t>
            </a:r>
            <a:r>
              <a:rPr lang="en-US" sz="2600" dirty="0">
                <a:latin typeface="Courier New" pitchFamily="49" charset="0"/>
              </a:rPr>
              <a:t>()</a:t>
            </a:r>
            <a:r>
              <a:rPr lang="en-US" sz="2600" dirty="0"/>
              <a:t> and an </a:t>
            </a:r>
            <a:r>
              <a:rPr lang="en-US" sz="2600" b="1" dirty="0">
                <a:solidFill>
                  <a:srgbClr val="00B0F0"/>
                </a:solidFill>
              </a:rPr>
              <a:t>argument</a:t>
            </a:r>
            <a:r>
              <a:rPr lang="en-US" sz="2600" dirty="0">
                <a:solidFill>
                  <a:srgbClr val="D60093"/>
                </a:solidFill>
              </a:rPr>
              <a:t> </a:t>
            </a:r>
            <a:r>
              <a:rPr lang="en-US" sz="2600" b="1" dirty="0">
                <a:solidFill>
                  <a:srgbClr val="00B0F0"/>
                </a:solidFill>
              </a:rPr>
              <a:t>declaration</a:t>
            </a:r>
            <a:r>
              <a:rPr lang="en-US" sz="2600" dirty="0"/>
              <a:t> in the function header </a:t>
            </a:r>
            <a:r>
              <a:rPr lang="en-US" sz="2600" dirty="0">
                <a:latin typeface="Courier New" pitchFamily="49" charset="0"/>
              </a:rPr>
              <a:t>()</a:t>
            </a:r>
            <a:r>
              <a:rPr lang="en-US" sz="2600" dirty="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Arguments will be promoted/demoted as necessary to </a:t>
            </a:r>
            <a:r>
              <a:rPr lang="en-US" sz="2600" b="1" dirty="0">
                <a:solidFill>
                  <a:srgbClr val="00B0F0"/>
                </a:solidFill>
              </a:rPr>
              <a:t>match</a:t>
            </a:r>
            <a:r>
              <a:rPr lang="en-US" sz="2600" dirty="0"/>
              <a:t> parameters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533961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9A-182A-48E0-A088-3CB842DC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B381A-984C-4F43-B7E0-935CFD815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35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output of this program?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33FB29-712C-4DEB-AF57-390FAD92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00200"/>
            <a:ext cx="4876800" cy="480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01	#</a:t>
            </a:r>
            <a:r>
              <a:rPr lang="en-US" sz="1400" dirty="0">
                <a:latin typeface="Courier New" pitchFamily="49" charset="0"/>
              </a:rPr>
              <a:t>include &lt;iostream&gt;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02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03	// Function prototype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04	void 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);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05	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06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main(){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07 	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08		for (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 &lt; 10;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++)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09		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10		system(“pause”);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11		return 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12	}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13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14	//Definition of function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15	void 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value) 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16	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&lt;&lt;value &lt;&lt;"\t“;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17	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(value * 2)&lt;&lt;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18	} 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2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5A77-2B0B-4E89-A121-9276DA5D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Defined Functions: Passing Multiple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295F-7B03-4A17-9379-FE8DCE96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When calling a function and passing multiple arguments:</a:t>
            </a:r>
          </a:p>
          <a:p>
            <a:pPr lvl="1"/>
            <a:r>
              <a:rPr lang="en-MY" dirty="0"/>
              <a:t>the number of arguments in the call must match the prototype and definition</a:t>
            </a:r>
          </a:p>
          <a:p>
            <a:pPr lvl="1"/>
            <a:r>
              <a:rPr lang="en-MY" dirty="0"/>
              <a:t>the first argument will be used to initialize the first parameter, the second argument to initialize the second parameter, etc.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883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collection of specialized functions.</a:t>
            </a:r>
          </a:p>
          <a:p>
            <a:r>
              <a:rPr lang="en-MY" dirty="0"/>
              <a:t>C++ promotes code reuse with predefined classes and functions in the standard library </a:t>
            </a:r>
          </a:p>
          <a:p>
            <a:r>
              <a:rPr lang="en-MY" dirty="0"/>
              <a:t>The functions work as a black box: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46286" y="4343400"/>
            <a:ext cx="1752600" cy="1066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ourier New" pitchFamily="49" charset="0"/>
              </a:rPr>
              <a:t>sqrt(x)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69886" y="43434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x=4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98886" y="44196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6713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3B06-6E1C-4E07-9AC9-462DDDC9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Multiple Arguments (cont.)</a:t>
            </a:r>
            <a:endParaRPr lang="en-MY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136C4B-C39A-4B24-9141-959E7427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value1, value2, value3;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&lt;&lt;"Enter 3 integers: 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&gt;&gt; value1 &gt;&gt; value2 &gt;&gt; value3;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(value1, value2, value3);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 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	return 0;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a,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b,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c)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&lt;&lt;"The sum: "&lt;&lt;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a+b+c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7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818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75B-5782-4077-83FE-660212A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Multiple </a:t>
            </a:r>
            <a:br>
              <a:rPr lang="en-US" dirty="0"/>
            </a:br>
            <a:r>
              <a:rPr lang="en-US" dirty="0"/>
              <a:t>Arguments (cont.)</a:t>
            </a:r>
            <a:endParaRPr lang="en-MY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D0953C-2382-48BE-A6CE-BEDBE5C0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305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The function call in line 18 passes value1,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value2, and value3 as a arguments to the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function.</a:t>
            </a:r>
          </a:p>
        </p:txBody>
      </p:sp>
      <p:pic>
        <p:nvPicPr>
          <p:cNvPr id="5" name="Picture 3" descr="0607sowc copy">
            <a:extLst>
              <a:ext uri="{FF2B5EF4-FFF2-40B4-BE49-F238E27FC236}">
                <a16:creationId xmlns:a16="http://schemas.microsoft.com/office/drawing/2014/main" id="{9B92A496-F2BE-43C8-ACCA-749C82B9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858906"/>
            <a:ext cx="7315200" cy="25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292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9A-182A-48E0-A088-3CB842DC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B381A-984C-4F43-B7E0-935CFD815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35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output of this program?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33FB29-712C-4DEB-AF57-390FAD92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94884"/>
            <a:ext cx="4876800" cy="48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02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03	// Function prototype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04	void func1(double,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05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06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main(){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x = 0; double y = 1.5;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x &lt;&lt; " " &lt;&lt;y&lt;&lt;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09		func1 (y, x);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x &lt;&lt; " " &lt;&lt;y&lt;&lt;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11		system (“pause”);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12		return 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13	}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15	void func1(double a,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b){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16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a &lt;&lt; " " &lt;&lt;b&lt;&lt;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17		a=0.0; b=10;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a &lt;&lt; " " &lt;&lt;b&lt;&lt;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</p:txBody>
      </p:sp>
    </p:spTree>
    <p:extLst>
      <p:ext uri="{BB962C8B-B14F-4D97-AF65-F5344CB8AC3E}">
        <p14:creationId xmlns:p14="http://schemas.microsoft.com/office/powerpoint/2010/main" val="2694395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7669-2C16-49A3-AC11-90A9E313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</a:t>
            </a:r>
            <a:br>
              <a:rPr lang="en-US" dirty="0"/>
            </a:br>
            <a:r>
              <a:rPr lang="en-US" dirty="0"/>
              <a:t>Passing Data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A2B9-D2E3-4A4D-A7AB-FC4064C4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Passing by Value</a:t>
            </a:r>
          </a:p>
          <a:p>
            <a:r>
              <a:rPr lang="en-US" sz="3000" dirty="0"/>
              <a:t>Passing by Reference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82580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49896-8FF5-4D7E-9C10-135F239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by Value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8A7357-2D12-4294-846D-FCBCC37D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/>
              <a:t>Pass by value</a:t>
            </a:r>
            <a:r>
              <a:rPr lang="en-US" sz="2600" dirty="0"/>
              <a:t>: when an argument is passed to a function, its value is </a:t>
            </a:r>
            <a:r>
              <a:rPr lang="en-US" sz="2600" b="1" dirty="0">
                <a:solidFill>
                  <a:srgbClr val="00B0F0"/>
                </a:solidFill>
              </a:rPr>
              <a:t>copied</a:t>
            </a:r>
            <a:r>
              <a:rPr lang="en-US" sz="2600" dirty="0"/>
              <a:t> into the parameter.  </a:t>
            </a:r>
          </a:p>
          <a:p>
            <a:r>
              <a:rPr lang="en-US" sz="2600" dirty="0"/>
              <a:t>Changes to the parameter in the function do not affect the value of the argument </a:t>
            </a:r>
            <a:endParaRPr lang="en-US" sz="2600" u="sng" dirty="0"/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3477744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0150-D13A-45A1-953F-7568A15F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Data by Value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7B268-4334-4DCB-AC09-74CC31F8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	void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 ) {</a:t>
            </a:r>
          </a:p>
          <a:p>
            <a:pPr marL="893763" indent="-89376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"Inside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), the value of the parameter is " &lt;&lt; n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	n += 37;</a:t>
            </a:r>
          </a:p>
          <a:p>
            <a:pPr marL="893763" indent="-89376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"Inside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), the modified parameter is now " &lt;&lt; n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;}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main() {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 = 612;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"The integer m = " &lt;&lt; m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"Calling f( m )..."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f( m );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"The integer m = " &lt;&lt; m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	return 0;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17	}</a:t>
            </a:r>
          </a:p>
        </p:txBody>
      </p:sp>
    </p:spTree>
    <p:extLst>
      <p:ext uri="{BB962C8B-B14F-4D97-AF65-F5344CB8AC3E}">
        <p14:creationId xmlns:p14="http://schemas.microsoft.com/office/powerpoint/2010/main" val="2194673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71E1-92B9-4EF0-9B7C-E3B263A2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Data by Value (cont.)</a:t>
            </a:r>
            <a:endParaRPr lang="en-MY" dirty="0"/>
          </a:p>
        </p:txBody>
      </p:sp>
      <p:pic>
        <p:nvPicPr>
          <p:cNvPr id="4" name="Picture 5" descr="flow01">
            <a:extLst>
              <a:ext uri="{FF2B5EF4-FFF2-40B4-BE49-F238E27FC236}">
                <a16:creationId xmlns:a16="http://schemas.microsoft.com/office/drawing/2014/main" id="{B1FDFEC7-2AE3-4BFF-82D1-B844FCD3D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752600"/>
            <a:ext cx="64770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780725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DFB1-D967-4A68-95AF-E1295D2D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Information to Parameters by Value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93DB-01DE-40DA-9A32-E29ABE48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=5;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	 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val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);</a:t>
            </a: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 err="1">
                <a:latin typeface="Courier New" pitchFamily="49" charset="0"/>
              </a:rPr>
              <a:t>evenOrOdd</a:t>
            </a:r>
            <a:r>
              <a:rPr lang="en-US" dirty="0"/>
              <a:t> can change variable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, but it will have no effect on variable </a:t>
            </a:r>
            <a:r>
              <a:rPr lang="en-US" dirty="0" err="1">
                <a:latin typeface="Courier New" pitchFamily="49" charset="0"/>
              </a:rPr>
              <a:t>val</a:t>
            </a:r>
            <a:endParaRPr lang="en-US" dirty="0">
              <a:latin typeface="Courier New" pitchFamily="49" charset="0"/>
            </a:endParaRPr>
          </a:p>
          <a:p>
            <a:endParaRPr lang="en-MY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30F45C1-0DD8-43E4-9118-7D595158D00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1"/>
            <a:ext cx="7734300" cy="1811338"/>
            <a:chOff x="504" y="1920"/>
            <a:chExt cx="4872" cy="114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2A7CFB5-9EA9-42DF-95EE-DAF2E896D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8ABBCC85-3EAC-47AD-BD6C-8182B9E4F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val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F45A638A-E2F0-4E6F-BC40-5F05D51D9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566"/>
              <a:ext cx="158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/>
                <a:t>argument in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/>
                <a:t>calling function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7EB898-91B6-4625-AF92-C8F22D60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1B956E4F-8B75-4ACA-B159-B919E985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num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2306A09-CD3A-4AF7-89EB-172622B32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93"/>
              <a:ext cx="192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/>
                <a:t>parameter in</a:t>
              </a:r>
            </a:p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 err="1">
                  <a:latin typeface="Courier New" pitchFamily="49" charset="0"/>
                </a:rPr>
                <a:t>evenOrOdd</a:t>
              </a:r>
              <a:r>
                <a:rPr lang="en-US" sz="2400" dirty="0"/>
                <a:t> function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7831024-1875-4680-8A71-9791E757A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1783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4F70-1A94-476E-934D-A98A3B6D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D2F3-BCE4-4750-9879-1743882F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1, No. 12 (pg. 152)</a:t>
            </a:r>
          </a:p>
          <a:p>
            <a:pPr>
              <a:buFontTx/>
              <a:buChar char="•"/>
            </a:pPr>
            <a:r>
              <a:rPr lang="en-US" dirty="0"/>
              <a:t>Do Lab 11, Exercise 3, No. 3 (pg. 164)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3436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2EFC-2686-49E5-89BA-088C52F2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Functions in </a:t>
            </a:r>
            <a:br>
              <a:rPr lang="en-US" dirty="0"/>
            </a:br>
            <a:r>
              <a:rPr lang="en-US" dirty="0"/>
              <a:t>Menu-Driven Programs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5AC7-9A58-4FA4-8285-78772111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 can be used </a:t>
            </a:r>
          </a:p>
          <a:p>
            <a:pPr lvl="1"/>
            <a:r>
              <a:rPr lang="en-MY" sz="2400" dirty="0"/>
              <a:t>to implement user choices from menu</a:t>
            </a:r>
          </a:p>
          <a:p>
            <a:pPr lvl="1"/>
            <a:r>
              <a:rPr lang="en-MY" sz="2400" dirty="0"/>
              <a:t>to implement general-purpose tasks:</a:t>
            </a:r>
          </a:p>
          <a:p>
            <a:pPr lvl="2"/>
            <a:r>
              <a:rPr lang="en-MY" sz="2000" dirty="0"/>
              <a:t>Higher-level  functions can call general-purpose functions, minimizing the total number of functions and speeding program development time</a:t>
            </a:r>
          </a:p>
          <a:p>
            <a:r>
              <a:rPr lang="en-MY" sz="2800" b="1" dirty="0">
                <a:solidFill>
                  <a:srgbClr val="00B0F0"/>
                </a:solidFill>
              </a:rPr>
              <a:t>See Program 6-10 in the text book (pg. 310-311)</a:t>
            </a:r>
          </a:p>
        </p:txBody>
      </p:sp>
    </p:spTree>
    <p:extLst>
      <p:ext uri="{BB962C8B-B14F-4D97-AF65-F5344CB8AC3E}">
        <p14:creationId xmlns:p14="http://schemas.microsoft.com/office/powerpoint/2010/main" val="373796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Math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Required header:  #include &lt;</a:t>
            </a:r>
            <a:r>
              <a:rPr lang="en-MY" dirty="0" err="1"/>
              <a:t>cmath</a:t>
            </a:r>
            <a:r>
              <a:rPr lang="en-MY" dirty="0"/>
              <a:t>&gt;</a:t>
            </a:r>
          </a:p>
          <a:p>
            <a:r>
              <a:rPr lang="en-MY" dirty="0"/>
              <a:t>Example functions</a:t>
            </a:r>
          </a:p>
          <a:p>
            <a:endParaRPr lang="en-MY" dirty="0"/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8653"/>
              </p:ext>
            </p:extLst>
          </p:nvPr>
        </p:nvGraphicFramePr>
        <p:xfrm>
          <a:off x="457200" y="2775522"/>
          <a:ext cx="8229600" cy="305691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5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abs(x) 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returns the absolute value of an integer. 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pow(</a:t>
                      </a:r>
                      <a:r>
                        <a:rPr kumimoji="0" 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x,y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x to the power of y.  If x is negative, y must be an integer.  If x is zero, y must be a positive integer.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pow10(x)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10 to the power of x.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sqrt(x)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the positive square root of x.</a:t>
                      </a:r>
                      <a:b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(x is &gt;=0)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37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8608-28F3-4817-AEF3-EBED2E2A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Statement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7B1F-0355-49D8-B183-DCD38F3F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Used to end execution of a function</a:t>
            </a:r>
          </a:p>
          <a:p>
            <a:r>
              <a:rPr lang="en-MY" sz="2800" dirty="0"/>
              <a:t>Can be placed anywhere in a function</a:t>
            </a:r>
          </a:p>
          <a:p>
            <a:pPr lvl="1"/>
            <a:r>
              <a:rPr lang="en-MY" sz="2400" dirty="0"/>
              <a:t>Statements that follow the 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MY" sz="2400" dirty="0"/>
              <a:t> statement will not be executed</a:t>
            </a:r>
          </a:p>
          <a:p>
            <a:r>
              <a:rPr lang="en-MY" sz="2800" dirty="0"/>
              <a:t>Can be used to prevent abnormal termination of program </a:t>
            </a:r>
          </a:p>
          <a:p>
            <a:r>
              <a:rPr lang="en-MY" sz="2800" dirty="0"/>
              <a:t>In a </a:t>
            </a:r>
            <a:r>
              <a:rPr lang="en-MY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MY" sz="2800" dirty="0"/>
              <a:t> function without a </a:t>
            </a:r>
            <a:r>
              <a:rPr lang="en-MY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MY" sz="2800" dirty="0"/>
              <a:t> statement, the function ends at its last }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765641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DDC-6723-4CE4-8617-EB84277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326E-BC6B-4D29-86A7-9310409D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You've already seen the </a:t>
            </a:r>
            <a:r>
              <a:rPr lang="en-US" sz="2600" dirty="0">
                <a:latin typeface="Courier New" pitchFamily="49" charset="0"/>
              </a:rPr>
              <a:t>pow</a:t>
            </a:r>
            <a:r>
              <a:rPr lang="en-US" sz="2600" dirty="0"/>
              <a:t> function, which returns a value: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>
                <a:latin typeface="Courier New" pitchFamily="49" charset="0"/>
              </a:rPr>
              <a:t>double x;</a:t>
            </a:r>
            <a:br>
              <a:rPr lang="en-US" sz="2600" dirty="0">
                <a:latin typeface="Courier New" pitchFamily="49" charset="0"/>
              </a:rPr>
            </a:br>
            <a:r>
              <a:rPr lang="en-US" sz="2600" dirty="0">
                <a:latin typeface="Courier New" pitchFamily="49" charset="0"/>
              </a:rPr>
              <a:t>x = pow(2.0, 10.0);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40399275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DDC-6723-4CE4-8617-EB84277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326E-BC6B-4D29-86A7-9310409D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value-returning function, the </a:t>
            </a:r>
            <a:r>
              <a:rPr lang="en-US" dirty="0">
                <a:latin typeface="Courier New" pitchFamily="49" charset="0"/>
              </a:rPr>
              <a:t>return</a:t>
            </a:r>
            <a:r>
              <a:rPr lang="en-US" dirty="0"/>
              <a:t> statement can be used to return a value from function to the point of call. Example: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sum(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num1,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num2)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double result;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result = num1 + num2;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return result;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}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2417955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ECA-A447-4F07-A9B7-9736169C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Value-Returning Function</a:t>
            </a:r>
            <a:endParaRPr lang="en-MY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76D866F-9745-4FB2-AD2B-C1B5DEFD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6553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sum(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num1,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num2)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{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double result;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result = num1 + num2;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return result;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E704771-40B2-4EDB-AC16-3FE3F5FB5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50" y="1674168"/>
            <a:ext cx="1692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6600"/>
                </a:solidFill>
              </a:rPr>
              <a:t>Return Type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9CBB720-5BAC-4C8E-9CCB-8755E6D8D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304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59097A0-1CF1-4B85-8879-064B6960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21635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FF6600"/>
                </a:solidFill>
              </a:rPr>
              <a:t>Value Being Returned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0CE4CD9-AEBA-4B14-A1AA-1B9D40414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953000"/>
            <a:ext cx="304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92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ECA-A447-4F07-A9B7-9736169C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Value-Returning Function</a:t>
            </a:r>
            <a:endParaRPr lang="en-MY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224E31B-5EAB-47C5-B3BE-781F5C67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09800"/>
            <a:ext cx="655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sum(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num1,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num2)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{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return num1 + num2;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}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E498BAB-AF78-4E92-B2F6-C7AD8B03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Functions can return the values of expressions, such as </a:t>
            </a:r>
            <a:r>
              <a:rPr lang="en-US" sz="2800" dirty="0">
                <a:latin typeface="Courier New" pitchFamily="49" charset="0"/>
              </a:rPr>
              <a:t>num1 + num2</a:t>
            </a:r>
          </a:p>
        </p:txBody>
      </p:sp>
    </p:spTree>
    <p:extLst>
      <p:ext uri="{BB962C8B-B14F-4D97-AF65-F5344CB8AC3E}">
        <p14:creationId xmlns:p14="http://schemas.microsoft.com/office/powerpoint/2010/main" val="42044753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8C-C412-4477-87AC-E26AE4E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 </a:t>
            </a:r>
            <a:r>
              <a:rPr lang="en-US" sz="3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400" dirty="0"/>
              <a:t> Statement - Example</a:t>
            </a:r>
            <a:endParaRPr lang="en-MY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40EF4-B3BF-4A80-BDAE-0D6843C6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0645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3238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8C-C412-4477-87AC-E26AE4E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 </a:t>
            </a:r>
            <a:r>
              <a:rPr lang="en-US" sz="3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400" dirty="0"/>
              <a:t> Statement - Example</a:t>
            </a:r>
            <a:endParaRPr lang="en-MY" sz="3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2B4283-BC13-491D-AE2D-C14A82BC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0612"/>
            <a:ext cx="65547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C13F47E-A632-4488-8AAB-C9566342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6845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Program 6-11(Continued)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01C3897-FFEB-48FA-BFE6-2FFED266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158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Return to called function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AC5DF43A-5910-4E96-B8FE-DCC8F92969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274" y="4572000"/>
            <a:ext cx="1203324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01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A1-30FE-48A5-AC97-EEBD69F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20751A-E2F9-4A58-941B-A092D092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" y="1295400"/>
            <a:ext cx="7694613" cy="50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4208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A1-30FE-48A5-AC97-EEBD69F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72CA19-F796-4C10-A96E-6A5B93EE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8" y="2514600"/>
            <a:ext cx="77771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F1C115B-0C0A-44CA-8664-630ECF06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509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Program 6-12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99418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2D9F-8E14-4CD9-A582-0043960B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Chart</a:t>
            </a:r>
            <a:endParaRPr lang="en-MY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B633AB0-F5D6-4AAF-A784-1C21AB33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1706563"/>
            <a:ext cx="3203573" cy="9159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Courier New" pitchFamily="49" charset="0"/>
              </a:rPr>
              <a:t>main_program</a:t>
            </a:r>
            <a:endParaRPr lang="en-US" sz="280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899FD41-5197-4F4C-8590-90AFA9A8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4431788"/>
            <a:ext cx="3203573" cy="9159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Courier New" pitchFamily="49" charset="0"/>
              </a:rPr>
              <a:t>sum</a:t>
            </a:r>
            <a:endParaRPr lang="en-US" sz="2800"/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BEABA054-6FB8-4458-874B-288663DF2DB6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4568824" y="2622550"/>
            <a:ext cx="0" cy="180923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615CBBCC-37E6-4975-8FE5-52BE1125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8" y="2971338"/>
            <a:ext cx="1452562" cy="523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value1</a:t>
            </a:r>
            <a:endParaRPr lang="en-US" sz="2800" dirty="0"/>
          </a:p>
        </p:txBody>
      </p: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A06681B7-5F5E-4376-847D-C22C4EABC4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2803423"/>
            <a:ext cx="0" cy="14859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" name="Text Box 8">
            <a:extLst>
              <a:ext uri="{FF2B5EF4-FFF2-40B4-BE49-F238E27FC236}">
                <a16:creationId xmlns:a16="http://schemas.microsoft.com/office/drawing/2014/main" id="{F4EFBDFC-F7FA-4D58-BE33-47C93614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8" y="3495214"/>
            <a:ext cx="1452558" cy="523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value2</a:t>
            </a:r>
            <a:endParaRPr lang="en-US" sz="2800" dirty="0"/>
          </a:p>
        </p:txBody>
      </p: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B242DDD8-AD6C-4FC9-B326-5A491B0C8E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48237" y="2798097"/>
            <a:ext cx="0" cy="143735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2" name="Text Box 10">
            <a:extLst>
              <a:ext uri="{FF2B5EF4-FFF2-40B4-BE49-F238E27FC236}">
                <a16:creationId xmlns:a16="http://schemas.microsoft.com/office/drawing/2014/main" id="{857032CE-7F1D-4E8B-B048-8487387A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460" y="3183757"/>
            <a:ext cx="1165225" cy="4904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total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41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double area, 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 "This program calculates the area of a circle.\n";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&lt;&lt;"What is the radius of the circle?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area=3.14159 * 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pow(radius,2.0)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area is " &lt;&lt; area &lt;&lt;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system (“pause”);      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68373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8C1D-C425-4791-A016-03D64D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4" name="Picture 2" descr="0611sowc copy">
            <a:extLst>
              <a:ext uri="{FF2B5EF4-FFF2-40B4-BE49-F238E27FC236}">
                <a16:creationId xmlns:a16="http://schemas.microsoft.com/office/drawing/2014/main" id="{58F32664-FDCD-4947-9172-120D1BFF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004" y="1701006"/>
            <a:ext cx="701199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E681E784-D554-4AFB-BE30-78E7D3A3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statement in line 17 calls the sum function, passing </a:t>
            </a:r>
            <a:r>
              <a:rPr lang="en-US" sz="2800" dirty="0">
                <a:latin typeface="Courier New" pitchFamily="49" charset="0"/>
              </a:rPr>
              <a:t>value1</a:t>
            </a:r>
            <a:r>
              <a:rPr lang="en-US" sz="2800" dirty="0"/>
              <a:t> and </a:t>
            </a:r>
            <a:r>
              <a:rPr lang="en-US" sz="2800" dirty="0">
                <a:latin typeface="Courier New" pitchFamily="49" charset="0"/>
              </a:rPr>
              <a:t>value2</a:t>
            </a:r>
            <a:r>
              <a:rPr lang="en-US" sz="2800" dirty="0"/>
              <a:t> as arguments.        The return value is assigned to the </a:t>
            </a:r>
            <a:r>
              <a:rPr lang="en-US" sz="2800" dirty="0">
                <a:latin typeface="Courier New" pitchFamily="49" charset="0"/>
              </a:rPr>
              <a:t>total</a:t>
            </a:r>
            <a:r>
              <a:rPr lang="en-US" sz="2800" dirty="0"/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23700715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8C1D-C425-4791-A016-03D64D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B54B-871A-4723-961D-E096A2FE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prototype and the definition must indicate the data type of return value (not </a:t>
            </a:r>
            <a:r>
              <a:rPr lang="en-US" sz="2800" dirty="0">
                <a:latin typeface="Courier New" pitchFamily="49" charset="0"/>
              </a:rPr>
              <a:t>void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send it to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cout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use it in an expression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762052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920F-D5A7-4711-92D1-3408B08A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77CD-B1F4-431B-8A90-01E467677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Function can return </a:t>
            </a:r>
            <a:r>
              <a:rPr lang="en-US" sz="2600" dirty="0">
                <a:latin typeface="Courier New" pitchFamily="49" charset="0"/>
              </a:rPr>
              <a:t>true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</a:rPr>
              <a:t>false</a:t>
            </a:r>
            <a:endParaRPr lang="en-US" sz="2600" dirty="0"/>
          </a:p>
          <a:p>
            <a:r>
              <a:rPr lang="en-US" sz="2600" dirty="0"/>
              <a:t>Declare return type in function prototype and heading as </a:t>
            </a:r>
            <a:r>
              <a:rPr lang="en-US" sz="2600" dirty="0">
                <a:latin typeface="Courier New" pitchFamily="49" charset="0"/>
              </a:rPr>
              <a:t>bool</a:t>
            </a:r>
            <a:r>
              <a:rPr lang="en-US" sz="2600" dirty="0"/>
              <a:t> </a:t>
            </a:r>
          </a:p>
          <a:p>
            <a:r>
              <a:rPr lang="en-US" sz="2600" dirty="0"/>
              <a:t>Function body must contain </a:t>
            </a:r>
            <a:r>
              <a:rPr lang="en-US" sz="2600" dirty="0">
                <a:latin typeface="Courier New" pitchFamily="49" charset="0"/>
              </a:rPr>
              <a:t>return</a:t>
            </a:r>
            <a:r>
              <a:rPr lang="en-US" sz="2600" dirty="0"/>
              <a:t> statement(s) that return </a:t>
            </a:r>
            <a:r>
              <a:rPr lang="en-US" sz="2600" dirty="0">
                <a:latin typeface="Courier New" pitchFamily="49" charset="0"/>
              </a:rPr>
              <a:t>true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</a:rPr>
              <a:t>false</a:t>
            </a:r>
            <a:endParaRPr lang="en-US" sz="2600" dirty="0"/>
          </a:p>
          <a:p>
            <a:r>
              <a:rPr lang="en-US" sz="2600" dirty="0"/>
              <a:t>Calling function can use return value in a relational expression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1796406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1B7A-BF9B-4FA6-A91E-59C5459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43FED7-4DC0-4BE9-A817-90B4F90C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" y="1417638"/>
            <a:ext cx="8137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8487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1B7A-BF9B-4FA6-A91E-59C5459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0467C2-2075-4C16-8631-1B557CF8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19" y="1417638"/>
            <a:ext cx="6837362" cy="490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6681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6C0A-6E03-48D1-BBBC-EF96DA7E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9D6770-125E-46AA-AD76-D22E82908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5272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void try1(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p);</a:t>
            </a:r>
          </a:p>
          <a:p>
            <a:pPr>
              <a:buFont typeface="Arial" charset="0"/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try3(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r);</a:t>
            </a:r>
          </a:p>
          <a:p>
            <a:pPr>
              <a:buFont typeface="Arial" charset="0"/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a=2;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a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try1(a);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a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b=3;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b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c=4;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try3(c);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c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c=try3(c);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c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try3(5)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return 0;}</a:t>
            </a:r>
          </a:p>
          <a:p>
            <a:pPr>
              <a:buFont typeface="Arial" charset="0"/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5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D5EC9D-302E-4F40-A4F8-579BF9F6A947}"/>
              </a:ext>
            </a:extLst>
          </p:cNvPr>
          <p:cNvSpPr txBox="1">
            <a:spLocks/>
          </p:cNvSpPr>
          <p:nvPr/>
        </p:nvSpPr>
        <p:spPr>
          <a:xfrm>
            <a:off x="3562352" y="1524000"/>
            <a:ext cx="2628900" cy="29987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try1(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p++;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&lt;&lt; p 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try3(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return r*r;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5846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0D95-F3B2-41C8-8F7A-BD9197D5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663A-5FC9-44B9-8509-40175945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2, No. 2 – Program 11.9  (pg. 159)</a:t>
            </a:r>
          </a:p>
          <a:p>
            <a:pPr>
              <a:buFontTx/>
              <a:buChar char="•"/>
            </a:pPr>
            <a:r>
              <a:rPr lang="en-US" dirty="0"/>
              <a:t>Do Lab 11, Exercise 2, No. 3 (pg. 164)</a:t>
            </a:r>
          </a:p>
          <a:p>
            <a:pPr>
              <a:buFontTx/>
              <a:buChar char="•"/>
            </a:pPr>
            <a:r>
              <a:rPr lang="en-US" dirty="0"/>
              <a:t>Write a function prototype and header for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dirty="0"/>
              <a:t>. The function should return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and have a two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parameters: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rate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time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Write a function prototype and header for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days</a:t>
            </a:r>
            <a:r>
              <a:rPr lang="en-US" dirty="0"/>
              <a:t>. The function should return an integer and have three integer parameters: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years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months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weeks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Examine the following function header, then write an example call to the function.</a:t>
            </a:r>
          </a:p>
          <a:p>
            <a:pPr marL="800100" lvl="1" indent="-342900"/>
            <a:r>
              <a:rPr lang="en-US" sz="2400" dirty="0"/>
              <a:t>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showValue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quantity)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47170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8854-E470-43E4-8507-FC7C512C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E581-EAF9-4B78-9625-337AAACB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statement calls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half</a:t>
            </a:r>
            <a:r>
              <a:rPr lang="en-US" dirty="0"/>
              <a:t>.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half</a:t>
            </a:r>
            <a:r>
              <a:rPr lang="en-US" dirty="0"/>
              <a:t> function returns a value that is half that of the argument. Write the function.</a:t>
            </a:r>
          </a:p>
          <a:p>
            <a:pPr lvl="1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result = half(number);</a:t>
            </a:r>
          </a:p>
          <a:p>
            <a:r>
              <a:rPr lang="en-US" dirty="0">
                <a:cs typeface="Arial" charset="0"/>
              </a:rPr>
              <a:t>A program contains the following function: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int cube (int num)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    return num*num*num;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pt-BR" dirty="0">
                <a:latin typeface="Arial" charset="0"/>
                <a:cs typeface="Arial" charset="0"/>
              </a:rPr>
              <a:t>Write a statement that passes the value 4 to this function and assigns its return value to the variable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result.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21458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7DA1-1D3F-4557-8F8F-2C3A5C22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8D0A-CC89-4302-BF28-0BDCDA1E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a C++ program to calculate a rectangle’s area. The program consists of the following functions: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getLength</a:t>
            </a:r>
            <a:r>
              <a:rPr lang="en-US" dirty="0"/>
              <a:t> – This function should ask the user to enter the rectangle’s length, and then returns that value as a double.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getWidth</a:t>
            </a:r>
            <a:r>
              <a:rPr lang="en-US" dirty="0"/>
              <a:t> – This function should ask the user to enter the rectangle’s width, and then returns that value as a double.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getArea</a:t>
            </a:r>
            <a:r>
              <a:rPr lang="en-US" dirty="0"/>
              <a:t> – This function should accept the rectangle’s length and width as arguments and return the rectangle’s area. 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displayData</a:t>
            </a:r>
            <a:r>
              <a:rPr lang="en-US" dirty="0"/>
              <a:t> – This function should accept the rectangle’s length, width and area as arguments, and display them in an appropriate message on the screen.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/>
              <a:t> – This function consists of calls to the above functions.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57230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D75F-1567-40CE-97C4-8CFF0FD0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Variables defined inside a function are </a:t>
            </a:r>
            <a:r>
              <a:rPr lang="en-US" sz="2600" i="1" dirty="0">
                <a:solidFill>
                  <a:srgbClr val="990033"/>
                </a:solidFill>
              </a:rPr>
              <a:t>local</a:t>
            </a:r>
            <a:r>
              <a:rPr lang="en-US" sz="2600" i="1" dirty="0"/>
              <a:t> </a:t>
            </a:r>
            <a:r>
              <a:rPr lang="en-US" sz="2600" dirty="0"/>
              <a:t>to that function. They are hidden from the statements in other functions, which normally cannot access them.</a:t>
            </a:r>
          </a:p>
          <a:p>
            <a:r>
              <a:rPr lang="en-US" sz="2600" dirty="0"/>
              <a:t>Because the variables defined in a function are hidden, other functions may have separate, distinct variables with the same name.</a:t>
            </a:r>
          </a:p>
          <a:p>
            <a:pPr marL="0" indent="0">
              <a:buNone/>
            </a:pP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8328107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5136</Words>
  <Application>Microsoft Office PowerPoint</Application>
  <PresentationFormat>On-screen Show (4:3)</PresentationFormat>
  <Paragraphs>1050</Paragraphs>
  <Slides>143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1" baseType="lpstr">
      <vt:lpstr>ＭＳ Ｐゴシック</vt:lpstr>
      <vt:lpstr>Zapf Dingbats</vt:lpstr>
      <vt:lpstr>Arial</vt:lpstr>
      <vt:lpstr>Calibri</vt:lpstr>
      <vt:lpstr>Courier New</vt:lpstr>
      <vt:lpstr>Times</vt:lpstr>
      <vt:lpstr>Wingdings</vt:lpstr>
      <vt:lpstr>1_Office Theme</vt:lpstr>
      <vt:lpstr>04: FUNCTION</vt:lpstr>
      <vt:lpstr>Modular Programming</vt:lpstr>
      <vt:lpstr>PowerPoint Presentation</vt:lpstr>
      <vt:lpstr>Function</vt:lpstr>
      <vt:lpstr>Library Functions</vt:lpstr>
      <vt:lpstr>Library Functions (cont.)</vt:lpstr>
      <vt:lpstr>Library Functions (cont.)</vt:lpstr>
      <vt:lpstr>Math Functions</vt:lpstr>
      <vt:lpstr>Library Functions: Example 1</vt:lpstr>
      <vt:lpstr>Library Functions: Example 2</vt:lpstr>
      <vt:lpstr>More Mathematical Functions</vt:lpstr>
      <vt:lpstr>More Mathematical Functions</vt:lpstr>
      <vt:lpstr>More Mathematical Functions</vt:lpstr>
      <vt:lpstr>More Mathematical Functions</vt:lpstr>
      <vt:lpstr>In-Class Exercise</vt:lpstr>
      <vt:lpstr>General Purpose Library</vt:lpstr>
      <vt:lpstr>Character Manipulation</vt:lpstr>
      <vt:lpstr>Example – Character Testing</vt:lpstr>
      <vt:lpstr>Exercise 01</vt:lpstr>
      <vt:lpstr>Character Case Conversion</vt:lpstr>
      <vt:lpstr>Character Case Conversion</vt:lpstr>
      <vt:lpstr>Example – Character Case Conversion</vt:lpstr>
      <vt:lpstr>Character Manipulating Functions</vt:lpstr>
      <vt:lpstr>PowerPoint Presentation</vt:lpstr>
      <vt:lpstr>Exercise 02</vt:lpstr>
      <vt:lpstr>Review of the Internal Storage of C-Strings</vt:lpstr>
      <vt:lpstr>Review of the Internal Storage of C-Strings</vt:lpstr>
      <vt:lpstr>C-Strings Manipulation Functions</vt:lpstr>
      <vt:lpstr>Functions for C-Strings</vt:lpstr>
      <vt:lpstr>Function for C-Strings</vt:lpstr>
      <vt:lpstr>Function for C-Strings</vt:lpstr>
      <vt:lpstr>Comparing C-Strings</vt:lpstr>
      <vt:lpstr>Working with C-Strings - Example</vt:lpstr>
      <vt:lpstr>Predefined C-String Functions</vt:lpstr>
      <vt:lpstr>Predefined C-String Functions</vt:lpstr>
      <vt:lpstr>String/Numeric  Conversion Functions</vt:lpstr>
      <vt:lpstr>String/Numeric  Conversion Functions</vt:lpstr>
      <vt:lpstr>String/Numeric  Conversion Functions</vt:lpstr>
      <vt:lpstr>String/Numeric  Conversion Functions</vt:lpstr>
      <vt:lpstr>User-Defined Functions</vt:lpstr>
      <vt:lpstr>Defining and Calling Functions</vt:lpstr>
      <vt:lpstr>Function Definition</vt:lpstr>
      <vt:lpstr>Function Definition (cont.)</vt:lpstr>
      <vt:lpstr>Function Return Type</vt:lpstr>
      <vt:lpstr>Calling a Function</vt:lpstr>
      <vt:lpstr>The Flowchart</vt:lpstr>
      <vt:lpstr>The Pseudo Code</vt:lpstr>
      <vt:lpstr>The Structure Chart</vt:lpstr>
      <vt:lpstr>Calling a Function - Example</vt:lpstr>
      <vt:lpstr>Flow of Control in Program 6-1</vt:lpstr>
      <vt:lpstr>User-Defined Functions:  Example 2</vt:lpstr>
      <vt:lpstr>Calling Functions</vt:lpstr>
      <vt:lpstr>In-Class Exercise</vt:lpstr>
      <vt:lpstr>Function Prototypes</vt:lpstr>
      <vt:lpstr>User-Defined Functions: Function Prototypes</vt:lpstr>
      <vt:lpstr>Structured Chart</vt:lpstr>
      <vt:lpstr>Prototype Notes</vt:lpstr>
      <vt:lpstr>User-Defined Functions: Functions with No Parameters</vt:lpstr>
      <vt:lpstr>In-Class Exercise</vt:lpstr>
      <vt:lpstr>Sending Data into a Function</vt:lpstr>
      <vt:lpstr>A Function with a  Parameter Variable</vt:lpstr>
      <vt:lpstr>User-Defined Functions: Functions with Parameter and No Return Values (1)</vt:lpstr>
      <vt:lpstr>The Structure Chart</vt:lpstr>
      <vt:lpstr>User-Defined Functions: Functions with Parameter and No Return Values (2)</vt:lpstr>
      <vt:lpstr>Other Parameter Terminology</vt:lpstr>
      <vt:lpstr>Parameters, Prototypes, and Function Headers</vt:lpstr>
      <vt:lpstr>Function Call Notes</vt:lpstr>
      <vt:lpstr>In-Class Exercise</vt:lpstr>
      <vt:lpstr>User Defined Functions: Passing Multiple Arguments</vt:lpstr>
      <vt:lpstr>User-Defined Functions: Passing Multiple Arguments (cont.)</vt:lpstr>
      <vt:lpstr>Passing Multiple  Arguments (cont.)</vt:lpstr>
      <vt:lpstr>In-Class Exercise</vt:lpstr>
      <vt:lpstr>User-Defined Functions:  Passing Data</vt:lpstr>
      <vt:lpstr>Passing Data by Value</vt:lpstr>
      <vt:lpstr>User-Defined Functions: Passing Data by Value (cont.)</vt:lpstr>
      <vt:lpstr>User-Defined Functions: Passing Data by Value (cont.)</vt:lpstr>
      <vt:lpstr>Passing Information to Parameters by Value</vt:lpstr>
      <vt:lpstr>In-Class Exercise</vt:lpstr>
      <vt:lpstr>Using Functions in  Menu-Driven Programs</vt:lpstr>
      <vt:lpstr>The return Statement</vt:lpstr>
      <vt:lpstr>Returning a Value from a Function</vt:lpstr>
      <vt:lpstr>Returning a Value from a Function</vt:lpstr>
      <vt:lpstr>A Value-Returning Function</vt:lpstr>
      <vt:lpstr>A Value-Returning Function</vt:lpstr>
      <vt:lpstr>The return Statement - Example</vt:lpstr>
      <vt:lpstr>The return Statement - Example</vt:lpstr>
      <vt:lpstr>Returning a Value From a Function</vt:lpstr>
      <vt:lpstr>Returning a Value From a Function</vt:lpstr>
      <vt:lpstr>The Structure Chart</vt:lpstr>
      <vt:lpstr>Returning a Value From a Function</vt:lpstr>
      <vt:lpstr>Returning a Value From a Function</vt:lpstr>
      <vt:lpstr>Returning a Boolean Value</vt:lpstr>
      <vt:lpstr>Returning a Boolean Value</vt:lpstr>
      <vt:lpstr>Returning a Boolean Value</vt:lpstr>
      <vt:lpstr>In-Class Exercise</vt:lpstr>
      <vt:lpstr>In-Class Exercise</vt:lpstr>
      <vt:lpstr>In-Class Exercise</vt:lpstr>
      <vt:lpstr>In-Class Exercise</vt:lpstr>
      <vt:lpstr>Local and Global Variables</vt:lpstr>
      <vt:lpstr>Local and Global Variables - Example</vt:lpstr>
      <vt:lpstr>Local and Global Variables - Example</vt:lpstr>
      <vt:lpstr>Local Variable Lifetime</vt:lpstr>
      <vt:lpstr>Global Variables and  Global Constants</vt:lpstr>
      <vt:lpstr>Global Variables and  Global Constants</vt:lpstr>
      <vt:lpstr>Global Constants – Example </vt:lpstr>
      <vt:lpstr>Global Constants – Example </vt:lpstr>
      <vt:lpstr>Initializing Local and Global Variables</vt:lpstr>
      <vt:lpstr>In-Class Exercise</vt:lpstr>
      <vt:lpstr>Static Local Variables</vt:lpstr>
      <vt:lpstr>Local Variables - Example</vt:lpstr>
      <vt:lpstr>Local Variables - Example</vt:lpstr>
      <vt:lpstr>A Different Approach, Using a Static Variable</vt:lpstr>
      <vt:lpstr>Using a Static Variable - Example</vt:lpstr>
      <vt:lpstr>Using a Static Variable - Example</vt:lpstr>
      <vt:lpstr>In-Class Exercise</vt:lpstr>
      <vt:lpstr>In-Class Exercise</vt:lpstr>
      <vt:lpstr>PowerPoint Presentation</vt:lpstr>
      <vt:lpstr>Using Reference Variables as Parameters</vt:lpstr>
      <vt:lpstr>Passing by Reference</vt:lpstr>
      <vt:lpstr>Passing by Reference – Example</vt:lpstr>
      <vt:lpstr>Passing by Reference - Example</vt:lpstr>
      <vt:lpstr>Reference Variables Notes</vt:lpstr>
      <vt:lpstr>In-Class Exercise</vt:lpstr>
      <vt:lpstr>PowerPoint Presentation</vt:lpstr>
      <vt:lpstr>PowerPoint Presentation</vt:lpstr>
      <vt:lpstr>Default Arguments</vt:lpstr>
      <vt:lpstr>Default Arguments – Example </vt:lpstr>
      <vt:lpstr>Default Arguments – Example </vt:lpstr>
      <vt:lpstr>Default Arguments</vt:lpstr>
      <vt:lpstr>Default Arguments</vt:lpstr>
      <vt:lpstr>Default Arguments</vt:lpstr>
      <vt:lpstr>In-Class Exercise</vt:lpstr>
      <vt:lpstr>PowerPoint Presentation</vt:lpstr>
      <vt:lpstr>In-Class Exercise</vt:lpstr>
      <vt:lpstr>Overloading Functions</vt:lpstr>
      <vt:lpstr>Function Overloading Examples</vt:lpstr>
      <vt:lpstr>Function Overloading – Example </vt:lpstr>
      <vt:lpstr>Function Overloading – Example </vt:lpstr>
      <vt:lpstr>The exit() Function</vt:lpstr>
      <vt:lpstr>The exit() Function</vt:lpstr>
      <vt:lpstr>In-Class Exercise</vt:lpstr>
      <vt:lpstr>In-Class Exercise</vt:lpstr>
      <vt:lpstr>In-Class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Weng Howe Chan</cp:lastModifiedBy>
  <cp:revision>30</cp:revision>
  <dcterms:created xsi:type="dcterms:W3CDTF">2014-02-24T04:16:52Z</dcterms:created>
  <dcterms:modified xsi:type="dcterms:W3CDTF">2017-08-31T17:10:00Z</dcterms:modified>
</cp:coreProperties>
</file>