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830E3E"/>
    <a:srgbClr val="4472C4"/>
    <a:srgbClr val="E2A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80" d="100"/>
          <a:sy n="80" d="100"/>
        </p:scale>
        <p:origin x="102" y="6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01B227-C5DD-42A9-885A-868F9890B7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MY"/>
          </a:p>
        </p:txBody>
      </p:sp>
      <p:sp>
        <p:nvSpPr>
          <p:cNvPr id="3" name="Date Placeholder 2">
            <a:extLst>
              <a:ext uri="{FF2B5EF4-FFF2-40B4-BE49-F238E27FC236}">
                <a16:creationId xmlns:a16="http://schemas.microsoft.com/office/drawing/2014/main" id="{09B4FA1B-0D92-44F8-9D7E-4D924C2E875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1CB005FD-FC8B-4FF4-955B-7EA50B8B0663}" type="datetimeFigureOut">
              <a:rPr lang="en-MY"/>
              <a:pPr>
                <a:defRPr/>
              </a:pPr>
              <a:t>29/9/2019</a:t>
            </a:fld>
            <a:endParaRPr lang="en-MY"/>
          </a:p>
        </p:txBody>
      </p:sp>
      <p:sp>
        <p:nvSpPr>
          <p:cNvPr id="4" name="Slide Image Placeholder 3">
            <a:extLst>
              <a:ext uri="{FF2B5EF4-FFF2-40B4-BE49-F238E27FC236}">
                <a16:creationId xmlns:a16="http://schemas.microsoft.com/office/drawing/2014/main" id="{7126FF30-1EDB-4B9A-9004-59CE60D117C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MY" noProof="0"/>
          </a:p>
        </p:txBody>
      </p:sp>
      <p:sp>
        <p:nvSpPr>
          <p:cNvPr id="5" name="Notes Placeholder 4">
            <a:extLst>
              <a:ext uri="{FF2B5EF4-FFF2-40B4-BE49-F238E27FC236}">
                <a16:creationId xmlns:a16="http://schemas.microsoft.com/office/drawing/2014/main" id="{38D1CDA5-0683-4ACB-BE1F-D5412D5700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MY" noProof="0"/>
          </a:p>
        </p:txBody>
      </p:sp>
      <p:sp>
        <p:nvSpPr>
          <p:cNvPr id="6" name="Footer Placeholder 5">
            <a:extLst>
              <a:ext uri="{FF2B5EF4-FFF2-40B4-BE49-F238E27FC236}">
                <a16:creationId xmlns:a16="http://schemas.microsoft.com/office/drawing/2014/main" id="{BE0E5E67-C759-4F49-A274-211144B76FA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MY"/>
          </a:p>
        </p:txBody>
      </p:sp>
      <p:sp>
        <p:nvSpPr>
          <p:cNvPr id="7" name="Slide Number Placeholder 6">
            <a:extLst>
              <a:ext uri="{FF2B5EF4-FFF2-40B4-BE49-F238E27FC236}">
                <a16:creationId xmlns:a16="http://schemas.microsoft.com/office/drawing/2014/main" id="{F9E6AEF6-2055-4B1F-9EC0-AB730726BD1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77D76A01-9653-4E88-A0A9-E9EA91B8AD2B}" type="slidenum">
              <a:rPr lang="en-MY"/>
              <a:pPr>
                <a:defRPr/>
              </a:pPr>
              <a:t>‹#›</a:t>
            </a:fld>
            <a:endParaRPr lang="en-MY"/>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D76A01-9653-4E88-A0A9-E9EA91B8AD2B}" type="slidenum">
              <a:rPr lang="en-MY" smtClean="0"/>
              <a:pPr>
                <a:defRPr/>
              </a:pPr>
              <a:t>7</a:t>
            </a:fld>
            <a:endParaRPr lang="en-MY"/>
          </a:p>
        </p:txBody>
      </p:sp>
    </p:spTree>
    <p:extLst>
      <p:ext uri="{BB962C8B-B14F-4D97-AF65-F5344CB8AC3E}">
        <p14:creationId xmlns:p14="http://schemas.microsoft.com/office/powerpoint/2010/main" val="410228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D76A01-9653-4E88-A0A9-E9EA91B8AD2B}" type="slidenum">
              <a:rPr lang="en-MY" smtClean="0"/>
              <a:pPr>
                <a:defRPr/>
              </a:pPr>
              <a:t>11</a:t>
            </a:fld>
            <a:endParaRPr lang="en-MY"/>
          </a:p>
        </p:txBody>
      </p:sp>
    </p:spTree>
    <p:extLst>
      <p:ext uri="{BB962C8B-B14F-4D97-AF65-F5344CB8AC3E}">
        <p14:creationId xmlns:p14="http://schemas.microsoft.com/office/powerpoint/2010/main" val="76728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000" b="1">
                <a:solidFill>
                  <a:srgbClr val="830E3E"/>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AFFDD27-DA1F-487E-817E-399ACBA02394}"/>
              </a:ext>
            </a:extLst>
          </p:cNvPr>
          <p:cNvSpPr>
            <a:spLocks noGrp="1"/>
          </p:cNvSpPr>
          <p:nvPr>
            <p:ph type="dt" sz="half" idx="10"/>
          </p:nvPr>
        </p:nvSpPr>
        <p:spPr/>
        <p:txBody>
          <a:bodyPr/>
          <a:lstStyle>
            <a:lvl1pPr>
              <a:defRPr/>
            </a:lvl1pPr>
          </a:lstStyle>
          <a:p>
            <a:pPr>
              <a:defRPr/>
            </a:pPr>
            <a:fld id="{CAF4FECF-72AC-4CE5-B353-965333F36ED8}" type="datetime5">
              <a:rPr lang="en-US" smtClean="0"/>
              <a:t>29-Sep-19</a:t>
            </a:fld>
            <a:endParaRPr lang="en-US"/>
          </a:p>
        </p:txBody>
      </p:sp>
      <p:sp>
        <p:nvSpPr>
          <p:cNvPr id="5" name="Footer Placeholder 4">
            <a:extLst>
              <a:ext uri="{FF2B5EF4-FFF2-40B4-BE49-F238E27FC236}">
                <a16:creationId xmlns:a16="http://schemas.microsoft.com/office/drawing/2014/main" id="{7D5D98ED-FDF2-4B39-88F6-5187562EE0F0}"/>
              </a:ext>
            </a:extLst>
          </p:cNvPr>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Enhanced Entity Relationship Modeling</a:t>
            </a:r>
            <a:endParaRPr lang="en-US" dirty="0"/>
          </a:p>
        </p:txBody>
      </p:sp>
      <p:sp>
        <p:nvSpPr>
          <p:cNvPr id="6" name="Slide Number Placeholder 5">
            <a:extLst>
              <a:ext uri="{FF2B5EF4-FFF2-40B4-BE49-F238E27FC236}">
                <a16:creationId xmlns:a16="http://schemas.microsoft.com/office/drawing/2014/main" id="{7E1487A3-A2D5-4F63-A954-9D3C2243DCB2}"/>
              </a:ext>
            </a:extLst>
          </p:cNvPr>
          <p:cNvSpPr>
            <a:spLocks noGrp="1"/>
          </p:cNvSpPr>
          <p:nvPr>
            <p:ph type="sldNum" sz="quarter" idx="12"/>
          </p:nvPr>
        </p:nvSpPr>
        <p:spPr/>
        <p:txBody>
          <a:bodyPr/>
          <a:lstStyle>
            <a:lvl1pPr>
              <a:defRPr/>
            </a:lvl1pPr>
          </a:lstStyle>
          <a:p>
            <a:pPr>
              <a:defRPr/>
            </a:pPr>
            <a:fld id="{A5D02A6F-F68E-42AE-AE2F-753F71817D84}" type="slidenum">
              <a:rPr lang="en-US"/>
              <a:pPr>
                <a:defRPr/>
              </a:pPr>
              <a:t>‹#›</a:t>
            </a:fld>
            <a:endParaRPr lang="en-US" dirty="0"/>
          </a:p>
        </p:txBody>
      </p:sp>
    </p:spTree>
    <p:extLst>
      <p:ext uri="{BB962C8B-B14F-4D97-AF65-F5344CB8AC3E}">
        <p14:creationId xmlns:p14="http://schemas.microsoft.com/office/powerpoint/2010/main" val="262649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882624F-2133-4FB1-B246-F7DD5614A25B}"/>
              </a:ext>
            </a:extLst>
          </p:cNvPr>
          <p:cNvSpPr>
            <a:spLocks noGrp="1"/>
          </p:cNvSpPr>
          <p:nvPr>
            <p:ph type="dt" sz="half" idx="10"/>
          </p:nvPr>
        </p:nvSpPr>
        <p:spPr/>
        <p:txBody>
          <a:bodyPr/>
          <a:lstStyle>
            <a:lvl1pPr>
              <a:defRPr/>
            </a:lvl1pPr>
          </a:lstStyle>
          <a:p>
            <a:pPr>
              <a:defRPr/>
            </a:pPr>
            <a:fld id="{CB27F2F0-B8DF-487B-B547-EF4889213D44}" type="datetime5">
              <a:rPr lang="en-US" smtClean="0"/>
              <a:t>29-Sep-19</a:t>
            </a:fld>
            <a:endParaRPr lang="en-US"/>
          </a:p>
        </p:txBody>
      </p:sp>
      <p:sp>
        <p:nvSpPr>
          <p:cNvPr id="5" name="Footer Placeholder 4">
            <a:extLst>
              <a:ext uri="{FF2B5EF4-FFF2-40B4-BE49-F238E27FC236}">
                <a16:creationId xmlns:a16="http://schemas.microsoft.com/office/drawing/2014/main" id="{E695AE3E-155E-400D-B4B7-8FFF0614B6D3}"/>
              </a:ext>
            </a:extLst>
          </p:cNvPr>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Enhanced Entity Relationship Modeling</a:t>
            </a:r>
          </a:p>
        </p:txBody>
      </p:sp>
      <p:sp>
        <p:nvSpPr>
          <p:cNvPr id="6" name="Slide Number Placeholder 5">
            <a:extLst>
              <a:ext uri="{FF2B5EF4-FFF2-40B4-BE49-F238E27FC236}">
                <a16:creationId xmlns:a16="http://schemas.microsoft.com/office/drawing/2014/main" id="{D5A51D4B-D698-4153-91A5-0E69E8083A15}"/>
              </a:ext>
            </a:extLst>
          </p:cNvPr>
          <p:cNvSpPr>
            <a:spLocks noGrp="1"/>
          </p:cNvSpPr>
          <p:nvPr>
            <p:ph type="sldNum" sz="quarter" idx="12"/>
          </p:nvPr>
        </p:nvSpPr>
        <p:spPr/>
        <p:txBody>
          <a:bodyPr/>
          <a:lstStyle>
            <a:lvl1pPr>
              <a:defRPr/>
            </a:lvl1pPr>
          </a:lstStyle>
          <a:p>
            <a:pPr>
              <a:defRPr/>
            </a:pPr>
            <a:fld id="{4D04142B-9149-44AD-9D92-D86EB0C2BF77}" type="slidenum">
              <a:rPr lang="en-US"/>
              <a:pPr>
                <a:defRPr/>
              </a:pPr>
              <a:t>‹#›</a:t>
            </a:fld>
            <a:endParaRPr lang="en-US" dirty="0"/>
          </a:p>
        </p:txBody>
      </p:sp>
    </p:spTree>
    <p:extLst>
      <p:ext uri="{BB962C8B-B14F-4D97-AF65-F5344CB8AC3E}">
        <p14:creationId xmlns:p14="http://schemas.microsoft.com/office/powerpoint/2010/main" val="209367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A95F60-B9B9-4574-A727-7CC1432E26CB}"/>
              </a:ext>
            </a:extLst>
          </p:cNvPr>
          <p:cNvSpPr>
            <a:spLocks noGrp="1"/>
          </p:cNvSpPr>
          <p:nvPr>
            <p:ph type="dt" sz="half" idx="10"/>
          </p:nvPr>
        </p:nvSpPr>
        <p:spPr/>
        <p:txBody>
          <a:bodyPr/>
          <a:lstStyle>
            <a:lvl1pPr>
              <a:defRPr/>
            </a:lvl1pPr>
          </a:lstStyle>
          <a:p>
            <a:pPr>
              <a:defRPr/>
            </a:pPr>
            <a:fld id="{F0480EED-6ADA-415F-A7A8-390820280B20}" type="datetime5">
              <a:rPr lang="en-US" smtClean="0"/>
              <a:t>29-Sep-19</a:t>
            </a:fld>
            <a:endParaRPr lang="en-US"/>
          </a:p>
        </p:txBody>
      </p:sp>
      <p:sp>
        <p:nvSpPr>
          <p:cNvPr id="5" name="Footer Placeholder 4">
            <a:extLst>
              <a:ext uri="{FF2B5EF4-FFF2-40B4-BE49-F238E27FC236}">
                <a16:creationId xmlns:a16="http://schemas.microsoft.com/office/drawing/2014/main" id="{2E21E341-8449-4B72-8E7D-BD25BECDBFDF}"/>
              </a:ext>
            </a:extLst>
          </p:cNvPr>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Enhanced Entity Relationship Modeling</a:t>
            </a:r>
          </a:p>
        </p:txBody>
      </p:sp>
      <p:sp>
        <p:nvSpPr>
          <p:cNvPr id="6" name="Slide Number Placeholder 5">
            <a:extLst>
              <a:ext uri="{FF2B5EF4-FFF2-40B4-BE49-F238E27FC236}">
                <a16:creationId xmlns:a16="http://schemas.microsoft.com/office/drawing/2014/main" id="{F0730A1B-1C21-4568-93F0-80A761706B99}"/>
              </a:ext>
            </a:extLst>
          </p:cNvPr>
          <p:cNvSpPr>
            <a:spLocks noGrp="1"/>
          </p:cNvSpPr>
          <p:nvPr>
            <p:ph type="sldNum" sz="quarter" idx="12"/>
          </p:nvPr>
        </p:nvSpPr>
        <p:spPr/>
        <p:txBody>
          <a:bodyPr/>
          <a:lstStyle>
            <a:lvl1pPr>
              <a:defRPr/>
            </a:lvl1pPr>
          </a:lstStyle>
          <a:p>
            <a:pPr>
              <a:defRPr/>
            </a:pPr>
            <a:fld id="{5631EE60-E854-4E7C-BF7C-54A65C2A0E64}" type="slidenum">
              <a:rPr lang="en-US"/>
              <a:pPr>
                <a:defRPr/>
              </a:pPr>
              <a:t>‹#›</a:t>
            </a:fld>
            <a:endParaRPr lang="en-US" dirty="0"/>
          </a:p>
        </p:txBody>
      </p:sp>
    </p:spTree>
    <p:extLst>
      <p:ext uri="{BB962C8B-B14F-4D97-AF65-F5344CB8AC3E}">
        <p14:creationId xmlns:p14="http://schemas.microsoft.com/office/powerpoint/2010/main" val="50604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CE49C5-03BF-4162-AE89-C5DF2DF30F37}"/>
              </a:ext>
            </a:extLst>
          </p:cNvPr>
          <p:cNvSpPr>
            <a:spLocks noGrp="1"/>
          </p:cNvSpPr>
          <p:nvPr>
            <p:ph type="dt" sz="half" idx="10"/>
          </p:nvPr>
        </p:nvSpPr>
        <p:spPr/>
        <p:txBody>
          <a:bodyPr/>
          <a:lstStyle>
            <a:lvl1pPr>
              <a:defRPr/>
            </a:lvl1pPr>
          </a:lstStyle>
          <a:p>
            <a:pPr>
              <a:defRPr/>
            </a:pPr>
            <a:fld id="{6F93DB4B-6A71-4F26-8E50-4C0ADF1EA10D}" type="datetime5">
              <a:rPr lang="en-US" smtClean="0"/>
              <a:t>29-Sep-19</a:t>
            </a:fld>
            <a:endParaRPr lang="en-US"/>
          </a:p>
        </p:txBody>
      </p:sp>
      <p:sp>
        <p:nvSpPr>
          <p:cNvPr id="6" name="Slide Number Placeholder 5">
            <a:extLst>
              <a:ext uri="{FF2B5EF4-FFF2-40B4-BE49-F238E27FC236}">
                <a16:creationId xmlns:a16="http://schemas.microsoft.com/office/drawing/2014/main" id="{991FA835-549D-4400-A0B5-AFCBD9028AA3}"/>
              </a:ext>
            </a:extLst>
          </p:cNvPr>
          <p:cNvSpPr>
            <a:spLocks noGrp="1"/>
          </p:cNvSpPr>
          <p:nvPr>
            <p:ph type="sldNum" sz="quarter" idx="12"/>
          </p:nvPr>
        </p:nvSpPr>
        <p:spPr/>
        <p:txBody>
          <a:bodyPr/>
          <a:lstStyle>
            <a:lvl1pPr>
              <a:defRPr/>
            </a:lvl1pPr>
          </a:lstStyle>
          <a:p>
            <a:pPr>
              <a:defRPr/>
            </a:pPr>
            <a:fld id="{4AEEF2DB-3D68-4EFF-B92B-90C34555BE45}" type="slidenum">
              <a:rPr lang="en-US"/>
              <a:pPr>
                <a:defRPr/>
              </a:pPr>
              <a:t>‹#›</a:t>
            </a:fld>
            <a:endParaRPr lang="en-US" dirty="0"/>
          </a:p>
        </p:txBody>
      </p:sp>
      <p:sp>
        <p:nvSpPr>
          <p:cNvPr id="7" name="Footer Placeholder 4">
            <a:extLst>
              <a:ext uri="{FF2B5EF4-FFF2-40B4-BE49-F238E27FC236}">
                <a16:creationId xmlns:a16="http://schemas.microsoft.com/office/drawing/2014/main" id="{F7AE1058-8EE2-49BA-A59A-9752C21FCD2C}"/>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1261604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C8C453-5DCC-4FDD-93D6-46B4D94E31D6}"/>
              </a:ext>
            </a:extLst>
          </p:cNvPr>
          <p:cNvSpPr>
            <a:spLocks noGrp="1"/>
          </p:cNvSpPr>
          <p:nvPr>
            <p:ph type="dt" sz="half" idx="10"/>
          </p:nvPr>
        </p:nvSpPr>
        <p:spPr/>
        <p:txBody>
          <a:bodyPr/>
          <a:lstStyle>
            <a:lvl1pPr>
              <a:defRPr/>
            </a:lvl1pPr>
          </a:lstStyle>
          <a:p>
            <a:pPr>
              <a:defRPr/>
            </a:pPr>
            <a:fld id="{AC249A83-1519-4EE7-A9F4-DA888572E8AA}" type="datetime5">
              <a:rPr lang="en-US" smtClean="0"/>
              <a:t>29-Sep-19</a:t>
            </a:fld>
            <a:endParaRPr lang="en-US"/>
          </a:p>
        </p:txBody>
      </p:sp>
      <p:sp>
        <p:nvSpPr>
          <p:cNvPr id="6" name="Slide Number Placeholder 5">
            <a:extLst>
              <a:ext uri="{FF2B5EF4-FFF2-40B4-BE49-F238E27FC236}">
                <a16:creationId xmlns:a16="http://schemas.microsoft.com/office/drawing/2014/main" id="{3C282C87-880B-4005-94A7-87592F5DADA9}"/>
              </a:ext>
            </a:extLst>
          </p:cNvPr>
          <p:cNvSpPr>
            <a:spLocks noGrp="1"/>
          </p:cNvSpPr>
          <p:nvPr>
            <p:ph type="sldNum" sz="quarter" idx="12"/>
          </p:nvPr>
        </p:nvSpPr>
        <p:spPr/>
        <p:txBody>
          <a:bodyPr/>
          <a:lstStyle>
            <a:lvl1pPr>
              <a:defRPr/>
            </a:lvl1pPr>
          </a:lstStyle>
          <a:p>
            <a:pPr>
              <a:defRPr/>
            </a:pPr>
            <a:fld id="{E89D5586-745C-4D1D-AC0D-50A29C310C58}" type="slidenum">
              <a:rPr lang="en-US"/>
              <a:pPr>
                <a:defRPr/>
              </a:pPr>
              <a:t>‹#›</a:t>
            </a:fld>
            <a:endParaRPr lang="en-US" dirty="0"/>
          </a:p>
        </p:txBody>
      </p:sp>
      <p:sp>
        <p:nvSpPr>
          <p:cNvPr id="7" name="Footer Placeholder 4">
            <a:extLst>
              <a:ext uri="{FF2B5EF4-FFF2-40B4-BE49-F238E27FC236}">
                <a16:creationId xmlns:a16="http://schemas.microsoft.com/office/drawing/2014/main" id="{7C1A77CA-9506-4B5A-8B71-48B482725757}"/>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23767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DE1E2D5-E474-4176-BC16-12C1A0EA834A}"/>
              </a:ext>
            </a:extLst>
          </p:cNvPr>
          <p:cNvSpPr>
            <a:spLocks noGrp="1"/>
          </p:cNvSpPr>
          <p:nvPr>
            <p:ph type="dt" sz="half" idx="10"/>
          </p:nvPr>
        </p:nvSpPr>
        <p:spPr/>
        <p:txBody>
          <a:bodyPr/>
          <a:lstStyle>
            <a:lvl1pPr>
              <a:defRPr/>
            </a:lvl1pPr>
          </a:lstStyle>
          <a:p>
            <a:pPr>
              <a:defRPr/>
            </a:pPr>
            <a:fld id="{399D66CA-5E0D-4B70-B0AE-C5383B229E8E}" type="datetime5">
              <a:rPr lang="en-US" smtClean="0"/>
              <a:t>29-Sep-19</a:t>
            </a:fld>
            <a:endParaRPr lang="en-US"/>
          </a:p>
        </p:txBody>
      </p:sp>
      <p:sp>
        <p:nvSpPr>
          <p:cNvPr id="7" name="Slide Number Placeholder 5">
            <a:extLst>
              <a:ext uri="{FF2B5EF4-FFF2-40B4-BE49-F238E27FC236}">
                <a16:creationId xmlns:a16="http://schemas.microsoft.com/office/drawing/2014/main" id="{3785D20D-E09B-4B2B-B71A-50B1C40CC9B7}"/>
              </a:ext>
            </a:extLst>
          </p:cNvPr>
          <p:cNvSpPr>
            <a:spLocks noGrp="1"/>
          </p:cNvSpPr>
          <p:nvPr>
            <p:ph type="sldNum" sz="quarter" idx="12"/>
          </p:nvPr>
        </p:nvSpPr>
        <p:spPr/>
        <p:txBody>
          <a:bodyPr/>
          <a:lstStyle>
            <a:lvl1pPr>
              <a:defRPr/>
            </a:lvl1pPr>
          </a:lstStyle>
          <a:p>
            <a:pPr>
              <a:defRPr/>
            </a:pPr>
            <a:fld id="{06469A2C-1C93-4A5E-AA86-D928C00BCD92}" type="slidenum">
              <a:rPr lang="en-US"/>
              <a:pPr>
                <a:defRPr/>
              </a:pPr>
              <a:t>‹#›</a:t>
            </a:fld>
            <a:endParaRPr lang="en-US" dirty="0"/>
          </a:p>
        </p:txBody>
      </p:sp>
      <p:sp>
        <p:nvSpPr>
          <p:cNvPr id="8" name="Footer Placeholder 4">
            <a:extLst>
              <a:ext uri="{FF2B5EF4-FFF2-40B4-BE49-F238E27FC236}">
                <a16:creationId xmlns:a16="http://schemas.microsoft.com/office/drawing/2014/main" id="{28982DBB-C883-4892-88FA-FA17BDF2146B}"/>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218103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3F86404-7EB6-43E2-9ED0-4D6E54325D92}"/>
              </a:ext>
            </a:extLst>
          </p:cNvPr>
          <p:cNvSpPr>
            <a:spLocks noGrp="1"/>
          </p:cNvSpPr>
          <p:nvPr>
            <p:ph type="dt" sz="half" idx="10"/>
          </p:nvPr>
        </p:nvSpPr>
        <p:spPr/>
        <p:txBody>
          <a:bodyPr/>
          <a:lstStyle>
            <a:lvl1pPr>
              <a:defRPr/>
            </a:lvl1pPr>
          </a:lstStyle>
          <a:p>
            <a:pPr>
              <a:defRPr/>
            </a:pPr>
            <a:fld id="{BE76B738-37FC-428C-8DBF-6D2B3600BC39}" type="datetime5">
              <a:rPr lang="en-US" smtClean="0"/>
              <a:t>29-Sep-19</a:t>
            </a:fld>
            <a:endParaRPr lang="en-US"/>
          </a:p>
        </p:txBody>
      </p:sp>
      <p:sp>
        <p:nvSpPr>
          <p:cNvPr id="9" name="Slide Number Placeholder 5">
            <a:extLst>
              <a:ext uri="{FF2B5EF4-FFF2-40B4-BE49-F238E27FC236}">
                <a16:creationId xmlns:a16="http://schemas.microsoft.com/office/drawing/2014/main" id="{61C459ED-8DD4-4C80-9E30-C282075A3B66}"/>
              </a:ext>
            </a:extLst>
          </p:cNvPr>
          <p:cNvSpPr>
            <a:spLocks noGrp="1"/>
          </p:cNvSpPr>
          <p:nvPr>
            <p:ph type="sldNum" sz="quarter" idx="12"/>
          </p:nvPr>
        </p:nvSpPr>
        <p:spPr/>
        <p:txBody>
          <a:bodyPr/>
          <a:lstStyle>
            <a:lvl1pPr>
              <a:defRPr/>
            </a:lvl1pPr>
          </a:lstStyle>
          <a:p>
            <a:pPr>
              <a:defRPr/>
            </a:pPr>
            <a:fld id="{B647D458-EF61-4B7E-AFE9-875D2476F532}" type="slidenum">
              <a:rPr lang="en-US"/>
              <a:pPr>
                <a:defRPr/>
              </a:pPr>
              <a:t>‹#›</a:t>
            </a:fld>
            <a:endParaRPr lang="en-US" dirty="0"/>
          </a:p>
        </p:txBody>
      </p:sp>
      <p:sp>
        <p:nvSpPr>
          <p:cNvPr id="10" name="Footer Placeholder 4">
            <a:extLst>
              <a:ext uri="{FF2B5EF4-FFF2-40B4-BE49-F238E27FC236}">
                <a16:creationId xmlns:a16="http://schemas.microsoft.com/office/drawing/2014/main" id="{133EB583-3B05-4690-8EC8-104C8F207239}"/>
              </a:ext>
            </a:extLst>
          </p:cNvPr>
          <p:cNvSpPr>
            <a:spLocks noGrp="1"/>
          </p:cNvSpPr>
          <p:nvPr>
            <p:ph type="ftr" sz="quarter" idx="1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398636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A385378-D36F-4CA0-B4E6-0D64D90D2D49}"/>
              </a:ext>
            </a:extLst>
          </p:cNvPr>
          <p:cNvSpPr>
            <a:spLocks noGrp="1"/>
          </p:cNvSpPr>
          <p:nvPr>
            <p:ph type="dt" sz="half" idx="10"/>
          </p:nvPr>
        </p:nvSpPr>
        <p:spPr/>
        <p:txBody>
          <a:bodyPr/>
          <a:lstStyle>
            <a:lvl1pPr>
              <a:defRPr/>
            </a:lvl1pPr>
          </a:lstStyle>
          <a:p>
            <a:pPr>
              <a:defRPr/>
            </a:pPr>
            <a:fld id="{68262663-B62A-4180-9A22-376EF1E0C7BD}" type="datetime5">
              <a:rPr lang="en-US" smtClean="0"/>
              <a:t>29-Sep-19</a:t>
            </a:fld>
            <a:endParaRPr lang="en-US"/>
          </a:p>
        </p:txBody>
      </p:sp>
      <p:sp>
        <p:nvSpPr>
          <p:cNvPr id="5" name="Slide Number Placeholder 5">
            <a:extLst>
              <a:ext uri="{FF2B5EF4-FFF2-40B4-BE49-F238E27FC236}">
                <a16:creationId xmlns:a16="http://schemas.microsoft.com/office/drawing/2014/main" id="{C2FA8B4B-8553-4B63-A1A5-CDBF9C543F98}"/>
              </a:ext>
            </a:extLst>
          </p:cNvPr>
          <p:cNvSpPr>
            <a:spLocks noGrp="1"/>
          </p:cNvSpPr>
          <p:nvPr>
            <p:ph type="sldNum" sz="quarter" idx="12"/>
          </p:nvPr>
        </p:nvSpPr>
        <p:spPr/>
        <p:txBody>
          <a:bodyPr/>
          <a:lstStyle>
            <a:lvl1pPr>
              <a:defRPr/>
            </a:lvl1pPr>
          </a:lstStyle>
          <a:p>
            <a:pPr>
              <a:defRPr/>
            </a:pPr>
            <a:fld id="{3BE95FEE-A042-4E46-858D-E255F286AFAD}" type="slidenum">
              <a:rPr lang="en-US"/>
              <a:pPr>
                <a:defRPr/>
              </a:pPr>
              <a:t>‹#›</a:t>
            </a:fld>
            <a:endParaRPr lang="en-US" dirty="0"/>
          </a:p>
        </p:txBody>
      </p:sp>
      <p:sp>
        <p:nvSpPr>
          <p:cNvPr id="6" name="Footer Placeholder 4">
            <a:extLst>
              <a:ext uri="{FF2B5EF4-FFF2-40B4-BE49-F238E27FC236}">
                <a16:creationId xmlns:a16="http://schemas.microsoft.com/office/drawing/2014/main" id="{FBE98A5D-D61A-455C-85B5-17072AFF2974}"/>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272461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FC7E19-8E31-44CA-A200-4706B3B819BC}"/>
              </a:ext>
            </a:extLst>
          </p:cNvPr>
          <p:cNvSpPr>
            <a:spLocks noGrp="1"/>
          </p:cNvSpPr>
          <p:nvPr>
            <p:ph type="dt" sz="half" idx="10"/>
          </p:nvPr>
        </p:nvSpPr>
        <p:spPr/>
        <p:txBody>
          <a:bodyPr/>
          <a:lstStyle>
            <a:lvl1pPr>
              <a:defRPr/>
            </a:lvl1pPr>
          </a:lstStyle>
          <a:p>
            <a:pPr>
              <a:defRPr/>
            </a:pPr>
            <a:fld id="{F9E29F57-F594-43C9-8601-4AEF2CA9AF24}" type="datetime5">
              <a:rPr lang="en-US" smtClean="0"/>
              <a:t>29-Sep-19</a:t>
            </a:fld>
            <a:endParaRPr lang="en-US"/>
          </a:p>
        </p:txBody>
      </p:sp>
      <p:sp>
        <p:nvSpPr>
          <p:cNvPr id="4" name="Slide Number Placeholder 5">
            <a:extLst>
              <a:ext uri="{FF2B5EF4-FFF2-40B4-BE49-F238E27FC236}">
                <a16:creationId xmlns:a16="http://schemas.microsoft.com/office/drawing/2014/main" id="{F786ACD4-7958-4067-B2A3-63A4187666B7}"/>
              </a:ext>
            </a:extLst>
          </p:cNvPr>
          <p:cNvSpPr>
            <a:spLocks noGrp="1"/>
          </p:cNvSpPr>
          <p:nvPr>
            <p:ph type="sldNum" sz="quarter" idx="12"/>
          </p:nvPr>
        </p:nvSpPr>
        <p:spPr/>
        <p:txBody>
          <a:bodyPr/>
          <a:lstStyle>
            <a:lvl1pPr>
              <a:defRPr/>
            </a:lvl1pPr>
          </a:lstStyle>
          <a:p>
            <a:pPr>
              <a:defRPr/>
            </a:pPr>
            <a:fld id="{9222C836-3674-4059-90D2-D86E3DE58AF5}" type="slidenum">
              <a:rPr lang="en-US"/>
              <a:pPr>
                <a:defRPr/>
              </a:pPr>
              <a:t>‹#›</a:t>
            </a:fld>
            <a:endParaRPr lang="en-US" dirty="0"/>
          </a:p>
        </p:txBody>
      </p:sp>
      <p:sp>
        <p:nvSpPr>
          <p:cNvPr id="5" name="Footer Placeholder 4">
            <a:extLst>
              <a:ext uri="{FF2B5EF4-FFF2-40B4-BE49-F238E27FC236}">
                <a16:creationId xmlns:a16="http://schemas.microsoft.com/office/drawing/2014/main" id="{4B104349-B572-475D-A87F-4CB822C27164}"/>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340712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E77D0C8-CD7E-45CC-BA3B-147E6C765FAD}"/>
              </a:ext>
            </a:extLst>
          </p:cNvPr>
          <p:cNvSpPr>
            <a:spLocks noGrp="1"/>
          </p:cNvSpPr>
          <p:nvPr>
            <p:ph type="dt" sz="half" idx="10"/>
          </p:nvPr>
        </p:nvSpPr>
        <p:spPr/>
        <p:txBody>
          <a:bodyPr/>
          <a:lstStyle>
            <a:lvl1pPr>
              <a:defRPr/>
            </a:lvl1pPr>
          </a:lstStyle>
          <a:p>
            <a:pPr>
              <a:defRPr/>
            </a:pPr>
            <a:fld id="{B237C58D-8287-409C-B9AF-7BF4FA674847}" type="datetime5">
              <a:rPr lang="en-US" smtClean="0"/>
              <a:t>29-Sep-19</a:t>
            </a:fld>
            <a:endParaRPr lang="en-US"/>
          </a:p>
        </p:txBody>
      </p:sp>
      <p:sp>
        <p:nvSpPr>
          <p:cNvPr id="7" name="Slide Number Placeholder 5">
            <a:extLst>
              <a:ext uri="{FF2B5EF4-FFF2-40B4-BE49-F238E27FC236}">
                <a16:creationId xmlns:a16="http://schemas.microsoft.com/office/drawing/2014/main" id="{E5846B8B-EA1E-46B5-B006-BB938D776727}"/>
              </a:ext>
            </a:extLst>
          </p:cNvPr>
          <p:cNvSpPr>
            <a:spLocks noGrp="1"/>
          </p:cNvSpPr>
          <p:nvPr>
            <p:ph type="sldNum" sz="quarter" idx="12"/>
          </p:nvPr>
        </p:nvSpPr>
        <p:spPr/>
        <p:txBody>
          <a:bodyPr/>
          <a:lstStyle>
            <a:lvl1pPr>
              <a:defRPr/>
            </a:lvl1pPr>
          </a:lstStyle>
          <a:p>
            <a:pPr>
              <a:defRPr/>
            </a:pPr>
            <a:fld id="{32D6BA56-7896-42D5-8307-DADE9CA6683E}" type="slidenum">
              <a:rPr lang="en-US"/>
              <a:pPr>
                <a:defRPr/>
              </a:pPr>
              <a:t>‹#›</a:t>
            </a:fld>
            <a:endParaRPr lang="en-US" dirty="0"/>
          </a:p>
        </p:txBody>
      </p:sp>
      <p:sp>
        <p:nvSpPr>
          <p:cNvPr id="8" name="Footer Placeholder 4">
            <a:extLst>
              <a:ext uri="{FF2B5EF4-FFF2-40B4-BE49-F238E27FC236}">
                <a16:creationId xmlns:a16="http://schemas.microsoft.com/office/drawing/2014/main" id="{FA713F4E-4145-476F-B9CD-97976D749A7F}"/>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94580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19B96D3-6585-48A0-ACA3-05D1D32C83EC}"/>
              </a:ext>
            </a:extLst>
          </p:cNvPr>
          <p:cNvSpPr>
            <a:spLocks noGrp="1"/>
          </p:cNvSpPr>
          <p:nvPr>
            <p:ph type="dt" sz="half" idx="10"/>
          </p:nvPr>
        </p:nvSpPr>
        <p:spPr/>
        <p:txBody>
          <a:bodyPr/>
          <a:lstStyle>
            <a:lvl1pPr>
              <a:defRPr/>
            </a:lvl1pPr>
          </a:lstStyle>
          <a:p>
            <a:pPr>
              <a:defRPr/>
            </a:pPr>
            <a:fld id="{D5B994BA-BF5C-44AB-8048-D387C9CBA7F0}" type="datetime5">
              <a:rPr lang="en-US" smtClean="0"/>
              <a:t>29-Sep-19</a:t>
            </a:fld>
            <a:endParaRPr lang="en-US"/>
          </a:p>
        </p:txBody>
      </p:sp>
      <p:sp>
        <p:nvSpPr>
          <p:cNvPr id="7" name="Slide Number Placeholder 5">
            <a:extLst>
              <a:ext uri="{FF2B5EF4-FFF2-40B4-BE49-F238E27FC236}">
                <a16:creationId xmlns:a16="http://schemas.microsoft.com/office/drawing/2014/main" id="{DFC74A05-5B6F-4412-9E03-E3B6C2B9A2A2}"/>
              </a:ext>
            </a:extLst>
          </p:cNvPr>
          <p:cNvSpPr>
            <a:spLocks noGrp="1"/>
          </p:cNvSpPr>
          <p:nvPr>
            <p:ph type="sldNum" sz="quarter" idx="12"/>
          </p:nvPr>
        </p:nvSpPr>
        <p:spPr/>
        <p:txBody>
          <a:bodyPr/>
          <a:lstStyle>
            <a:lvl1pPr>
              <a:defRPr/>
            </a:lvl1pPr>
          </a:lstStyle>
          <a:p>
            <a:pPr>
              <a:defRPr/>
            </a:pPr>
            <a:fld id="{B5612DB0-978D-4D16-877F-1B531896CD64}" type="slidenum">
              <a:rPr lang="en-US"/>
              <a:pPr>
                <a:defRPr/>
              </a:pPr>
              <a:t>‹#›</a:t>
            </a:fld>
            <a:endParaRPr lang="en-US" dirty="0"/>
          </a:p>
        </p:txBody>
      </p:sp>
      <p:sp>
        <p:nvSpPr>
          <p:cNvPr id="8" name="Footer Placeholder 4">
            <a:extLst>
              <a:ext uri="{FF2B5EF4-FFF2-40B4-BE49-F238E27FC236}">
                <a16:creationId xmlns:a16="http://schemas.microsoft.com/office/drawing/2014/main" id="{60B067D8-7D56-493C-B98A-37A7F11F0644}"/>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350069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D3998E24-2500-4EE8-8DF6-49EE2D074E2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CC80267F-A92A-4204-B744-CC62DD7975C2}"/>
              </a:ext>
            </a:extLst>
          </p:cNvPr>
          <p:cNvSpPr>
            <a:spLocks noGrp="1" noChangeArrowheads="1"/>
          </p:cNvSpPr>
          <p:nvPr>
            <p:ph type="title"/>
          </p:nvPr>
        </p:nvSpPr>
        <p:spPr bwMode="auto">
          <a:xfrm>
            <a:off x="628650" y="582613"/>
            <a:ext cx="78867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96B58B4-B809-42E1-BAFB-FC824207873E}"/>
              </a:ext>
            </a:extLst>
          </p:cNvPr>
          <p:cNvSpPr>
            <a:spLocks noGrp="1" noChangeArrowheads="1"/>
          </p:cNvSpPr>
          <p:nvPr>
            <p:ph type="body" idx="1"/>
          </p:nvPr>
        </p:nvSpPr>
        <p:spPr bwMode="auto">
          <a:xfrm>
            <a:off x="628650" y="1646238"/>
            <a:ext cx="78867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F5D9BC-4A37-40FD-9C1F-03BD4BB2B192}"/>
              </a:ext>
            </a:extLst>
          </p:cNvPr>
          <p:cNvSpPr>
            <a:spLocks noGrp="1"/>
          </p:cNvSpPr>
          <p:nvPr>
            <p:ph type="dt" sz="half" idx="2"/>
          </p:nvPr>
        </p:nvSpPr>
        <p:spPr>
          <a:xfrm>
            <a:off x="0" y="6492875"/>
            <a:ext cx="1457325"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effectLst>
                  <a:outerShdw blurRad="38100" dist="38100" dir="2700000" algn="tl">
                    <a:srgbClr val="000000">
                      <a:alpha val="43137"/>
                    </a:srgbClr>
                  </a:outerShdw>
                </a:effectLst>
                <a:latin typeface="+mn-lt"/>
              </a:defRPr>
            </a:lvl1pPr>
          </a:lstStyle>
          <a:p>
            <a:pPr>
              <a:defRPr/>
            </a:pPr>
            <a:fld id="{6614317C-DEF5-483F-A950-24DD73A8AC37}" type="datetime5">
              <a:rPr lang="en-US" smtClean="0"/>
              <a:t>29-Sep-19</a:t>
            </a:fld>
            <a:endParaRPr lang="en-US"/>
          </a:p>
        </p:txBody>
      </p:sp>
      <p:sp>
        <p:nvSpPr>
          <p:cNvPr id="5" name="Footer Placeholder 4">
            <a:extLst>
              <a:ext uri="{FF2B5EF4-FFF2-40B4-BE49-F238E27FC236}">
                <a16:creationId xmlns:a16="http://schemas.microsoft.com/office/drawing/2014/main" id="{59B5B9F2-66D7-4B3C-B584-01E90ABDD4C0}"/>
              </a:ext>
            </a:extLst>
          </p:cNvPr>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
        <p:nvSpPr>
          <p:cNvPr id="6" name="Slide Number Placeholder 5">
            <a:extLst>
              <a:ext uri="{FF2B5EF4-FFF2-40B4-BE49-F238E27FC236}">
                <a16:creationId xmlns:a16="http://schemas.microsoft.com/office/drawing/2014/main" id="{61FC4EFB-7E5F-491F-AC54-4A69FD602207}"/>
              </a:ext>
            </a:extLst>
          </p:cNvPr>
          <p:cNvSpPr>
            <a:spLocks noGrp="1"/>
          </p:cNvSpPr>
          <p:nvPr>
            <p:ph type="sldNum" sz="quarter" idx="4"/>
          </p:nvPr>
        </p:nvSpPr>
        <p:spPr>
          <a:xfrm>
            <a:off x="2366963" y="6492875"/>
            <a:ext cx="674687"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effectLst>
                  <a:outerShdw blurRad="38100" dist="38100" dir="2700000" algn="tl">
                    <a:srgbClr val="000000">
                      <a:alpha val="43137"/>
                    </a:srgbClr>
                  </a:outerShdw>
                </a:effectLst>
                <a:latin typeface="+mn-lt"/>
              </a:defRPr>
            </a:lvl1pPr>
          </a:lstStyle>
          <a:p>
            <a:pPr>
              <a:defRPr/>
            </a:pPr>
            <a:fld id="{378DD1A9-E041-452A-A8AB-5B84301EF8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0" fontAlgn="base" hangingPunct="0">
        <a:lnSpc>
          <a:spcPct val="90000"/>
        </a:lnSpc>
        <a:spcBef>
          <a:spcPct val="0"/>
        </a:spcBef>
        <a:spcAft>
          <a:spcPct val="0"/>
        </a:spcAft>
        <a:defRPr sz="2800" b="1" kern="1200">
          <a:solidFill>
            <a:srgbClr val="830E3E"/>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389861A8-3AE3-4E57-96FA-A873E9ECC5AB}"/>
              </a:ext>
            </a:extLst>
          </p:cNvPr>
          <p:cNvSpPr>
            <a:spLocks noGrp="1" noChangeArrowheads="1"/>
          </p:cNvSpPr>
          <p:nvPr>
            <p:ph type="ctrTitle"/>
          </p:nvPr>
        </p:nvSpPr>
        <p:spPr/>
        <p:txBody>
          <a:bodyPr/>
          <a:lstStyle/>
          <a:p>
            <a:pPr eaLnBrk="1" hangingPunct="1"/>
            <a:r>
              <a:rPr lang="en-MY" altLang="en-US" sz="3200" dirty="0"/>
              <a:t>Enhanced Entity </a:t>
            </a:r>
            <a:r>
              <a:rPr lang="en-MY" altLang="en-US" sz="3200"/>
              <a:t>Relationship Modeling</a:t>
            </a:r>
            <a:endParaRPr lang="en-MY" altLang="en-US" sz="3200" dirty="0"/>
          </a:p>
        </p:txBody>
      </p:sp>
      <p:sp>
        <p:nvSpPr>
          <p:cNvPr id="3075" name="Subtitle 2">
            <a:extLst>
              <a:ext uri="{FF2B5EF4-FFF2-40B4-BE49-F238E27FC236}">
                <a16:creationId xmlns:a16="http://schemas.microsoft.com/office/drawing/2014/main" id="{5F7B744B-CD24-4AA1-9632-D58B9C012220}"/>
              </a:ext>
            </a:extLst>
          </p:cNvPr>
          <p:cNvSpPr>
            <a:spLocks noGrp="1" noChangeArrowheads="1"/>
          </p:cNvSpPr>
          <p:nvPr>
            <p:ph type="subTitle" idx="1"/>
          </p:nvPr>
        </p:nvSpPr>
        <p:spPr/>
        <p:txBody>
          <a:bodyPr/>
          <a:lstStyle/>
          <a:p>
            <a:pPr eaLnBrk="1" hangingPunct="1"/>
            <a:r>
              <a:rPr lang="en-MY" altLang="en-US" dirty="0"/>
              <a:t>SCSD2523 Database</a:t>
            </a:r>
          </a:p>
          <a:p>
            <a:pPr eaLnBrk="1" hangingPunct="1"/>
            <a:r>
              <a:rPr lang="en-MY" altLang="en-US" dirty="0"/>
              <a:t>Semester 1 2019/2020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AED8-0B7A-4DD3-9475-C1E257154604}"/>
              </a:ext>
            </a:extLst>
          </p:cNvPr>
          <p:cNvSpPr>
            <a:spLocks noGrp="1"/>
          </p:cNvSpPr>
          <p:nvPr>
            <p:ph type="title"/>
          </p:nvPr>
        </p:nvSpPr>
        <p:spPr/>
        <p:txBody>
          <a:bodyPr/>
          <a:lstStyle/>
          <a:p>
            <a:r>
              <a:rPr lang="en-US" dirty="0"/>
              <a:t>Specialization/generalization of Staff into job roles and contracts of employment </a:t>
            </a:r>
          </a:p>
        </p:txBody>
      </p:sp>
      <p:pic>
        <p:nvPicPr>
          <p:cNvPr id="7" name="Content Placeholder 6">
            <a:extLst>
              <a:ext uri="{FF2B5EF4-FFF2-40B4-BE49-F238E27FC236}">
                <a16:creationId xmlns:a16="http://schemas.microsoft.com/office/drawing/2014/main" id="{E91CCF20-3ADE-46CC-8A6B-6D4560ACF52C}"/>
              </a:ext>
            </a:extLst>
          </p:cNvPr>
          <p:cNvPicPr>
            <a:picLocks noGrp="1" noChangeAspect="1"/>
          </p:cNvPicPr>
          <p:nvPr>
            <p:ph idx="1"/>
          </p:nvPr>
        </p:nvPicPr>
        <p:blipFill>
          <a:blip r:embed="rId2"/>
          <a:stretch>
            <a:fillRect/>
          </a:stretch>
        </p:blipFill>
        <p:spPr>
          <a:xfrm>
            <a:off x="723363" y="1739597"/>
            <a:ext cx="7697274" cy="4344006"/>
          </a:xfrm>
          <a:prstGeom prst="rect">
            <a:avLst/>
          </a:prstGeom>
        </p:spPr>
      </p:pic>
      <p:sp>
        <p:nvSpPr>
          <p:cNvPr id="4" name="Date Placeholder 3">
            <a:extLst>
              <a:ext uri="{FF2B5EF4-FFF2-40B4-BE49-F238E27FC236}">
                <a16:creationId xmlns:a16="http://schemas.microsoft.com/office/drawing/2014/main" id="{749E1D43-AD27-4060-A770-A6E1DE81B35E}"/>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43E13C63-6212-44C8-988E-1B482DBEFA14}"/>
              </a:ext>
            </a:extLst>
          </p:cNvPr>
          <p:cNvSpPr>
            <a:spLocks noGrp="1"/>
          </p:cNvSpPr>
          <p:nvPr>
            <p:ph type="sldNum" sz="quarter" idx="12"/>
          </p:nvPr>
        </p:nvSpPr>
        <p:spPr/>
        <p:txBody>
          <a:bodyPr/>
          <a:lstStyle/>
          <a:p>
            <a:pPr>
              <a:defRPr/>
            </a:pPr>
            <a:fld id="{4AEEF2DB-3D68-4EFF-B92B-90C34555BE45}" type="slidenum">
              <a:rPr lang="en-US" smtClean="0"/>
              <a:pPr>
                <a:defRPr/>
              </a:pPr>
              <a:t>10</a:t>
            </a:fld>
            <a:endParaRPr lang="en-US" dirty="0"/>
          </a:p>
        </p:txBody>
      </p:sp>
      <p:sp>
        <p:nvSpPr>
          <p:cNvPr id="6" name="Footer Placeholder 5">
            <a:extLst>
              <a:ext uri="{FF2B5EF4-FFF2-40B4-BE49-F238E27FC236}">
                <a16:creationId xmlns:a16="http://schemas.microsoft.com/office/drawing/2014/main" id="{97BEF912-40A0-4D1D-8CC7-0F3B3E79490D}"/>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391480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60DC-D51D-40BD-886D-6972E3E81CC8}"/>
              </a:ext>
            </a:extLst>
          </p:cNvPr>
          <p:cNvSpPr>
            <a:spLocks noGrp="1"/>
          </p:cNvSpPr>
          <p:nvPr>
            <p:ph type="title"/>
          </p:nvPr>
        </p:nvSpPr>
        <p:spPr/>
        <p:txBody>
          <a:bodyPr/>
          <a:lstStyle/>
          <a:p>
            <a:r>
              <a:rPr lang="en-US" dirty="0"/>
              <a:t>EER diagram with shared subclass and subclass with its own subclass</a:t>
            </a:r>
          </a:p>
        </p:txBody>
      </p:sp>
      <p:pic>
        <p:nvPicPr>
          <p:cNvPr id="7" name="Content Placeholder 6">
            <a:extLst>
              <a:ext uri="{FF2B5EF4-FFF2-40B4-BE49-F238E27FC236}">
                <a16:creationId xmlns:a16="http://schemas.microsoft.com/office/drawing/2014/main" id="{217052B0-E3AE-4D3C-8957-C166910F4691}"/>
              </a:ext>
            </a:extLst>
          </p:cNvPr>
          <p:cNvPicPr>
            <a:picLocks noGrp="1" noChangeAspect="1"/>
          </p:cNvPicPr>
          <p:nvPr>
            <p:ph idx="1"/>
          </p:nvPr>
        </p:nvPicPr>
        <p:blipFill>
          <a:blip r:embed="rId3"/>
          <a:stretch>
            <a:fillRect/>
          </a:stretch>
        </p:blipFill>
        <p:spPr>
          <a:xfrm>
            <a:off x="1484805" y="1646238"/>
            <a:ext cx="6174390" cy="4530725"/>
          </a:xfrm>
          <a:prstGeom prst="rect">
            <a:avLst/>
          </a:prstGeom>
        </p:spPr>
      </p:pic>
      <p:sp>
        <p:nvSpPr>
          <p:cNvPr id="4" name="Date Placeholder 3">
            <a:extLst>
              <a:ext uri="{FF2B5EF4-FFF2-40B4-BE49-F238E27FC236}">
                <a16:creationId xmlns:a16="http://schemas.microsoft.com/office/drawing/2014/main" id="{AF736D48-FC1F-4C4F-8032-072F6EFED77C}"/>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950D2AED-A168-4A9A-846F-D0718BA079ED}"/>
              </a:ext>
            </a:extLst>
          </p:cNvPr>
          <p:cNvSpPr>
            <a:spLocks noGrp="1"/>
          </p:cNvSpPr>
          <p:nvPr>
            <p:ph type="sldNum" sz="quarter" idx="12"/>
          </p:nvPr>
        </p:nvSpPr>
        <p:spPr/>
        <p:txBody>
          <a:bodyPr/>
          <a:lstStyle/>
          <a:p>
            <a:pPr>
              <a:defRPr/>
            </a:pPr>
            <a:fld id="{4AEEF2DB-3D68-4EFF-B92B-90C34555BE45}" type="slidenum">
              <a:rPr lang="en-US" smtClean="0"/>
              <a:pPr>
                <a:defRPr/>
              </a:pPr>
              <a:t>11</a:t>
            </a:fld>
            <a:endParaRPr lang="en-US" dirty="0"/>
          </a:p>
        </p:txBody>
      </p:sp>
      <p:sp>
        <p:nvSpPr>
          <p:cNvPr id="6" name="Footer Placeholder 5">
            <a:extLst>
              <a:ext uri="{FF2B5EF4-FFF2-40B4-BE49-F238E27FC236}">
                <a16:creationId xmlns:a16="http://schemas.microsoft.com/office/drawing/2014/main" id="{1783AE08-7519-462F-ADE9-7F0709E233C7}"/>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180194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1B6D-7463-4BF0-845A-8299D1A464EF}"/>
              </a:ext>
            </a:extLst>
          </p:cNvPr>
          <p:cNvSpPr>
            <a:spLocks noGrp="1"/>
          </p:cNvSpPr>
          <p:nvPr>
            <p:ph type="title"/>
          </p:nvPr>
        </p:nvSpPr>
        <p:spPr/>
        <p:txBody>
          <a:bodyPr/>
          <a:lstStyle/>
          <a:p>
            <a:r>
              <a:rPr lang="en-US" dirty="0"/>
              <a:t>Constraints on Specialization/Generalization </a:t>
            </a:r>
          </a:p>
        </p:txBody>
      </p:sp>
      <p:sp>
        <p:nvSpPr>
          <p:cNvPr id="3" name="Content Placeholder 2">
            <a:extLst>
              <a:ext uri="{FF2B5EF4-FFF2-40B4-BE49-F238E27FC236}">
                <a16:creationId xmlns:a16="http://schemas.microsoft.com/office/drawing/2014/main" id="{B3E9C1BD-09D3-4B48-88CE-5EF572F1DB31}"/>
              </a:ext>
            </a:extLst>
          </p:cNvPr>
          <p:cNvSpPr>
            <a:spLocks noGrp="1"/>
          </p:cNvSpPr>
          <p:nvPr>
            <p:ph idx="1"/>
          </p:nvPr>
        </p:nvSpPr>
        <p:spPr/>
        <p:txBody>
          <a:bodyPr/>
          <a:lstStyle/>
          <a:p>
            <a:r>
              <a:rPr lang="en-US" dirty="0"/>
              <a:t>Two constraints that may apply to a specialization/ generalization: </a:t>
            </a:r>
          </a:p>
          <a:p>
            <a:pPr lvl="1"/>
            <a:r>
              <a:rPr lang="en-US" dirty="0"/>
              <a:t>participation constraints  </a:t>
            </a:r>
          </a:p>
          <a:p>
            <a:pPr lvl="1"/>
            <a:r>
              <a:rPr lang="en-US" dirty="0"/>
              <a:t>disjoint constraints. </a:t>
            </a:r>
          </a:p>
          <a:p>
            <a:r>
              <a:rPr lang="en-US" b="1" dirty="0">
                <a:solidFill>
                  <a:srgbClr val="0070C0"/>
                </a:solidFill>
              </a:rPr>
              <a:t>Participation constraint</a:t>
            </a:r>
          </a:p>
          <a:p>
            <a:pPr lvl="1"/>
            <a:r>
              <a:rPr lang="en-US" dirty="0"/>
              <a:t>Determines whether every member in superclass must participate as a member of a subclass. </a:t>
            </a:r>
          </a:p>
          <a:p>
            <a:pPr lvl="1"/>
            <a:r>
              <a:rPr lang="en-US" dirty="0"/>
              <a:t>May be </a:t>
            </a:r>
            <a:r>
              <a:rPr lang="en-US" u="sng" dirty="0"/>
              <a:t>mandatory</a:t>
            </a:r>
            <a:r>
              <a:rPr lang="en-US" dirty="0"/>
              <a:t> or </a:t>
            </a:r>
            <a:r>
              <a:rPr lang="en-US" u="sng" dirty="0"/>
              <a:t>optional</a:t>
            </a:r>
            <a:r>
              <a:rPr lang="en-US" dirty="0"/>
              <a:t>. </a:t>
            </a:r>
          </a:p>
          <a:p>
            <a:pPr lvl="1"/>
            <a:r>
              <a:rPr lang="en-US" b="1" dirty="0">
                <a:solidFill>
                  <a:srgbClr val="C00000"/>
                </a:solidFill>
              </a:rPr>
              <a:t>Mandatory</a:t>
            </a:r>
            <a:r>
              <a:rPr lang="en-US" dirty="0"/>
              <a:t>: Every member of superclass must be a member of a subclass</a:t>
            </a:r>
          </a:p>
          <a:p>
            <a:pPr lvl="1"/>
            <a:r>
              <a:rPr lang="en-US" b="1" dirty="0">
                <a:solidFill>
                  <a:srgbClr val="C00000"/>
                </a:solidFill>
              </a:rPr>
              <a:t>Optional</a:t>
            </a:r>
            <a:r>
              <a:rPr lang="en-US" dirty="0"/>
              <a:t>: Every member of superclass need not belong to any of its subclasses</a:t>
            </a:r>
          </a:p>
          <a:p>
            <a:endParaRPr lang="en-US" dirty="0"/>
          </a:p>
        </p:txBody>
      </p:sp>
      <p:sp>
        <p:nvSpPr>
          <p:cNvPr id="4" name="Date Placeholder 3">
            <a:extLst>
              <a:ext uri="{FF2B5EF4-FFF2-40B4-BE49-F238E27FC236}">
                <a16:creationId xmlns:a16="http://schemas.microsoft.com/office/drawing/2014/main" id="{0EC2F741-9148-4188-A306-73CBC10AAAD4}"/>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5F3E19A0-F6D8-4A71-9F8B-FD023B768BBC}"/>
              </a:ext>
            </a:extLst>
          </p:cNvPr>
          <p:cNvSpPr>
            <a:spLocks noGrp="1"/>
          </p:cNvSpPr>
          <p:nvPr>
            <p:ph type="sldNum" sz="quarter" idx="12"/>
          </p:nvPr>
        </p:nvSpPr>
        <p:spPr/>
        <p:txBody>
          <a:bodyPr/>
          <a:lstStyle/>
          <a:p>
            <a:pPr>
              <a:defRPr/>
            </a:pPr>
            <a:fld id="{4AEEF2DB-3D68-4EFF-B92B-90C34555BE45}" type="slidenum">
              <a:rPr lang="en-US" smtClean="0"/>
              <a:pPr>
                <a:defRPr/>
              </a:pPr>
              <a:t>12</a:t>
            </a:fld>
            <a:endParaRPr lang="en-US" dirty="0"/>
          </a:p>
        </p:txBody>
      </p:sp>
      <p:sp>
        <p:nvSpPr>
          <p:cNvPr id="6" name="Footer Placeholder 5">
            <a:extLst>
              <a:ext uri="{FF2B5EF4-FFF2-40B4-BE49-F238E27FC236}">
                <a16:creationId xmlns:a16="http://schemas.microsoft.com/office/drawing/2014/main" id="{564B78B4-968C-47BA-9AD0-35B51BAF03C5}"/>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236679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5EA5-01E9-4901-8ECC-904D40CDD0F8}"/>
              </a:ext>
            </a:extLst>
          </p:cNvPr>
          <p:cNvSpPr>
            <a:spLocks noGrp="1"/>
          </p:cNvSpPr>
          <p:nvPr>
            <p:ph type="title"/>
          </p:nvPr>
        </p:nvSpPr>
        <p:spPr/>
        <p:txBody>
          <a:bodyPr/>
          <a:lstStyle/>
          <a:p>
            <a:r>
              <a:rPr lang="en-US" dirty="0"/>
              <a:t>Constraints on Specialization/Generalization </a:t>
            </a:r>
          </a:p>
        </p:txBody>
      </p:sp>
      <p:sp>
        <p:nvSpPr>
          <p:cNvPr id="3" name="Content Placeholder 2">
            <a:extLst>
              <a:ext uri="{FF2B5EF4-FFF2-40B4-BE49-F238E27FC236}">
                <a16:creationId xmlns:a16="http://schemas.microsoft.com/office/drawing/2014/main" id="{CFCD67C0-4456-4344-B707-AA04F8E54589}"/>
              </a:ext>
            </a:extLst>
          </p:cNvPr>
          <p:cNvSpPr>
            <a:spLocks noGrp="1"/>
          </p:cNvSpPr>
          <p:nvPr>
            <p:ph idx="1"/>
          </p:nvPr>
        </p:nvSpPr>
        <p:spPr/>
        <p:txBody>
          <a:bodyPr/>
          <a:lstStyle/>
          <a:p>
            <a:r>
              <a:rPr lang="en-US" b="1" dirty="0">
                <a:solidFill>
                  <a:srgbClr val="0070C0"/>
                </a:solidFill>
              </a:rPr>
              <a:t>Disjoint constraint </a:t>
            </a:r>
          </a:p>
          <a:p>
            <a:pPr lvl="1"/>
            <a:r>
              <a:rPr lang="en-US" dirty="0"/>
              <a:t>Describes relationship between members of the subclasses and indicates whether member of a superclass can be a member of one, or more than one, subclass. </a:t>
            </a:r>
          </a:p>
          <a:p>
            <a:pPr lvl="1"/>
            <a:r>
              <a:rPr lang="en-US" dirty="0"/>
              <a:t>May be </a:t>
            </a:r>
            <a:r>
              <a:rPr lang="en-US" u="sng" dirty="0"/>
              <a:t>disjoint</a:t>
            </a:r>
            <a:r>
              <a:rPr lang="en-US" dirty="0"/>
              <a:t> (OR) or </a:t>
            </a:r>
            <a:r>
              <a:rPr lang="en-US" u="sng" dirty="0"/>
              <a:t>non-disjoint</a:t>
            </a:r>
            <a:r>
              <a:rPr lang="en-US" dirty="0"/>
              <a:t> (AND)</a:t>
            </a:r>
          </a:p>
          <a:p>
            <a:pPr lvl="1"/>
            <a:r>
              <a:rPr lang="en-US" b="1" dirty="0">
                <a:solidFill>
                  <a:srgbClr val="C00000"/>
                </a:solidFill>
              </a:rPr>
              <a:t>Disjoint</a:t>
            </a:r>
            <a:r>
              <a:rPr lang="en-US" dirty="0"/>
              <a:t>: An entity occurrence can be a member of only one of the subclass</a:t>
            </a:r>
          </a:p>
          <a:p>
            <a:pPr lvl="1"/>
            <a:r>
              <a:rPr lang="en-US" b="1" dirty="0">
                <a:solidFill>
                  <a:srgbClr val="C00000"/>
                </a:solidFill>
              </a:rPr>
              <a:t>Non-disjoint</a:t>
            </a:r>
            <a:r>
              <a:rPr lang="en-US" dirty="0"/>
              <a:t>: An entity occurrence can be a member of more than a subclass</a:t>
            </a:r>
          </a:p>
          <a:p>
            <a:endParaRPr lang="en-US" dirty="0"/>
          </a:p>
        </p:txBody>
      </p:sp>
      <p:sp>
        <p:nvSpPr>
          <p:cNvPr id="4" name="Date Placeholder 3">
            <a:extLst>
              <a:ext uri="{FF2B5EF4-FFF2-40B4-BE49-F238E27FC236}">
                <a16:creationId xmlns:a16="http://schemas.microsoft.com/office/drawing/2014/main" id="{A165CC9A-3084-4E4D-96E2-2129641CA105}"/>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1EF4C512-05C5-4124-ABA8-038BA5ACA9F8}"/>
              </a:ext>
            </a:extLst>
          </p:cNvPr>
          <p:cNvSpPr>
            <a:spLocks noGrp="1"/>
          </p:cNvSpPr>
          <p:nvPr>
            <p:ph type="sldNum" sz="quarter" idx="12"/>
          </p:nvPr>
        </p:nvSpPr>
        <p:spPr/>
        <p:txBody>
          <a:bodyPr/>
          <a:lstStyle/>
          <a:p>
            <a:pPr>
              <a:defRPr/>
            </a:pPr>
            <a:fld id="{4AEEF2DB-3D68-4EFF-B92B-90C34555BE45}" type="slidenum">
              <a:rPr lang="en-US" smtClean="0"/>
              <a:pPr>
                <a:defRPr/>
              </a:pPr>
              <a:t>13</a:t>
            </a:fld>
            <a:endParaRPr lang="en-US" dirty="0"/>
          </a:p>
        </p:txBody>
      </p:sp>
      <p:sp>
        <p:nvSpPr>
          <p:cNvPr id="6" name="Footer Placeholder 5">
            <a:extLst>
              <a:ext uri="{FF2B5EF4-FFF2-40B4-BE49-F238E27FC236}">
                <a16:creationId xmlns:a16="http://schemas.microsoft.com/office/drawing/2014/main" id="{9CF60F65-F7BF-49A6-BB06-C69AACD5F208}"/>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4167161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8CE5-197E-4DA9-9E73-8687AF7AD3DA}"/>
              </a:ext>
            </a:extLst>
          </p:cNvPr>
          <p:cNvSpPr>
            <a:spLocks noGrp="1"/>
          </p:cNvSpPr>
          <p:nvPr>
            <p:ph type="title"/>
          </p:nvPr>
        </p:nvSpPr>
        <p:spPr/>
        <p:txBody>
          <a:bodyPr/>
          <a:lstStyle/>
          <a:p>
            <a:r>
              <a:rPr lang="en-US" dirty="0"/>
              <a:t>Constraints on Specialization/Generalization </a:t>
            </a:r>
          </a:p>
        </p:txBody>
      </p:sp>
      <p:sp>
        <p:nvSpPr>
          <p:cNvPr id="3" name="Content Placeholder 2">
            <a:extLst>
              <a:ext uri="{FF2B5EF4-FFF2-40B4-BE49-F238E27FC236}">
                <a16:creationId xmlns:a16="http://schemas.microsoft.com/office/drawing/2014/main" id="{33FB4947-D5C4-4D89-BEB4-8F39B4AB676C}"/>
              </a:ext>
            </a:extLst>
          </p:cNvPr>
          <p:cNvSpPr>
            <a:spLocks noGrp="1"/>
          </p:cNvSpPr>
          <p:nvPr>
            <p:ph idx="1"/>
          </p:nvPr>
        </p:nvSpPr>
        <p:spPr/>
        <p:txBody>
          <a:bodyPr/>
          <a:lstStyle/>
          <a:p>
            <a:r>
              <a:rPr lang="en-US" dirty="0"/>
              <a:t>There are four categories of constraints of specialization and generalization:</a:t>
            </a:r>
          </a:p>
          <a:p>
            <a:pPr lvl="1"/>
            <a:r>
              <a:rPr lang="en-US" b="1" dirty="0">
                <a:solidFill>
                  <a:srgbClr val="0070C0"/>
                </a:solidFill>
              </a:rPr>
              <a:t>mandatory and disjoint </a:t>
            </a:r>
            <a:r>
              <a:rPr lang="en-US" dirty="0"/>
              <a:t>{mandatory, or}</a:t>
            </a:r>
          </a:p>
          <a:p>
            <a:pPr lvl="1"/>
            <a:r>
              <a:rPr lang="en-US" b="1" dirty="0">
                <a:solidFill>
                  <a:srgbClr val="0070C0"/>
                </a:solidFill>
              </a:rPr>
              <a:t>optional and disjoint </a:t>
            </a:r>
            <a:r>
              <a:rPr lang="en-US" dirty="0"/>
              <a:t>{optional, or}</a:t>
            </a:r>
          </a:p>
          <a:p>
            <a:pPr lvl="1"/>
            <a:r>
              <a:rPr lang="en-US" b="1" dirty="0">
                <a:solidFill>
                  <a:srgbClr val="0070C0"/>
                </a:solidFill>
              </a:rPr>
              <a:t>mandatory and non-disjoint </a:t>
            </a:r>
            <a:r>
              <a:rPr lang="en-US" dirty="0"/>
              <a:t>{mandatory, and}</a:t>
            </a:r>
          </a:p>
          <a:p>
            <a:pPr lvl="1"/>
            <a:r>
              <a:rPr lang="en-US" b="1" dirty="0">
                <a:solidFill>
                  <a:srgbClr val="0070C0"/>
                </a:solidFill>
              </a:rPr>
              <a:t>optional and non-disjoint </a:t>
            </a:r>
            <a:r>
              <a:rPr lang="en-US" dirty="0"/>
              <a:t>{optional, and}</a:t>
            </a:r>
          </a:p>
          <a:p>
            <a:endParaRPr lang="en-US" dirty="0"/>
          </a:p>
        </p:txBody>
      </p:sp>
      <p:sp>
        <p:nvSpPr>
          <p:cNvPr id="4" name="Date Placeholder 3">
            <a:extLst>
              <a:ext uri="{FF2B5EF4-FFF2-40B4-BE49-F238E27FC236}">
                <a16:creationId xmlns:a16="http://schemas.microsoft.com/office/drawing/2014/main" id="{328A5686-A370-4297-B433-E906AB146B16}"/>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49F872D0-E8E4-4594-A1CC-084BDE34B6FE}"/>
              </a:ext>
            </a:extLst>
          </p:cNvPr>
          <p:cNvSpPr>
            <a:spLocks noGrp="1"/>
          </p:cNvSpPr>
          <p:nvPr>
            <p:ph type="sldNum" sz="quarter" idx="12"/>
          </p:nvPr>
        </p:nvSpPr>
        <p:spPr/>
        <p:txBody>
          <a:bodyPr/>
          <a:lstStyle/>
          <a:p>
            <a:pPr>
              <a:defRPr/>
            </a:pPr>
            <a:fld id="{4AEEF2DB-3D68-4EFF-B92B-90C34555BE45}" type="slidenum">
              <a:rPr lang="en-US" smtClean="0"/>
              <a:pPr>
                <a:defRPr/>
              </a:pPr>
              <a:t>14</a:t>
            </a:fld>
            <a:endParaRPr lang="en-US" dirty="0"/>
          </a:p>
        </p:txBody>
      </p:sp>
      <p:sp>
        <p:nvSpPr>
          <p:cNvPr id="6" name="Footer Placeholder 5">
            <a:extLst>
              <a:ext uri="{FF2B5EF4-FFF2-40B4-BE49-F238E27FC236}">
                <a16:creationId xmlns:a16="http://schemas.microsoft.com/office/drawing/2014/main" id="{0D929F27-ED7C-4A91-A121-45BA7A6BC9D1}"/>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360140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B581B-3D9D-42D5-9FE4-C763633FCED9}"/>
              </a:ext>
            </a:extLst>
          </p:cNvPr>
          <p:cNvSpPr>
            <a:spLocks noGrp="1"/>
          </p:cNvSpPr>
          <p:nvPr>
            <p:ph type="title"/>
          </p:nvPr>
        </p:nvSpPr>
        <p:spPr/>
        <p:txBody>
          <a:bodyPr/>
          <a:lstStyle/>
          <a:p>
            <a:r>
              <a:rPr lang="en-US" dirty="0"/>
              <a:t>Constraints on Specialization/Generalization </a:t>
            </a:r>
          </a:p>
        </p:txBody>
      </p:sp>
      <p:sp>
        <p:nvSpPr>
          <p:cNvPr id="4" name="Date Placeholder 3">
            <a:extLst>
              <a:ext uri="{FF2B5EF4-FFF2-40B4-BE49-F238E27FC236}">
                <a16:creationId xmlns:a16="http://schemas.microsoft.com/office/drawing/2014/main" id="{D5C93B47-0733-4510-9FCA-F47242295B2C}"/>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A20B1460-6A02-401A-9E71-902B4DA2FD9F}"/>
              </a:ext>
            </a:extLst>
          </p:cNvPr>
          <p:cNvSpPr>
            <a:spLocks noGrp="1"/>
          </p:cNvSpPr>
          <p:nvPr>
            <p:ph type="sldNum" sz="quarter" idx="12"/>
          </p:nvPr>
        </p:nvSpPr>
        <p:spPr/>
        <p:txBody>
          <a:bodyPr/>
          <a:lstStyle/>
          <a:p>
            <a:pPr>
              <a:defRPr/>
            </a:pPr>
            <a:fld id="{4AEEF2DB-3D68-4EFF-B92B-90C34555BE45}" type="slidenum">
              <a:rPr lang="en-US" smtClean="0"/>
              <a:pPr>
                <a:defRPr/>
              </a:pPr>
              <a:t>15</a:t>
            </a:fld>
            <a:endParaRPr lang="en-US" dirty="0"/>
          </a:p>
        </p:txBody>
      </p:sp>
      <p:sp>
        <p:nvSpPr>
          <p:cNvPr id="6" name="Footer Placeholder 5">
            <a:extLst>
              <a:ext uri="{FF2B5EF4-FFF2-40B4-BE49-F238E27FC236}">
                <a16:creationId xmlns:a16="http://schemas.microsoft.com/office/drawing/2014/main" id="{ADF1813A-8B69-4DDA-A2C3-AA2D245BA652}"/>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pic>
        <p:nvPicPr>
          <p:cNvPr id="7" name="Picture 6">
            <a:extLst>
              <a:ext uri="{FF2B5EF4-FFF2-40B4-BE49-F238E27FC236}">
                <a16:creationId xmlns:a16="http://schemas.microsoft.com/office/drawing/2014/main" id="{FBBB0A80-AFA3-4D2E-8490-41CACAFA6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 y="1700808"/>
            <a:ext cx="9004300" cy="3937000"/>
          </a:xfrm>
          <a:prstGeom prst="rect">
            <a:avLst/>
          </a:prstGeom>
        </p:spPr>
      </p:pic>
    </p:spTree>
    <p:extLst>
      <p:ext uri="{BB962C8B-B14F-4D97-AF65-F5344CB8AC3E}">
        <p14:creationId xmlns:p14="http://schemas.microsoft.com/office/powerpoint/2010/main" val="1915682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3A70-AC75-4106-8190-BD4B25DF7AB9}"/>
              </a:ext>
            </a:extLst>
          </p:cNvPr>
          <p:cNvSpPr>
            <a:spLocks noGrp="1"/>
          </p:cNvSpPr>
          <p:nvPr>
            <p:ph type="title"/>
          </p:nvPr>
        </p:nvSpPr>
        <p:spPr/>
        <p:txBody>
          <a:bodyPr/>
          <a:lstStyle/>
          <a:p>
            <a:r>
              <a:rPr lang="en-US" dirty="0" err="1"/>
              <a:t>DreamHome</a:t>
            </a:r>
            <a:r>
              <a:rPr lang="en-US" dirty="0"/>
              <a:t> example - Staff </a:t>
            </a:r>
            <a:r>
              <a:rPr lang="en-US" dirty="0">
                <a:solidFill>
                  <a:srgbClr val="0070C0"/>
                </a:solidFill>
              </a:rPr>
              <a:t>Superclass</a:t>
            </a:r>
            <a:r>
              <a:rPr lang="en-US" dirty="0"/>
              <a:t> with Supervisor and Manager </a:t>
            </a:r>
            <a:r>
              <a:rPr lang="en-US" dirty="0">
                <a:solidFill>
                  <a:srgbClr val="0070C0"/>
                </a:solidFill>
              </a:rPr>
              <a:t>subclasses</a:t>
            </a:r>
            <a:r>
              <a:rPr lang="en-US" dirty="0"/>
              <a:t> </a:t>
            </a:r>
          </a:p>
        </p:txBody>
      </p:sp>
      <p:pic>
        <p:nvPicPr>
          <p:cNvPr id="7" name="Content Placeholder 6">
            <a:extLst>
              <a:ext uri="{FF2B5EF4-FFF2-40B4-BE49-F238E27FC236}">
                <a16:creationId xmlns:a16="http://schemas.microsoft.com/office/drawing/2014/main" id="{E368C7C0-3E3A-4998-87EE-4D2C40E02976}"/>
              </a:ext>
            </a:extLst>
          </p:cNvPr>
          <p:cNvPicPr>
            <a:picLocks noGrp="1" noChangeAspect="1"/>
          </p:cNvPicPr>
          <p:nvPr>
            <p:ph idx="1"/>
          </p:nvPr>
        </p:nvPicPr>
        <p:blipFill>
          <a:blip r:embed="rId2"/>
          <a:stretch>
            <a:fillRect/>
          </a:stretch>
        </p:blipFill>
        <p:spPr>
          <a:xfrm>
            <a:off x="1338000" y="1646238"/>
            <a:ext cx="6468000" cy="4530725"/>
          </a:xfrm>
          <a:prstGeom prst="rect">
            <a:avLst/>
          </a:prstGeom>
        </p:spPr>
      </p:pic>
      <p:sp>
        <p:nvSpPr>
          <p:cNvPr id="4" name="Date Placeholder 3">
            <a:extLst>
              <a:ext uri="{FF2B5EF4-FFF2-40B4-BE49-F238E27FC236}">
                <a16:creationId xmlns:a16="http://schemas.microsoft.com/office/drawing/2014/main" id="{B56EC3BD-ECDD-4E58-8882-7EF4D6801A8A}"/>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02EB81C8-253F-4739-817E-38F00288F8F8}"/>
              </a:ext>
            </a:extLst>
          </p:cNvPr>
          <p:cNvSpPr>
            <a:spLocks noGrp="1"/>
          </p:cNvSpPr>
          <p:nvPr>
            <p:ph type="sldNum" sz="quarter" idx="12"/>
          </p:nvPr>
        </p:nvSpPr>
        <p:spPr/>
        <p:txBody>
          <a:bodyPr/>
          <a:lstStyle/>
          <a:p>
            <a:pPr>
              <a:defRPr/>
            </a:pPr>
            <a:fld id="{4AEEF2DB-3D68-4EFF-B92B-90C34555BE45}" type="slidenum">
              <a:rPr lang="en-US" smtClean="0"/>
              <a:pPr>
                <a:defRPr/>
              </a:pPr>
              <a:t>16</a:t>
            </a:fld>
            <a:endParaRPr lang="en-US" dirty="0"/>
          </a:p>
        </p:txBody>
      </p:sp>
      <p:sp>
        <p:nvSpPr>
          <p:cNvPr id="6" name="Footer Placeholder 5">
            <a:extLst>
              <a:ext uri="{FF2B5EF4-FFF2-40B4-BE49-F238E27FC236}">
                <a16:creationId xmlns:a16="http://schemas.microsoft.com/office/drawing/2014/main" id="{F54A7712-1060-44BC-B28A-1E534153BBAE}"/>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1348953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59BE-5718-414F-92D2-2F34A8627044}"/>
              </a:ext>
            </a:extLst>
          </p:cNvPr>
          <p:cNvSpPr>
            <a:spLocks noGrp="1"/>
          </p:cNvSpPr>
          <p:nvPr>
            <p:ph type="title"/>
          </p:nvPr>
        </p:nvSpPr>
        <p:spPr/>
        <p:txBody>
          <a:bodyPr/>
          <a:lstStyle/>
          <a:p>
            <a:r>
              <a:rPr lang="en-US" sz="2400" dirty="0" err="1"/>
              <a:t>DreamHome</a:t>
            </a:r>
            <a:r>
              <a:rPr lang="en-US" sz="2400" dirty="0"/>
              <a:t> example - Owner </a:t>
            </a:r>
            <a:r>
              <a:rPr lang="en-US" sz="2400" dirty="0">
                <a:solidFill>
                  <a:srgbClr val="0070C0"/>
                </a:solidFill>
              </a:rPr>
              <a:t>Superclass</a:t>
            </a:r>
            <a:r>
              <a:rPr lang="en-US" sz="2400" dirty="0"/>
              <a:t> with </a:t>
            </a:r>
            <a:r>
              <a:rPr lang="en-US" sz="2400" dirty="0" err="1"/>
              <a:t>PrivateOwner</a:t>
            </a:r>
            <a:r>
              <a:rPr lang="en-US" sz="2400" dirty="0"/>
              <a:t> and </a:t>
            </a:r>
            <a:r>
              <a:rPr lang="en-US" sz="2400" dirty="0" err="1"/>
              <a:t>BusinessOwner</a:t>
            </a:r>
            <a:r>
              <a:rPr lang="en-US" sz="2400" dirty="0"/>
              <a:t> </a:t>
            </a:r>
            <a:r>
              <a:rPr lang="en-US" sz="2400" dirty="0">
                <a:solidFill>
                  <a:srgbClr val="0070C0"/>
                </a:solidFill>
              </a:rPr>
              <a:t>subclasses</a:t>
            </a:r>
          </a:p>
        </p:txBody>
      </p:sp>
      <p:pic>
        <p:nvPicPr>
          <p:cNvPr id="7" name="Content Placeholder 6">
            <a:extLst>
              <a:ext uri="{FF2B5EF4-FFF2-40B4-BE49-F238E27FC236}">
                <a16:creationId xmlns:a16="http://schemas.microsoft.com/office/drawing/2014/main" id="{C6C6B06B-1D6B-4FB1-9AD3-A556E7832A8F}"/>
              </a:ext>
            </a:extLst>
          </p:cNvPr>
          <p:cNvPicPr>
            <a:picLocks noGrp="1" noChangeAspect="1"/>
          </p:cNvPicPr>
          <p:nvPr>
            <p:ph idx="1"/>
          </p:nvPr>
        </p:nvPicPr>
        <p:blipFill>
          <a:blip r:embed="rId2"/>
          <a:stretch>
            <a:fillRect/>
          </a:stretch>
        </p:blipFill>
        <p:spPr>
          <a:xfrm>
            <a:off x="1242041" y="1646238"/>
            <a:ext cx="6659918" cy="4530725"/>
          </a:xfrm>
          <a:prstGeom prst="rect">
            <a:avLst/>
          </a:prstGeom>
        </p:spPr>
      </p:pic>
      <p:sp>
        <p:nvSpPr>
          <p:cNvPr id="4" name="Date Placeholder 3">
            <a:extLst>
              <a:ext uri="{FF2B5EF4-FFF2-40B4-BE49-F238E27FC236}">
                <a16:creationId xmlns:a16="http://schemas.microsoft.com/office/drawing/2014/main" id="{049A8CBF-8EA3-4BB5-B879-1E61BA304737}"/>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FC53D9F3-E87F-4D6A-91D5-7AD6ADA86C9B}"/>
              </a:ext>
            </a:extLst>
          </p:cNvPr>
          <p:cNvSpPr>
            <a:spLocks noGrp="1"/>
          </p:cNvSpPr>
          <p:nvPr>
            <p:ph type="sldNum" sz="quarter" idx="12"/>
          </p:nvPr>
        </p:nvSpPr>
        <p:spPr/>
        <p:txBody>
          <a:bodyPr/>
          <a:lstStyle/>
          <a:p>
            <a:pPr>
              <a:defRPr/>
            </a:pPr>
            <a:fld id="{4AEEF2DB-3D68-4EFF-B92B-90C34555BE45}" type="slidenum">
              <a:rPr lang="en-US" smtClean="0"/>
              <a:pPr>
                <a:defRPr/>
              </a:pPr>
              <a:t>17</a:t>
            </a:fld>
            <a:endParaRPr lang="en-US" dirty="0"/>
          </a:p>
        </p:txBody>
      </p:sp>
      <p:sp>
        <p:nvSpPr>
          <p:cNvPr id="6" name="Footer Placeholder 5">
            <a:extLst>
              <a:ext uri="{FF2B5EF4-FFF2-40B4-BE49-F238E27FC236}">
                <a16:creationId xmlns:a16="http://schemas.microsoft.com/office/drawing/2014/main" id="{386D88B6-EC4D-466B-B58E-67BB08256D22}"/>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764070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CFDA-67E4-4AE7-BEEF-BA3F6C6EF8B1}"/>
              </a:ext>
            </a:extLst>
          </p:cNvPr>
          <p:cNvSpPr>
            <a:spLocks noGrp="1"/>
          </p:cNvSpPr>
          <p:nvPr>
            <p:ph type="title"/>
          </p:nvPr>
        </p:nvSpPr>
        <p:spPr/>
        <p:txBody>
          <a:bodyPr/>
          <a:lstStyle/>
          <a:p>
            <a:r>
              <a:rPr lang="en-US" sz="2400" dirty="0" err="1"/>
              <a:t>DreamHome</a:t>
            </a:r>
            <a:r>
              <a:rPr lang="en-US" sz="2400" dirty="0"/>
              <a:t> example - Person </a:t>
            </a:r>
            <a:r>
              <a:rPr lang="en-US" sz="2400" dirty="0">
                <a:solidFill>
                  <a:srgbClr val="0070C0"/>
                </a:solidFill>
              </a:rPr>
              <a:t>superclass</a:t>
            </a:r>
            <a:r>
              <a:rPr lang="en-US" sz="2400" dirty="0"/>
              <a:t> with Staff, </a:t>
            </a:r>
            <a:r>
              <a:rPr lang="en-US" sz="2400" dirty="0" err="1"/>
              <a:t>PrivateOwner</a:t>
            </a:r>
            <a:r>
              <a:rPr lang="en-US" sz="2400" dirty="0"/>
              <a:t>, and Client </a:t>
            </a:r>
            <a:r>
              <a:rPr lang="en-US" sz="2400" dirty="0">
                <a:solidFill>
                  <a:srgbClr val="0070C0"/>
                </a:solidFill>
              </a:rPr>
              <a:t>subclasses</a:t>
            </a:r>
            <a:r>
              <a:rPr lang="en-US" sz="2400" dirty="0"/>
              <a:t> </a:t>
            </a:r>
          </a:p>
        </p:txBody>
      </p:sp>
      <p:pic>
        <p:nvPicPr>
          <p:cNvPr id="7" name="Content Placeholder 6">
            <a:extLst>
              <a:ext uri="{FF2B5EF4-FFF2-40B4-BE49-F238E27FC236}">
                <a16:creationId xmlns:a16="http://schemas.microsoft.com/office/drawing/2014/main" id="{19143D18-C7D7-498F-AEEC-30DEC2E34643}"/>
              </a:ext>
            </a:extLst>
          </p:cNvPr>
          <p:cNvPicPr>
            <a:picLocks noGrp="1" noChangeAspect="1"/>
          </p:cNvPicPr>
          <p:nvPr>
            <p:ph idx="1"/>
          </p:nvPr>
        </p:nvPicPr>
        <p:blipFill>
          <a:blip r:embed="rId2"/>
          <a:stretch>
            <a:fillRect/>
          </a:stretch>
        </p:blipFill>
        <p:spPr>
          <a:xfrm>
            <a:off x="2237402" y="1646238"/>
            <a:ext cx="4669195" cy="4530725"/>
          </a:xfrm>
          <a:prstGeom prst="rect">
            <a:avLst/>
          </a:prstGeom>
        </p:spPr>
      </p:pic>
      <p:sp>
        <p:nvSpPr>
          <p:cNvPr id="4" name="Date Placeholder 3">
            <a:extLst>
              <a:ext uri="{FF2B5EF4-FFF2-40B4-BE49-F238E27FC236}">
                <a16:creationId xmlns:a16="http://schemas.microsoft.com/office/drawing/2014/main" id="{32C31219-C431-4EA8-85FD-B235976BAEED}"/>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116D761B-1A9C-47D1-BE55-A926E8E2C9EC}"/>
              </a:ext>
            </a:extLst>
          </p:cNvPr>
          <p:cNvSpPr>
            <a:spLocks noGrp="1"/>
          </p:cNvSpPr>
          <p:nvPr>
            <p:ph type="sldNum" sz="quarter" idx="12"/>
          </p:nvPr>
        </p:nvSpPr>
        <p:spPr/>
        <p:txBody>
          <a:bodyPr/>
          <a:lstStyle/>
          <a:p>
            <a:pPr>
              <a:defRPr/>
            </a:pPr>
            <a:fld id="{4AEEF2DB-3D68-4EFF-B92B-90C34555BE45}" type="slidenum">
              <a:rPr lang="en-US" smtClean="0"/>
              <a:pPr>
                <a:defRPr/>
              </a:pPr>
              <a:t>18</a:t>
            </a:fld>
            <a:endParaRPr lang="en-US" dirty="0"/>
          </a:p>
        </p:txBody>
      </p:sp>
      <p:sp>
        <p:nvSpPr>
          <p:cNvPr id="6" name="Footer Placeholder 5">
            <a:extLst>
              <a:ext uri="{FF2B5EF4-FFF2-40B4-BE49-F238E27FC236}">
                <a16:creationId xmlns:a16="http://schemas.microsoft.com/office/drawing/2014/main" id="{EF2921CF-BE78-4241-8EC8-EBFD607C260C}"/>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1691568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EC1D-FAAF-4572-8395-9A5E9A950143}"/>
              </a:ext>
            </a:extLst>
          </p:cNvPr>
          <p:cNvSpPr>
            <a:spLocks noGrp="1"/>
          </p:cNvSpPr>
          <p:nvPr>
            <p:ph type="title"/>
          </p:nvPr>
        </p:nvSpPr>
        <p:spPr/>
        <p:txBody>
          <a:bodyPr/>
          <a:lstStyle/>
          <a:p>
            <a:r>
              <a:rPr lang="en-MY" dirty="0"/>
              <a:t>Problem 1: EERM</a:t>
            </a:r>
            <a:endParaRPr lang="en-US" dirty="0"/>
          </a:p>
        </p:txBody>
      </p:sp>
      <p:sp>
        <p:nvSpPr>
          <p:cNvPr id="3" name="Content Placeholder 2">
            <a:extLst>
              <a:ext uri="{FF2B5EF4-FFF2-40B4-BE49-F238E27FC236}">
                <a16:creationId xmlns:a16="http://schemas.microsoft.com/office/drawing/2014/main" id="{85ECEB87-7A86-4FE3-80B7-E3FE984C8CEC}"/>
              </a:ext>
            </a:extLst>
          </p:cNvPr>
          <p:cNvSpPr>
            <a:spLocks noGrp="1"/>
          </p:cNvSpPr>
          <p:nvPr>
            <p:ph idx="1"/>
          </p:nvPr>
        </p:nvSpPr>
        <p:spPr/>
        <p:txBody>
          <a:bodyPr/>
          <a:lstStyle/>
          <a:p>
            <a:r>
              <a:rPr lang="en-US" altLang="en-US" sz="1800" dirty="0">
                <a:ea typeface="Arial" charset="0"/>
                <a:cs typeface="Arial" charset="0"/>
              </a:rPr>
              <a:t>A car dealership wishes to maintain data about the customers who purchase a car.  Each customer may purchase one or more vehicles and each vehicle can be  purchased by many different customers over time (for example, a customer may purchase a new vehicle, trade that vehicle in and someone else can purchase the vehicle traded in.)   Data that the dealership wishes to keep regarding customers includes customer identification number, name, address, home phone, work phone, cell phone and e-mail address.  </a:t>
            </a:r>
          </a:p>
          <a:p>
            <a:r>
              <a:rPr lang="en-US" altLang="en-US" sz="1800" dirty="0">
                <a:ea typeface="Arial" charset="0"/>
                <a:cs typeface="Arial" charset="0"/>
              </a:rPr>
              <a:t>Information about vehicle includes vehicle identification number, make, model, year, transmission type, engine size and color.  Vehicles can be a member of one of the following categories:  cars, trucks, minivans or SUVS.  A vehicle can be a member of only one category at a given time.  Trucks, minivans and SUVS have unique attributes – cars does not.  Trucks have the following unique attributes:  Cab (example:  regular, super or crew) and Driver  (for example:  94X2 or (4X4); Minivans have Accessory package and SUVS have SUV style.</a:t>
            </a:r>
          </a:p>
          <a:p>
            <a:r>
              <a:rPr lang="en-US" altLang="en-US" sz="1800" dirty="0">
                <a:ea typeface="Arial" charset="0"/>
                <a:cs typeface="Arial" charset="0"/>
              </a:rPr>
              <a:t>The dealership is interested in the date of Purchase, amount of sale and Salesperson(s) completing each sale.  </a:t>
            </a:r>
          </a:p>
          <a:p>
            <a:endParaRPr lang="en-US" sz="1800" dirty="0"/>
          </a:p>
        </p:txBody>
      </p:sp>
      <p:sp>
        <p:nvSpPr>
          <p:cNvPr id="4" name="Date Placeholder 3">
            <a:extLst>
              <a:ext uri="{FF2B5EF4-FFF2-40B4-BE49-F238E27FC236}">
                <a16:creationId xmlns:a16="http://schemas.microsoft.com/office/drawing/2014/main" id="{EF96B8B3-83E0-4F92-898A-B061DA92EE21}"/>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DC63F7E5-1AAD-4E88-9F2D-64AFF83360B2}"/>
              </a:ext>
            </a:extLst>
          </p:cNvPr>
          <p:cNvSpPr>
            <a:spLocks noGrp="1"/>
          </p:cNvSpPr>
          <p:nvPr>
            <p:ph type="sldNum" sz="quarter" idx="12"/>
          </p:nvPr>
        </p:nvSpPr>
        <p:spPr/>
        <p:txBody>
          <a:bodyPr/>
          <a:lstStyle/>
          <a:p>
            <a:pPr>
              <a:defRPr/>
            </a:pPr>
            <a:fld id="{4AEEF2DB-3D68-4EFF-B92B-90C34555BE45}" type="slidenum">
              <a:rPr lang="en-US" smtClean="0"/>
              <a:pPr>
                <a:defRPr/>
              </a:pPr>
              <a:t>19</a:t>
            </a:fld>
            <a:endParaRPr lang="en-US" dirty="0"/>
          </a:p>
        </p:txBody>
      </p:sp>
      <p:sp>
        <p:nvSpPr>
          <p:cNvPr id="6" name="Footer Placeholder 5">
            <a:extLst>
              <a:ext uri="{FF2B5EF4-FFF2-40B4-BE49-F238E27FC236}">
                <a16:creationId xmlns:a16="http://schemas.microsoft.com/office/drawing/2014/main" id="{1512EAED-0C82-453D-96F6-3BBF94B01D69}"/>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275280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2D7C-6AE9-4223-ACD5-0FF559D92509}"/>
              </a:ext>
            </a:extLst>
          </p:cNvPr>
          <p:cNvSpPr>
            <a:spLocks noGrp="1"/>
          </p:cNvSpPr>
          <p:nvPr>
            <p:ph type="title"/>
          </p:nvPr>
        </p:nvSpPr>
        <p:spPr/>
        <p:txBody>
          <a:bodyPr/>
          <a:lstStyle/>
          <a:p>
            <a:r>
              <a:rPr lang="en-MY" dirty="0"/>
              <a:t>Learning Objective</a:t>
            </a:r>
            <a:endParaRPr lang="en-US" dirty="0"/>
          </a:p>
        </p:txBody>
      </p:sp>
      <p:sp>
        <p:nvSpPr>
          <p:cNvPr id="3" name="Content Placeholder 2">
            <a:extLst>
              <a:ext uri="{FF2B5EF4-FFF2-40B4-BE49-F238E27FC236}">
                <a16:creationId xmlns:a16="http://schemas.microsoft.com/office/drawing/2014/main" id="{71586595-E448-444E-A2E8-6920B4F76E12}"/>
              </a:ext>
            </a:extLst>
          </p:cNvPr>
          <p:cNvSpPr>
            <a:spLocks noGrp="1"/>
          </p:cNvSpPr>
          <p:nvPr>
            <p:ph idx="1"/>
          </p:nvPr>
        </p:nvSpPr>
        <p:spPr/>
        <p:txBody>
          <a:bodyPr/>
          <a:lstStyle/>
          <a:p>
            <a:r>
              <a:rPr lang="en-US" dirty="0"/>
              <a:t>At the end of the topic, students are able to:</a:t>
            </a:r>
          </a:p>
          <a:p>
            <a:pPr lvl="1"/>
            <a:r>
              <a:rPr lang="en-US" dirty="0"/>
              <a:t>Define basic concepts associated with EER diagram</a:t>
            </a:r>
          </a:p>
          <a:p>
            <a:pPr lvl="1"/>
            <a:r>
              <a:rPr lang="en-US" dirty="0"/>
              <a:t>Produce EER model to represent information to application system. </a:t>
            </a:r>
          </a:p>
          <a:p>
            <a:endParaRPr lang="en-US" dirty="0"/>
          </a:p>
        </p:txBody>
      </p:sp>
      <p:sp>
        <p:nvSpPr>
          <p:cNvPr id="4" name="Date Placeholder 3">
            <a:extLst>
              <a:ext uri="{FF2B5EF4-FFF2-40B4-BE49-F238E27FC236}">
                <a16:creationId xmlns:a16="http://schemas.microsoft.com/office/drawing/2014/main" id="{ACD5AEA0-A597-4B84-AA46-E9DBE853ACB4}"/>
              </a:ext>
            </a:extLst>
          </p:cNvPr>
          <p:cNvSpPr>
            <a:spLocks noGrp="1"/>
          </p:cNvSpPr>
          <p:nvPr>
            <p:ph type="dt" sz="half" idx="10"/>
          </p:nvPr>
        </p:nvSpPr>
        <p:spPr/>
        <p:txBody>
          <a:bodyPr/>
          <a:lstStyle/>
          <a:p>
            <a:pPr>
              <a:defRPr/>
            </a:pPr>
            <a:fld id="{E7546EFA-B0FD-4CEE-A6F6-6C60AFAE8E12}" type="datetime5">
              <a:rPr lang="en-US" smtClean="0"/>
              <a:t>29-Sep-19</a:t>
            </a:fld>
            <a:endParaRPr lang="en-US"/>
          </a:p>
        </p:txBody>
      </p:sp>
      <p:sp>
        <p:nvSpPr>
          <p:cNvPr id="5" name="Slide Number Placeholder 4">
            <a:extLst>
              <a:ext uri="{FF2B5EF4-FFF2-40B4-BE49-F238E27FC236}">
                <a16:creationId xmlns:a16="http://schemas.microsoft.com/office/drawing/2014/main" id="{679C0544-3C57-406C-875F-67E0324065F2}"/>
              </a:ext>
            </a:extLst>
          </p:cNvPr>
          <p:cNvSpPr>
            <a:spLocks noGrp="1"/>
          </p:cNvSpPr>
          <p:nvPr>
            <p:ph type="sldNum" sz="quarter" idx="12"/>
          </p:nvPr>
        </p:nvSpPr>
        <p:spPr/>
        <p:txBody>
          <a:bodyPr/>
          <a:lstStyle/>
          <a:p>
            <a:pPr>
              <a:defRPr/>
            </a:pPr>
            <a:fld id="{4AEEF2DB-3D68-4EFF-B92B-90C34555BE45}" type="slidenum">
              <a:rPr lang="en-US" smtClean="0"/>
              <a:pPr>
                <a:defRPr/>
              </a:pPr>
              <a:t>2</a:t>
            </a:fld>
            <a:endParaRPr lang="en-US" dirty="0"/>
          </a:p>
        </p:txBody>
      </p:sp>
      <p:sp>
        <p:nvSpPr>
          <p:cNvPr id="6" name="Footer Placeholder 5">
            <a:extLst>
              <a:ext uri="{FF2B5EF4-FFF2-40B4-BE49-F238E27FC236}">
                <a16:creationId xmlns:a16="http://schemas.microsoft.com/office/drawing/2014/main" id="{933B3EBB-6E5B-4CD9-810C-21FEC92E1843}"/>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384280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DB1D-AE79-4EA3-B1D4-09AA717135C9}"/>
              </a:ext>
            </a:extLst>
          </p:cNvPr>
          <p:cNvSpPr>
            <a:spLocks noGrp="1"/>
          </p:cNvSpPr>
          <p:nvPr>
            <p:ph type="title"/>
          </p:nvPr>
        </p:nvSpPr>
        <p:spPr/>
        <p:txBody>
          <a:bodyPr/>
          <a:lstStyle/>
          <a:p>
            <a:r>
              <a:rPr lang="en-MY" dirty="0"/>
              <a:t>Introduction</a:t>
            </a:r>
            <a:endParaRPr lang="en-US" dirty="0"/>
          </a:p>
        </p:txBody>
      </p:sp>
      <p:sp>
        <p:nvSpPr>
          <p:cNvPr id="3" name="Content Placeholder 2">
            <a:extLst>
              <a:ext uri="{FF2B5EF4-FFF2-40B4-BE49-F238E27FC236}">
                <a16:creationId xmlns:a16="http://schemas.microsoft.com/office/drawing/2014/main" id="{D817E2DD-DA9F-4C36-9EAE-204DF690DD1E}"/>
              </a:ext>
            </a:extLst>
          </p:cNvPr>
          <p:cNvSpPr>
            <a:spLocks noGrp="1"/>
          </p:cNvSpPr>
          <p:nvPr>
            <p:ph idx="1"/>
          </p:nvPr>
        </p:nvSpPr>
        <p:spPr/>
        <p:txBody>
          <a:bodyPr/>
          <a:lstStyle/>
          <a:p>
            <a:r>
              <a:rPr lang="en-US" dirty="0"/>
              <a:t>Limitations of basic concepts of the ER model and requirements to represent more complex applications using additional data modeling concepts. </a:t>
            </a:r>
          </a:p>
          <a:p>
            <a:r>
              <a:rPr lang="en-US" dirty="0"/>
              <a:t>Most useful additional data modeling concept of Enhanced ER (EER) model is called specialization/generalization.</a:t>
            </a:r>
          </a:p>
          <a:p>
            <a:r>
              <a:rPr lang="en-US" dirty="0"/>
              <a:t>A diagrammatic technique for displaying specialization/generalization in an EER diagram using UML. </a:t>
            </a:r>
          </a:p>
          <a:p>
            <a:endParaRPr lang="en-US" dirty="0"/>
          </a:p>
        </p:txBody>
      </p:sp>
      <p:sp>
        <p:nvSpPr>
          <p:cNvPr id="4" name="Date Placeholder 3">
            <a:extLst>
              <a:ext uri="{FF2B5EF4-FFF2-40B4-BE49-F238E27FC236}">
                <a16:creationId xmlns:a16="http://schemas.microsoft.com/office/drawing/2014/main" id="{D4BFDE2F-FE3C-4407-B9AA-9920BDEB9CA5}"/>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9AA72634-E273-4EFB-BD0E-51ACEF853E4C}"/>
              </a:ext>
            </a:extLst>
          </p:cNvPr>
          <p:cNvSpPr>
            <a:spLocks noGrp="1"/>
          </p:cNvSpPr>
          <p:nvPr>
            <p:ph type="sldNum" sz="quarter" idx="12"/>
          </p:nvPr>
        </p:nvSpPr>
        <p:spPr/>
        <p:txBody>
          <a:bodyPr/>
          <a:lstStyle/>
          <a:p>
            <a:pPr>
              <a:defRPr/>
            </a:pPr>
            <a:fld id="{4AEEF2DB-3D68-4EFF-B92B-90C34555BE45}" type="slidenum">
              <a:rPr lang="en-US" smtClean="0"/>
              <a:pPr>
                <a:defRPr/>
              </a:pPr>
              <a:t>3</a:t>
            </a:fld>
            <a:endParaRPr lang="en-US" dirty="0"/>
          </a:p>
        </p:txBody>
      </p:sp>
      <p:sp>
        <p:nvSpPr>
          <p:cNvPr id="6" name="Footer Placeholder 5">
            <a:extLst>
              <a:ext uri="{FF2B5EF4-FFF2-40B4-BE49-F238E27FC236}">
                <a16:creationId xmlns:a16="http://schemas.microsoft.com/office/drawing/2014/main" id="{34F82B09-1186-49BC-A763-136CBDECAB69}"/>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124425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4392-2250-4DE6-93A8-4C489754F717}"/>
              </a:ext>
            </a:extLst>
          </p:cNvPr>
          <p:cNvSpPr>
            <a:spLocks noGrp="1"/>
          </p:cNvSpPr>
          <p:nvPr>
            <p:ph type="title"/>
          </p:nvPr>
        </p:nvSpPr>
        <p:spPr/>
        <p:txBody>
          <a:bodyPr/>
          <a:lstStyle/>
          <a:p>
            <a:r>
              <a:rPr lang="en-MY" dirty="0"/>
              <a:t>Enhanced Entity-Relationship Model</a:t>
            </a:r>
            <a:endParaRPr lang="en-US" dirty="0"/>
          </a:p>
        </p:txBody>
      </p:sp>
      <p:sp>
        <p:nvSpPr>
          <p:cNvPr id="3" name="Content Placeholder 2">
            <a:extLst>
              <a:ext uri="{FF2B5EF4-FFF2-40B4-BE49-F238E27FC236}">
                <a16:creationId xmlns:a16="http://schemas.microsoft.com/office/drawing/2014/main" id="{1D9CAE16-B585-4AFA-8F81-51F518461A59}"/>
              </a:ext>
            </a:extLst>
          </p:cNvPr>
          <p:cNvSpPr>
            <a:spLocks noGrp="1"/>
          </p:cNvSpPr>
          <p:nvPr>
            <p:ph idx="1"/>
          </p:nvPr>
        </p:nvSpPr>
        <p:spPr/>
        <p:txBody>
          <a:bodyPr/>
          <a:lstStyle/>
          <a:p>
            <a:pPr lvl="1"/>
            <a:r>
              <a:rPr lang="en-US" dirty="0"/>
              <a:t>To respond to increase requirements of more complex applications</a:t>
            </a:r>
          </a:p>
          <a:p>
            <a:pPr lvl="1"/>
            <a:r>
              <a:rPr lang="en-US" dirty="0"/>
              <a:t>Basic concepts of ER modeling are not sufficient to represent requirements of newer, more complex applications.</a:t>
            </a:r>
          </a:p>
          <a:p>
            <a:pPr lvl="1"/>
            <a:r>
              <a:rPr lang="en-US" dirty="0"/>
              <a:t>Response is development of additional ‘semantic’ modeling concepts.</a:t>
            </a:r>
          </a:p>
          <a:p>
            <a:pPr lvl="1"/>
            <a:r>
              <a:rPr lang="en-US" dirty="0"/>
              <a:t>Semantic concepts are incorporated into the original ER model and called the Enhanced Entity-Relationship (EER) model.</a:t>
            </a:r>
          </a:p>
          <a:p>
            <a:pPr lvl="1"/>
            <a:r>
              <a:rPr lang="en-US" dirty="0"/>
              <a:t>Examples of additional concept of EER model is called </a:t>
            </a:r>
            <a:r>
              <a:rPr lang="en-US" b="1" dirty="0">
                <a:solidFill>
                  <a:srgbClr val="0070C0"/>
                </a:solidFill>
              </a:rPr>
              <a:t>specialization</a:t>
            </a:r>
            <a:r>
              <a:rPr lang="en-US" dirty="0"/>
              <a:t> / </a:t>
            </a:r>
            <a:r>
              <a:rPr lang="en-US" b="1" dirty="0">
                <a:solidFill>
                  <a:srgbClr val="0070C0"/>
                </a:solidFill>
              </a:rPr>
              <a:t>generalization</a:t>
            </a:r>
            <a:r>
              <a:rPr lang="en-US" dirty="0"/>
              <a:t>.</a:t>
            </a:r>
          </a:p>
          <a:p>
            <a:endParaRPr lang="en-US" dirty="0"/>
          </a:p>
        </p:txBody>
      </p:sp>
      <p:sp>
        <p:nvSpPr>
          <p:cNvPr id="4" name="Date Placeholder 3">
            <a:extLst>
              <a:ext uri="{FF2B5EF4-FFF2-40B4-BE49-F238E27FC236}">
                <a16:creationId xmlns:a16="http://schemas.microsoft.com/office/drawing/2014/main" id="{DCC08FDD-3DA2-44FD-AAA6-D8BB5AED6BCE}"/>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CADC1F7F-50BF-4E6D-BD53-E3366D182B1C}"/>
              </a:ext>
            </a:extLst>
          </p:cNvPr>
          <p:cNvSpPr>
            <a:spLocks noGrp="1"/>
          </p:cNvSpPr>
          <p:nvPr>
            <p:ph type="sldNum" sz="quarter" idx="12"/>
          </p:nvPr>
        </p:nvSpPr>
        <p:spPr/>
        <p:txBody>
          <a:bodyPr/>
          <a:lstStyle/>
          <a:p>
            <a:pPr>
              <a:defRPr/>
            </a:pPr>
            <a:fld id="{4AEEF2DB-3D68-4EFF-B92B-90C34555BE45}" type="slidenum">
              <a:rPr lang="en-US" smtClean="0"/>
              <a:pPr>
                <a:defRPr/>
              </a:pPr>
              <a:t>4</a:t>
            </a:fld>
            <a:endParaRPr lang="en-US" dirty="0"/>
          </a:p>
        </p:txBody>
      </p:sp>
      <p:sp>
        <p:nvSpPr>
          <p:cNvPr id="6" name="Footer Placeholder 5">
            <a:extLst>
              <a:ext uri="{FF2B5EF4-FFF2-40B4-BE49-F238E27FC236}">
                <a16:creationId xmlns:a16="http://schemas.microsoft.com/office/drawing/2014/main" id="{72DC5FDF-F718-4017-B482-422065570628}"/>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414579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396D-5060-4006-90D6-C8CD14124682}"/>
              </a:ext>
            </a:extLst>
          </p:cNvPr>
          <p:cNvSpPr>
            <a:spLocks noGrp="1"/>
          </p:cNvSpPr>
          <p:nvPr>
            <p:ph type="title"/>
          </p:nvPr>
        </p:nvSpPr>
        <p:spPr/>
        <p:txBody>
          <a:bodyPr/>
          <a:lstStyle/>
          <a:p>
            <a:r>
              <a:rPr lang="en-MY" dirty="0"/>
              <a:t>Specialization / Generalization</a:t>
            </a:r>
            <a:endParaRPr lang="en-US" dirty="0"/>
          </a:p>
        </p:txBody>
      </p:sp>
      <p:sp>
        <p:nvSpPr>
          <p:cNvPr id="3" name="Content Placeholder 2">
            <a:extLst>
              <a:ext uri="{FF2B5EF4-FFF2-40B4-BE49-F238E27FC236}">
                <a16:creationId xmlns:a16="http://schemas.microsoft.com/office/drawing/2014/main" id="{5B1B7098-81E3-4401-8D0D-1727FED32FAB}"/>
              </a:ext>
            </a:extLst>
          </p:cNvPr>
          <p:cNvSpPr>
            <a:spLocks noGrp="1"/>
          </p:cNvSpPr>
          <p:nvPr>
            <p:ph idx="1"/>
          </p:nvPr>
        </p:nvSpPr>
        <p:spPr/>
        <p:txBody>
          <a:bodyPr/>
          <a:lstStyle/>
          <a:p>
            <a:r>
              <a:rPr lang="en-US" b="1" dirty="0">
                <a:solidFill>
                  <a:srgbClr val="0070C0"/>
                </a:solidFill>
              </a:rPr>
              <a:t>Superclass</a:t>
            </a:r>
          </a:p>
          <a:p>
            <a:pPr lvl="1"/>
            <a:r>
              <a:rPr lang="en-US" dirty="0"/>
              <a:t>An entity type that includes one or more distinct subgroupings of its occurrences, which must be represented in a data model.</a:t>
            </a:r>
          </a:p>
          <a:p>
            <a:r>
              <a:rPr lang="en-US" b="1" dirty="0">
                <a:solidFill>
                  <a:srgbClr val="0070C0"/>
                </a:solidFill>
              </a:rPr>
              <a:t>Subclass</a:t>
            </a:r>
          </a:p>
          <a:p>
            <a:pPr lvl="1"/>
            <a:r>
              <a:rPr lang="en-US" dirty="0"/>
              <a:t>A distinct subgrouping of occurrences of an entity type, which must be represented in a data model.</a:t>
            </a:r>
          </a:p>
          <a:p>
            <a:endParaRPr lang="en-US" dirty="0"/>
          </a:p>
        </p:txBody>
      </p:sp>
      <p:sp>
        <p:nvSpPr>
          <p:cNvPr id="4" name="Date Placeholder 3">
            <a:extLst>
              <a:ext uri="{FF2B5EF4-FFF2-40B4-BE49-F238E27FC236}">
                <a16:creationId xmlns:a16="http://schemas.microsoft.com/office/drawing/2014/main" id="{CBA10576-8CF5-4478-AF74-A86CC482CD6C}"/>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80DDD20A-44D8-4E42-A76C-25DAFAF4FE97}"/>
              </a:ext>
            </a:extLst>
          </p:cNvPr>
          <p:cNvSpPr>
            <a:spLocks noGrp="1"/>
          </p:cNvSpPr>
          <p:nvPr>
            <p:ph type="sldNum" sz="quarter" idx="12"/>
          </p:nvPr>
        </p:nvSpPr>
        <p:spPr/>
        <p:txBody>
          <a:bodyPr/>
          <a:lstStyle/>
          <a:p>
            <a:pPr>
              <a:defRPr/>
            </a:pPr>
            <a:fld id="{4AEEF2DB-3D68-4EFF-B92B-90C34555BE45}" type="slidenum">
              <a:rPr lang="en-US" smtClean="0"/>
              <a:pPr>
                <a:defRPr/>
              </a:pPr>
              <a:t>5</a:t>
            </a:fld>
            <a:endParaRPr lang="en-US" dirty="0"/>
          </a:p>
        </p:txBody>
      </p:sp>
      <p:sp>
        <p:nvSpPr>
          <p:cNvPr id="6" name="Footer Placeholder 5">
            <a:extLst>
              <a:ext uri="{FF2B5EF4-FFF2-40B4-BE49-F238E27FC236}">
                <a16:creationId xmlns:a16="http://schemas.microsoft.com/office/drawing/2014/main" id="{D7BC6457-A399-4BDF-9A41-E1199FF589DB}"/>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87524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4928-95F1-4FAF-BE40-67F4F87BE182}"/>
              </a:ext>
            </a:extLst>
          </p:cNvPr>
          <p:cNvSpPr>
            <a:spLocks noGrp="1"/>
          </p:cNvSpPr>
          <p:nvPr>
            <p:ph type="title"/>
          </p:nvPr>
        </p:nvSpPr>
        <p:spPr/>
        <p:txBody>
          <a:bodyPr/>
          <a:lstStyle/>
          <a:p>
            <a:r>
              <a:rPr lang="en-MY" dirty="0"/>
              <a:t>Specialization / Generalization</a:t>
            </a:r>
            <a:endParaRPr lang="en-US" dirty="0"/>
          </a:p>
        </p:txBody>
      </p:sp>
      <p:sp>
        <p:nvSpPr>
          <p:cNvPr id="3" name="Content Placeholder 2">
            <a:extLst>
              <a:ext uri="{FF2B5EF4-FFF2-40B4-BE49-F238E27FC236}">
                <a16:creationId xmlns:a16="http://schemas.microsoft.com/office/drawing/2014/main" id="{8A3544ED-1DFF-4AC3-87B2-00B60B6D1DED}"/>
              </a:ext>
            </a:extLst>
          </p:cNvPr>
          <p:cNvSpPr>
            <a:spLocks noGrp="1"/>
          </p:cNvSpPr>
          <p:nvPr>
            <p:ph idx="1"/>
          </p:nvPr>
        </p:nvSpPr>
        <p:spPr/>
        <p:txBody>
          <a:bodyPr/>
          <a:lstStyle/>
          <a:p>
            <a:r>
              <a:rPr lang="en-US" dirty="0"/>
              <a:t>Superclass-subclass relationship is </a:t>
            </a:r>
            <a:r>
              <a:rPr lang="en-US" b="1" dirty="0">
                <a:solidFill>
                  <a:srgbClr val="0070C0"/>
                </a:solidFill>
              </a:rPr>
              <a:t>one-to-one</a:t>
            </a:r>
            <a:r>
              <a:rPr lang="en-US" dirty="0"/>
              <a:t> (1:1). </a:t>
            </a:r>
          </a:p>
          <a:p>
            <a:r>
              <a:rPr lang="en-US" dirty="0"/>
              <a:t>Superclass may contain overlapping or distinct subclasses. </a:t>
            </a:r>
          </a:p>
          <a:p>
            <a:r>
              <a:rPr lang="en-US" dirty="0"/>
              <a:t>Not all members of a superclass need be a member of a subclass.</a:t>
            </a:r>
          </a:p>
          <a:p>
            <a:endParaRPr lang="en-US" dirty="0"/>
          </a:p>
        </p:txBody>
      </p:sp>
      <p:sp>
        <p:nvSpPr>
          <p:cNvPr id="4" name="Date Placeholder 3">
            <a:extLst>
              <a:ext uri="{FF2B5EF4-FFF2-40B4-BE49-F238E27FC236}">
                <a16:creationId xmlns:a16="http://schemas.microsoft.com/office/drawing/2014/main" id="{5554EA1A-876B-47F7-A641-A83C730189FB}"/>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C1B0942F-681F-4701-8DB3-5064EFEBC75D}"/>
              </a:ext>
            </a:extLst>
          </p:cNvPr>
          <p:cNvSpPr>
            <a:spLocks noGrp="1"/>
          </p:cNvSpPr>
          <p:nvPr>
            <p:ph type="sldNum" sz="quarter" idx="12"/>
          </p:nvPr>
        </p:nvSpPr>
        <p:spPr/>
        <p:txBody>
          <a:bodyPr/>
          <a:lstStyle/>
          <a:p>
            <a:pPr>
              <a:defRPr/>
            </a:pPr>
            <a:fld id="{4AEEF2DB-3D68-4EFF-B92B-90C34555BE45}" type="slidenum">
              <a:rPr lang="en-US" smtClean="0"/>
              <a:pPr>
                <a:defRPr/>
              </a:pPr>
              <a:t>6</a:t>
            </a:fld>
            <a:endParaRPr lang="en-US" dirty="0"/>
          </a:p>
        </p:txBody>
      </p:sp>
      <p:sp>
        <p:nvSpPr>
          <p:cNvPr id="6" name="Footer Placeholder 5">
            <a:extLst>
              <a:ext uri="{FF2B5EF4-FFF2-40B4-BE49-F238E27FC236}">
                <a16:creationId xmlns:a16="http://schemas.microsoft.com/office/drawing/2014/main" id="{9A8DD9FF-4056-4205-84F4-6AB5A6B954FF}"/>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204406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40E0-29FF-4B8C-8F98-5908E21FCCD2}"/>
              </a:ext>
            </a:extLst>
          </p:cNvPr>
          <p:cNvSpPr>
            <a:spLocks noGrp="1"/>
          </p:cNvSpPr>
          <p:nvPr>
            <p:ph type="title"/>
          </p:nvPr>
        </p:nvSpPr>
        <p:spPr/>
        <p:txBody>
          <a:bodyPr/>
          <a:lstStyle/>
          <a:p>
            <a:r>
              <a:rPr lang="en-MY" dirty="0"/>
              <a:t>Specialization / Generalization</a:t>
            </a:r>
            <a:endParaRPr lang="en-US" dirty="0"/>
          </a:p>
        </p:txBody>
      </p:sp>
      <p:sp>
        <p:nvSpPr>
          <p:cNvPr id="3" name="Content Placeholder 2">
            <a:extLst>
              <a:ext uri="{FF2B5EF4-FFF2-40B4-BE49-F238E27FC236}">
                <a16:creationId xmlns:a16="http://schemas.microsoft.com/office/drawing/2014/main" id="{BCE6BF35-2055-4B75-BA17-C51BFDEE905C}"/>
              </a:ext>
            </a:extLst>
          </p:cNvPr>
          <p:cNvSpPr>
            <a:spLocks noGrp="1"/>
          </p:cNvSpPr>
          <p:nvPr>
            <p:ph idx="1"/>
          </p:nvPr>
        </p:nvSpPr>
        <p:spPr/>
        <p:txBody>
          <a:bodyPr/>
          <a:lstStyle/>
          <a:p>
            <a:r>
              <a:rPr lang="en-US" b="1" dirty="0">
                <a:solidFill>
                  <a:srgbClr val="0070C0"/>
                </a:solidFill>
              </a:rPr>
              <a:t>Attribute Inheritance</a:t>
            </a:r>
          </a:p>
          <a:p>
            <a:pPr lvl="1"/>
            <a:r>
              <a:rPr lang="en-US" dirty="0"/>
              <a:t>An entity in a subclass represents same ‘real world’ object as in superclass, and may possess subclass-specific attributes, as well as those associated with the superclass.</a:t>
            </a:r>
          </a:p>
          <a:p>
            <a:r>
              <a:rPr lang="en-US" b="1" dirty="0">
                <a:solidFill>
                  <a:srgbClr val="0070C0"/>
                </a:solidFill>
              </a:rPr>
              <a:t>Specialization</a:t>
            </a:r>
            <a:r>
              <a:rPr lang="en-US" dirty="0"/>
              <a:t> </a:t>
            </a:r>
          </a:p>
          <a:p>
            <a:pPr lvl="1"/>
            <a:r>
              <a:rPr lang="en-US" dirty="0"/>
              <a:t>Process of maximizing differences between members of an entity by identifying their distinguishing characteristics. </a:t>
            </a:r>
          </a:p>
          <a:p>
            <a:r>
              <a:rPr lang="en-US" b="1" dirty="0">
                <a:solidFill>
                  <a:srgbClr val="0070C0"/>
                </a:solidFill>
              </a:rPr>
              <a:t>Generalization</a:t>
            </a:r>
          </a:p>
          <a:p>
            <a:pPr lvl="1"/>
            <a:r>
              <a:rPr lang="en-US" dirty="0"/>
              <a:t>Process of minimizing differences between entities by identifying their common characteristics.</a:t>
            </a:r>
          </a:p>
          <a:p>
            <a:endParaRPr lang="en-US" dirty="0"/>
          </a:p>
        </p:txBody>
      </p:sp>
      <p:sp>
        <p:nvSpPr>
          <p:cNvPr id="4" name="Date Placeholder 3">
            <a:extLst>
              <a:ext uri="{FF2B5EF4-FFF2-40B4-BE49-F238E27FC236}">
                <a16:creationId xmlns:a16="http://schemas.microsoft.com/office/drawing/2014/main" id="{5ABBE947-6D81-4C4E-9BB5-60C53DB32DBE}"/>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942393F9-0A77-480E-861E-8FBB1FA1CF9C}"/>
              </a:ext>
            </a:extLst>
          </p:cNvPr>
          <p:cNvSpPr>
            <a:spLocks noGrp="1"/>
          </p:cNvSpPr>
          <p:nvPr>
            <p:ph type="sldNum" sz="quarter" idx="12"/>
          </p:nvPr>
        </p:nvSpPr>
        <p:spPr/>
        <p:txBody>
          <a:bodyPr/>
          <a:lstStyle/>
          <a:p>
            <a:pPr>
              <a:defRPr/>
            </a:pPr>
            <a:fld id="{4AEEF2DB-3D68-4EFF-B92B-90C34555BE45}" type="slidenum">
              <a:rPr lang="en-US" smtClean="0"/>
              <a:pPr>
                <a:defRPr/>
              </a:pPr>
              <a:t>7</a:t>
            </a:fld>
            <a:endParaRPr lang="en-US" dirty="0"/>
          </a:p>
        </p:txBody>
      </p:sp>
      <p:sp>
        <p:nvSpPr>
          <p:cNvPr id="6" name="Footer Placeholder 5">
            <a:extLst>
              <a:ext uri="{FF2B5EF4-FFF2-40B4-BE49-F238E27FC236}">
                <a16:creationId xmlns:a16="http://schemas.microsoft.com/office/drawing/2014/main" id="{9C492EDF-B411-44EA-9F2D-979C7F355F43}"/>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373582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11CC-0034-4D0C-9C2A-41894A2255D8}"/>
              </a:ext>
            </a:extLst>
          </p:cNvPr>
          <p:cNvSpPr>
            <a:spLocks noGrp="1"/>
          </p:cNvSpPr>
          <p:nvPr>
            <p:ph type="title"/>
          </p:nvPr>
        </p:nvSpPr>
        <p:spPr/>
        <p:txBody>
          <a:bodyPr/>
          <a:lstStyle/>
          <a:p>
            <a:r>
              <a:rPr lang="en-MY" dirty="0"/>
              <a:t>Example: </a:t>
            </a:r>
            <a:r>
              <a:rPr lang="en-US" dirty="0" err="1"/>
              <a:t>AllStaff</a:t>
            </a:r>
            <a:r>
              <a:rPr lang="en-US" dirty="0"/>
              <a:t> relation holding details of all staff</a:t>
            </a:r>
          </a:p>
        </p:txBody>
      </p:sp>
      <p:pic>
        <p:nvPicPr>
          <p:cNvPr id="7" name="Content Placeholder 6">
            <a:extLst>
              <a:ext uri="{FF2B5EF4-FFF2-40B4-BE49-F238E27FC236}">
                <a16:creationId xmlns:a16="http://schemas.microsoft.com/office/drawing/2014/main" id="{FC1EF6A9-5F3A-4406-AE7A-B362B3ED70B9}"/>
              </a:ext>
            </a:extLst>
          </p:cNvPr>
          <p:cNvPicPr>
            <a:picLocks noGrp="1" noChangeAspect="1"/>
          </p:cNvPicPr>
          <p:nvPr>
            <p:ph idx="1"/>
          </p:nvPr>
        </p:nvPicPr>
        <p:blipFill>
          <a:blip r:embed="rId2"/>
          <a:stretch>
            <a:fillRect/>
          </a:stretch>
        </p:blipFill>
        <p:spPr>
          <a:xfrm>
            <a:off x="628650" y="1683772"/>
            <a:ext cx="7886700" cy="4455656"/>
          </a:xfrm>
          <a:prstGeom prst="rect">
            <a:avLst/>
          </a:prstGeom>
        </p:spPr>
      </p:pic>
      <p:sp>
        <p:nvSpPr>
          <p:cNvPr id="4" name="Date Placeholder 3">
            <a:extLst>
              <a:ext uri="{FF2B5EF4-FFF2-40B4-BE49-F238E27FC236}">
                <a16:creationId xmlns:a16="http://schemas.microsoft.com/office/drawing/2014/main" id="{7DE761B1-AB63-46F3-861B-8FF86C4B2697}"/>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F0E9C352-EDF7-4D9C-BAEC-FAF64C670D6A}"/>
              </a:ext>
            </a:extLst>
          </p:cNvPr>
          <p:cNvSpPr>
            <a:spLocks noGrp="1"/>
          </p:cNvSpPr>
          <p:nvPr>
            <p:ph type="sldNum" sz="quarter" idx="12"/>
          </p:nvPr>
        </p:nvSpPr>
        <p:spPr/>
        <p:txBody>
          <a:bodyPr/>
          <a:lstStyle/>
          <a:p>
            <a:pPr>
              <a:defRPr/>
            </a:pPr>
            <a:fld id="{4AEEF2DB-3D68-4EFF-B92B-90C34555BE45}" type="slidenum">
              <a:rPr lang="en-US" smtClean="0"/>
              <a:pPr>
                <a:defRPr/>
              </a:pPr>
              <a:t>8</a:t>
            </a:fld>
            <a:endParaRPr lang="en-US" dirty="0"/>
          </a:p>
        </p:txBody>
      </p:sp>
      <p:sp>
        <p:nvSpPr>
          <p:cNvPr id="6" name="Footer Placeholder 5">
            <a:extLst>
              <a:ext uri="{FF2B5EF4-FFF2-40B4-BE49-F238E27FC236}">
                <a16:creationId xmlns:a16="http://schemas.microsoft.com/office/drawing/2014/main" id="{0B30680E-4B32-4829-A8AB-EC4DF390F1BE}"/>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327357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DB069-6B2C-4965-8A8F-C69D617FCB20}"/>
              </a:ext>
            </a:extLst>
          </p:cNvPr>
          <p:cNvSpPr>
            <a:spLocks noGrp="1"/>
          </p:cNvSpPr>
          <p:nvPr>
            <p:ph type="title"/>
          </p:nvPr>
        </p:nvSpPr>
        <p:spPr/>
        <p:txBody>
          <a:bodyPr/>
          <a:lstStyle/>
          <a:p>
            <a:r>
              <a:rPr lang="en-US" dirty="0"/>
              <a:t>Specialization/generalization of Staff into subclasses representing job roles</a:t>
            </a:r>
          </a:p>
        </p:txBody>
      </p:sp>
      <p:pic>
        <p:nvPicPr>
          <p:cNvPr id="7" name="Content Placeholder 6">
            <a:extLst>
              <a:ext uri="{FF2B5EF4-FFF2-40B4-BE49-F238E27FC236}">
                <a16:creationId xmlns:a16="http://schemas.microsoft.com/office/drawing/2014/main" id="{869955B3-D770-43A1-BC7B-1573493F4090}"/>
              </a:ext>
            </a:extLst>
          </p:cNvPr>
          <p:cNvPicPr>
            <a:picLocks noGrp="1" noChangeAspect="1"/>
          </p:cNvPicPr>
          <p:nvPr>
            <p:ph idx="1"/>
          </p:nvPr>
        </p:nvPicPr>
        <p:blipFill>
          <a:blip r:embed="rId2"/>
          <a:stretch>
            <a:fillRect/>
          </a:stretch>
        </p:blipFill>
        <p:spPr>
          <a:xfrm>
            <a:off x="1065286" y="1646238"/>
            <a:ext cx="7013427" cy="4530725"/>
          </a:xfrm>
          <a:prstGeom prst="rect">
            <a:avLst/>
          </a:prstGeom>
        </p:spPr>
      </p:pic>
      <p:sp>
        <p:nvSpPr>
          <p:cNvPr id="4" name="Date Placeholder 3">
            <a:extLst>
              <a:ext uri="{FF2B5EF4-FFF2-40B4-BE49-F238E27FC236}">
                <a16:creationId xmlns:a16="http://schemas.microsoft.com/office/drawing/2014/main" id="{FCD9D751-5611-4B4C-BAD7-3E48AD405B6F}"/>
              </a:ext>
            </a:extLst>
          </p:cNvPr>
          <p:cNvSpPr>
            <a:spLocks noGrp="1"/>
          </p:cNvSpPr>
          <p:nvPr>
            <p:ph type="dt" sz="half" idx="10"/>
          </p:nvPr>
        </p:nvSpPr>
        <p:spPr/>
        <p:txBody>
          <a:bodyPr/>
          <a:lstStyle/>
          <a:p>
            <a:pPr>
              <a:defRPr/>
            </a:pPr>
            <a:fld id="{6F93DB4B-6A71-4F26-8E50-4C0ADF1EA10D}" type="datetime5">
              <a:rPr lang="en-US" smtClean="0"/>
              <a:t>29-Sep-19</a:t>
            </a:fld>
            <a:endParaRPr lang="en-US"/>
          </a:p>
        </p:txBody>
      </p:sp>
      <p:sp>
        <p:nvSpPr>
          <p:cNvPr id="5" name="Slide Number Placeholder 4">
            <a:extLst>
              <a:ext uri="{FF2B5EF4-FFF2-40B4-BE49-F238E27FC236}">
                <a16:creationId xmlns:a16="http://schemas.microsoft.com/office/drawing/2014/main" id="{6E1808E7-A78A-4C21-B286-FDBACF021B49}"/>
              </a:ext>
            </a:extLst>
          </p:cNvPr>
          <p:cNvSpPr>
            <a:spLocks noGrp="1"/>
          </p:cNvSpPr>
          <p:nvPr>
            <p:ph type="sldNum" sz="quarter" idx="12"/>
          </p:nvPr>
        </p:nvSpPr>
        <p:spPr/>
        <p:txBody>
          <a:bodyPr/>
          <a:lstStyle/>
          <a:p>
            <a:pPr>
              <a:defRPr/>
            </a:pPr>
            <a:fld id="{4AEEF2DB-3D68-4EFF-B92B-90C34555BE45}" type="slidenum">
              <a:rPr lang="en-US" smtClean="0"/>
              <a:pPr>
                <a:defRPr/>
              </a:pPr>
              <a:t>9</a:t>
            </a:fld>
            <a:endParaRPr lang="en-US" dirty="0"/>
          </a:p>
        </p:txBody>
      </p:sp>
      <p:sp>
        <p:nvSpPr>
          <p:cNvPr id="6" name="Footer Placeholder 5">
            <a:extLst>
              <a:ext uri="{FF2B5EF4-FFF2-40B4-BE49-F238E27FC236}">
                <a16:creationId xmlns:a16="http://schemas.microsoft.com/office/drawing/2014/main" id="{C70B1B1D-374A-4F3C-BBCB-C98A2E032EC2}"/>
              </a:ext>
            </a:extLst>
          </p:cNvPr>
          <p:cNvSpPr>
            <a:spLocks noGrp="1"/>
          </p:cNvSpPr>
          <p:nvPr>
            <p:ph type="ftr" sz="quarter" idx="3"/>
          </p:nvPr>
        </p:nvSpPr>
        <p:spPr/>
        <p:txBody>
          <a:bodyPr/>
          <a:lstStyle/>
          <a:p>
            <a:pPr>
              <a:defRPr/>
            </a:pPr>
            <a:r>
              <a:rPr lang="en-US"/>
              <a:t>SCSD2523 Database - Enhanced Entity Relationship Modeling</a:t>
            </a:r>
            <a:endParaRPr lang="en-US" dirty="0"/>
          </a:p>
        </p:txBody>
      </p:sp>
    </p:spTree>
    <p:extLst>
      <p:ext uri="{BB962C8B-B14F-4D97-AF65-F5344CB8AC3E}">
        <p14:creationId xmlns:p14="http://schemas.microsoft.com/office/powerpoint/2010/main" val="5273202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759</TotalTime>
  <Words>976</Words>
  <Application>Microsoft Office PowerPoint</Application>
  <PresentationFormat>On-screen Show (4:3)</PresentationFormat>
  <Paragraphs>122</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Enhanced Entity Relationship Modeling</vt:lpstr>
      <vt:lpstr>Learning Objective</vt:lpstr>
      <vt:lpstr>Introduction</vt:lpstr>
      <vt:lpstr>Enhanced Entity-Relationship Model</vt:lpstr>
      <vt:lpstr>Specialization / Generalization</vt:lpstr>
      <vt:lpstr>Specialization / Generalization</vt:lpstr>
      <vt:lpstr>Specialization / Generalization</vt:lpstr>
      <vt:lpstr>Example: AllStaff relation holding details of all staff</vt:lpstr>
      <vt:lpstr>Specialization/generalization of Staff into subclasses representing job roles</vt:lpstr>
      <vt:lpstr>Specialization/generalization of Staff into job roles and contracts of employment </vt:lpstr>
      <vt:lpstr>EER diagram with shared subclass and subclass with its own subclass</vt:lpstr>
      <vt:lpstr>Constraints on Specialization/Generalization </vt:lpstr>
      <vt:lpstr>Constraints on Specialization/Generalization </vt:lpstr>
      <vt:lpstr>Constraints on Specialization/Generalization </vt:lpstr>
      <vt:lpstr>Constraints on Specialization/Generalization </vt:lpstr>
      <vt:lpstr>DreamHome example - Staff Superclass with Supervisor and Manager subclasses </vt:lpstr>
      <vt:lpstr>DreamHome example - Owner Superclass with PrivateOwner and BusinessOwner subclasses</vt:lpstr>
      <vt:lpstr>DreamHome example - Person superclass with Staff, PrivateOwner, and Client subclasses </vt:lpstr>
      <vt:lpstr>Problem 1: EERM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acidfed</dc:creator>
  <cp:lastModifiedBy>Weng Howe Chan</cp:lastModifiedBy>
  <cp:revision>102</cp:revision>
  <dcterms:created xsi:type="dcterms:W3CDTF">2019-01-07T08:53:08Z</dcterms:created>
  <dcterms:modified xsi:type="dcterms:W3CDTF">2019-09-28T18:51:04Z</dcterms:modified>
</cp:coreProperties>
</file>