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47"/>
  </p:notesMasterIdLst>
  <p:sldIdLst>
    <p:sldId id="256" r:id="rId2"/>
    <p:sldId id="257" r:id="rId3"/>
    <p:sldId id="293" r:id="rId4"/>
    <p:sldId id="259" r:id="rId5"/>
    <p:sldId id="294" r:id="rId6"/>
    <p:sldId id="295" r:id="rId7"/>
    <p:sldId id="262" r:id="rId8"/>
    <p:sldId id="292" r:id="rId9"/>
    <p:sldId id="303" r:id="rId10"/>
    <p:sldId id="304" r:id="rId11"/>
    <p:sldId id="305" r:id="rId12"/>
    <p:sldId id="361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20" r:id="rId25"/>
    <p:sldId id="322" r:id="rId26"/>
    <p:sldId id="324" r:id="rId27"/>
    <p:sldId id="325" r:id="rId28"/>
    <p:sldId id="327" r:id="rId29"/>
    <p:sldId id="328" r:id="rId30"/>
    <p:sldId id="329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340" r:id="rId39"/>
    <p:sldId id="342" r:id="rId40"/>
    <p:sldId id="341" r:id="rId41"/>
    <p:sldId id="360" r:id="rId42"/>
    <p:sldId id="350" r:id="rId43"/>
    <p:sldId id="351" r:id="rId44"/>
    <p:sldId id="352" r:id="rId45"/>
    <p:sldId id="288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7" autoAdjust="0"/>
    <p:restoredTop sz="94660"/>
  </p:normalViewPr>
  <p:slideViewPr>
    <p:cSldViewPr>
      <p:cViewPr varScale="1">
        <p:scale>
          <a:sx n="58" d="100"/>
          <a:sy n="58" d="100"/>
        </p:scale>
        <p:origin x="1495" y="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06E2D-A6AD-42FD-8A59-DD9C0FCD55F1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00355-BD3A-41CA-BEC7-9DD21DEDD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23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C3E1FC-E1A3-41F8-BF74-7051D25264E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84685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3D6D2E-5DAF-453C-A710-88F19E46602A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2881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F07421-1BA5-4125-AF4B-7A9D89971BF3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51505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0C7A00-6D3E-4328-A053-6A99028875C0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5E84F-A195-49F8-9DCB-40E22A047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2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0C7A00-6D3E-4328-A053-6A99028875C0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5E84F-A195-49F8-9DCB-40E22A047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86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0C7A00-6D3E-4328-A053-6A99028875C0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5E84F-A195-49F8-9DCB-40E22A047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75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0536B-AB92-42D6-9E40-72C09732AD92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731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1A748-8DC8-42F2-BCF6-E7EF6CE8DD8C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729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0C7A00-6D3E-4328-A053-6A99028875C0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5E84F-A195-49F8-9DCB-40E22A047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70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0C7A00-6D3E-4328-A053-6A99028875C0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5E84F-A195-49F8-9DCB-40E22A047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94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0C7A00-6D3E-4328-A053-6A99028875C0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5E84F-A195-49F8-9DCB-40E22A047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43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0C7A00-6D3E-4328-A053-6A99028875C0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5E84F-A195-49F8-9DCB-40E22A047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43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0C7A00-6D3E-4328-A053-6A99028875C0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5E84F-A195-49F8-9DCB-40E22A047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17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0C7A00-6D3E-4328-A053-6A99028875C0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5E84F-A195-49F8-9DCB-40E22A047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74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0C7A00-6D3E-4328-A053-6A99028875C0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5E84F-A195-49F8-9DCB-40E22A047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55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0C7A00-6D3E-4328-A053-6A99028875C0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5E84F-A195-49F8-9DCB-40E22A047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40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A0C7A00-6D3E-4328-A053-6A99028875C0}" type="datetimeFigureOut">
              <a:rPr lang="en-US" smtClean="0">
                <a:solidFill>
                  <a:srgbClr val="000000"/>
                </a:solidFill>
              </a:rPr>
              <a:pPr/>
              <a:t>10/7/2016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985E84F-A195-49F8-9DCB-40E22A0479C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anthakumar@utm.my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Principles of Macroeconomics</a:t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(SHAD1053)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819400"/>
            <a:ext cx="6400800" cy="2362200"/>
          </a:xfrm>
        </p:spPr>
        <p:txBody>
          <a:bodyPr/>
          <a:lstStyle/>
          <a:p>
            <a:pPr algn="ctr"/>
            <a:r>
              <a:rPr lang="en-US" sz="1600" b="1" dirty="0" smtClean="0"/>
              <a:t>Assoc. Prof. Dr. </a:t>
            </a:r>
            <a:r>
              <a:rPr lang="en-US" sz="1600" b="1" dirty="0" err="1" smtClean="0"/>
              <a:t>Nanthakumar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Loganathan</a:t>
            </a:r>
            <a:endParaRPr lang="en-US" sz="1600" b="1" dirty="0" smtClean="0"/>
          </a:p>
          <a:p>
            <a:pPr algn="ctr"/>
            <a:r>
              <a:rPr lang="en-US" sz="1400" dirty="0" smtClean="0"/>
              <a:t>Department of Business Administration</a:t>
            </a:r>
          </a:p>
          <a:p>
            <a:pPr algn="ctr"/>
            <a:r>
              <a:rPr lang="en-US" sz="1400" dirty="0" smtClean="0"/>
              <a:t>Faculty of Management</a:t>
            </a:r>
          </a:p>
          <a:p>
            <a:pPr algn="ctr"/>
            <a:r>
              <a:rPr lang="en-US" sz="1400" dirty="0" err="1" smtClean="0"/>
              <a:t>Universiti</a:t>
            </a:r>
            <a:r>
              <a:rPr lang="en-US" sz="1400" dirty="0" smtClean="0"/>
              <a:t> </a:t>
            </a:r>
            <a:r>
              <a:rPr lang="en-US" sz="1400" dirty="0" err="1" smtClean="0"/>
              <a:t>Teknologi</a:t>
            </a:r>
            <a:r>
              <a:rPr lang="en-US" sz="1400" dirty="0" smtClean="0"/>
              <a:t> Malaysia</a:t>
            </a:r>
          </a:p>
          <a:p>
            <a:pPr algn="ctr"/>
            <a:r>
              <a:rPr lang="en-US" sz="1400" dirty="0" smtClean="0"/>
              <a:t>Email: </a:t>
            </a:r>
            <a:r>
              <a:rPr lang="en-US" sz="1400" dirty="0" smtClean="0">
                <a:hlinkClick r:id="rId2"/>
              </a:rPr>
              <a:t>nanthakumar@utm.my</a:t>
            </a:r>
            <a:endParaRPr lang="en-US" sz="1400" dirty="0" smtClean="0"/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88652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Introduction of Economics </a:t>
            </a:r>
            <a:endParaRPr lang="en-US" sz="40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752600"/>
            <a:ext cx="77724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What does economic means?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“A science that deals with the allocation of scarce resources for the purpose of fulfilling human being needs and wants”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“Resources are scarce and the society has unlimited need and wants”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4525483"/>
            <a:ext cx="2136752" cy="233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5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A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" y="879475"/>
            <a:ext cx="8877300" cy="597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828800" y="1543050"/>
            <a:ext cx="69723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11718" name="Rectangle 6"/>
          <p:cNvSpPr>
            <a:spLocks noChangeArrowheads="1"/>
          </p:cNvSpPr>
          <p:nvPr/>
        </p:nvSpPr>
        <p:spPr bwMode="auto">
          <a:xfrm>
            <a:off x="4897754" y="3576478"/>
            <a:ext cx="3560446" cy="1143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r>
              <a:rPr lang="en-US" sz="1600" dirty="0" smtClean="0">
                <a:solidFill>
                  <a:srgbClr val="0000CC"/>
                </a:solidFill>
              </a:rPr>
              <a:t>** The </a:t>
            </a:r>
            <a:r>
              <a:rPr lang="en-US" sz="1600" dirty="0">
                <a:solidFill>
                  <a:srgbClr val="0000CC"/>
                </a:solidFill>
              </a:rPr>
              <a:t>economist’s lab is the real </a:t>
            </a:r>
            <a:r>
              <a:rPr lang="en-US" sz="1600" dirty="0" smtClean="0">
                <a:solidFill>
                  <a:srgbClr val="0000CC"/>
                </a:solidFill>
              </a:rPr>
              <a:t>world</a:t>
            </a:r>
            <a:r>
              <a:rPr lang="en-US" sz="1600" dirty="0">
                <a:solidFill>
                  <a:srgbClr val="0000CC"/>
                </a:solidFill>
              </a:rPr>
              <a:t>. </a:t>
            </a:r>
            <a:endParaRPr lang="en-US" sz="1600" dirty="0" smtClean="0">
              <a:solidFill>
                <a:srgbClr val="0000CC"/>
              </a:solidFill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0000CC"/>
                </a:solidFill>
              </a:rPr>
              <a:t>** They </a:t>
            </a:r>
            <a:r>
              <a:rPr lang="en-US" sz="1600" dirty="0">
                <a:solidFill>
                  <a:srgbClr val="0000CC"/>
                </a:solidFill>
              </a:rPr>
              <a:t>don’t conduct controlled   </a:t>
            </a:r>
          </a:p>
          <a:p>
            <a:pPr>
              <a:defRPr/>
            </a:pPr>
            <a:r>
              <a:rPr lang="en-US" sz="1600" dirty="0">
                <a:solidFill>
                  <a:srgbClr val="0000CC"/>
                </a:solidFill>
              </a:rPr>
              <a:t>laboratory  </a:t>
            </a:r>
            <a:r>
              <a:rPr lang="en-US" sz="1600" dirty="0" smtClean="0">
                <a:solidFill>
                  <a:srgbClr val="0000CC"/>
                </a:solidFill>
              </a:rPr>
              <a:t>experiments. </a:t>
            </a:r>
          </a:p>
          <a:p>
            <a:pPr>
              <a:defRPr/>
            </a:pPr>
            <a:r>
              <a:rPr lang="en-US" sz="1600" dirty="0" smtClean="0">
                <a:solidFill>
                  <a:srgbClr val="0000CC"/>
                </a:solidFill>
              </a:rPr>
              <a:t>** They  are </a:t>
            </a:r>
            <a:r>
              <a:rPr lang="en-US" sz="1600" dirty="0">
                <a:solidFill>
                  <a:srgbClr val="0000CC"/>
                </a:solidFill>
              </a:rPr>
              <a:t>predicting human behavior.</a:t>
            </a:r>
          </a:p>
        </p:txBody>
      </p:sp>
      <p:sp>
        <p:nvSpPr>
          <p:cNvPr id="1011724" name="AutoShape 12" descr="Parchment"/>
          <p:cNvSpPr>
            <a:spLocks noChangeArrowheads="1"/>
          </p:cNvSpPr>
          <p:nvPr/>
        </p:nvSpPr>
        <p:spPr bwMode="auto">
          <a:xfrm>
            <a:off x="4162422" y="674077"/>
            <a:ext cx="4876801" cy="1130300"/>
          </a:xfrm>
          <a:prstGeom prst="wedgeRoundRectCallout">
            <a:avLst>
              <a:gd name="adj1" fmla="val -50775"/>
              <a:gd name="adj2" fmla="val 196349"/>
              <a:gd name="adj3" fmla="val 16667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dirty="0" smtClean="0">
                <a:solidFill>
                  <a:srgbClr val="009900"/>
                </a:solidFill>
              </a:rPr>
              <a:t>Economics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as a social science looks </a:t>
            </a: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  </a:t>
            </a:r>
            <a:r>
              <a:rPr lang="en-US" sz="1600" dirty="0">
                <a:solidFill>
                  <a:prstClr val="black"/>
                </a:solidFill>
              </a:rPr>
              <a:t>at the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009900"/>
                </a:solidFill>
              </a:rPr>
              <a:t>behavior</a:t>
            </a:r>
            <a:r>
              <a:rPr lang="en-US" sz="1600" dirty="0">
                <a:solidFill>
                  <a:srgbClr val="009900"/>
                </a:solidFill>
              </a:rPr>
              <a:t> of </a:t>
            </a:r>
            <a:r>
              <a:rPr lang="en-US" dirty="0">
                <a:solidFill>
                  <a:srgbClr val="009900"/>
                </a:solidFill>
              </a:rPr>
              <a:t>people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in the marketplace.</a:t>
            </a:r>
          </a:p>
        </p:txBody>
      </p:sp>
      <p:sp>
        <p:nvSpPr>
          <p:cNvPr id="1011727" name="Rectangle 15"/>
          <p:cNvSpPr>
            <a:spLocks noChangeArrowheads="1"/>
          </p:cNvSpPr>
          <p:nvPr/>
        </p:nvSpPr>
        <p:spPr bwMode="auto">
          <a:xfrm>
            <a:off x="4886324" y="2817336"/>
            <a:ext cx="3428999" cy="747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r>
              <a:rPr lang="en-US" sz="1600" dirty="0">
                <a:solidFill>
                  <a:prstClr val="black"/>
                </a:solidFill>
              </a:rPr>
              <a:t>Economics is </a:t>
            </a:r>
            <a:r>
              <a:rPr lang="en-US" sz="1600" dirty="0" smtClean="0">
                <a:solidFill>
                  <a:srgbClr val="009900"/>
                </a:solidFill>
              </a:rPr>
              <a:t>not an </a:t>
            </a:r>
            <a:r>
              <a:rPr lang="en-US" sz="1600" dirty="0">
                <a:solidFill>
                  <a:srgbClr val="009900"/>
                </a:solidFill>
              </a:rPr>
              <a:t>“exact science”</a:t>
            </a:r>
          </a:p>
          <a:p>
            <a:pPr>
              <a:defRPr/>
            </a:pPr>
            <a:r>
              <a:rPr lang="en-US" sz="1600" dirty="0">
                <a:solidFill>
                  <a:prstClr val="black"/>
                </a:solidFill>
              </a:rPr>
              <a:t>but it gives </a:t>
            </a:r>
            <a:r>
              <a:rPr lang="en-US" sz="1600" dirty="0">
                <a:solidFill>
                  <a:srgbClr val="0066FF"/>
                </a:solidFill>
              </a:rPr>
              <a:t>“likely </a:t>
            </a:r>
            <a:r>
              <a:rPr lang="en-US" sz="1600" dirty="0" smtClean="0">
                <a:solidFill>
                  <a:srgbClr val="0066FF"/>
                </a:solidFill>
              </a:rPr>
              <a:t> results</a:t>
            </a:r>
            <a:r>
              <a:rPr lang="en-US" sz="1600" dirty="0">
                <a:solidFill>
                  <a:srgbClr val="0066FF"/>
                </a:solidFill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40689119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11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11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1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1718" grpId="0"/>
      <p:bldP spid="1011724" grpId="0" animBg="1"/>
      <p:bldP spid="10117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z="3200" b="1" dirty="0" smtClean="0"/>
              <a:t>Macroeconomics Basic Components </a:t>
            </a:r>
            <a:endParaRPr lang="en-US" sz="3200" b="1" dirty="0"/>
          </a:p>
        </p:txBody>
      </p:sp>
      <p:sp>
        <p:nvSpPr>
          <p:cNvPr id="4" name="Oval 3"/>
          <p:cNvSpPr/>
          <p:nvPr/>
        </p:nvSpPr>
        <p:spPr>
          <a:xfrm>
            <a:off x="1348740" y="2005935"/>
            <a:ext cx="1676400" cy="15240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3050" y="255549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Growth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341370" y="2074664"/>
            <a:ext cx="1676400" cy="15240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9970" y="2575054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Full Employment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02080" y="4076938"/>
            <a:ext cx="1676400" cy="15240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69970" y="4073128"/>
            <a:ext cx="1676400" cy="1524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7340" y="463950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Inflation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98570" y="460295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Trade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562600" y="2043886"/>
            <a:ext cx="1676400" cy="152400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863590" y="3892272"/>
            <a:ext cx="1676400" cy="1524000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36920" y="2537041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Interest Rate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2190" y="4341346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Exchange Rate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708" y="5600938"/>
            <a:ext cx="1737292" cy="1219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08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10" grpId="0" animBg="1"/>
      <p:bldP spid="11" grpId="0" animBg="1"/>
      <p:bldP spid="12" grpId="0"/>
      <p:bldP spid="13" grpId="0"/>
      <p:bldP spid="14" grpId="0" animBg="1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Introduction of Economics </a:t>
            </a:r>
            <a:endParaRPr lang="en-US" sz="40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4267200"/>
          </a:xfrm>
        </p:spPr>
        <p:txBody>
          <a:bodyPr/>
          <a:lstStyle/>
          <a:p>
            <a:r>
              <a:rPr lang="en-US" sz="2800" dirty="0" smtClean="0"/>
              <a:t>What are the basic concepts of economics?</a:t>
            </a:r>
          </a:p>
          <a:p>
            <a:endParaRPr lang="en-US" dirty="0"/>
          </a:p>
          <a:p>
            <a:pPr>
              <a:buFont typeface="Wingdings" charset="2"/>
              <a:buChar char="q"/>
            </a:pPr>
            <a:r>
              <a:rPr lang="en-US" sz="2800" dirty="0" smtClean="0"/>
              <a:t> Scarcity and choice</a:t>
            </a:r>
            <a:endParaRPr lang="en-US" sz="2800" dirty="0"/>
          </a:p>
          <a:p>
            <a:pPr>
              <a:buFont typeface="Wingdings" charset="2"/>
              <a:buChar char="q"/>
            </a:pPr>
            <a:r>
              <a:rPr lang="en-US" sz="2800" dirty="0" smtClean="0"/>
              <a:t> Opportunity cost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290" y="4187437"/>
            <a:ext cx="1905000" cy="2670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889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Introduction of Economics </a:t>
            </a:r>
            <a:endParaRPr lang="en-US" sz="40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3450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/>
              <a:t>Economic resources?</a:t>
            </a:r>
          </a:p>
          <a:p>
            <a:endParaRPr lang="en-US" sz="2000" dirty="0"/>
          </a:p>
          <a:p>
            <a:pPr>
              <a:buFont typeface="Wingdings" charset="2"/>
              <a:buChar char="q"/>
            </a:pPr>
            <a:r>
              <a:rPr lang="en-US" sz="2000" dirty="0" smtClean="0"/>
              <a:t> Used to produce goods and services to satisfy human wants </a:t>
            </a:r>
          </a:p>
          <a:p>
            <a:pPr>
              <a:buFont typeface="Wingdings" charset="2"/>
              <a:buChar char="q"/>
            </a:pPr>
            <a:endParaRPr lang="en-US" sz="2000" dirty="0" smtClean="0"/>
          </a:p>
          <a:p>
            <a:pPr>
              <a:buFont typeface="Wingdings" charset="2"/>
              <a:buChar char="q"/>
            </a:pPr>
            <a:r>
              <a:rPr lang="en-US" sz="2000" dirty="0" smtClean="0"/>
              <a:t>Limited in supply</a:t>
            </a:r>
          </a:p>
          <a:p>
            <a:pPr>
              <a:buFont typeface="Wingdings" charset="2"/>
              <a:buChar char="q"/>
            </a:pPr>
            <a:endParaRPr lang="en-US" sz="2000" dirty="0"/>
          </a:p>
          <a:p>
            <a:pPr>
              <a:buFont typeface="Wingdings" charset="2"/>
              <a:buChar char="q"/>
            </a:pPr>
            <a:r>
              <a:rPr lang="en-US" sz="2000" dirty="0" smtClean="0"/>
              <a:t>Scarce, their quantities are insufficient to satisfy all human wants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4779818"/>
            <a:ext cx="1524000" cy="2078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965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The Importance of Economics</a:t>
            </a:r>
            <a:endParaRPr lang="en-US" sz="40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981200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Type of resources?</a:t>
            </a:r>
          </a:p>
          <a:p>
            <a:endParaRPr lang="en-US" sz="2000" dirty="0"/>
          </a:p>
          <a:p>
            <a:pPr>
              <a:buFont typeface="Wingdings" charset="2"/>
              <a:buChar char="q"/>
            </a:pPr>
            <a:r>
              <a:rPr lang="en-US" sz="2000" dirty="0" smtClean="0"/>
              <a:t> Natural resources (Land, rain, sunshine etc.)</a:t>
            </a:r>
          </a:p>
          <a:p>
            <a:pPr>
              <a:buFont typeface="Wingdings" charset="2"/>
              <a:buChar char="q"/>
            </a:pPr>
            <a:endParaRPr lang="en-US" sz="2000" dirty="0" smtClean="0"/>
          </a:p>
          <a:p>
            <a:pPr>
              <a:buFont typeface="Wingdings" charset="2"/>
              <a:buChar char="q"/>
            </a:pPr>
            <a:r>
              <a:rPr lang="en-US" sz="2000" dirty="0" smtClean="0"/>
              <a:t> Human resources (Labor force)</a:t>
            </a:r>
          </a:p>
          <a:p>
            <a:pPr>
              <a:buFont typeface="Wingdings" charset="2"/>
              <a:buChar char="q"/>
            </a:pPr>
            <a:endParaRPr lang="en-US" sz="2000" dirty="0" smtClean="0"/>
          </a:p>
          <a:p>
            <a:pPr>
              <a:buFont typeface="Wingdings" charset="2"/>
              <a:buChar char="q"/>
            </a:pPr>
            <a:r>
              <a:rPr lang="en-US" sz="2000" dirty="0" smtClean="0"/>
              <a:t> Man made resources (Technological materials)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3642360"/>
            <a:ext cx="1792284" cy="312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9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Scarcity Concept</a:t>
            </a:r>
            <a:endParaRPr lang="en-US" sz="40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038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What does mean by ‘scarcity’?</a:t>
            </a:r>
          </a:p>
          <a:p>
            <a:endParaRPr lang="en-US" sz="2000" dirty="0"/>
          </a:p>
          <a:p>
            <a:pPr>
              <a:buFont typeface="Wingdings" charset="2"/>
              <a:buChar char="q"/>
            </a:pPr>
            <a:r>
              <a:rPr lang="en-US" sz="2000" dirty="0" smtClean="0"/>
              <a:t> The resources are insufficient to fulfill or satisfy all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human needs.</a:t>
            </a:r>
          </a:p>
          <a:p>
            <a:pPr>
              <a:buFont typeface="Wingdings" charset="2"/>
              <a:buChar char="q"/>
            </a:pPr>
            <a:endParaRPr lang="en-US" sz="2000" dirty="0"/>
          </a:p>
          <a:p>
            <a:pPr>
              <a:buFont typeface="Wingdings" charset="2"/>
              <a:buChar char="q"/>
            </a:pPr>
            <a:r>
              <a:rPr lang="en-US" sz="2000" dirty="0" smtClean="0"/>
              <a:t> Human always need more than their basic needs</a:t>
            </a:r>
          </a:p>
          <a:p>
            <a:pPr>
              <a:buFont typeface="Wingdings" charset="2"/>
              <a:buChar char="q"/>
            </a:pPr>
            <a:endParaRPr lang="en-US" sz="2000" dirty="0"/>
          </a:p>
          <a:p>
            <a:pPr>
              <a:buFont typeface="Wingdings" charset="2"/>
              <a:buChar char="q"/>
            </a:pPr>
            <a:r>
              <a:rPr lang="en-US" sz="2000" dirty="0" smtClean="0"/>
              <a:t> Create economic problems in human society</a:t>
            </a:r>
          </a:p>
          <a:p>
            <a:pPr>
              <a:buFont typeface="Wingdings" charset="2"/>
              <a:buChar char="q"/>
            </a:pPr>
            <a:endParaRPr lang="en-US" sz="2000" i="1" dirty="0"/>
          </a:p>
          <a:p>
            <a:pPr>
              <a:buFont typeface="Wingdings" charset="2"/>
              <a:buChar char="q"/>
            </a:pPr>
            <a:r>
              <a:rPr lang="en-US" sz="2000" i="1" dirty="0"/>
              <a:t> </a:t>
            </a:r>
            <a:r>
              <a:rPr lang="en-US" sz="2000" i="1" dirty="0" smtClean="0"/>
              <a:t>“A situation in which the amount of something actually available would not be sufficient to satisfy the desire for it, if it were provided free of charge” 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65783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Scarcity Concept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133600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Are the following items scarce?</a:t>
            </a:r>
          </a:p>
          <a:p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smtClean="0"/>
              <a:t>Sunshine around UTM? ……</a:t>
            </a:r>
            <a:r>
              <a:rPr lang="en-US" sz="2400" dirty="0" smtClean="0">
                <a:solidFill>
                  <a:srgbClr val="FF0000"/>
                </a:solidFill>
              </a:rPr>
              <a:t>NO!</a:t>
            </a:r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smtClean="0"/>
              <a:t>Sandy beaches near JDT? ……</a:t>
            </a:r>
            <a:r>
              <a:rPr lang="en-US" sz="2400" dirty="0" smtClean="0">
                <a:solidFill>
                  <a:srgbClr val="FF0000"/>
                </a:solidFill>
              </a:rPr>
              <a:t>NO!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smtClean="0"/>
              <a:t>Fresh air condition at lecture hall? ……</a:t>
            </a:r>
            <a:r>
              <a:rPr lang="en-US" sz="2400" dirty="0" smtClean="0">
                <a:solidFill>
                  <a:srgbClr val="FF0000"/>
                </a:solidFill>
              </a:rPr>
              <a:t>YES?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3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Scarcity Concept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3450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Do human being need to compete for resources?</a:t>
            </a:r>
          </a:p>
          <a:p>
            <a:endParaRPr lang="en-US" sz="2000" dirty="0"/>
          </a:p>
          <a:p>
            <a:pPr>
              <a:buFont typeface="Wingdings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Yes! </a:t>
            </a:r>
            <a:r>
              <a:rPr lang="en-US" sz="2000" dirty="0" smtClean="0"/>
              <a:t>Compete for the purpose of fulfilling their need because resources are limited</a:t>
            </a:r>
          </a:p>
          <a:p>
            <a:endParaRPr lang="en-US" sz="2000" dirty="0"/>
          </a:p>
          <a:p>
            <a:pPr>
              <a:buFont typeface="Wingdings" charset="2"/>
              <a:buChar char="q"/>
            </a:pPr>
            <a:r>
              <a:rPr lang="en-US" sz="2000" b="1" dirty="0" smtClean="0"/>
              <a:t> How to compete?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dirty="0" smtClean="0"/>
              <a:t>	1. Price competition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2. Non-price competition (violence, waiting for good luck etc.)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2716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Scarcity Concept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524000"/>
            <a:ext cx="77724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Do human being need to make their choice?</a:t>
            </a:r>
          </a:p>
          <a:p>
            <a:endParaRPr lang="en-US" sz="2000" dirty="0"/>
          </a:p>
          <a:p>
            <a:pPr>
              <a:buFont typeface="Wingdings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 Yes!</a:t>
            </a:r>
            <a:r>
              <a:rPr lang="en-US" sz="2000" dirty="0" smtClean="0">
                <a:solidFill>
                  <a:srgbClr val="073E87"/>
                </a:solidFill>
              </a:rPr>
              <a:t> Human being needs to make their own choice </a:t>
            </a:r>
          </a:p>
          <a:p>
            <a:pPr>
              <a:buFont typeface="Wingdings" charset="2"/>
              <a:buChar char="q"/>
            </a:pPr>
            <a:endParaRPr lang="en-US" sz="2000" dirty="0" smtClean="0">
              <a:solidFill>
                <a:srgbClr val="073E87"/>
              </a:solidFill>
            </a:endParaRPr>
          </a:p>
          <a:p>
            <a:pPr marL="0" indent="0">
              <a:buNone/>
            </a:pPr>
            <a:r>
              <a:rPr lang="en-US" sz="2000" b="1" u="sng" dirty="0" smtClean="0"/>
              <a:t>For example: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073E87"/>
                </a:solidFill>
              </a:rPr>
              <a:t>Why you pursue your study?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073E87"/>
                </a:solidFill>
              </a:rPr>
              <a:t>What will  you do if I cancel today’s lecture?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073E87"/>
                </a:solidFill>
              </a:rPr>
              <a:t>Which boy/girl will you will get married?</a:t>
            </a:r>
            <a:endParaRPr lang="en-US" sz="2000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20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Course Learning Outcome (CLO)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610600" cy="54102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CLO-1</a:t>
            </a:r>
          </a:p>
          <a:p>
            <a:pPr marL="0" indent="0">
              <a:buNone/>
            </a:pPr>
            <a:r>
              <a:rPr lang="en-US" sz="2000" dirty="0" smtClean="0"/>
              <a:t>Use macroeconomic </a:t>
            </a:r>
            <a:r>
              <a:rPr lang="en-US" sz="2000" b="1" u="sng" dirty="0" smtClean="0"/>
              <a:t>concepts</a:t>
            </a:r>
            <a:r>
              <a:rPr lang="en-US" sz="2000" dirty="0" smtClean="0"/>
              <a:t> in the right context and their linkages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lv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CLO-2</a:t>
            </a:r>
            <a:endParaRPr lang="en-US" sz="2400" b="1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sz="2000" b="1" u="sng" dirty="0" smtClean="0">
                <a:solidFill>
                  <a:srgbClr val="000000"/>
                </a:solidFill>
              </a:rPr>
              <a:t>Apply</a:t>
            </a:r>
            <a:r>
              <a:rPr lang="en-US" sz="2000" dirty="0" smtClean="0">
                <a:solidFill>
                  <a:srgbClr val="000000"/>
                </a:solidFill>
              </a:rPr>
              <a:t> the right macroeconomic concepts in analyzing given economic issues.</a:t>
            </a:r>
          </a:p>
          <a:p>
            <a:pPr marL="0" lv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CLO-3</a:t>
            </a:r>
            <a:endParaRPr lang="en-US" sz="2400" b="1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sz="2000" b="1" u="sng" dirty="0" smtClean="0">
                <a:solidFill>
                  <a:srgbClr val="000000"/>
                </a:solidFill>
              </a:rPr>
              <a:t>Determine</a:t>
            </a:r>
            <a:r>
              <a:rPr lang="en-US" sz="2000" dirty="0" smtClean="0">
                <a:solidFill>
                  <a:srgbClr val="000000"/>
                </a:solidFill>
              </a:rPr>
              <a:t> appropriate policies to evaluate aggregate expenditure, aggregate supply and aggregate demand.</a:t>
            </a:r>
          </a:p>
          <a:p>
            <a:pPr marL="0" lv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CLO-4</a:t>
            </a:r>
            <a:endParaRPr lang="en-US" sz="2400" b="1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sz="2000" b="1" u="sng" dirty="0" smtClean="0">
                <a:solidFill>
                  <a:srgbClr val="000000"/>
                </a:solidFill>
              </a:rPr>
              <a:t>Analyze</a:t>
            </a:r>
            <a:r>
              <a:rPr lang="en-US" sz="2000" dirty="0" smtClean="0">
                <a:solidFill>
                  <a:srgbClr val="000000"/>
                </a:solidFill>
              </a:rPr>
              <a:t> monetary system and </a:t>
            </a:r>
            <a:r>
              <a:rPr lang="en-US" sz="2000" b="1" u="sng" dirty="0" smtClean="0">
                <a:solidFill>
                  <a:srgbClr val="000000"/>
                </a:solidFill>
              </a:rPr>
              <a:t>evaluate</a:t>
            </a:r>
            <a:r>
              <a:rPr lang="en-US" sz="2000" dirty="0" smtClean="0">
                <a:solidFill>
                  <a:srgbClr val="000000"/>
                </a:solidFill>
              </a:rPr>
              <a:t> the impact of monetary policy on aggregate demand.</a:t>
            </a:r>
            <a:endParaRPr lang="en-US" sz="2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491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5775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Factors of Production</a:t>
            </a:r>
            <a:endParaRPr lang="en-US" sz="40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48200" y="2286000"/>
            <a:ext cx="4191000" cy="3450696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 smtClean="0"/>
              <a:t>Capital</a:t>
            </a:r>
          </a:p>
        </p:txBody>
      </p:sp>
      <p:pic>
        <p:nvPicPr>
          <p:cNvPr id="5" name="Picture 13" descr="worker 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3500" y="2933700"/>
            <a:ext cx="12827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2600960" y="2209800"/>
            <a:ext cx="1894840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1B6FD"/>
              </a:buCl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Labor &amp; Entrepreneur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7" name="Picture 1037" descr="scenic 3 ligh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895600"/>
            <a:ext cx="19716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harvester_cylinder_turn_md_clr"/>
          <p:cNvPicPr>
            <a:picLocks noGrp="1"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3200" y="2976298"/>
            <a:ext cx="2997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228600" y="2286000"/>
            <a:ext cx="2057400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1B6FD"/>
              </a:buCl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Resources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" name="Picture 11" descr="mone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21830" y="3409950"/>
            <a:ext cx="17049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174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Economic Opportunity Cost </a:t>
            </a:r>
            <a:endParaRPr lang="en-US" sz="40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3434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What is opportunity cost means?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“The highest valued option forgone”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b="1" u="sng" dirty="0" smtClean="0"/>
              <a:t>Example: </a:t>
            </a:r>
          </a:p>
          <a:p>
            <a:pPr marL="0" indent="0">
              <a:buNone/>
            </a:pPr>
            <a:endParaRPr lang="en-US" sz="2000" b="1" u="sng" dirty="0" smtClean="0"/>
          </a:p>
          <a:p>
            <a:r>
              <a:rPr lang="en-US" sz="2000" i="1" dirty="0" smtClean="0"/>
              <a:t>“We have lecture today at 10 am, what will  be your opportunity cost”</a:t>
            </a:r>
          </a:p>
          <a:p>
            <a:r>
              <a:rPr lang="en-US" sz="2000" dirty="0" smtClean="0"/>
              <a:t>Going to library? Sleep at hostel? Playing netball???</a:t>
            </a:r>
          </a:p>
          <a:p>
            <a:r>
              <a:rPr lang="en-US" sz="2000" dirty="0" smtClean="0"/>
              <a:t>Only </a:t>
            </a:r>
            <a:r>
              <a:rPr lang="en-US" sz="2000" b="1" dirty="0" smtClean="0">
                <a:solidFill>
                  <a:srgbClr val="FF0000"/>
                </a:solidFill>
              </a:rPr>
              <a:t>ONE </a:t>
            </a:r>
            <a:r>
              <a:rPr lang="en-US" sz="2000" dirty="0" smtClean="0"/>
              <a:t>option will represent opportunity cost, which is the highest values option forgone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8939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595" name="Rectangle 3"/>
          <p:cNvSpPr>
            <a:spLocks noChangeArrowheads="1"/>
          </p:cNvSpPr>
          <p:nvPr/>
        </p:nvSpPr>
        <p:spPr bwMode="auto">
          <a:xfrm>
            <a:off x="1793875" y="2895600"/>
            <a:ext cx="5394325" cy="820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Basic needs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62599" name="Rectangle 7"/>
          <p:cNvSpPr>
            <a:spLocks noChangeArrowheads="1"/>
          </p:cNvSpPr>
          <p:nvPr/>
        </p:nvSpPr>
        <p:spPr bwMode="auto">
          <a:xfrm>
            <a:off x="895350" y="6343650"/>
            <a:ext cx="1333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Kristen ITC" pitchFamily="66" charset="0"/>
              </a:rPr>
              <a:t>Foods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Kristen ITC" pitchFamily="66" charset="0"/>
            </a:endParaRPr>
          </a:p>
        </p:txBody>
      </p:sp>
      <p:sp>
        <p:nvSpPr>
          <p:cNvPr id="1262600" name="Rectangle 8"/>
          <p:cNvSpPr>
            <a:spLocks noChangeArrowheads="1"/>
          </p:cNvSpPr>
          <p:nvPr/>
        </p:nvSpPr>
        <p:spPr bwMode="auto">
          <a:xfrm>
            <a:off x="3543300" y="6400800"/>
            <a:ext cx="1676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Kristen ITC" pitchFamily="66" charset="0"/>
              </a:rPr>
              <a:t>Clothing</a:t>
            </a:r>
          </a:p>
        </p:txBody>
      </p:sp>
      <p:sp>
        <p:nvSpPr>
          <p:cNvPr id="1262601" name="Rectangle 9"/>
          <p:cNvSpPr>
            <a:spLocks noChangeArrowheads="1"/>
          </p:cNvSpPr>
          <p:nvPr/>
        </p:nvSpPr>
        <p:spPr bwMode="auto">
          <a:xfrm>
            <a:off x="6457950" y="6362700"/>
            <a:ext cx="2076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Kristen ITC" pitchFamily="66" charset="0"/>
              </a:rPr>
              <a:t>Home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Kristen ITC" pitchFamily="66" charset="0"/>
            </a:endParaRPr>
          </a:p>
        </p:txBody>
      </p:sp>
      <p:sp>
        <p:nvSpPr>
          <p:cNvPr id="1262602" name="Rectangle 10"/>
          <p:cNvSpPr>
            <a:spLocks noChangeArrowheads="1"/>
          </p:cNvSpPr>
          <p:nvPr/>
        </p:nvSpPr>
        <p:spPr bwMode="auto">
          <a:xfrm>
            <a:off x="0" y="5715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Not basic need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" name="Picture 1" descr="AA04975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48200"/>
            <a:ext cx="1828800" cy="1541754"/>
          </a:xfrm>
          <a:prstGeom prst="rect">
            <a:avLst/>
          </a:prstGeom>
        </p:spPr>
      </p:pic>
      <p:pic>
        <p:nvPicPr>
          <p:cNvPr id="3" name="Picture 2" descr="FD00261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724400"/>
            <a:ext cx="1083424" cy="1368011"/>
          </a:xfrm>
          <a:prstGeom prst="rect">
            <a:avLst/>
          </a:prstGeom>
        </p:spPr>
      </p:pic>
      <p:pic>
        <p:nvPicPr>
          <p:cNvPr id="4" name="Picture 3" descr="AA026250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2209800" cy="12645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1360" y="3689795"/>
            <a:ext cx="1905000" cy="25001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600" y="3810000"/>
            <a:ext cx="2971800" cy="24749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5600" y="762000"/>
            <a:ext cx="3048000" cy="175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8941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6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6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62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6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6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2595" grpId="0"/>
      <p:bldP spid="1262599" grpId="0"/>
      <p:bldP spid="1262600" grpId="0"/>
      <p:bldP spid="1262601" grpId="0"/>
      <p:bldP spid="126260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474" name="Oval 2"/>
          <p:cNvSpPr>
            <a:spLocks noChangeArrowheads="1"/>
          </p:cNvSpPr>
          <p:nvPr/>
        </p:nvSpPr>
        <p:spPr bwMode="auto">
          <a:xfrm>
            <a:off x="762000" y="2514600"/>
            <a:ext cx="2895600" cy="2571750"/>
          </a:xfrm>
          <a:prstGeom prst="ellipse">
            <a:avLst/>
          </a:prstGeom>
          <a:solidFill>
            <a:srgbClr val="FF3300"/>
          </a:solidFill>
          <a:ln w="38100" cmpd="dbl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pic>
        <p:nvPicPr>
          <p:cNvPr id="1385476" name="Picture 4" descr="arrow cyan r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609600"/>
            <a:ext cx="3048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5480" name="Picture 8" descr="arrow red r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533400"/>
            <a:ext cx="3094037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5481" name="Rectangle 9"/>
          <p:cNvSpPr>
            <a:spLocks noChangeArrowheads="1"/>
          </p:cNvSpPr>
          <p:nvPr/>
        </p:nvSpPr>
        <p:spPr bwMode="auto">
          <a:xfrm>
            <a:off x="685800" y="685800"/>
            <a:ext cx="1098550" cy="4953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Scarcity</a:t>
            </a:r>
          </a:p>
        </p:txBody>
      </p:sp>
      <p:sp>
        <p:nvSpPr>
          <p:cNvPr id="1385482" name="Rectangle 10"/>
          <p:cNvSpPr>
            <a:spLocks noChangeArrowheads="1"/>
          </p:cNvSpPr>
          <p:nvPr/>
        </p:nvSpPr>
        <p:spPr bwMode="auto">
          <a:xfrm>
            <a:off x="5410200" y="762000"/>
            <a:ext cx="1403350" cy="4381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Choices</a:t>
            </a:r>
          </a:p>
        </p:txBody>
      </p:sp>
      <p:sp>
        <p:nvSpPr>
          <p:cNvPr id="1385485" name="WordArt 13"/>
          <p:cNvSpPr>
            <a:spLocks noChangeArrowheads="1" noChangeShapeType="1" noTextEdit="1"/>
          </p:cNvSpPr>
          <p:nvPr/>
        </p:nvSpPr>
        <p:spPr bwMode="auto">
          <a:xfrm>
            <a:off x="990600" y="5943600"/>
            <a:ext cx="32766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oper Black"/>
              </a:rPr>
              <a:t>Opportunity Cost</a:t>
            </a:r>
          </a:p>
        </p:txBody>
      </p:sp>
      <p:sp>
        <p:nvSpPr>
          <p:cNvPr id="1385486" name="Oval 14"/>
          <p:cNvSpPr>
            <a:spLocks noChangeArrowheads="1"/>
          </p:cNvSpPr>
          <p:nvPr/>
        </p:nvSpPr>
        <p:spPr bwMode="auto">
          <a:xfrm>
            <a:off x="2514600" y="1219200"/>
            <a:ext cx="2895600" cy="2571750"/>
          </a:xfrm>
          <a:prstGeom prst="ellipse">
            <a:avLst/>
          </a:prstGeom>
          <a:solidFill>
            <a:srgbClr val="99CCFF"/>
          </a:solidFill>
          <a:ln w="38100" cmpd="dbl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85487" name="Oval 15"/>
          <p:cNvSpPr>
            <a:spLocks noChangeArrowheads="1"/>
          </p:cNvSpPr>
          <p:nvPr/>
        </p:nvSpPr>
        <p:spPr bwMode="auto">
          <a:xfrm>
            <a:off x="3276600" y="2667000"/>
            <a:ext cx="2895600" cy="2571750"/>
          </a:xfrm>
          <a:prstGeom prst="ellipse">
            <a:avLst/>
          </a:prstGeom>
          <a:solidFill>
            <a:srgbClr val="1C1C1C"/>
          </a:solidFill>
          <a:ln w="38100" cmpd="dbl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en-US" sz="2000">
              <a:solidFill>
                <a:srgbClr val="99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85491" name="Rectangle 19"/>
          <p:cNvSpPr>
            <a:spLocks noChangeArrowheads="1"/>
          </p:cNvSpPr>
          <p:nvPr/>
        </p:nvSpPr>
        <p:spPr bwMode="auto">
          <a:xfrm>
            <a:off x="4495800" y="5943600"/>
            <a:ext cx="32004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aiandra GD" pitchFamily="34" charset="0"/>
              </a:rPr>
              <a:t>……What 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aiandra GD" pitchFamily="34" charset="0"/>
              </a:rPr>
              <a:t>is given up</a:t>
            </a:r>
          </a:p>
        </p:txBody>
      </p:sp>
      <p:sp>
        <p:nvSpPr>
          <p:cNvPr id="1385501" name="Rectangle 29"/>
          <p:cNvSpPr>
            <a:spLocks noChangeArrowheads="1"/>
          </p:cNvSpPr>
          <p:nvPr/>
        </p:nvSpPr>
        <p:spPr bwMode="auto">
          <a:xfrm>
            <a:off x="990600" y="3048000"/>
            <a:ext cx="2495550" cy="15621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 b="1" dirty="0">
                <a:solidFill>
                  <a:prstClr val="black"/>
                </a:solidFill>
              </a:rPr>
              <a:t>Unlimited Needs</a:t>
            </a:r>
          </a:p>
          <a:p>
            <a:pPr algn="ctr">
              <a:defRPr/>
            </a:pPr>
            <a:r>
              <a:rPr lang="en-US" sz="1400" b="1" dirty="0">
                <a:solidFill>
                  <a:prstClr val="black"/>
                </a:solidFill>
              </a:rPr>
              <a:t>and </a:t>
            </a:r>
            <a:r>
              <a:rPr lang="en-US" sz="1600" b="1" dirty="0">
                <a:solidFill>
                  <a:prstClr val="black"/>
                </a:solidFill>
              </a:rPr>
              <a:t>Wants</a:t>
            </a:r>
          </a:p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</a:rPr>
              <a:t>Demand</a:t>
            </a:r>
          </a:p>
        </p:txBody>
      </p:sp>
      <p:sp>
        <p:nvSpPr>
          <p:cNvPr id="1385506" name="Rectangle 34"/>
          <p:cNvSpPr>
            <a:spLocks noChangeArrowheads="1"/>
          </p:cNvSpPr>
          <p:nvPr/>
        </p:nvSpPr>
        <p:spPr bwMode="auto">
          <a:xfrm>
            <a:off x="2590800" y="1905000"/>
            <a:ext cx="266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Maiandra GD" pitchFamily="34" charset="0"/>
              </a:rPr>
              <a:t>Choice</a:t>
            </a:r>
            <a:r>
              <a:rPr lang="en-US" sz="1600" b="1" dirty="0">
                <a:solidFill>
                  <a:prstClr val="black"/>
                </a:solidFill>
              </a:rPr>
              <a:t>s</a:t>
            </a:r>
          </a:p>
        </p:txBody>
      </p:sp>
      <p:sp>
        <p:nvSpPr>
          <p:cNvPr id="1385508" name="Rectangle 36"/>
          <p:cNvSpPr>
            <a:spLocks noChangeArrowheads="1"/>
          </p:cNvSpPr>
          <p:nvPr/>
        </p:nvSpPr>
        <p:spPr bwMode="auto">
          <a:xfrm>
            <a:off x="3429000" y="3276600"/>
            <a:ext cx="2743200" cy="13906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600" b="1" dirty="0">
                <a:solidFill>
                  <a:srgbClr val="CCFFFF"/>
                </a:solidFill>
              </a:rPr>
              <a:t>Limited Resources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CCFFFF"/>
                </a:solidFill>
              </a:rPr>
              <a:t>Supply</a:t>
            </a:r>
          </a:p>
        </p:txBody>
      </p:sp>
    </p:spTree>
    <p:extLst>
      <p:ext uri="{BB962C8B-B14F-4D97-AF65-F5344CB8AC3E}">
        <p14:creationId xmlns:p14="http://schemas.microsoft.com/office/powerpoint/2010/main" val="14731322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8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385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385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385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38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85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.55112E-17 -3.33333E-6 C 0.00694 -0.01342 0.01406 -0.02801 0.02101 -0.04676 C 0.03993 -0.1 0.04497 -0.15208 0.03108 -0.15995 C 0.01701 -0.16944 -0.01007 -0.13194 -0.02899 -0.0787 C -0.03906 -0.05069 -0.04497 -0.02407 -0.04705 -0.00393 C -0.05 0.01204 -0.05104 0.02801 -0.05104 0.04676 C -0.05104 0.10672 -0.03802 0.15602 -0.02292 0.15602 C -0.00799 0.15602 0.00503 0.10672 0.00503 0.04676 C 0.00503 0.01875 0.00208 -0.0081 -0.00295 -0.02662 C -0.00503 -0.04259 -0.01007 -0.05995 -0.01597 -0.07731 C -0.03594 -0.13194 -0.06302 -0.16944 -0.07708 -0.15995 C -0.09097 -0.15069 -0.08594 -0.1 -0.06597 -0.04537 C -0.05799 -0.0199 -0.04705 0.00139 -0.03594 0.01598 C -0.02795 0.0294 -0.01892 0.04144 -0.00694 0.05324 C 0.02899 0.0919 0.06493 0.10926 0.075 0.09329 C 0.08403 0.07732 0.06406 0.03334 0.02795 -0.00393 C 0.01302 -0.0199 -0.00295 -0.03194 -0.01597 -0.04004 C -0.02795 -0.04791 -0.04306 -0.05463 -0.05903 -0.05856 C -0.10295 -0.07199 -0.14097 -0.06805 -0.14392 -0.04676 C -0.14792 -0.02662 -0.11493 -3.33333E-6 -0.07101 0.01343 C -0.05104 0.01875 -0.03194 0.0213 -0.01701 0.01991 C -0.00399 0.01991 0.01007 0.01736 0.025 0.01343 C 0.06892 -3.33333E-6 0.10208 -0.02801 0.09792 -0.04791 C 0.09497 -0.06805 0.05694 -0.07338 0.01302 -0.05995 C -0.00799 -0.05324 -0.02708 -0.04398 -0.03993 -0.03333 C -0.05104 -0.02523 -0.06198 -0.01597 -0.07396 -0.00393 C -0.10903 0.03473 -0.13003 0.07732 -0.11997 0.09329 C -0.11094 0.10926 -0.07396 0.0919 -0.03906 0.05463 C -0.02205 0.03611 -0.00799 0.01736 5.55112E-17 -3.33333E-6 Z " pathEditMode="relative" rAng="0" ptsTypes="fffffffffffffffffffffffffffff">
                                      <p:cBhvr>
                                        <p:cTn id="28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" y="-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38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8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38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38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38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385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5474" grpId="0" animBg="1"/>
      <p:bldP spid="1385485" grpId="0" animBg="1"/>
      <p:bldP spid="138550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Production Possibilities (PP)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19100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2000" b="1" dirty="0" smtClean="0"/>
              <a:t>What is PP</a:t>
            </a:r>
            <a:r>
              <a:rPr lang="en-US" sz="2000" b="1" dirty="0" smtClean="0">
                <a:cs typeface="Andalus" pitchFamily="18" charset="-78"/>
              </a:rPr>
              <a:t>?</a:t>
            </a:r>
          </a:p>
          <a:p>
            <a:pPr marL="68580" indent="0">
              <a:buNone/>
            </a:pPr>
            <a:endParaRPr lang="en-US" sz="2000" dirty="0" smtClean="0">
              <a:cs typeface="Andalus" pitchFamily="18" charset="-78"/>
            </a:endParaRPr>
          </a:p>
          <a:p>
            <a:r>
              <a:rPr lang="en-US" sz="2000" dirty="0" smtClean="0">
                <a:cs typeface="Andalus" pitchFamily="18" charset="-78"/>
              </a:rPr>
              <a:t>PP represent production possibilities and we can use PP curve to explain the opportunity cost.</a:t>
            </a:r>
          </a:p>
          <a:p>
            <a:endParaRPr lang="en-US" sz="2000" dirty="0">
              <a:cs typeface="Andalus" pitchFamily="18" charset="-78"/>
            </a:endParaRPr>
          </a:p>
          <a:p>
            <a:r>
              <a:rPr lang="en-US" sz="2000" dirty="0" smtClean="0">
                <a:solidFill>
                  <a:srgbClr val="00B0F0"/>
                </a:solidFill>
                <a:cs typeface="Andalus" pitchFamily="18" charset="-78"/>
              </a:rPr>
              <a:t>PP illustrate the trade-off among choices we faced in the economic cycle. </a:t>
            </a:r>
          </a:p>
          <a:p>
            <a:endParaRPr lang="en-US" sz="2000" dirty="0">
              <a:cs typeface="Andalus" pitchFamily="18" charset="-78"/>
            </a:endParaRPr>
          </a:p>
          <a:p>
            <a:r>
              <a:rPr lang="en-US" sz="2000" dirty="0" smtClean="0">
                <a:cs typeface="Andalus" pitchFamily="18" charset="-78"/>
              </a:rPr>
              <a:t>PP will indicate the volume of opportunity costs by indicating all alternative outputs which we can archive with the inputs we have. </a:t>
            </a:r>
          </a:p>
        </p:txBody>
      </p:sp>
    </p:spTree>
    <p:extLst>
      <p:ext uri="{BB962C8B-B14F-4D97-AF65-F5344CB8AC3E}">
        <p14:creationId xmlns:p14="http://schemas.microsoft.com/office/powerpoint/2010/main" val="11540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/>
          <a:lstStyle/>
          <a:p>
            <a:r>
              <a:rPr lang="en-US" sz="4000" b="1" dirty="0" smtClean="0"/>
              <a:t>Production Possibilities (PP)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19100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How to explain?</a:t>
            </a:r>
          </a:p>
          <a:p>
            <a:endParaRPr lang="en-US" sz="2000" dirty="0">
              <a:latin typeface="Andalus" pitchFamily="18" charset="-78"/>
              <a:cs typeface="Andalus" pitchFamily="18" charset="-78"/>
            </a:endParaRPr>
          </a:p>
          <a:p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“Production possibility curve” measures the maximum combination of outputs that  can be achieved from a given numbers of inputs”</a:t>
            </a:r>
          </a:p>
          <a:p>
            <a:endParaRPr lang="en-US" sz="2000" dirty="0">
              <a:latin typeface="Andalus" pitchFamily="18" charset="-78"/>
              <a:cs typeface="Andalus" pitchFamily="18" charset="-78"/>
            </a:endParaRPr>
          </a:p>
          <a:p>
            <a:r>
              <a:rPr lang="en-US" sz="2000" dirty="0" smtClean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The PP curve will always be downward from left to right and seem like ‘half inverted-U curve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’</a:t>
            </a:r>
          </a:p>
          <a:p>
            <a:endParaRPr lang="en-US" sz="2000" dirty="0">
              <a:latin typeface="Andalus" pitchFamily="18" charset="-78"/>
              <a:cs typeface="Andalus" pitchFamily="18" charset="-78"/>
            </a:endParaRPr>
          </a:p>
          <a:p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PP curve able to explain ‘opportunity </a:t>
            </a:r>
            <a:endParaRPr lang="en-US" sz="20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750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492" y="457200"/>
            <a:ext cx="7024744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Production Possibilities curve</a:t>
            </a:r>
            <a:endParaRPr lang="en-US" sz="3600" b="1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028701" y="1804989"/>
            <a:ext cx="7496178" cy="4446589"/>
            <a:chOff x="948" y="1137"/>
            <a:chExt cx="4722" cy="2801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 flipV="1">
              <a:off x="1751" y="1335"/>
              <a:ext cx="2" cy="2391"/>
            </a:xfrm>
            <a:prstGeom prst="line">
              <a:avLst/>
            </a:prstGeom>
            <a:noFill/>
            <a:ln w="1587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2107" y="1335"/>
              <a:ext cx="2" cy="2391"/>
            </a:xfrm>
            <a:prstGeom prst="line">
              <a:avLst/>
            </a:prstGeom>
            <a:noFill/>
            <a:ln w="1587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V="1">
              <a:off x="2464" y="1335"/>
              <a:ext cx="1" cy="2391"/>
            </a:xfrm>
            <a:prstGeom prst="line">
              <a:avLst/>
            </a:prstGeom>
            <a:noFill/>
            <a:ln w="1587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V="1">
              <a:off x="2820" y="1335"/>
              <a:ext cx="2" cy="2391"/>
            </a:xfrm>
            <a:prstGeom prst="line">
              <a:avLst/>
            </a:prstGeom>
            <a:noFill/>
            <a:ln w="1587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V="1">
              <a:off x="3177" y="1335"/>
              <a:ext cx="1" cy="2391"/>
            </a:xfrm>
            <a:prstGeom prst="line">
              <a:avLst/>
            </a:prstGeom>
            <a:noFill/>
            <a:ln w="1587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1416" y="2202"/>
              <a:ext cx="3582" cy="1"/>
            </a:xfrm>
            <a:prstGeom prst="line">
              <a:avLst/>
            </a:prstGeom>
            <a:noFill/>
            <a:ln w="1587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1416" y="1768"/>
              <a:ext cx="3582" cy="1"/>
            </a:xfrm>
            <a:prstGeom prst="line">
              <a:avLst/>
            </a:prstGeom>
            <a:noFill/>
            <a:ln w="1587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1416" y="2635"/>
              <a:ext cx="3582" cy="1"/>
            </a:xfrm>
            <a:prstGeom prst="line">
              <a:avLst/>
            </a:prstGeom>
            <a:noFill/>
            <a:ln w="1587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1416" y="3069"/>
              <a:ext cx="3582" cy="1"/>
            </a:xfrm>
            <a:prstGeom prst="line">
              <a:avLst/>
            </a:prstGeom>
            <a:noFill/>
            <a:ln w="1587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1416" y="3503"/>
              <a:ext cx="3582" cy="1"/>
            </a:xfrm>
            <a:prstGeom prst="line">
              <a:avLst/>
            </a:prstGeom>
            <a:noFill/>
            <a:ln w="1587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1416" y="1985"/>
              <a:ext cx="3582" cy="1"/>
            </a:xfrm>
            <a:prstGeom prst="line">
              <a:avLst/>
            </a:prstGeom>
            <a:noFill/>
            <a:ln w="1587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1416" y="1551"/>
              <a:ext cx="3582" cy="1"/>
            </a:xfrm>
            <a:prstGeom prst="line">
              <a:avLst/>
            </a:prstGeom>
            <a:noFill/>
            <a:ln w="1587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1416" y="2418"/>
              <a:ext cx="3582" cy="1"/>
            </a:xfrm>
            <a:prstGeom prst="line">
              <a:avLst/>
            </a:prstGeom>
            <a:noFill/>
            <a:ln w="1587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1416" y="2852"/>
              <a:ext cx="3582" cy="1"/>
            </a:xfrm>
            <a:prstGeom prst="line">
              <a:avLst/>
            </a:prstGeom>
            <a:noFill/>
            <a:ln w="1587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1416" y="3285"/>
              <a:ext cx="3582" cy="1"/>
            </a:xfrm>
            <a:prstGeom prst="line">
              <a:avLst/>
            </a:prstGeom>
            <a:noFill/>
            <a:ln w="1587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 rot="16140000">
              <a:off x="1182" y="903"/>
              <a:ext cx="194" cy="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000" b="1" i="1" kern="0" dirty="0" err="1" smtClean="0">
                  <a:solidFill>
                    <a:srgbClr val="000000"/>
                  </a:solidFill>
                </a:rPr>
                <a:t>Keropok</a:t>
              </a:r>
              <a:endParaRPr lang="en-US" sz="20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1416" y="2202"/>
              <a:ext cx="59" cy="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1416" y="1768"/>
              <a:ext cx="118" cy="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1416" y="2635"/>
              <a:ext cx="118" cy="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1416" y="3069"/>
              <a:ext cx="118" cy="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1416" y="3503"/>
              <a:ext cx="118" cy="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 flipV="1">
              <a:off x="1751" y="3654"/>
              <a:ext cx="2" cy="7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 flipV="1">
              <a:off x="2107" y="3654"/>
              <a:ext cx="2" cy="7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 flipV="1">
              <a:off x="2464" y="3654"/>
              <a:ext cx="1" cy="7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 flipV="1">
              <a:off x="2820" y="3654"/>
              <a:ext cx="2" cy="7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1416" y="1985"/>
              <a:ext cx="118" cy="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1416" y="2418"/>
              <a:ext cx="118" cy="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>
              <a:off x="1416" y="2852"/>
              <a:ext cx="118" cy="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1416" y="3285"/>
              <a:ext cx="118" cy="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401" y="1544"/>
              <a:ext cx="1769" cy="21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63" y="867"/>
                </a:cxn>
                <a:cxn ang="0">
                  <a:pos x="2201" y="2099"/>
                </a:cxn>
                <a:cxn ang="0">
                  <a:pos x="3122" y="3619"/>
                </a:cxn>
                <a:cxn ang="0">
                  <a:pos x="3944" y="5357"/>
                </a:cxn>
                <a:cxn ang="0">
                  <a:pos x="4674" y="7241"/>
                </a:cxn>
                <a:cxn ang="0">
                  <a:pos x="5329" y="9198"/>
                </a:cxn>
                <a:cxn ang="0">
                  <a:pos x="5920" y="11154"/>
                </a:cxn>
                <a:cxn ang="0">
                  <a:pos x="6461" y="13039"/>
                </a:cxn>
              </a:cxnLst>
              <a:rect l="0" t="0" r="r" b="b"/>
              <a:pathLst>
                <a:path w="6461" h="13039">
                  <a:moveTo>
                    <a:pt x="0" y="0"/>
                  </a:moveTo>
                  <a:lnTo>
                    <a:pt x="1163" y="867"/>
                  </a:lnTo>
                  <a:lnTo>
                    <a:pt x="2201" y="2099"/>
                  </a:lnTo>
                  <a:lnTo>
                    <a:pt x="3122" y="3619"/>
                  </a:lnTo>
                  <a:lnTo>
                    <a:pt x="3944" y="5357"/>
                  </a:lnTo>
                  <a:lnTo>
                    <a:pt x="4674" y="7241"/>
                  </a:lnTo>
                  <a:lnTo>
                    <a:pt x="5329" y="9198"/>
                  </a:lnTo>
                  <a:lnTo>
                    <a:pt x="5920" y="11154"/>
                  </a:lnTo>
                  <a:lnTo>
                    <a:pt x="6461" y="13039"/>
                  </a:lnTo>
                </a:path>
              </a:pathLst>
            </a:custGeom>
            <a:noFill/>
            <a:ln w="47625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063" y="1951"/>
              <a:ext cx="89" cy="55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3" y="129"/>
                </a:cxn>
                <a:cxn ang="0">
                  <a:pos x="12" y="99"/>
                </a:cxn>
                <a:cxn ang="0">
                  <a:pos x="28" y="71"/>
                </a:cxn>
                <a:cxn ang="0">
                  <a:pos x="48" y="48"/>
                </a:cxn>
                <a:cxn ang="0">
                  <a:pos x="71" y="27"/>
                </a:cxn>
                <a:cxn ang="0">
                  <a:pos x="99" y="12"/>
                </a:cxn>
                <a:cxn ang="0">
                  <a:pos x="130" y="3"/>
                </a:cxn>
                <a:cxn ang="0">
                  <a:pos x="163" y="0"/>
                </a:cxn>
                <a:cxn ang="0">
                  <a:pos x="196" y="3"/>
                </a:cxn>
                <a:cxn ang="0">
                  <a:pos x="227" y="12"/>
                </a:cxn>
                <a:cxn ang="0">
                  <a:pos x="254" y="27"/>
                </a:cxn>
                <a:cxn ang="0">
                  <a:pos x="279" y="48"/>
                </a:cxn>
                <a:cxn ang="0">
                  <a:pos x="298" y="71"/>
                </a:cxn>
                <a:cxn ang="0">
                  <a:pos x="313" y="99"/>
                </a:cxn>
                <a:cxn ang="0">
                  <a:pos x="322" y="129"/>
                </a:cxn>
                <a:cxn ang="0">
                  <a:pos x="327" y="163"/>
                </a:cxn>
                <a:cxn ang="0">
                  <a:pos x="322" y="196"/>
                </a:cxn>
                <a:cxn ang="0">
                  <a:pos x="313" y="226"/>
                </a:cxn>
                <a:cxn ang="0">
                  <a:pos x="298" y="254"/>
                </a:cxn>
                <a:cxn ang="0">
                  <a:pos x="279" y="278"/>
                </a:cxn>
                <a:cxn ang="0">
                  <a:pos x="254" y="298"/>
                </a:cxn>
                <a:cxn ang="0">
                  <a:pos x="227" y="313"/>
                </a:cxn>
                <a:cxn ang="0">
                  <a:pos x="196" y="322"/>
                </a:cxn>
                <a:cxn ang="0">
                  <a:pos x="163" y="326"/>
                </a:cxn>
                <a:cxn ang="0">
                  <a:pos x="130" y="322"/>
                </a:cxn>
                <a:cxn ang="0">
                  <a:pos x="99" y="313"/>
                </a:cxn>
                <a:cxn ang="0">
                  <a:pos x="71" y="298"/>
                </a:cxn>
                <a:cxn ang="0">
                  <a:pos x="48" y="278"/>
                </a:cxn>
                <a:cxn ang="0">
                  <a:pos x="28" y="254"/>
                </a:cxn>
                <a:cxn ang="0">
                  <a:pos x="12" y="226"/>
                </a:cxn>
                <a:cxn ang="0">
                  <a:pos x="3" y="196"/>
                </a:cxn>
                <a:cxn ang="0">
                  <a:pos x="0" y="163"/>
                </a:cxn>
              </a:cxnLst>
              <a:rect l="0" t="0" r="r" b="b"/>
              <a:pathLst>
                <a:path w="327" h="326">
                  <a:moveTo>
                    <a:pt x="0" y="163"/>
                  </a:moveTo>
                  <a:lnTo>
                    <a:pt x="3" y="129"/>
                  </a:lnTo>
                  <a:lnTo>
                    <a:pt x="12" y="99"/>
                  </a:lnTo>
                  <a:lnTo>
                    <a:pt x="28" y="71"/>
                  </a:lnTo>
                  <a:lnTo>
                    <a:pt x="48" y="48"/>
                  </a:lnTo>
                  <a:lnTo>
                    <a:pt x="71" y="27"/>
                  </a:lnTo>
                  <a:lnTo>
                    <a:pt x="99" y="12"/>
                  </a:lnTo>
                  <a:lnTo>
                    <a:pt x="130" y="3"/>
                  </a:lnTo>
                  <a:lnTo>
                    <a:pt x="163" y="0"/>
                  </a:lnTo>
                  <a:lnTo>
                    <a:pt x="196" y="3"/>
                  </a:lnTo>
                  <a:lnTo>
                    <a:pt x="227" y="12"/>
                  </a:lnTo>
                  <a:lnTo>
                    <a:pt x="254" y="27"/>
                  </a:lnTo>
                  <a:lnTo>
                    <a:pt x="279" y="48"/>
                  </a:lnTo>
                  <a:lnTo>
                    <a:pt x="298" y="71"/>
                  </a:lnTo>
                  <a:lnTo>
                    <a:pt x="313" y="99"/>
                  </a:lnTo>
                  <a:lnTo>
                    <a:pt x="322" y="129"/>
                  </a:lnTo>
                  <a:lnTo>
                    <a:pt x="327" y="163"/>
                  </a:lnTo>
                  <a:lnTo>
                    <a:pt x="322" y="196"/>
                  </a:lnTo>
                  <a:lnTo>
                    <a:pt x="313" y="226"/>
                  </a:lnTo>
                  <a:lnTo>
                    <a:pt x="298" y="254"/>
                  </a:lnTo>
                  <a:lnTo>
                    <a:pt x="279" y="278"/>
                  </a:lnTo>
                  <a:lnTo>
                    <a:pt x="254" y="298"/>
                  </a:lnTo>
                  <a:lnTo>
                    <a:pt x="227" y="313"/>
                  </a:lnTo>
                  <a:lnTo>
                    <a:pt x="196" y="322"/>
                  </a:lnTo>
                  <a:lnTo>
                    <a:pt x="163" y="326"/>
                  </a:lnTo>
                  <a:lnTo>
                    <a:pt x="130" y="322"/>
                  </a:lnTo>
                  <a:lnTo>
                    <a:pt x="99" y="313"/>
                  </a:lnTo>
                  <a:lnTo>
                    <a:pt x="71" y="298"/>
                  </a:lnTo>
                  <a:lnTo>
                    <a:pt x="48" y="278"/>
                  </a:lnTo>
                  <a:lnTo>
                    <a:pt x="28" y="254"/>
                  </a:lnTo>
                  <a:lnTo>
                    <a:pt x="12" y="226"/>
                  </a:lnTo>
                  <a:lnTo>
                    <a:pt x="3" y="196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419" y="2390"/>
              <a:ext cx="89" cy="55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3" y="129"/>
                </a:cxn>
                <a:cxn ang="0">
                  <a:pos x="12" y="99"/>
                </a:cxn>
                <a:cxn ang="0">
                  <a:pos x="28" y="71"/>
                </a:cxn>
                <a:cxn ang="0">
                  <a:pos x="48" y="48"/>
                </a:cxn>
                <a:cxn ang="0">
                  <a:pos x="71" y="27"/>
                </a:cxn>
                <a:cxn ang="0">
                  <a:pos x="99" y="12"/>
                </a:cxn>
                <a:cxn ang="0">
                  <a:pos x="130" y="3"/>
                </a:cxn>
                <a:cxn ang="0">
                  <a:pos x="163" y="0"/>
                </a:cxn>
                <a:cxn ang="0">
                  <a:pos x="196" y="3"/>
                </a:cxn>
                <a:cxn ang="0">
                  <a:pos x="227" y="12"/>
                </a:cxn>
                <a:cxn ang="0">
                  <a:pos x="254" y="27"/>
                </a:cxn>
                <a:cxn ang="0">
                  <a:pos x="279" y="48"/>
                </a:cxn>
                <a:cxn ang="0">
                  <a:pos x="298" y="71"/>
                </a:cxn>
                <a:cxn ang="0">
                  <a:pos x="313" y="99"/>
                </a:cxn>
                <a:cxn ang="0">
                  <a:pos x="322" y="129"/>
                </a:cxn>
                <a:cxn ang="0">
                  <a:pos x="327" y="163"/>
                </a:cxn>
                <a:cxn ang="0">
                  <a:pos x="322" y="196"/>
                </a:cxn>
                <a:cxn ang="0">
                  <a:pos x="313" y="226"/>
                </a:cxn>
                <a:cxn ang="0">
                  <a:pos x="298" y="254"/>
                </a:cxn>
                <a:cxn ang="0">
                  <a:pos x="279" y="278"/>
                </a:cxn>
                <a:cxn ang="0">
                  <a:pos x="254" y="298"/>
                </a:cxn>
                <a:cxn ang="0">
                  <a:pos x="227" y="313"/>
                </a:cxn>
                <a:cxn ang="0">
                  <a:pos x="196" y="322"/>
                </a:cxn>
                <a:cxn ang="0">
                  <a:pos x="163" y="326"/>
                </a:cxn>
                <a:cxn ang="0">
                  <a:pos x="130" y="322"/>
                </a:cxn>
                <a:cxn ang="0">
                  <a:pos x="99" y="313"/>
                </a:cxn>
                <a:cxn ang="0">
                  <a:pos x="71" y="298"/>
                </a:cxn>
                <a:cxn ang="0">
                  <a:pos x="48" y="278"/>
                </a:cxn>
                <a:cxn ang="0">
                  <a:pos x="28" y="254"/>
                </a:cxn>
                <a:cxn ang="0">
                  <a:pos x="12" y="226"/>
                </a:cxn>
                <a:cxn ang="0">
                  <a:pos x="3" y="196"/>
                </a:cxn>
                <a:cxn ang="0">
                  <a:pos x="0" y="163"/>
                </a:cxn>
              </a:cxnLst>
              <a:rect l="0" t="0" r="r" b="b"/>
              <a:pathLst>
                <a:path w="327" h="326">
                  <a:moveTo>
                    <a:pt x="0" y="163"/>
                  </a:moveTo>
                  <a:lnTo>
                    <a:pt x="3" y="129"/>
                  </a:lnTo>
                  <a:lnTo>
                    <a:pt x="12" y="99"/>
                  </a:lnTo>
                  <a:lnTo>
                    <a:pt x="28" y="71"/>
                  </a:lnTo>
                  <a:lnTo>
                    <a:pt x="48" y="48"/>
                  </a:lnTo>
                  <a:lnTo>
                    <a:pt x="71" y="27"/>
                  </a:lnTo>
                  <a:lnTo>
                    <a:pt x="99" y="12"/>
                  </a:lnTo>
                  <a:lnTo>
                    <a:pt x="130" y="3"/>
                  </a:lnTo>
                  <a:lnTo>
                    <a:pt x="163" y="0"/>
                  </a:lnTo>
                  <a:lnTo>
                    <a:pt x="196" y="3"/>
                  </a:lnTo>
                  <a:lnTo>
                    <a:pt x="227" y="12"/>
                  </a:lnTo>
                  <a:lnTo>
                    <a:pt x="254" y="27"/>
                  </a:lnTo>
                  <a:lnTo>
                    <a:pt x="279" y="48"/>
                  </a:lnTo>
                  <a:lnTo>
                    <a:pt x="298" y="71"/>
                  </a:lnTo>
                  <a:lnTo>
                    <a:pt x="313" y="99"/>
                  </a:lnTo>
                  <a:lnTo>
                    <a:pt x="322" y="129"/>
                  </a:lnTo>
                  <a:lnTo>
                    <a:pt x="327" y="163"/>
                  </a:lnTo>
                  <a:lnTo>
                    <a:pt x="322" y="196"/>
                  </a:lnTo>
                  <a:lnTo>
                    <a:pt x="313" y="226"/>
                  </a:lnTo>
                  <a:lnTo>
                    <a:pt x="298" y="254"/>
                  </a:lnTo>
                  <a:lnTo>
                    <a:pt x="279" y="278"/>
                  </a:lnTo>
                  <a:lnTo>
                    <a:pt x="254" y="298"/>
                  </a:lnTo>
                  <a:lnTo>
                    <a:pt x="227" y="313"/>
                  </a:lnTo>
                  <a:lnTo>
                    <a:pt x="196" y="322"/>
                  </a:lnTo>
                  <a:lnTo>
                    <a:pt x="163" y="326"/>
                  </a:lnTo>
                  <a:lnTo>
                    <a:pt x="130" y="322"/>
                  </a:lnTo>
                  <a:lnTo>
                    <a:pt x="99" y="313"/>
                  </a:lnTo>
                  <a:lnTo>
                    <a:pt x="71" y="298"/>
                  </a:lnTo>
                  <a:lnTo>
                    <a:pt x="48" y="278"/>
                  </a:lnTo>
                  <a:lnTo>
                    <a:pt x="28" y="254"/>
                  </a:lnTo>
                  <a:lnTo>
                    <a:pt x="12" y="226"/>
                  </a:lnTo>
                  <a:lnTo>
                    <a:pt x="3" y="196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255" y="2173"/>
              <a:ext cx="91" cy="54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3" y="130"/>
                </a:cxn>
                <a:cxn ang="0">
                  <a:pos x="12" y="99"/>
                </a:cxn>
                <a:cxn ang="0">
                  <a:pos x="28" y="71"/>
                </a:cxn>
                <a:cxn ang="0">
                  <a:pos x="47" y="48"/>
                </a:cxn>
                <a:cxn ang="0">
                  <a:pos x="72" y="28"/>
                </a:cxn>
                <a:cxn ang="0">
                  <a:pos x="99" y="12"/>
                </a:cxn>
                <a:cxn ang="0">
                  <a:pos x="130" y="3"/>
                </a:cxn>
                <a:cxn ang="0">
                  <a:pos x="163" y="0"/>
                </a:cxn>
                <a:cxn ang="0">
                  <a:pos x="196" y="3"/>
                </a:cxn>
                <a:cxn ang="0">
                  <a:pos x="226" y="12"/>
                </a:cxn>
                <a:cxn ang="0">
                  <a:pos x="253" y="28"/>
                </a:cxn>
                <a:cxn ang="0">
                  <a:pos x="278" y="48"/>
                </a:cxn>
                <a:cxn ang="0">
                  <a:pos x="297" y="71"/>
                </a:cxn>
                <a:cxn ang="0">
                  <a:pos x="312" y="99"/>
                </a:cxn>
                <a:cxn ang="0">
                  <a:pos x="322" y="130"/>
                </a:cxn>
                <a:cxn ang="0">
                  <a:pos x="326" y="163"/>
                </a:cxn>
                <a:cxn ang="0">
                  <a:pos x="322" y="196"/>
                </a:cxn>
                <a:cxn ang="0">
                  <a:pos x="312" y="226"/>
                </a:cxn>
                <a:cxn ang="0">
                  <a:pos x="297" y="253"/>
                </a:cxn>
                <a:cxn ang="0">
                  <a:pos x="278" y="278"/>
                </a:cxn>
                <a:cxn ang="0">
                  <a:pos x="253" y="297"/>
                </a:cxn>
                <a:cxn ang="0">
                  <a:pos x="226" y="312"/>
                </a:cxn>
                <a:cxn ang="0">
                  <a:pos x="196" y="322"/>
                </a:cxn>
                <a:cxn ang="0">
                  <a:pos x="163" y="326"/>
                </a:cxn>
                <a:cxn ang="0">
                  <a:pos x="130" y="322"/>
                </a:cxn>
                <a:cxn ang="0">
                  <a:pos x="99" y="312"/>
                </a:cxn>
                <a:cxn ang="0">
                  <a:pos x="72" y="297"/>
                </a:cxn>
                <a:cxn ang="0">
                  <a:pos x="47" y="278"/>
                </a:cxn>
                <a:cxn ang="0">
                  <a:pos x="28" y="253"/>
                </a:cxn>
                <a:cxn ang="0">
                  <a:pos x="12" y="226"/>
                </a:cxn>
                <a:cxn ang="0">
                  <a:pos x="3" y="196"/>
                </a:cxn>
                <a:cxn ang="0">
                  <a:pos x="0" y="163"/>
                </a:cxn>
              </a:cxnLst>
              <a:rect l="0" t="0" r="r" b="b"/>
              <a:pathLst>
                <a:path w="326" h="326">
                  <a:moveTo>
                    <a:pt x="0" y="163"/>
                  </a:moveTo>
                  <a:lnTo>
                    <a:pt x="3" y="130"/>
                  </a:lnTo>
                  <a:lnTo>
                    <a:pt x="12" y="99"/>
                  </a:lnTo>
                  <a:lnTo>
                    <a:pt x="28" y="71"/>
                  </a:lnTo>
                  <a:lnTo>
                    <a:pt x="47" y="48"/>
                  </a:lnTo>
                  <a:lnTo>
                    <a:pt x="72" y="28"/>
                  </a:lnTo>
                  <a:lnTo>
                    <a:pt x="99" y="12"/>
                  </a:lnTo>
                  <a:lnTo>
                    <a:pt x="130" y="3"/>
                  </a:lnTo>
                  <a:lnTo>
                    <a:pt x="163" y="0"/>
                  </a:lnTo>
                  <a:lnTo>
                    <a:pt x="196" y="3"/>
                  </a:lnTo>
                  <a:lnTo>
                    <a:pt x="226" y="12"/>
                  </a:lnTo>
                  <a:lnTo>
                    <a:pt x="253" y="28"/>
                  </a:lnTo>
                  <a:lnTo>
                    <a:pt x="278" y="48"/>
                  </a:lnTo>
                  <a:lnTo>
                    <a:pt x="297" y="71"/>
                  </a:lnTo>
                  <a:lnTo>
                    <a:pt x="312" y="99"/>
                  </a:lnTo>
                  <a:lnTo>
                    <a:pt x="322" y="130"/>
                  </a:lnTo>
                  <a:lnTo>
                    <a:pt x="326" y="163"/>
                  </a:lnTo>
                  <a:lnTo>
                    <a:pt x="322" y="196"/>
                  </a:lnTo>
                  <a:lnTo>
                    <a:pt x="312" y="226"/>
                  </a:lnTo>
                  <a:lnTo>
                    <a:pt x="297" y="253"/>
                  </a:lnTo>
                  <a:lnTo>
                    <a:pt x="278" y="278"/>
                  </a:lnTo>
                  <a:lnTo>
                    <a:pt x="253" y="297"/>
                  </a:lnTo>
                  <a:lnTo>
                    <a:pt x="226" y="312"/>
                  </a:lnTo>
                  <a:lnTo>
                    <a:pt x="196" y="322"/>
                  </a:lnTo>
                  <a:lnTo>
                    <a:pt x="163" y="326"/>
                  </a:lnTo>
                  <a:lnTo>
                    <a:pt x="130" y="322"/>
                  </a:lnTo>
                  <a:lnTo>
                    <a:pt x="99" y="312"/>
                  </a:lnTo>
                  <a:lnTo>
                    <a:pt x="72" y="297"/>
                  </a:lnTo>
                  <a:lnTo>
                    <a:pt x="47" y="278"/>
                  </a:lnTo>
                  <a:lnTo>
                    <a:pt x="28" y="253"/>
                  </a:lnTo>
                  <a:lnTo>
                    <a:pt x="12" y="226"/>
                  </a:lnTo>
                  <a:lnTo>
                    <a:pt x="3" y="196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1416" y="1551"/>
              <a:ext cx="118" cy="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 flipV="1">
              <a:off x="3177" y="3654"/>
              <a:ext cx="1" cy="7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40" name="Group 39"/>
            <p:cNvGrpSpPr>
              <a:grpSpLocks/>
            </p:cNvGrpSpPr>
            <p:nvPr/>
          </p:nvGrpSpPr>
          <p:grpSpPr bwMode="auto">
            <a:xfrm>
              <a:off x="1840" y="1983"/>
              <a:ext cx="179" cy="435"/>
              <a:chOff x="2057" y="1863"/>
              <a:chExt cx="179" cy="435"/>
            </a:xfrm>
          </p:grpSpPr>
          <p:sp>
            <p:nvSpPr>
              <p:cNvPr id="76" name="Freeform 40"/>
              <p:cNvSpPr>
                <a:spLocks/>
              </p:cNvSpPr>
              <p:nvPr/>
            </p:nvSpPr>
            <p:spPr bwMode="auto">
              <a:xfrm>
                <a:off x="2145" y="2243"/>
                <a:ext cx="91" cy="55"/>
              </a:xfrm>
              <a:custGeom>
                <a:avLst/>
                <a:gdLst/>
                <a:ahLst/>
                <a:cxnLst>
                  <a:cxn ang="0">
                    <a:pos x="327" y="326"/>
                  </a:cxn>
                  <a:cxn ang="0">
                    <a:pos x="260" y="319"/>
                  </a:cxn>
                  <a:cxn ang="0">
                    <a:pos x="199" y="300"/>
                  </a:cxn>
                  <a:cxn ang="0">
                    <a:pos x="143" y="270"/>
                  </a:cxn>
                  <a:cxn ang="0">
                    <a:pos x="95" y="230"/>
                  </a:cxn>
                  <a:cxn ang="0">
                    <a:pos x="55" y="182"/>
                  </a:cxn>
                  <a:cxn ang="0">
                    <a:pos x="26" y="127"/>
                  </a:cxn>
                  <a:cxn ang="0">
                    <a:pos x="6" y="66"/>
                  </a:cxn>
                  <a:cxn ang="0">
                    <a:pos x="0" y="0"/>
                  </a:cxn>
                </a:cxnLst>
                <a:rect l="0" t="0" r="r" b="b"/>
                <a:pathLst>
                  <a:path w="327" h="326">
                    <a:moveTo>
                      <a:pt x="327" y="326"/>
                    </a:moveTo>
                    <a:lnTo>
                      <a:pt x="260" y="319"/>
                    </a:lnTo>
                    <a:lnTo>
                      <a:pt x="199" y="300"/>
                    </a:lnTo>
                    <a:lnTo>
                      <a:pt x="143" y="270"/>
                    </a:lnTo>
                    <a:lnTo>
                      <a:pt x="95" y="230"/>
                    </a:lnTo>
                    <a:lnTo>
                      <a:pt x="55" y="182"/>
                    </a:lnTo>
                    <a:lnTo>
                      <a:pt x="26" y="127"/>
                    </a:lnTo>
                    <a:lnTo>
                      <a:pt x="6" y="66"/>
                    </a:lnTo>
                    <a:lnTo>
                      <a:pt x="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7" name="Line 41"/>
              <p:cNvSpPr>
                <a:spLocks noChangeShapeType="1"/>
              </p:cNvSpPr>
              <p:nvPr/>
            </p:nvSpPr>
            <p:spPr bwMode="auto">
              <a:xfrm flipV="1">
                <a:off x="2145" y="2135"/>
                <a:ext cx="2" cy="1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8" name="Freeform 42"/>
              <p:cNvSpPr>
                <a:spLocks/>
              </p:cNvSpPr>
              <p:nvPr/>
            </p:nvSpPr>
            <p:spPr bwMode="auto">
              <a:xfrm>
                <a:off x="2057" y="2080"/>
                <a:ext cx="88" cy="55"/>
              </a:xfrm>
              <a:custGeom>
                <a:avLst/>
                <a:gdLst/>
                <a:ahLst/>
                <a:cxnLst>
                  <a:cxn ang="0">
                    <a:pos x="325" y="326"/>
                  </a:cxn>
                  <a:cxn ang="0">
                    <a:pos x="318" y="260"/>
                  </a:cxn>
                  <a:cxn ang="0">
                    <a:pos x="299" y="198"/>
                  </a:cxn>
                  <a:cxn ang="0">
                    <a:pos x="269" y="143"/>
                  </a:cxn>
                  <a:cxn ang="0">
                    <a:pos x="229" y="95"/>
                  </a:cxn>
                  <a:cxn ang="0">
                    <a:pos x="181" y="55"/>
                  </a:cxn>
                  <a:cxn ang="0">
                    <a:pos x="126" y="26"/>
                  </a:cxn>
                  <a:cxn ang="0">
                    <a:pos x="65" y="6"/>
                  </a:cxn>
                  <a:cxn ang="0">
                    <a:pos x="0" y="0"/>
                  </a:cxn>
                </a:cxnLst>
                <a:rect l="0" t="0" r="r" b="b"/>
                <a:pathLst>
                  <a:path w="325" h="326">
                    <a:moveTo>
                      <a:pt x="325" y="326"/>
                    </a:moveTo>
                    <a:lnTo>
                      <a:pt x="318" y="260"/>
                    </a:lnTo>
                    <a:lnTo>
                      <a:pt x="299" y="198"/>
                    </a:lnTo>
                    <a:lnTo>
                      <a:pt x="269" y="143"/>
                    </a:lnTo>
                    <a:lnTo>
                      <a:pt x="229" y="95"/>
                    </a:lnTo>
                    <a:lnTo>
                      <a:pt x="181" y="55"/>
                    </a:lnTo>
                    <a:lnTo>
                      <a:pt x="126" y="26"/>
                    </a:lnTo>
                    <a:lnTo>
                      <a:pt x="65" y="6"/>
                    </a:lnTo>
                    <a:lnTo>
                      <a:pt x="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9" name="Freeform 43"/>
              <p:cNvSpPr>
                <a:spLocks/>
              </p:cNvSpPr>
              <p:nvPr/>
            </p:nvSpPr>
            <p:spPr bwMode="auto">
              <a:xfrm>
                <a:off x="2057" y="2026"/>
                <a:ext cx="88" cy="54"/>
              </a:xfrm>
              <a:custGeom>
                <a:avLst/>
                <a:gdLst/>
                <a:ahLst/>
                <a:cxnLst>
                  <a:cxn ang="0">
                    <a:pos x="0" y="326"/>
                  </a:cxn>
                  <a:cxn ang="0">
                    <a:pos x="65" y="319"/>
                  </a:cxn>
                  <a:cxn ang="0">
                    <a:pos x="126" y="300"/>
                  </a:cxn>
                  <a:cxn ang="0">
                    <a:pos x="181" y="270"/>
                  </a:cxn>
                  <a:cxn ang="0">
                    <a:pos x="229" y="230"/>
                  </a:cxn>
                  <a:cxn ang="0">
                    <a:pos x="269" y="182"/>
                  </a:cxn>
                  <a:cxn ang="0">
                    <a:pos x="299" y="126"/>
                  </a:cxn>
                  <a:cxn ang="0">
                    <a:pos x="318" y="65"/>
                  </a:cxn>
                  <a:cxn ang="0">
                    <a:pos x="325" y="0"/>
                  </a:cxn>
                </a:cxnLst>
                <a:rect l="0" t="0" r="r" b="b"/>
                <a:pathLst>
                  <a:path w="325" h="326">
                    <a:moveTo>
                      <a:pt x="0" y="326"/>
                    </a:moveTo>
                    <a:lnTo>
                      <a:pt x="65" y="319"/>
                    </a:lnTo>
                    <a:lnTo>
                      <a:pt x="126" y="300"/>
                    </a:lnTo>
                    <a:lnTo>
                      <a:pt x="181" y="270"/>
                    </a:lnTo>
                    <a:lnTo>
                      <a:pt x="229" y="230"/>
                    </a:lnTo>
                    <a:lnTo>
                      <a:pt x="269" y="182"/>
                    </a:lnTo>
                    <a:lnTo>
                      <a:pt x="299" y="126"/>
                    </a:lnTo>
                    <a:lnTo>
                      <a:pt x="318" y="65"/>
                    </a:lnTo>
                    <a:lnTo>
                      <a:pt x="325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0" name="Line 44"/>
              <p:cNvSpPr>
                <a:spLocks noChangeShapeType="1"/>
              </p:cNvSpPr>
              <p:nvPr/>
            </p:nvSpPr>
            <p:spPr bwMode="auto">
              <a:xfrm flipV="1">
                <a:off x="2145" y="1917"/>
                <a:ext cx="2" cy="10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1" name="Freeform 45"/>
              <p:cNvSpPr>
                <a:spLocks/>
              </p:cNvSpPr>
              <p:nvPr/>
            </p:nvSpPr>
            <p:spPr bwMode="auto">
              <a:xfrm>
                <a:off x="2145" y="1863"/>
                <a:ext cx="91" cy="54"/>
              </a:xfrm>
              <a:custGeom>
                <a:avLst/>
                <a:gdLst/>
                <a:ahLst/>
                <a:cxnLst>
                  <a:cxn ang="0">
                    <a:pos x="0" y="325"/>
                  </a:cxn>
                  <a:cxn ang="0">
                    <a:pos x="6" y="259"/>
                  </a:cxn>
                  <a:cxn ang="0">
                    <a:pos x="26" y="198"/>
                  </a:cxn>
                  <a:cxn ang="0">
                    <a:pos x="55" y="142"/>
                  </a:cxn>
                  <a:cxn ang="0">
                    <a:pos x="95" y="94"/>
                  </a:cxn>
                  <a:cxn ang="0">
                    <a:pos x="143" y="55"/>
                  </a:cxn>
                  <a:cxn ang="0">
                    <a:pos x="199" y="25"/>
                  </a:cxn>
                  <a:cxn ang="0">
                    <a:pos x="260" y="6"/>
                  </a:cxn>
                  <a:cxn ang="0">
                    <a:pos x="327" y="0"/>
                  </a:cxn>
                </a:cxnLst>
                <a:rect l="0" t="0" r="r" b="b"/>
                <a:pathLst>
                  <a:path w="327" h="325">
                    <a:moveTo>
                      <a:pt x="0" y="325"/>
                    </a:moveTo>
                    <a:lnTo>
                      <a:pt x="6" y="259"/>
                    </a:lnTo>
                    <a:lnTo>
                      <a:pt x="26" y="198"/>
                    </a:lnTo>
                    <a:lnTo>
                      <a:pt x="55" y="142"/>
                    </a:lnTo>
                    <a:lnTo>
                      <a:pt x="95" y="94"/>
                    </a:lnTo>
                    <a:lnTo>
                      <a:pt x="143" y="55"/>
                    </a:lnTo>
                    <a:lnTo>
                      <a:pt x="199" y="25"/>
                    </a:lnTo>
                    <a:lnTo>
                      <a:pt x="260" y="6"/>
                    </a:lnTo>
                    <a:lnTo>
                      <a:pt x="327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41" name="Group 46"/>
            <p:cNvGrpSpPr>
              <a:grpSpLocks/>
            </p:cNvGrpSpPr>
            <p:nvPr/>
          </p:nvGrpSpPr>
          <p:grpSpPr bwMode="auto">
            <a:xfrm>
              <a:off x="2107" y="2458"/>
              <a:ext cx="357" cy="109"/>
              <a:chOff x="2324" y="2338"/>
              <a:chExt cx="357" cy="109"/>
            </a:xfrm>
          </p:grpSpPr>
          <p:sp>
            <p:nvSpPr>
              <p:cNvPr id="72" name="Freeform 47"/>
              <p:cNvSpPr>
                <a:spLocks/>
              </p:cNvSpPr>
              <p:nvPr/>
            </p:nvSpPr>
            <p:spPr bwMode="auto">
              <a:xfrm>
                <a:off x="2592" y="2338"/>
                <a:ext cx="89" cy="55"/>
              </a:xfrm>
              <a:custGeom>
                <a:avLst/>
                <a:gdLst/>
                <a:ahLst/>
                <a:cxnLst>
                  <a:cxn ang="0">
                    <a:pos x="325" y="0"/>
                  </a:cxn>
                  <a:cxn ang="0">
                    <a:pos x="318" y="65"/>
                  </a:cxn>
                  <a:cxn ang="0">
                    <a:pos x="299" y="127"/>
                  </a:cxn>
                  <a:cxn ang="0">
                    <a:pos x="269" y="183"/>
                  </a:cxn>
                  <a:cxn ang="0">
                    <a:pos x="229" y="231"/>
                  </a:cxn>
                  <a:cxn ang="0">
                    <a:pos x="181" y="271"/>
                  </a:cxn>
                  <a:cxn ang="0">
                    <a:pos x="126" y="300"/>
                  </a:cxn>
                  <a:cxn ang="0">
                    <a:pos x="65" y="320"/>
                  </a:cxn>
                  <a:cxn ang="0">
                    <a:pos x="0" y="327"/>
                  </a:cxn>
                </a:cxnLst>
                <a:rect l="0" t="0" r="r" b="b"/>
                <a:pathLst>
                  <a:path w="325" h="327">
                    <a:moveTo>
                      <a:pt x="325" y="0"/>
                    </a:moveTo>
                    <a:lnTo>
                      <a:pt x="318" y="65"/>
                    </a:lnTo>
                    <a:lnTo>
                      <a:pt x="299" y="127"/>
                    </a:lnTo>
                    <a:lnTo>
                      <a:pt x="269" y="183"/>
                    </a:lnTo>
                    <a:lnTo>
                      <a:pt x="229" y="231"/>
                    </a:lnTo>
                    <a:lnTo>
                      <a:pt x="181" y="271"/>
                    </a:lnTo>
                    <a:lnTo>
                      <a:pt x="126" y="300"/>
                    </a:lnTo>
                    <a:lnTo>
                      <a:pt x="65" y="320"/>
                    </a:lnTo>
                    <a:lnTo>
                      <a:pt x="0" y="327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" name="Freeform 48"/>
              <p:cNvSpPr>
                <a:spLocks/>
              </p:cNvSpPr>
              <p:nvPr/>
            </p:nvSpPr>
            <p:spPr bwMode="auto">
              <a:xfrm>
                <a:off x="2502" y="2393"/>
                <a:ext cx="90" cy="54"/>
              </a:xfrm>
              <a:custGeom>
                <a:avLst/>
                <a:gdLst/>
                <a:ahLst/>
                <a:cxnLst>
                  <a:cxn ang="0">
                    <a:pos x="327" y="0"/>
                  </a:cxn>
                  <a:cxn ang="0">
                    <a:pos x="260" y="6"/>
                  </a:cxn>
                  <a:cxn ang="0">
                    <a:pos x="199" y="25"/>
                  </a:cxn>
                  <a:cxn ang="0">
                    <a:pos x="143" y="55"/>
                  </a:cxn>
                  <a:cxn ang="0">
                    <a:pos x="95" y="95"/>
                  </a:cxn>
                  <a:cxn ang="0">
                    <a:pos x="55" y="143"/>
                  </a:cxn>
                  <a:cxn ang="0">
                    <a:pos x="26" y="198"/>
                  </a:cxn>
                  <a:cxn ang="0">
                    <a:pos x="6" y="259"/>
                  </a:cxn>
                  <a:cxn ang="0">
                    <a:pos x="0" y="325"/>
                  </a:cxn>
                </a:cxnLst>
                <a:rect l="0" t="0" r="r" b="b"/>
                <a:pathLst>
                  <a:path w="327" h="325">
                    <a:moveTo>
                      <a:pt x="327" y="0"/>
                    </a:moveTo>
                    <a:lnTo>
                      <a:pt x="260" y="6"/>
                    </a:lnTo>
                    <a:lnTo>
                      <a:pt x="199" y="25"/>
                    </a:lnTo>
                    <a:lnTo>
                      <a:pt x="143" y="55"/>
                    </a:lnTo>
                    <a:lnTo>
                      <a:pt x="95" y="95"/>
                    </a:lnTo>
                    <a:lnTo>
                      <a:pt x="55" y="143"/>
                    </a:lnTo>
                    <a:lnTo>
                      <a:pt x="26" y="198"/>
                    </a:lnTo>
                    <a:lnTo>
                      <a:pt x="6" y="259"/>
                    </a:lnTo>
                    <a:lnTo>
                      <a:pt x="0" y="325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4" name="Freeform 49"/>
              <p:cNvSpPr>
                <a:spLocks/>
              </p:cNvSpPr>
              <p:nvPr/>
            </p:nvSpPr>
            <p:spPr bwMode="auto">
              <a:xfrm>
                <a:off x="2413" y="2393"/>
                <a:ext cx="89" cy="54"/>
              </a:xfrm>
              <a:custGeom>
                <a:avLst/>
                <a:gdLst/>
                <a:ahLst/>
                <a:cxnLst>
                  <a:cxn ang="0">
                    <a:pos x="325" y="325"/>
                  </a:cxn>
                  <a:cxn ang="0">
                    <a:pos x="318" y="259"/>
                  </a:cxn>
                  <a:cxn ang="0">
                    <a:pos x="299" y="198"/>
                  </a:cxn>
                  <a:cxn ang="0">
                    <a:pos x="269" y="143"/>
                  </a:cxn>
                  <a:cxn ang="0">
                    <a:pos x="229" y="95"/>
                  </a:cxn>
                  <a:cxn ang="0">
                    <a:pos x="181" y="55"/>
                  </a:cxn>
                  <a:cxn ang="0">
                    <a:pos x="126" y="25"/>
                  </a:cxn>
                  <a:cxn ang="0">
                    <a:pos x="65" y="6"/>
                  </a:cxn>
                  <a:cxn ang="0">
                    <a:pos x="0" y="0"/>
                  </a:cxn>
                </a:cxnLst>
                <a:rect l="0" t="0" r="r" b="b"/>
                <a:pathLst>
                  <a:path w="325" h="325">
                    <a:moveTo>
                      <a:pt x="325" y="325"/>
                    </a:moveTo>
                    <a:lnTo>
                      <a:pt x="318" y="259"/>
                    </a:lnTo>
                    <a:lnTo>
                      <a:pt x="299" y="198"/>
                    </a:lnTo>
                    <a:lnTo>
                      <a:pt x="269" y="143"/>
                    </a:lnTo>
                    <a:lnTo>
                      <a:pt x="229" y="95"/>
                    </a:lnTo>
                    <a:lnTo>
                      <a:pt x="181" y="55"/>
                    </a:lnTo>
                    <a:lnTo>
                      <a:pt x="126" y="25"/>
                    </a:lnTo>
                    <a:lnTo>
                      <a:pt x="65" y="6"/>
                    </a:lnTo>
                    <a:lnTo>
                      <a:pt x="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5" name="Freeform 50"/>
              <p:cNvSpPr>
                <a:spLocks/>
              </p:cNvSpPr>
              <p:nvPr/>
            </p:nvSpPr>
            <p:spPr bwMode="auto">
              <a:xfrm>
                <a:off x="2324" y="2338"/>
                <a:ext cx="89" cy="55"/>
              </a:xfrm>
              <a:custGeom>
                <a:avLst/>
                <a:gdLst/>
                <a:ahLst/>
                <a:cxnLst>
                  <a:cxn ang="0">
                    <a:pos x="326" y="327"/>
                  </a:cxn>
                  <a:cxn ang="0">
                    <a:pos x="259" y="320"/>
                  </a:cxn>
                  <a:cxn ang="0">
                    <a:pos x="198" y="300"/>
                  </a:cxn>
                  <a:cxn ang="0">
                    <a:pos x="143" y="271"/>
                  </a:cxn>
                  <a:cxn ang="0">
                    <a:pos x="95" y="231"/>
                  </a:cxn>
                  <a:cxn ang="0">
                    <a:pos x="55" y="183"/>
                  </a:cxn>
                  <a:cxn ang="0">
                    <a:pos x="26" y="127"/>
                  </a:cxn>
                  <a:cxn ang="0">
                    <a:pos x="6" y="65"/>
                  </a:cxn>
                  <a:cxn ang="0">
                    <a:pos x="0" y="0"/>
                  </a:cxn>
                </a:cxnLst>
                <a:rect l="0" t="0" r="r" b="b"/>
                <a:pathLst>
                  <a:path w="326" h="327">
                    <a:moveTo>
                      <a:pt x="326" y="327"/>
                    </a:moveTo>
                    <a:lnTo>
                      <a:pt x="259" y="320"/>
                    </a:lnTo>
                    <a:lnTo>
                      <a:pt x="198" y="300"/>
                    </a:lnTo>
                    <a:lnTo>
                      <a:pt x="143" y="271"/>
                    </a:lnTo>
                    <a:lnTo>
                      <a:pt x="95" y="231"/>
                    </a:lnTo>
                    <a:lnTo>
                      <a:pt x="55" y="183"/>
                    </a:lnTo>
                    <a:lnTo>
                      <a:pt x="26" y="127"/>
                    </a:lnTo>
                    <a:lnTo>
                      <a:pt x="6" y="65"/>
                    </a:lnTo>
                    <a:lnTo>
                      <a:pt x="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42" name="Line 51"/>
            <p:cNvSpPr>
              <a:spLocks noChangeShapeType="1"/>
            </p:cNvSpPr>
            <p:nvPr/>
          </p:nvSpPr>
          <p:spPr bwMode="auto">
            <a:xfrm flipV="1">
              <a:off x="3541" y="1335"/>
              <a:ext cx="2" cy="2391"/>
            </a:xfrm>
            <a:prstGeom prst="line">
              <a:avLst/>
            </a:prstGeom>
            <a:noFill/>
            <a:ln w="1587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Line 52"/>
            <p:cNvSpPr>
              <a:spLocks noChangeShapeType="1"/>
            </p:cNvSpPr>
            <p:nvPr/>
          </p:nvSpPr>
          <p:spPr bwMode="auto">
            <a:xfrm flipV="1">
              <a:off x="3541" y="3654"/>
              <a:ext cx="2" cy="7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Line 53"/>
            <p:cNvSpPr>
              <a:spLocks noChangeShapeType="1"/>
            </p:cNvSpPr>
            <p:nvPr/>
          </p:nvSpPr>
          <p:spPr bwMode="auto">
            <a:xfrm flipV="1">
              <a:off x="3906" y="1335"/>
              <a:ext cx="2" cy="2391"/>
            </a:xfrm>
            <a:prstGeom prst="line">
              <a:avLst/>
            </a:prstGeom>
            <a:noFill/>
            <a:ln w="1587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Line 54"/>
            <p:cNvSpPr>
              <a:spLocks noChangeShapeType="1"/>
            </p:cNvSpPr>
            <p:nvPr/>
          </p:nvSpPr>
          <p:spPr bwMode="auto">
            <a:xfrm flipV="1">
              <a:off x="3906" y="3654"/>
              <a:ext cx="2" cy="7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Line 55"/>
            <p:cNvSpPr>
              <a:spLocks noChangeShapeType="1"/>
            </p:cNvSpPr>
            <p:nvPr/>
          </p:nvSpPr>
          <p:spPr bwMode="auto">
            <a:xfrm flipV="1">
              <a:off x="4269" y="1335"/>
              <a:ext cx="2" cy="2391"/>
            </a:xfrm>
            <a:prstGeom prst="line">
              <a:avLst/>
            </a:prstGeom>
            <a:noFill/>
            <a:ln w="1587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Line 56"/>
            <p:cNvSpPr>
              <a:spLocks noChangeShapeType="1"/>
            </p:cNvSpPr>
            <p:nvPr/>
          </p:nvSpPr>
          <p:spPr bwMode="auto">
            <a:xfrm flipV="1">
              <a:off x="4269" y="3654"/>
              <a:ext cx="2" cy="7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Line 57"/>
            <p:cNvSpPr>
              <a:spLocks noChangeShapeType="1"/>
            </p:cNvSpPr>
            <p:nvPr/>
          </p:nvSpPr>
          <p:spPr bwMode="auto">
            <a:xfrm flipV="1">
              <a:off x="4634" y="1335"/>
              <a:ext cx="1" cy="2391"/>
            </a:xfrm>
            <a:prstGeom prst="line">
              <a:avLst/>
            </a:prstGeom>
            <a:noFill/>
            <a:ln w="1587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Line 58"/>
            <p:cNvSpPr>
              <a:spLocks noChangeShapeType="1"/>
            </p:cNvSpPr>
            <p:nvPr/>
          </p:nvSpPr>
          <p:spPr bwMode="auto">
            <a:xfrm flipV="1">
              <a:off x="4634" y="3654"/>
              <a:ext cx="1" cy="7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Line 59"/>
            <p:cNvSpPr>
              <a:spLocks noChangeShapeType="1"/>
            </p:cNvSpPr>
            <p:nvPr/>
          </p:nvSpPr>
          <p:spPr bwMode="auto">
            <a:xfrm flipV="1">
              <a:off x="4998" y="1335"/>
              <a:ext cx="2" cy="2391"/>
            </a:xfrm>
            <a:prstGeom prst="line">
              <a:avLst/>
            </a:prstGeom>
            <a:noFill/>
            <a:ln w="1587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Line 60"/>
            <p:cNvSpPr>
              <a:spLocks noChangeShapeType="1"/>
            </p:cNvSpPr>
            <p:nvPr/>
          </p:nvSpPr>
          <p:spPr bwMode="auto">
            <a:xfrm flipV="1">
              <a:off x="4998" y="3654"/>
              <a:ext cx="2" cy="7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Freeform 61"/>
            <p:cNvSpPr>
              <a:spLocks/>
            </p:cNvSpPr>
            <p:nvPr/>
          </p:nvSpPr>
          <p:spPr bwMode="auto">
            <a:xfrm>
              <a:off x="1409" y="1335"/>
              <a:ext cx="3589" cy="23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343"/>
                </a:cxn>
                <a:cxn ang="0">
                  <a:pos x="13112" y="14343"/>
                </a:cxn>
              </a:cxnLst>
              <a:rect l="0" t="0" r="r" b="b"/>
              <a:pathLst>
                <a:path w="13112" h="14343">
                  <a:moveTo>
                    <a:pt x="0" y="0"/>
                  </a:moveTo>
                  <a:lnTo>
                    <a:pt x="0" y="14343"/>
                  </a:lnTo>
                  <a:lnTo>
                    <a:pt x="13112" y="14343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Rectangle 62"/>
            <p:cNvSpPr>
              <a:spLocks noChangeArrowheads="1"/>
            </p:cNvSpPr>
            <p:nvPr/>
          </p:nvSpPr>
          <p:spPr bwMode="auto">
            <a:xfrm>
              <a:off x="1177" y="1465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000" kern="0">
                  <a:solidFill>
                    <a:srgbClr val="000000"/>
                  </a:solidFill>
                </a:rPr>
                <a:t>10</a:t>
              </a:r>
              <a:endParaRPr lang="en-US" sz="20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Rectangle 63"/>
            <p:cNvSpPr>
              <a:spLocks noChangeArrowheads="1"/>
            </p:cNvSpPr>
            <p:nvPr/>
          </p:nvSpPr>
          <p:spPr bwMode="auto">
            <a:xfrm>
              <a:off x="1266" y="1683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000" kern="0">
                  <a:solidFill>
                    <a:srgbClr val="000000"/>
                  </a:solidFill>
                </a:rPr>
                <a:t>9</a:t>
              </a:r>
              <a:endParaRPr lang="en-US" sz="20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Rectangle 64"/>
            <p:cNvSpPr>
              <a:spLocks noChangeArrowheads="1"/>
            </p:cNvSpPr>
            <p:nvPr/>
          </p:nvSpPr>
          <p:spPr bwMode="auto">
            <a:xfrm>
              <a:off x="1266" y="1900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000" kern="0">
                  <a:solidFill>
                    <a:srgbClr val="000000"/>
                  </a:solidFill>
                </a:rPr>
                <a:t>8</a:t>
              </a:r>
              <a:endParaRPr lang="en-US" sz="20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Rectangle 65"/>
            <p:cNvSpPr>
              <a:spLocks noChangeArrowheads="1"/>
            </p:cNvSpPr>
            <p:nvPr/>
          </p:nvSpPr>
          <p:spPr bwMode="auto">
            <a:xfrm>
              <a:off x="1266" y="2335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000" kern="0">
                  <a:solidFill>
                    <a:srgbClr val="000000"/>
                  </a:solidFill>
                </a:rPr>
                <a:t>6</a:t>
              </a:r>
              <a:endParaRPr lang="en-US" sz="20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Rectangle 66"/>
            <p:cNvSpPr>
              <a:spLocks noChangeArrowheads="1"/>
            </p:cNvSpPr>
            <p:nvPr/>
          </p:nvSpPr>
          <p:spPr bwMode="auto">
            <a:xfrm>
              <a:off x="1266" y="2552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000" kern="0">
                  <a:solidFill>
                    <a:srgbClr val="000000"/>
                  </a:solidFill>
                </a:rPr>
                <a:t>5</a:t>
              </a:r>
              <a:endParaRPr lang="en-US" sz="20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Rectangle 67"/>
            <p:cNvSpPr>
              <a:spLocks noChangeArrowheads="1"/>
            </p:cNvSpPr>
            <p:nvPr/>
          </p:nvSpPr>
          <p:spPr bwMode="auto">
            <a:xfrm>
              <a:off x="1266" y="2769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000" kern="0">
                  <a:solidFill>
                    <a:srgbClr val="000000"/>
                  </a:solidFill>
                </a:rPr>
                <a:t>4</a:t>
              </a:r>
              <a:endParaRPr lang="en-US" sz="20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Rectangle 68"/>
            <p:cNvSpPr>
              <a:spLocks noChangeArrowheads="1"/>
            </p:cNvSpPr>
            <p:nvPr/>
          </p:nvSpPr>
          <p:spPr bwMode="auto">
            <a:xfrm>
              <a:off x="1266" y="2987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000" kern="0">
                  <a:solidFill>
                    <a:srgbClr val="000000"/>
                  </a:solidFill>
                </a:rPr>
                <a:t>3</a:t>
              </a:r>
              <a:endParaRPr lang="en-US" sz="20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Rectangle 69"/>
            <p:cNvSpPr>
              <a:spLocks noChangeArrowheads="1"/>
            </p:cNvSpPr>
            <p:nvPr/>
          </p:nvSpPr>
          <p:spPr bwMode="auto">
            <a:xfrm>
              <a:off x="1266" y="3204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000" kern="0">
                  <a:solidFill>
                    <a:srgbClr val="000000"/>
                  </a:solidFill>
                </a:rPr>
                <a:t>2</a:t>
              </a:r>
              <a:endParaRPr lang="en-US" sz="20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Rectangle 70"/>
            <p:cNvSpPr>
              <a:spLocks noChangeArrowheads="1"/>
            </p:cNvSpPr>
            <p:nvPr/>
          </p:nvSpPr>
          <p:spPr bwMode="auto">
            <a:xfrm>
              <a:off x="1266" y="3421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000" kern="0">
                  <a:solidFill>
                    <a:srgbClr val="000000"/>
                  </a:solidFill>
                </a:rPr>
                <a:t>1</a:t>
              </a:r>
              <a:endParaRPr lang="en-US" sz="20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Rectangle 71"/>
            <p:cNvSpPr>
              <a:spLocks noChangeArrowheads="1"/>
            </p:cNvSpPr>
            <p:nvPr/>
          </p:nvSpPr>
          <p:spPr bwMode="auto">
            <a:xfrm>
              <a:off x="1266" y="3639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000" kern="0">
                  <a:solidFill>
                    <a:srgbClr val="000000"/>
                  </a:solidFill>
                </a:rPr>
                <a:t>0</a:t>
              </a:r>
              <a:endParaRPr lang="en-US" sz="20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ctangle 72"/>
            <p:cNvSpPr>
              <a:spLocks noChangeArrowheads="1"/>
            </p:cNvSpPr>
            <p:nvPr/>
          </p:nvSpPr>
          <p:spPr bwMode="auto">
            <a:xfrm>
              <a:off x="1567" y="2232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000" kern="0">
                  <a:solidFill>
                    <a:srgbClr val="000000"/>
                  </a:solidFill>
                </a:rPr>
                <a:t>.</a:t>
              </a:r>
              <a:endParaRPr lang="en-US" sz="20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Rectangle 73"/>
            <p:cNvSpPr>
              <a:spLocks noChangeArrowheads="1"/>
            </p:cNvSpPr>
            <p:nvPr/>
          </p:nvSpPr>
          <p:spPr bwMode="auto">
            <a:xfrm>
              <a:off x="1603" y="2108"/>
              <a:ext cx="19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000" kern="0" dirty="0">
                  <a:solidFill>
                    <a:srgbClr val="000000"/>
                  </a:solidFill>
                </a:rPr>
                <a:t>2</a:t>
              </a:r>
              <a:r>
                <a:rPr lang="en-US" sz="2000" i="1" kern="0" dirty="0">
                  <a:solidFill>
                    <a:srgbClr val="000000"/>
                  </a:solidFill>
                </a:rPr>
                <a:t>Y</a:t>
              </a:r>
            </a:p>
          </p:txBody>
        </p:sp>
        <p:sp>
          <p:nvSpPr>
            <p:cNvPr id="65" name="Rectangle 74"/>
            <p:cNvSpPr>
              <a:spLocks noChangeArrowheads="1"/>
            </p:cNvSpPr>
            <p:nvPr/>
          </p:nvSpPr>
          <p:spPr bwMode="auto">
            <a:xfrm>
              <a:off x="2185" y="2580"/>
              <a:ext cx="19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000" kern="0">
                  <a:solidFill>
                    <a:srgbClr val="000000"/>
                  </a:solidFill>
                </a:rPr>
                <a:t>1</a:t>
              </a:r>
              <a:r>
                <a:rPr lang="en-US" sz="2000" i="1" kern="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66" name="Rectangle 75"/>
            <p:cNvSpPr>
              <a:spLocks noChangeArrowheads="1"/>
            </p:cNvSpPr>
            <p:nvPr/>
          </p:nvSpPr>
          <p:spPr bwMode="auto">
            <a:xfrm>
              <a:off x="2375" y="2016"/>
              <a:ext cx="1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000" i="1" kern="0">
                  <a:solidFill>
                    <a:srgbClr val="000000"/>
                  </a:solidFill>
                </a:rPr>
                <a:t>A</a:t>
              </a:r>
              <a:endParaRPr lang="en-US" sz="20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" name="Rectangle 76"/>
            <p:cNvSpPr>
              <a:spLocks noChangeArrowheads="1"/>
            </p:cNvSpPr>
            <p:nvPr/>
          </p:nvSpPr>
          <p:spPr bwMode="auto">
            <a:xfrm>
              <a:off x="5052" y="3744"/>
              <a:ext cx="61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000" b="1" i="1" kern="0" dirty="0" err="1" smtClean="0">
                  <a:solidFill>
                    <a:srgbClr val="000000"/>
                  </a:solidFill>
                </a:rPr>
                <a:t>Karipap</a:t>
              </a:r>
              <a:endParaRPr lang="en-US" sz="2000" b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" name="Rectangle 77"/>
            <p:cNvSpPr>
              <a:spLocks noChangeArrowheads="1"/>
            </p:cNvSpPr>
            <p:nvPr/>
          </p:nvSpPr>
          <p:spPr bwMode="auto">
            <a:xfrm>
              <a:off x="1708" y="3736"/>
              <a:ext cx="8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000" kern="0">
                  <a:solidFill>
                    <a:srgbClr val="000000"/>
                  </a:solidFill>
                </a:rPr>
                <a:t>1      2      3  </a:t>
              </a:r>
              <a:endParaRPr lang="en-US" sz="20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Rectangle 78"/>
            <p:cNvSpPr>
              <a:spLocks noChangeArrowheads="1"/>
            </p:cNvSpPr>
            <p:nvPr/>
          </p:nvSpPr>
          <p:spPr bwMode="auto">
            <a:xfrm>
              <a:off x="2721" y="3736"/>
              <a:ext cx="194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000" kern="0">
                  <a:solidFill>
                    <a:srgbClr val="000000"/>
                  </a:solidFill>
                </a:rPr>
                <a:t> 4      5       6      7      8      9</a:t>
              </a:r>
              <a:endParaRPr lang="en-US" sz="20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Rectangle 79"/>
            <p:cNvSpPr>
              <a:spLocks noChangeArrowheads="1"/>
            </p:cNvSpPr>
            <p:nvPr/>
          </p:nvSpPr>
          <p:spPr bwMode="auto">
            <a:xfrm>
              <a:off x="2526" y="1571"/>
              <a:ext cx="247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defRPr/>
              </a:pPr>
              <a:r>
                <a:rPr lang="en-US" kern="0" dirty="0">
                  <a:solidFill>
                    <a:srgbClr val="000000"/>
                  </a:solidFill>
                </a:rPr>
                <a:t>If the slope of the production curve is -2 at </a:t>
              </a:r>
              <a:r>
                <a:rPr lang="en-US" i="1" kern="0" dirty="0">
                  <a:solidFill>
                    <a:srgbClr val="000000"/>
                  </a:solidFill>
                </a:rPr>
                <a:t>A</a:t>
              </a:r>
              <a:r>
                <a:rPr lang="en-US" kern="0" dirty="0">
                  <a:solidFill>
                    <a:srgbClr val="000000"/>
                  </a:solidFill>
                </a:rPr>
                <a:t>, the opportunity cost</a:t>
              </a:r>
            </a:p>
            <a:p>
              <a:pPr algn="r">
                <a:defRPr/>
              </a:pPr>
              <a:r>
                <a:rPr lang="en-US" kern="0" dirty="0">
                  <a:solidFill>
                    <a:srgbClr val="000000"/>
                  </a:solidFill>
                </a:rPr>
                <a:t> of </a:t>
              </a:r>
              <a:r>
                <a:rPr lang="en-US" kern="0" dirty="0" smtClean="0">
                  <a:solidFill>
                    <a:srgbClr val="000000"/>
                  </a:solidFill>
                </a:rPr>
                <a:t>1</a:t>
              </a:r>
              <a:r>
                <a:rPr lang="en-US" i="1" kern="0" dirty="0">
                  <a:solidFill>
                    <a:srgbClr val="000000"/>
                  </a:solidFill>
                </a:rPr>
                <a:t> </a:t>
              </a:r>
              <a:r>
                <a:rPr lang="en-US" i="1" kern="0" dirty="0" err="1" smtClean="0">
                  <a:solidFill>
                    <a:srgbClr val="000000"/>
                  </a:solidFill>
                </a:rPr>
                <a:t>Karipap</a:t>
              </a:r>
              <a:r>
                <a:rPr lang="en-US" kern="0" dirty="0" smtClean="0">
                  <a:solidFill>
                    <a:srgbClr val="000000"/>
                  </a:solidFill>
                </a:rPr>
                <a:t> </a:t>
              </a:r>
              <a:r>
                <a:rPr lang="en-US" kern="0" dirty="0">
                  <a:solidFill>
                    <a:srgbClr val="000000"/>
                  </a:solidFill>
                </a:rPr>
                <a:t>is </a:t>
              </a:r>
              <a:r>
                <a:rPr lang="en-US" kern="0" dirty="0" smtClean="0">
                  <a:solidFill>
                    <a:srgbClr val="000000"/>
                  </a:solidFill>
                </a:rPr>
                <a:t>2</a:t>
              </a:r>
              <a:r>
                <a:rPr lang="en-US" i="1" kern="0" dirty="0">
                  <a:solidFill>
                    <a:srgbClr val="000000"/>
                  </a:solidFill>
                </a:rPr>
                <a:t> </a:t>
              </a:r>
              <a:r>
                <a:rPr lang="en-US" i="1" kern="0" dirty="0" err="1" smtClean="0">
                  <a:solidFill>
                    <a:srgbClr val="000000"/>
                  </a:solidFill>
                </a:rPr>
                <a:t>keropok</a:t>
              </a:r>
              <a:r>
                <a:rPr lang="en-US" i="1" kern="0" dirty="0" smtClean="0">
                  <a:solidFill>
                    <a:srgbClr val="000000"/>
                  </a:solidFill>
                </a:rPr>
                <a:t>.</a:t>
              </a:r>
              <a:r>
                <a:rPr lang="en-US" kern="0" dirty="0" smtClean="0">
                  <a:solidFill>
                    <a:srgbClr val="000000"/>
                  </a:solidFill>
                </a:rPr>
                <a:t> </a:t>
              </a: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" name="Rectangle 80"/>
            <p:cNvSpPr>
              <a:spLocks noChangeArrowheads="1"/>
            </p:cNvSpPr>
            <p:nvPr/>
          </p:nvSpPr>
          <p:spPr bwMode="auto">
            <a:xfrm>
              <a:off x="1266" y="2117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000" kern="0">
                  <a:solidFill>
                    <a:srgbClr val="000000"/>
                  </a:solidFill>
                </a:rPr>
                <a:t>7</a:t>
              </a:r>
              <a:endParaRPr lang="en-US" sz="2000" kern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288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Production Possibilities Table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191000"/>
          </a:xfrm>
        </p:spPr>
        <p:txBody>
          <a:bodyPr/>
          <a:lstStyle/>
          <a:p>
            <a:endParaRPr lang="en-US" b="1" dirty="0">
              <a:latin typeface="Andalus" pitchFamily="18" charset="-78"/>
              <a:cs typeface="Andalus" pitchFamily="18" charset="-78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15925" y="1981200"/>
            <a:ext cx="8289925" cy="4102100"/>
            <a:chOff x="262" y="1248"/>
            <a:chExt cx="5222" cy="2584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2845" y="2274"/>
              <a:ext cx="0" cy="15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62" y="1248"/>
              <a:ext cx="5222" cy="2584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90" y="1262"/>
              <a:ext cx="5177" cy="10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10" y="0"/>
                </a:cxn>
                <a:cxn ang="0">
                  <a:pos x="3810" y="1045"/>
                </a:cxn>
                <a:cxn ang="0">
                  <a:pos x="0" y="1045"/>
                </a:cxn>
                <a:cxn ang="0">
                  <a:pos x="0" y="0"/>
                </a:cxn>
              </a:cxnLst>
              <a:rect l="0" t="0" r="r" b="b"/>
              <a:pathLst>
                <a:path w="3811" h="1046">
                  <a:moveTo>
                    <a:pt x="0" y="0"/>
                  </a:moveTo>
                  <a:lnTo>
                    <a:pt x="3810" y="0"/>
                  </a:lnTo>
                  <a:lnTo>
                    <a:pt x="3810" y="1045"/>
                  </a:lnTo>
                  <a:lnTo>
                    <a:pt x="0" y="1045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90" y="1262"/>
              <a:ext cx="5177" cy="118"/>
            </a:xfrm>
            <a:custGeom>
              <a:avLst/>
              <a:gdLst/>
              <a:ahLst/>
              <a:cxnLst>
                <a:cxn ang="0">
                  <a:pos x="3810" y="0"/>
                </a:cxn>
                <a:cxn ang="0">
                  <a:pos x="3810" y="117"/>
                </a:cxn>
                <a:cxn ang="0">
                  <a:pos x="0" y="117"/>
                </a:cxn>
                <a:cxn ang="0">
                  <a:pos x="0" y="0"/>
                </a:cxn>
                <a:cxn ang="0">
                  <a:pos x="3810" y="0"/>
                </a:cxn>
              </a:cxnLst>
              <a:rect l="0" t="0" r="r" b="b"/>
              <a:pathLst>
                <a:path w="3811" h="118">
                  <a:moveTo>
                    <a:pt x="3810" y="0"/>
                  </a:moveTo>
                  <a:lnTo>
                    <a:pt x="3810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3810" y="0"/>
                  </a:lnTo>
                </a:path>
              </a:pathLst>
            </a:custGeom>
            <a:solidFill>
              <a:srgbClr val="8CA5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90" y="1379"/>
              <a:ext cx="5177" cy="117"/>
            </a:xfrm>
            <a:custGeom>
              <a:avLst/>
              <a:gdLst/>
              <a:ahLst/>
              <a:cxnLst>
                <a:cxn ang="0">
                  <a:pos x="3810" y="0"/>
                </a:cxn>
                <a:cxn ang="0">
                  <a:pos x="3810" y="116"/>
                </a:cxn>
                <a:cxn ang="0">
                  <a:pos x="0" y="116"/>
                </a:cxn>
                <a:cxn ang="0">
                  <a:pos x="0" y="0"/>
                </a:cxn>
                <a:cxn ang="0">
                  <a:pos x="3810" y="0"/>
                </a:cxn>
              </a:cxnLst>
              <a:rect l="0" t="0" r="r" b="b"/>
              <a:pathLst>
                <a:path w="3811" h="117">
                  <a:moveTo>
                    <a:pt x="3810" y="0"/>
                  </a:moveTo>
                  <a:lnTo>
                    <a:pt x="3810" y="116"/>
                  </a:lnTo>
                  <a:lnTo>
                    <a:pt x="0" y="116"/>
                  </a:lnTo>
                  <a:lnTo>
                    <a:pt x="0" y="0"/>
                  </a:lnTo>
                  <a:lnTo>
                    <a:pt x="3810" y="0"/>
                  </a:lnTo>
                </a:path>
              </a:pathLst>
            </a:custGeom>
            <a:solidFill>
              <a:srgbClr val="92AA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90" y="1495"/>
              <a:ext cx="5177" cy="118"/>
            </a:xfrm>
            <a:custGeom>
              <a:avLst/>
              <a:gdLst/>
              <a:ahLst/>
              <a:cxnLst>
                <a:cxn ang="0">
                  <a:pos x="3810" y="0"/>
                </a:cxn>
                <a:cxn ang="0">
                  <a:pos x="3810" y="117"/>
                </a:cxn>
                <a:cxn ang="0">
                  <a:pos x="0" y="117"/>
                </a:cxn>
                <a:cxn ang="0">
                  <a:pos x="0" y="0"/>
                </a:cxn>
                <a:cxn ang="0">
                  <a:pos x="3810" y="0"/>
                </a:cxn>
              </a:cxnLst>
              <a:rect l="0" t="0" r="r" b="b"/>
              <a:pathLst>
                <a:path w="3811" h="118">
                  <a:moveTo>
                    <a:pt x="3810" y="0"/>
                  </a:moveTo>
                  <a:lnTo>
                    <a:pt x="3810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3810" y="0"/>
                  </a:lnTo>
                </a:path>
              </a:pathLst>
            </a:custGeom>
            <a:solidFill>
              <a:srgbClr val="99A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90" y="1612"/>
              <a:ext cx="5177" cy="115"/>
            </a:xfrm>
            <a:custGeom>
              <a:avLst/>
              <a:gdLst/>
              <a:ahLst/>
              <a:cxnLst>
                <a:cxn ang="0">
                  <a:pos x="3810" y="0"/>
                </a:cxn>
                <a:cxn ang="0">
                  <a:pos x="3810" y="114"/>
                </a:cxn>
                <a:cxn ang="0">
                  <a:pos x="0" y="114"/>
                </a:cxn>
                <a:cxn ang="0">
                  <a:pos x="0" y="0"/>
                </a:cxn>
                <a:cxn ang="0">
                  <a:pos x="3810" y="0"/>
                </a:cxn>
              </a:cxnLst>
              <a:rect l="0" t="0" r="r" b="b"/>
              <a:pathLst>
                <a:path w="3811" h="115">
                  <a:moveTo>
                    <a:pt x="3810" y="0"/>
                  </a:moveTo>
                  <a:lnTo>
                    <a:pt x="38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3810" y="0"/>
                  </a:lnTo>
                </a:path>
              </a:pathLst>
            </a:custGeom>
            <a:solidFill>
              <a:srgbClr val="9FB4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90" y="1726"/>
              <a:ext cx="5177" cy="116"/>
            </a:xfrm>
            <a:custGeom>
              <a:avLst/>
              <a:gdLst/>
              <a:ahLst/>
              <a:cxnLst>
                <a:cxn ang="0">
                  <a:pos x="3810" y="0"/>
                </a:cxn>
                <a:cxn ang="0">
                  <a:pos x="3810" y="115"/>
                </a:cxn>
                <a:cxn ang="0">
                  <a:pos x="0" y="115"/>
                </a:cxn>
                <a:cxn ang="0">
                  <a:pos x="0" y="0"/>
                </a:cxn>
                <a:cxn ang="0">
                  <a:pos x="3810" y="0"/>
                </a:cxn>
              </a:cxnLst>
              <a:rect l="0" t="0" r="r" b="b"/>
              <a:pathLst>
                <a:path w="3811" h="116">
                  <a:moveTo>
                    <a:pt x="3810" y="0"/>
                  </a:moveTo>
                  <a:lnTo>
                    <a:pt x="3810" y="115"/>
                  </a:lnTo>
                  <a:lnTo>
                    <a:pt x="0" y="115"/>
                  </a:lnTo>
                  <a:lnTo>
                    <a:pt x="0" y="0"/>
                  </a:lnTo>
                  <a:lnTo>
                    <a:pt x="3810" y="0"/>
                  </a:lnTo>
                </a:path>
              </a:pathLst>
            </a:custGeom>
            <a:solidFill>
              <a:srgbClr val="A5B8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90" y="1841"/>
              <a:ext cx="5177" cy="119"/>
            </a:xfrm>
            <a:custGeom>
              <a:avLst/>
              <a:gdLst/>
              <a:ahLst/>
              <a:cxnLst>
                <a:cxn ang="0">
                  <a:pos x="3810" y="0"/>
                </a:cxn>
                <a:cxn ang="0">
                  <a:pos x="3810" y="118"/>
                </a:cxn>
                <a:cxn ang="0">
                  <a:pos x="0" y="118"/>
                </a:cxn>
                <a:cxn ang="0">
                  <a:pos x="0" y="0"/>
                </a:cxn>
                <a:cxn ang="0">
                  <a:pos x="3810" y="0"/>
                </a:cxn>
              </a:cxnLst>
              <a:rect l="0" t="0" r="r" b="b"/>
              <a:pathLst>
                <a:path w="3811" h="119">
                  <a:moveTo>
                    <a:pt x="3810" y="0"/>
                  </a:moveTo>
                  <a:lnTo>
                    <a:pt x="3810" y="118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3810" y="0"/>
                  </a:lnTo>
                </a:path>
              </a:pathLst>
            </a:custGeom>
            <a:solidFill>
              <a:srgbClr val="ACBD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90" y="1959"/>
              <a:ext cx="5177" cy="116"/>
            </a:xfrm>
            <a:custGeom>
              <a:avLst/>
              <a:gdLst/>
              <a:ahLst/>
              <a:cxnLst>
                <a:cxn ang="0">
                  <a:pos x="3810" y="0"/>
                </a:cxn>
                <a:cxn ang="0">
                  <a:pos x="3810" y="115"/>
                </a:cxn>
                <a:cxn ang="0">
                  <a:pos x="0" y="115"/>
                </a:cxn>
                <a:cxn ang="0">
                  <a:pos x="0" y="0"/>
                </a:cxn>
                <a:cxn ang="0">
                  <a:pos x="3810" y="0"/>
                </a:cxn>
              </a:cxnLst>
              <a:rect l="0" t="0" r="r" b="b"/>
              <a:pathLst>
                <a:path w="3811" h="116">
                  <a:moveTo>
                    <a:pt x="3810" y="0"/>
                  </a:moveTo>
                  <a:lnTo>
                    <a:pt x="3810" y="115"/>
                  </a:lnTo>
                  <a:lnTo>
                    <a:pt x="0" y="115"/>
                  </a:lnTo>
                  <a:lnTo>
                    <a:pt x="0" y="0"/>
                  </a:lnTo>
                  <a:lnTo>
                    <a:pt x="3810" y="0"/>
                  </a:lnTo>
                </a:path>
              </a:pathLst>
            </a:custGeom>
            <a:solidFill>
              <a:srgbClr val="B2C2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90" y="2074"/>
              <a:ext cx="5177" cy="119"/>
            </a:xfrm>
            <a:custGeom>
              <a:avLst/>
              <a:gdLst/>
              <a:ahLst/>
              <a:cxnLst>
                <a:cxn ang="0">
                  <a:pos x="3810" y="0"/>
                </a:cxn>
                <a:cxn ang="0">
                  <a:pos x="3810" y="118"/>
                </a:cxn>
                <a:cxn ang="0">
                  <a:pos x="0" y="118"/>
                </a:cxn>
                <a:cxn ang="0">
                  <a:pos x="0" y="0"/>
                </a:cxn>
                <a:cxn ang="0">
                  <a:pos x="3810" y="0"/>
                </a:cxn>
              </a:cxnLst>
              <a:rect l="0" t="0" r="r" b="b"/>
              <a:pathLst>
                <a:path w="3811" h="119">
                  <a:moveTo>
                    <a:pt x="3810" y="0"/>
                  </a:moveTo>
                  <a:lnTo>
                    <a:pt x="3810" y="118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3810" y="0"/>
                  </a:lnTo>
                </a:path>
              </a:pathLst>
            </a:custGeom>
            <a:solidFill>
              <a:srgbClr val="B8C7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290" y="2192"/>
              <a:ext cx="5177" cy="116"/>
            </a:xfrm>
            <a:custGeom>
              <a:avLst/>
              <a:gdLst/>
              <a:ahLst/>
              <a:cxnLst>
                <a:cxn ang="0">
                  <a:pos x="3810" y="0"/>
                </a:cxn>
                <a:cxn ang="0">
                  <a:pos x="3810" y="115"/>
                </a:cxn>
                <a:cxn ang="0">
                  <a:pos x="0" y="115"/>
                </a:cxn>
                <a:cxn ang="0">
                  <a:pos x="0" y="0"/>
                </a:cxn>
                <a:cxn ang="0">
                  <a:pos x="3810" y="0"/>
                </a:cxn>
              </a:cxnLst>
              <a:rect l="0" t="0" r="r" b="b"/>
              <a:pathLst>
                <a:path w="3811" h="116">
                  <a:moveTo>
                    <a:pt x="3810" y="0"/>
                  </a:moveTo>
                  <a:lnTo>
                    <a:pt x="3810" y="115"/>
                  </a:lnTo>
                  <a:lnTo>
                    <a:pt x="0" y="115"/>
                  </a:lnTo>
                  <a:lnTo>
                    <a:pt x="0" y="0"/>
                  </a:lnTo>
                  <a:lnTo>
                    <a:pt x="3810" y="0"/>
                  </a:lnTo>
                </a:path>
              </a:pathLst>
            </a:custGeom>
            <a:solidFill>
              <a:srgbClr val="BFCC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92" y="1289"/>
              <a:ext cx="1317" cy="2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4150" tIns="92075" rIns="184150" bIns="92075">
              <a:spAutoFit/>
            </a:bodyPr>
            <a:lstStyle/>
            <a:p>
              <a:pPr defTabSz="3657600">
                <a:defRPr/>
              </a:pPr>
              <a:r>
                <a:rPr lang="en-US" kern="0">
                  <a:solidFill>
                    <a:srgbClr val="000000"/>
                  </a:solidFill>
                </a:rPr>
                <a:t>% of resources  </a:t>
              </a: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292" y="1505"/>
              <a:ext cx="1034" cy="2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4150" tIns="92075" rIns="184150" bIns="92075">
              <a:spAutoFit/>
            </a:bodyPr>
            <a:lstStyle/>
            <a:p>
              <a:pPr defTabSz="3657600">
                <a:defRPr/>
              </a:pPr>
              <a:r>
                <a:rPr lang="en-US" kern="0">
                  <a:solidFill>
                    <a:srgbClr val="000000"/>
                  </a:solidFill>
                </a:rPr>
                <a:t>devoted to</a:t>
              </a: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92" y="1724"/>
              <a:ext cx="1098" cy="2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4150" tIns="92075" rIns="184150" bIns="92075">
              <a:spAutoFit/>
            </a:bodyPr>
            <a:lstStyle/>
            <a:p>
              <a:pPr defTabSz="3657600">
                <a:defRPr/>
              </a:pPr>
              <a:r>
                <a:rPr lang="en-US" kern="0" dirty="0">
                  <a:solidFill>
                    <a:srgbClr val="000000"/>
                  </a:solidFill>
                </a:rPr>
                <a:t>production  </a:t>
              </a: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92" y="1939"/>
              <a:ext cx="956" cy="2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4150" tIns="92075" rIns="184150" bIns="92075">
              <a:spAutoFit/>
            </a:bodyPr>
            <a:lstStyle/>
            <a:p>
              <a:pPr defTabSz="3657600">
                <a:defRPr/>
              </a:pPr>
              <a:r>
                <a:rPr lang="en-US" kern="0" dirty="0">
                  <a:solidFill>
                    <a:srgbClr val="000000"/>
                  </a:solidFill>
                </a:rPr>
                <a:t>of </a:t>
              </a:r>
              <a:r>
                <a:rPr lang="en-US" kern="0" dirty="0" err="1" smtClean="0">
                  <a:solidFill>
                    <a:srgbClr val="000000"/>
                  </a:solidFill>
                </a:rPr>
                <a:t>karipap</a:t>
              </a:r>
              <a:endParaRPr lang="en-US" kern="0" dirty="0">
                <a:solidFill>
                  <a:srgbClr val="000000"/>
                </a:solidFill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1591" y="1728"/>
              <a:ext cx="886" cy="2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4150" tIns="92075" rIns="184150" bIns="92075">
              <a:spAutoFit/>
            </a:bodyPr>
            <a:lstStyle/>
            <a:p>
              <a:pPr defTabSz="3657600">
                <a:defRPr/>
              </a:pPr>
              <a:r>
                <a:rPr lang="en-US" kern="0">
                  <a:solidFill>
                    <a:srgbClr val="000000"/>
                  </a:solidFill>
                </a:rPr>
                <a:t>Number  </a:t>
              </a: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1591" y="1947"/>
              <a:ext cx="956" cy="2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4150" tIns="92075" rIns="184150" bIns="92075">
              <a:spAutoFit/>
            </a:bodyPr>
            <a:lstStyle/>
            <a:p>
              <a:pPr defTabSz="3657600">
                <a:defRPr/>
              </a:pPr>
              <a:r>
                <a:rPr lang="en-US" kern="0" dirty="0">
                  <a:solidFill>
                    <a:srgbClr val="000000"/>
                  </a:solidFill>
                </a:rPr>
                <a:t>of </a:t>
              </a:r>
              <a:r>
                <a:rPr lang="en-US" kern="0" dirty="0" err="1">
                  <a:solidFill>
                    <a:srgbClr val="000000"/>
                  </a:solidFill>
                </a:rPr>
                <a:t>k</a:t>
              </a:r>
              <a:r>
                <a:rPr lang="en-US" kern="0" dirty="0" err="1" smtClean="0">
                  <a:solidFill>
                    <a:srgbClr val="000000"/>
                  </a:solidFill>
                </a:rPr>
                <a:t>aripap</a:t>
              </a:r>
              <a:endParaRPr lang="en-US" kern="0" dirty="0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448" y="1289"/>
              <a:ext cx="1317" cy="2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4150" tIns="92075" rIns="184150" bIns="92075">
              <a:spAutoFit/>
            </a:bodyPr>
            <a:lstStyle/>
            <a:p>
              <a:pPr defTabSz="3657600">
                <a:defRPr/>
              </a:pPr>
              <a:r>
                <a:rPr lang="en-US" kern="0">
                  <a:solidFill>
                    <a:srgbClr val="000000"/>
                  </a:solidFill>
                </a:rPr>
                <a:t>% of resources  </a:t>
              </a: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2619" y="1505"/>
              <a:ext cx="1034" cy="2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4150" tIns="92075" rIns="184150" bIns="92075">
              <a:spAutoFit/>
            </a:bodyPr>
            <a:lstStyle/>
            <a:p>
              <a:pPr defTabSz="3657600">
                <a:defRPr/>
              </a:pPr>
              <a:r>
                <a:rPr lang="en-US" kern="0">
                  <a:solidFill>
                    <a:srgbClr val="000000"/>
                  </a:solidFill>
                </a:rPr>
                <a:t>devoted to</a:t>
              </a: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2619" y="1724"/>
              <a:ext cx="1098" cy="2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4150" tIns="92075" rIns="184150" bIns="92075">
              <a:spAutoFit/>
            </a:bodyPr>
            <a:lstStyle/>
            <a:p>
              <a:pPr defTabSz="3657600">
                <a:defRPr/>
              </a:pPr>
              <a:r>
                <a:rPr lang="en-US" kern="0">
                  <a:solidFill>
                    <a:srgbClr val="000000"/>
                  </a:solidFill>
                </a:rPr>
                <a:t>production  </a:t>
              </a: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2619" y="1939"/>
              <a:ext cx="988" cy="2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4150" tIns="92075" rIns="184150" bIns="92075">
              <a:spAutoFit/>
            </a:bodyPr>
            <a:lstStyle/>
            <a:p>
              <a:pPr defTabSz="3657600">
                <a:defRPr/>
              </a:pPr>
              <a:r>
                <a:rPr lang="en-US" kern="0" dirty="0">
                  <a:solidFill>
                    <a:srgbClr val="000000"/>
                  </a:solidFill>
                </a:rPr>
                <a:t>of </a:t>
              </a:r>
              <a:r>
                <a:rPr lang="en-US" kern="0" dirty="0" err="1" smtClean="0">
                  <a:solidFill>
                    <a:srgbClr val="000000"/>
                  </a:solidFill>
                </a:rPr>
                <a:t>keropok</a:t>
              </a:r>
              <a:endParaRPr lang="en-US" kern="0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3864" y="1724"/>
              <a:ext cx="790" cy="2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4150" tIns="92075" rIns="184150" bIns="92075">
              <a:spAutoFit/>
            </a:bodyPr>
            <a:lstStyle/>
            <a:p>
              <a:pPr defTabSz="3657600">
                <a:defRPr/>
              </a:pPr>
              <a:r>
                <a:rPr lang="en-US" kern="0">
                  <a:solidFill>
                    <a:srgbClr val="000000"/>
                  </a:solidFill>
                </a:rPr>
                <a:t>Pounds </a:t>
              </a: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3864" y="1939"/>
              <a:ext cx="988" cy="2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4150" tIns="92075" rIns="184150" bIns="92075">
              <a:spAutoFit/>
            </a:bodyPr>
            <a:lstStyle/>
            <a:p>
              <a:pPr defTabSz="3657600">
                <a:defRPr/>
              </a:pPr>
              <a:r>
                <a:rPr lang="en-US" kern="0" dirty="0">
                  <a:solidFill>
                    <a:srgbClr val="000000"/>
                  </a:solidFill>
                </a:rPr>
                <a:t>of </a:t>
              </a:r>
              <a:r>
                <a:rPr lang="en-US" kern="0" dirty="0" err="1" smtClean="0">
                  <a:solidFill>
                    <a:srgbClr val="000000"/>
                  </a:solidFill>
                </a:rPr>
                <a:t>keropok</a:t>
              </a:r>
              <a:endParaRPr lang="en-US" kern="0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4813" y="1939"/>
              <a:ext cx="538" cy="2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4150" tIns="92075" rIns="184150" bIns="92075">
              <a:spAutoFit/>
            </a:bodyPr>
            <a:lstStyle/>
            <a:p>
              <a:pPr defTabSz="3657600">
                <a:defRPr/>
              </a:pPr>
              <a:r>
                <a:rPr lang="en-US" kern="0">
                  <a:solidFill>
                    <a:srgbClr val="000000"/>
                  </a:solidFill>
                </a:rPr>
                <a:t>Row</a:t>
              </a: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663" y="2400"/>
              <a:ext cx="396" cy="2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4150" tIns="92075" rIns="184150" bIns="92075">
              <a:spAutoFit/>
            </a:bodyPr>
            <a:lstStyle/>
            <a:p>
              <a:pPr defTabSz="3657600">
                <a:defRPr/>
              </a:pPr>
              <a:r>
                <a:rPr lang="en-US" kern="0">
                  <a:solidFill>
                    <a:srgbClr val="000000"/>
                  </a:solidFill>
                </a:rPr>
                <a:t>0  </a:t>
              </a: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565" y="2617"/>
              <a:ext cx="477" cy="2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4150" tIns="92075" rIns="184150" bIns="92075">
              <a:spAutoFit/>
            </a:bodyPr>
            <a:lstStyle/>
            <a:p>
              <a:pPr defTabSz="3657600">
                <a:defRPr/>
              </a:pPr>
              <a:r>
                <a:rPr lang="en-US" kern="0">
                  <a:solidFill>
                    <a:srgbClr val="000000"/>
                  </a:solidFill>
                </a:rPr>
                <a:t>20  </a:t>
              </a: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565" y="2834"/>
              <a:ext cx="477" cy="2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4150" tIns="92075" rIns="184150" bIns="92075">
              <a:spAutoFit/>
            </a:bodyPr>
            <a:lstStyle/>
            <a:p>
              <a:pPr defTabSz="3657600">
                <a:defRPr/>
              </a:pPr>
              <a:r>
                <a:rPr lang="en-US" kern="0">
                  <a:solidFill>
                    <a:srgbClr val="000000"/>
                  </a:solidFill>
                </a:rPr>
                <a:t>40  </a:t>
              </a: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565" y="3052"/>
              <a:ext cx="477" cy="2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4150" tIns="92075" rIns="184150" bIns="92075">
              <a:spAutoFit/>
            </a:bodyPr>
            <a:lstStyle/>
            <a:p>
              <a:pPr defTabSz="3657600">
                <a:defRPr/>
              </a:pPr>
              <a:r>
                <a:rPr lang="en-US" kern="0">
                  <a:solidFill>
                    <a:srgbClr val="000000"/>
                  </a:solidFill>
                </a:rPr>
                <a:t>60  </a:t>
              </a: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565" y="3269"/>
              <a:ext cx="477" cy="2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4150" tIns="92075" rIns="184150" bIns="92075">
              <a:spAutoFit/>
            </a:bodyPr>
            <a:lstStyle/>
            <a:p>
              <a:pPr defTabSz="3657600">
                <a:defRPr/>
              </a:pPr>
              <a:r>
                <a:rPr lang="en-US" kern="0">
                  <a:solidFill>
                    <a:srgbClr val="000000"/>
                  </a:solidFill>
                </a:rPr>
                <a:t>80  </a:t>
              </a: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469" y="3487"/>
              <a:ext cx="517" cy="2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4150" tIns="92075" rIns="184150" bIns="92075">
              <a:spAutoFit/>
            </a:bodyPr>
            <a:lstStyle/>
            <a:p>
              <a:pPr defTabSz="3657600">
                <a:defRPr/>
              </a:pPr>
              <a:r>
                <a:rPr lang="en-US" kern="0">
                  <a:solidFill>
                    <a:srgbClr val="000000"/>
                  </a:solidFill>
                </a:rPr>
                <a:t>100 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1759" y="2400"/>
              <a:ext cx="396" cy="2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4150" tIns="92075" rIns="184150" bIns="92075">
              <a:spAutoFit/>
            </a:bodyPr>
            <a:lstStyle/>
            <a:p>
              <a:pPr defTabSz="3657600">
                <a:defRPr/>
              </a:pPr>
              <a:r>
                <a:rPr lang="en-US" kern="0">
                  <a:solidFill>
                    <a:srgbClr val="000000"/>
                  </a:solidFill>
                </a:rPr>
                <a:t>0  </a:t>
              </a: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1759" y="2617"/>
              <a:ext cx="396" cy="2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4150" tIns="92075" rIns="184150" bIns="92075">
              <a:spAutoFit/>
            </a:bodyPr>
            <a:lstStyle/>
            <a:p>
              <a:pPr defTabSz="3657600">
                <a:defRPr/>
              </a:pPr>
              <a:r>
                <a:rPr lang="en-US" kern="0">
                  <a:solidFill>
                    <a:srgbClr val="000000"/>
                  </a:solidFill>
                </a:rPr>
                <a:t>4  </a:t>
              </a: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1759" y="2834"/>
              <a:ext cx="396" cy="2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4150" tIns="92075" rIns="184150" bIns="92075">
              <a:spAutoFit/>
            </a:bodyPr>
            <a:lstStyle/>
            <a:p>
              <a:pPr defTabSz="3657600">
                <a:defRPr/>
              </a:pPr>
              <a:r>
                <a:rPr lang="en-US" kern="0">
                  <a:solidFill>
                    <a:srgbClr val="000000"/>
                  </a:solidFill>
                </a:rPr>
                <a:t>7  </a:t>
              </a: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1759" y="3052"/>
              <a:ext cx="396" cy="2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4150" tIns="92075" rIns="184150" bIns="92075">
              <a:spAutoFit/>
            </a:bodyPr>
            <a:lstStyle/>
            <a:p>
              <a:pPr defTabSz="3657600">
                <a:defRPr/>
              </a:pPr>
              <a:r>
                <a:rPr lang="en-US" kern="0">
                  <a:solidFill>
                    <a:srgbClr val="000000"/>
                  </a:solidFill>
                </a:rPr>
                <a:t>9  </a:t>
              </a: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1724" y="3269"/>
              <a:ext cx="315" cy="2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4150" tIns="92075" rIns="184150" bIns="92075">
              <a:spAutoFit/>
            </a:bodyPr>
            <a:lstStyle/>
            <a:p>
              <a:pPr defTabSz="3657600">
                <a:defRPr/>
              </a:pPr>
              <a:r>
                <a:rPr lang="en-US" kern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1819" y="3269"/>
              <a:ext cx="355" cy="2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4150" tIns="92075" rIns="184150" bIns="92075">
              <a:spAutoFit/>
            </a:bodyPr>
            <a:lstStyle/>
            <a:p>
              <a:pPr defTabSz="3657600">
                <a:defRPr/>
              </a:pPr>
              <a:r>
                <a:rPr lang="en-US" kern="0">
                  <a:solidFill>
                    <a:srgbClr val="000000"/>
                  </a:solidFill>
                </a:rPr>
                <a:t>1 </a:t>
              </a: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1713" y="3487"/>
              <a:ext cx="396" cy="2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4150" tIns="92075" rIns="184150" bIns="92075">
              <a:spAutoFit/>
            </a:bodyPr>
            <a:lstStyle/>
            <a:p>
              <a:pPr defTabSz="3657600">
                <a:defRPr/>
              </a:pPr>
              <a:r>
                <a:rPr lang="en-US" kern="0">
                  <a:solidFill>
                    <a:srgbClr val="000000"/>
                  </a:solidFill>
                </a:rPr>
                <a:t>12</a:t>
              </a: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2919" y="2400"/>
              <a:ext cx="517" cy="2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4150" tIns="92075" rIns="184150" bIns="92075">
              <a:spAutoFit/>
            </a:bodyPr>
            <a:lstStyle/>
            <a:p>
              <a:pPr defTabSz="3657600">
                <a:defRPr/>
              </a:pPr>
              <a:r>
                <a:rPr lang="en-US" kern="0">
                  <a:solidFill>
                    <a:srgbClr val="000000"/>
                  </a:solidFill>
                </a:rPr>
                <a:t>100 </a:t>
              </a: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3016" y="2617"/>
              <a:ext cx="436" cy="2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4150" tIns="92075" rIns="184150" bIns="92075">
              <a:spAutoFit/>
            </a:bodyPr>
            <a:lstStyle/>
            <a:p>
              <a:pPr defTabSz="3657600">
                <a:defRPr/>
              </a:pPr>
              <a:r>
                <a:rPr lang="en-US" kern="0">
                  <a:solidFill>
                    <a:srgbClr val="000000"/>
                  </a:solidFill>
                </a:rPr>
                <a:t>80 </a:t>
              </a: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3016" y="2834"/>
              <a:ext cx="436" cy="2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4150" tIns="92075" rIns="184150" bIns="92075">
              <a:spAutoFit/>
            </a:bodyPr>
            <a:lstStyle/>
            <a:p>
              <a:pPr defTabSz="3657600">
                <a:defRPr/>
              </a:pPr>
              <a:r>
                <a:rPr lang="en-US" kern="0">
                  <a:solidFill>
                    <a:srgbClr val="000000"/>
                  </a:solidFill>
                </a:rPr>
                <a:t>60 </a:t>
              </a: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3016" y="3052"/>
              <a:ext cx="436" cy="2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4150" tIns="92075" rIns="184150" bIns="92075">
              <a:spAutoFit/>
            </a:bodyPr>
            <a:lstStyle/>
            <a:p>
              <a:pPr defTabSz="3657600">
                <a:defRPr/>
              </a:pPr>
              <a:r>
                <a:rPr lang="en-US" kern="0">
                  <a:solidFill>
                    <a:srgbClr val="000000"/>
                  </a:solidFill>
                </a:rPr>
                <a:t>40 </a:t>
              </a: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3016" y="3269"/>
              <a:ext cx="436" cy="2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4150" tIns="92075" rIns="184150" bIns="92075">
              <a:spAutoFit/>
            </a:bodyPr>
            <a:lstStyle/>
            <a:p>
              <a:pPr defTabSz="3657600">
                <a:defRPr/>
              </a:pPr>
              <a:r>
                <a:rPr lang="en-US" kern="0">
                  <a:solidFill>
                    <a:srgbClr val="000000"/>
                  </a:solidFill>
                </a:rPr>
                <a:t>20 </a:t>
              </a: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3113" y="3487"/>
              <a:ext cx="315" cy="2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4150" tIns="92075" rIns="184150" bIns="92075">
              <a:spAutoFit/>
            </a:bodyPr>
            <a:lstStyle/>
            <a:p>
              <a:pPr defTabSz="3657600">
                <a:defRPr/>
              </a:pPr>
              <a:r>
                <a:rPr lang="en-US" kern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4077" y="2400"/>
              <a:ext cx="436" cy="2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4150" tIns="92075" rIns="184150" bIns="92075">
              <a:spAutoFit/>
            </a:bodyPr>
            <a:lstStyle/>
            <a:p>
              <a:pPr defTabSz="3657600">
                <a:defRPr/>
              </a:pPr>
              <a:r>
                <a:rPr lang="en-US" kern="0">
                  <a:solidFill>
                    <a:srgbClr val="000000"/>
                  </a:solidFill>
                </a:rPr>
                <a:t>15 </a:t>
              </a:r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4077" y="2617"/>
              <a:ext cx="436" cy="2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4150" tIns="92075" rIns="184150" bIns="92075">
              <a:spAutoFit/>
            </a:bodyPr>
            <a:lstStyle/>
            <a:p>
              <a:pPr defTabSz="3657600">
                <a:defRPr/>
              </a:pPr>
              <a:r>
                <a:rPr lang="en-US" kern="0">
                  <a:solidFill>
                    <a:srgbClr val="000000"/>
                  </a:solidFill>
                </a:rPr>
                <a:t>14 </a:t>
              </a:r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4077" y="2834"/>
              <a:ext cx="436" cy="2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4150" tIns="92075" rIns="184150" bIns="92075">
              <a:spAutoFit/>
            </a:bodyPr>
            <a:lstStyle/>
            <a:p>
              <a:pPr defTabSz="3657600">
                <a:defRPr/>
              </a:pPr>
              <a:r>
                <a:rPr lang="en-US" kern="0">
                  <a:solidFill>
                    <a:srgbClr val="000000"/>
                  </a:solidFill>
                </a:rPr>
                <a:t>12 </a:t>
              </a:r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4176" y="3052"/>
              <a:ext cx="355" cy="2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4150" tIns="92075" rIns="184150" bIns="92075">
              <a:spAutoFit/>
            </a:bodyPr>
            <a:lstStyle/>
            <a:p>
              <a:pPr defTabSz="3657600">
                <a:defRPr/>
              </a:pPr>
              <a:r>
                <a:rPr lang="en-US" kern="0">
                  <a:solidFill>
                    <a:srgbClr val="000000"/>
                  </a:solidFill>
                </a:rPr>
                <a:t>9 </a:t>
              </a:r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4176" y="3269"/>
              <a:ext cx="355" cy="2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4150" tIns="92075" rIns="184150" bIns="92075">
              <a:spAutoFit/>
            </a:bodyPr>
            <a:lstStyle/>
            <a:p>
              <a:pPr defTabSz="3657600">
                <a:defRPr/>
              </a:pPr>
              <a:r>
                <a:rPr lang="en-US" kern="0">
                  <a:solidFill>
                    <a:srgbClr val="000000"/>
                  </a:solidFill>
                </a:rPr>
                <a:t>5 </a:t>
              </a:r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4176" y="3487"/>
              <a:ext cx="315" cy="2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4150" tIns="92075" rIns="184150" bIns="92075">
              <a:spAutoFit/>
            </a:bodyPr>
            <a:lstStyle/>
            <a:p>
              <a:pPr defTabSz="3657600">
                <a:defRPr/>
              </a:pPr>
              <a:r>
                <a:rPr lang="en-US" kern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4854" y="2400"/>
              <a:ext cx="275" cy="2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4150" tIns="92075" rIns="184150" bIns="92075">
              <a:spAutoFit/>
            </a:bodyPr>
            <a:lstStyle/>
            <a:p>
              <a:pPr defTabSz="3657600">
                <a:defRPr/>
              </a:pPr>
              <a:r>
                <a:rPr lang="en-US" kern="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4895" y="2409"/>
              <a:ext cx="383" cy="2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4150" tIns="92075" rIns="184150" bIns="92075">
              <a:spAutoFit/>
            </a:bodyPr>
            <a:lstStyle/>
            <a:p>
              <a:pPr defTabSz="3657600">
                <a:defRPr/>
              </a:pPr>
              <a:r>
                <a:rPr lang="en-US" i="1" kern="0">
                  <a:solidFill>
                    <a:srgbClr val="000000"/>
                  </a:solidFill>
                </a:rPr>
                <a:t>A </a:t>
              </a:r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4895" y="2626"/>
              <a:ext cx="358" cy="2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4150" tIns="92075" rIns="184150" bIns="92075">
              <a:spAutoFit/>
            </a:bodyPr>
            <a:lstStyle/>
            <a:p>
              <a:pPr defTabSz="3657600">
                <a:defRPr/>
              </a:pPr>
              <a:r>
                <a:rPr lang="en-US" i="1" kern="0">
                  <a:solidFill>
                    <a:srgbClr val="000000"/>
                  </a:solidFill>
                </a:rPr>
                <a:t>B </a:t>
              </a:r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4892" y="2843"/>
              <a:ext cx="393" cy="2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4150" tIns="92075" rIns="184150" bIns="92075">
              <a:spAutoFit/>
            </a:bodyPr>
            <a:lstStyle/>
            <a:p>
              <a:pPr defTabSz="3657600">
                <a:defRPr/>
              </a:pPr>
              <a:r>
                <a:rPr lang="en-US" i="1" kern="0">
                  <a:solidFill>
                    <a:srgbClr val="000000"/>
                  </a:solidFill>
                </a:rPr>
                <a:t>C </a:t>
              </a:r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4892" y="3061"/>
              <a:ext cx="383" cy="2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4150" tIns="92075" rIns="184150" bIns="92075">
              <a:spAutoFit/>
            </a:bodyPr>
            <a:lstStyle/>
            <a:p>
              <a:pPr defTabSz="3657600">
                <a:defRPr/>
              </a:pPr>
              <a:r>
                <a:rPr lang="en-US" i="1" kern="0">
                  <a:solidFill>
                    <a:srgbClr val="000000"/>
                  </a:solidFill>
                </a:rPr>
                <a:t>D </a:t>
              </a:r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4895" y="3278"/>
              <a:ext cx="352" cy="2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4150" tIns="92075" rIns="184150" bIns="92075">
              <a:spAutoFit/>
            </a:bodyPr>
            <a:lstStyle/>
            <a:p>
              <a:pPr defTabSz="3657600">
                <a:defRPr/>
              </a:pPr>
              <a:r>
                <a:rPr lang="en-US" i="1" kern="0">
                  <a:solidFill>
                    <a:srgbClr val="000000"/>
                  </a:solidFill>
                </a:rPr>
                <a:t>E </a:t>
              </a:r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4900" y="3496"/>
              <a:ext cx="305" cy="2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4150" tIns="92075" rIns="184150" bIns="92075">
              <a:spAutoFit/>
            </a:bodyPr>
            <a:lstStyle/>
            <a:p>
              <a:pPr defTabSz="3657600">
                <a:defRPr/>
              </a:pPr>
              <a:r>
                <a:rPr lang="en-US" i="1" kern="0">
                  <a:solidFill>
                    <a:srgbClr val="000000"/>
                  </a:solidFill>
                </a:rPr>
                <a:t>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23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010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Production Possibilities Efficiency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191000"/>
          </a:xfrm>
        </p:spPr>
        <p:txBody>
          <a:bodyPr/>
          <a:lstStyle/>
          <a:p>
            <a:r>
              <a:rPr lang="en-US" sz="2000" dirty="0" smtClean="0">
                <a:cs typeface="Andalus" pitchFamily="18" charset="-78"/>
              </a:rPr>
              <a:t>We always need to reach ‘productive efficiency’</a:t>
            </a:r>
          </a:p>
          <a:p>
            <a:endParaRPr lang="en-US" sz="2000" dirty="0">
              <a:cs typeface="Andalus" pitchFamily="18" charset="-78"/>
            </a:endParaRPr>
          </a:p>
          <a:p>
            <a:r>
              <a:rPr lang="en-US" sz="2000" dirty="0" smtClean="0">
                <a:cs typeface="Andalus" pitchFamily="18" charset="-78"/>
              </a:rPr>
              <a:t>We need to achieve as much production we can using limited resources in the economic system.</a:t>
            </a:r>
          </a:p>
          <a:p>
            <a:endParaRPr lang="en-US" sz="2000" dirty="0">
              <a:cs typeface="Andalus" pitchFamily="18" charset="-78"/>
            </a:endParaRPr>
          </a:p>
          <a:p>
            <a:r>
              <a:rPr lang="en-US" sz="2000" dirty="0" smtClean="0">
                <a:cs typeface="Andalus" pitchFamily="18" charset="-78"/>
              </a:rPr>
              <a:t>Any points along with the PP curve  is classified as “efficient”</a:t>
            </a:r>
          </a:p>
          <a:p>
            <a:endParaRPr lang="en-US" sz="2000" dirty="0">
              <a:cs typeface="Andalus" pitchFamily="18" charset="-78"/>
            </a:endParaRPr>
          </a:p>
          <a:p>
            <a:r>
              <a:rPr lang="en-US" sz="2000" dirty="0" smtClean="0">
                <a:cs typeface="Andalus" pitchFamily="18" charset="-78"/>
              </a:rPr>
              <a:t>Inefficient – Less output from limited resources  where the resources is not used in optimal stages.</a:t>
            </a:r>
          </a:p>
          <a:p>
            <a:endParaRPr lang="en-US" sz="2000" b="1" dirty="0">
              <a:cs typeface="Andalus" pitchFamily="18" charset="-78"/>
            </a:endParaRPr>
          </a:p>
          <a:p>
            <a:endParaRPr lang="en-US" sz="2000" b="1" dirty="0"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004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010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Production Possibilities Efficiency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91000"/>
          </a:xfrm>
        </p:spPr>
        <p:txBody>
          <a:bodyPr/>
          <a:lstStyle/>
          <a:p>
            <a:pPr marL="68580" indent="0">
              <a:buNone/>
            </a:pPr>
            <a:r>
              <a:rPr lang="en-US" sz="2000" dirty="0" smtClean="0">
                <a:cs typeface="Andalus" pitchFamily="18" charset="-78"/>
              </a:rPr>
              <a:t>How about points outside the PP curve? Is it ok?</a:t>
            </a:r>
          </a:p>
          <a:p>
            <a:endParaRPr lang="en-US" sz="2000" dirty="0">
              <a:cs typeface="Andalus" pitchFamily="18" charset="-78"/>
            </a:endParaRPr>
          </a:p>
          <a:p>
            <a:r>
              <a:rPr lang="en-US" sz="2000" dirty="0" smtClean="0">
                <a:cs typeface="Andalus" pitchFamily="18" charset="-78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cs typeface="Andalus" pitchFamily="18" charset="-78"/>
              </a:rPr>
              <a:t>Not good!</a:t>
            </a:r>
          </a:p>
          <a:p>
            <a:endParaRPr lang="en-US" sz="2000" dirty="0">
              <a:cs typeface="Andalus" pitchFamily="18" charset="-78"/>
            </a:endParaRPr>
          </a:p>
          <a:p>
            <a:r>
              <a:rPr lang="en-US" sz="2000" dirty="0" smtClean="0">
                <a:cs typeface="Andalus" pitchFamily="18" charset="-78"/>
              </a:rPr>
              <a:t>Something unattainable with the present resources </a:t>
            </a:r>
          </a:p>
          <a:p>
            <a:endParaRPr lang="en-US" sz="2000" b="1" dirty="0">
              <a:cs typeface="Andalus" pitchFamily="18" charset="-78"/>
            </a:endParaRPr>
          </a:p>
          <a:p>
            <a:endParaRPr lang="en-US" sz="2000" b="1" dirty="0"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1248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Course Learning Outcome (CLO)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610600" cy="54102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CLO-5</a:t>
            </a:r>
          </a:p>
          <a:p>
            <a:pPr marL="0" indent="0">
              <a:buNone/>
            </a:pPr>
            <a:r>
              <a:rPr lang="en-US" sz="2000" b="1" u="sng" dirty="0" smtClean="0"/>
              <a:t>Relate</a:t>
            </a:r>
            <a:r>
              <a:rPr lang="en-US" sz="2000" dirty="0" smtClean="0"/>
              <a:t> the importance of foreign trade, exchange rate and capital flow to economies and analyze policy impact using IS-LM model.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lv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CLO-6</a:t>
            </a:r>
            <a:endParaRPr lang="en-US" sz="2400" b="1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sz="2000" b="1" u="sng" dirty="0" smtClean="0">
                <a:solidFill>
                  <a:srgbClr val="000000"/>
                </a:solidFill>
              </a:rPr>
              <a:t>Build solutions </a:t>
            </a:r>
            <a:r>
              <a:rPr lang="en-US" sz="2000" dirty="0" smtClean="0">
                <a:solidFill>
                  <a:srgbClr val="000000"/>
                </a:solidFill>
              </a:rPr>
              <a:t>to given problem in macroeconomics</a:t>
            </a:r>
            <a:endParaRPr lang="en-US" sz="2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26194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Production Possibilities Efficiency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191000"/>
          </a:xfrm>
        </p:spPr>
        <p:txBody>
          <a:bodyPr/>
          <a:lstStyle/>
          <a:p>
            <a:endParaRPr lang="en-US" b="1" dirty="0">
              <a:latin typeface="Andalus" pitchFamily="18" charset="-78"/>
              <a:cs typeface="Andalus" pitchFamily="18" charset="-78"/>
            </a:endParaRPr>
          </a:p>
          <a:p>
            <a:endParaRPr lang="en-US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8" descr="7825_Krugman_f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6873875" cy="4705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511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534400" cy="1143000"/>
          </a:xfrm>
        </p:spPr>
        <p:txBody>
          <a:bodyPr/>
          <a:lstStyle/>
          <a:p>
            <a:r>
              <a:rPr lang="en-US" b="1" dirty="0" smtClean="0"/>
              <a:t>Economic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2000" b="1" dirty="0" smtClean="0">
                <a:solidFill>
                  <a:srgbClr val="00B0F0"/>
                </a:solidFill>
                <a:cs typeface="Andalus" pitchFamily="18" charset="-78"/>
              </a:rPr>
              <a:t>Economic system?</a:t>
            </a:r>
          </a:p>
          <a:p>
            <a:pPr marL="68580" indent="0">
              <a:buNone/>
            </a:pPr>
            <a:endParaRPr lang="en-US" sz="2000" dirty="0" smtClean="0">
              <a:cs typeface="Andalus" pitchFamily="18" charset="-78"/>
            </a:endParaRPr>
          </a:p>
          <a:p>
            <a:r>
              <a:rPr lang="en-US" sz="2000" dirty="0" smtClean="0">
                <a:cs typeface="Andalus" pitchFamily="18" charset="-78"/>
              </a:rPr>
              <a:t>How society uses resources to satisfy people’s needs</a:t>
            </a:r>
          </a:p>
          <a:p>
            <a:r>
              <a:rPr lang="en-US" sz="2000" dirty="0" smtClean="0">
                <a:cs typeface="Andalus" pitchFamily="18" charset="-78"/>
              </a:rPr>
              <a:t>An economy or economic system is the way a nation makes economic choices how the nation will use its resources to produce and distribute goods and services</a:t>
            </a:r>
          </a:p>
          <a:p>
            <a:pPr marL="68580" indent="0">
              <a:buNone/>
            </a:pPr>
            <a:endParaRPr lang="en-US" sz="2000" dirty="0">
              <a:cs typeface="Andalus" pitchFamily="18" charset="-78"/>
            </a:endParaRPr>
          </a:p>
          <a:p>
            <a:pPr marL="68580" indent="0">
              <a:buNone/>
            </a:pPr>
            <a:r>
              <a:rPr lang="en-US" sz="2000" b="1" dirty="0" smtClean="0">
                <a:solidFill>
                  <a:srgbClr val="00B0F0"/>
                </a:solidFill>
                <a:cs typeface="Andalus" pitchFamily="18" charset="-78"/>
              </a:rPr>
              <a:t>Does economic system keep on changing?</a:t>
            </a:r>
          </a:p>
          <a:p>
            <a:endParaRPr lang="en-US" sz="2000" dirty="0">
              <a:cs typeface="Andalus" pitchFamily="18" charset="-78"/>
            </a:endParaRPr>
          </a:p>
          <a:p>
            <a:r>
              <a:rPr lang="en-US" sz="2000" dirty="0" smtClean="0">
                <a:cs typeface="Andalus" pitchFamily="18" charset="-78"/>
              </a:rPr>
              <a:t>Yes, it’s keep on changing when the society moving forward with technological changes  </a:t>
            </a:r>
            <a:endParaRPr lang="en-US" sz="2000" dirty="0"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360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024744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Economic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508977"/>
          </a:xfrm>
        </p:spPr>
        <p:txBody>
          <a:bodyPr/>
          <a:lstStyle/>
          <a:p>
            <a:pPr marL="68580" indent="0">
              <a:buNone/>
            </a:pPr>
            <a:r>
              <a:rPr lang="en-US" sz="2000" b="1" dirty="0" smtClean="0">
                <a:solidFill>
                  <a:srgbClr val="00B0F0"/>
                </a:solidFill>
              </a:rPr>
              <a:t>How economic works?</a:t>
            </a:r>
          </a:p>
          <a:p>
            <a:endParaRPr lang="en-US" sz="2000" dirty="0">
              <a:cs typeface="Andalus" pitchFamily="18" charset="-78"/>
            </a:endParaRPr>
          </a:p>
          <a:p>
            <a:pPr marL="68580" indent="0">
              <a:buNone/>
            </a:pPr>
            <a:r>
              <a:rPr lang="en-US" sz="2000" dirty="0" smtClean="0">
                <a:cs typeface="Andalus" pitchFamily="18" charset="-78"/>
              </a:rPr>
              <a:t>Basically we have 3 types of basic economic system</a:t>
            </a:r>
          </a:p>
          <a:p>
            <a:pPr marL="68580" indent="0">
              <a:buNone/>
            </a:pPr>
            <a:endParaRPr lang="en-US" sz="2000" dirty="0" smtClean="0">
              <a:cs typeface="Andalus" pitchFamily="18" charset="-78"/>
            </a:endParaRPr>
          </a:p>
          <a:p>
            <a:r>
              <a:rPr lang="en-US" sz="2000" dirty="0" smtClean="0">
                <a:cs typeface="Andalus" pitchFamily="18" charset="-78"/>
              </a:rPr>
              <a:t>Traditional system</a:t>
            </a:r>
          </a:p>
          <a:p>
            <a:r>
              <a:rPr lang="en-US" sz="2000" dirty="0" smtClean="0">
                <a:cs typeface="Andalus" pitchFamily="18" charset="-78"/>
              </a:rPr>
              <a:t>Command system</a:t>
            </a:r>
          </a:p>
          <a:p>
            <a:r>
              <a:rPr lang="en-US" sz="2000" dirty="0" smtClean="0">
                <a:cs typeface="Andalus" pitchFamily="18" charset="-78"/>
              </a:rPr>
              <a:t>Market economies system </a:t>
            </a:r>
            <a:endParaRPr lang="en-US" sz="2000" dirty="0"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041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024744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Economic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267200"/>
          </a:xfrm>
        </p:spPr>
        <p:txBody>
          <a:bodyPr>
            <a:normAutofit fontScale="62500" lnSpcReduction="20000"/>
          </a:bodyPr>
          <a:lstStyle/>
          <a:p>
            <a:pPr marL="68580" indent="0">
              <a:buNone/>
            </a:pPr>
            <a:r>
              <a:rPr lang="en-US" b="1" dirty="0" smtClean="0"/>
              <a:t>Traditional economic system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>
                <a:cs typeface="Andalus" pitchFamily="18" charset="-78"/>
              </a:rPr>
              <a:t>Centers on families</a:t>
            </a:r>
          </a:p>
          <a:p>
            <a:r>
              <a:rPr lang="en-US" dirty="0" smtClean="0">
                <a:cs typeface="Andalus" pitchFamily="18" charset="-78"/>
              </a:rPr>
              <a:t>Decision based on customs, religion and beliefs</a:t>
            </a:r>
          </a:p>
          <a:p>
            <a:r>
              <a:rPr lang="en-US" dirty="0" smtClean="0">
                <a:cs typeface="Andalus" pitchFamily="18" charset="-78"/>
              </a:rPr>
              <a:t>No individual decisions, all based on group decisions</a:t>
            </a:r>
          </a:p>
          <a:p>
            <a:r>
              <a:rPr lang="en-US" dirty="0" smtClean="0">
                <a:cs typeface="Andalus" pitchFamily="18" charset="-78"/>
              </a:rPr>
              <a:t>Goods and services are produces by the family for their personal consumption.</a:t>
            </a:r>
          </a:p>
          <a:p>
            <a:r>
              <a:rPr lang="en-US" dirty="0" smtClean="0">
                <a:cs typeface="Andalus" pitchFamily="18" charset="-78"/>
              </a:rPr>
              <a:t>Resources are allocated according to long-lived practices from the past.</a:t>
            </a:r>
          </a:p>
          <a:p>
            <a:r>
              <a:rPr lang="en-US" dirty="0" smtClean="0">
                <a:cs typeface="Andalus" pitchFamily="18" charset="-78"/>
              </a:rPr>
              <a:t>Only have little surplus (something extra) of productions and traditional trade approach (exchange of goods)</a:t>
            </a:r>
          </a:p>
          <a:p>
            <a:r>
              <a:rPr lang="en-US" dirty="0" smtClean="0">
                <a:cs typeface="Andalus" pitchFamily="18" charset="-78"/>
              </a:rPr>
              <a:t>Limited need for markets (no specific places for sell and purchase goods/services)</a:t>
            </a:r>
          </a:p>
          <a:p>
            <a:r>
              <a:rPr lang="en-US" dirty="0" smtClean="0">
                <a:cs typeface="Andalus" pitchFamily="18" charset="-78"/>
              </a:rPr>
              <a:t>Still remain in some rural areas in Africa and Asian regions. </a:t>
            </a:r>
          </a:p>
          <a:p>
            <a:endParaRPr lang="en-US" b="1" dirty="0"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7091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024744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Economic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11480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2000" b="1" dirty="0" smtClean="0">
                <a:solidFill>
                  <a:srgbClr val="00B0F0"/>
                </a:solidFill>
              </a:rPr>
              <a:t>Traditional economic system: Good or not?</a:t>
            </a:r>
          </a:p>
          <a:p>
            <a:pPr marL="68580" indent="0">
              <a:buNone/>
            </a:pPr>
            <a:endParaRPr lang="en-US" sz="2000" dirty="0" smtClean="0"/>
          </a:p>
          <a:p>
            <a:pPr marL="68580" indent="0">
              <a:buNone/>
            </a:pPr>
            <a:r>
              <a:rPr lang="en-US" sz="2000" b="1" dirty="0" smtClean="0">
                <a:cs typeface="Andalus" pitchFamily="18" charset="-78"/>
              </a:rPr>
              <a:t>Positive effects</a:t>
            </a:r>
          </a:p>
          <a:p>
            <a:r>
              <a:rPr lang="en-US" sz="2000" dirty="0" smtClean="0">
                <a:cs typeface="Andalus" pitchFamily="18" charset="-78"/>
              </a:rPr>
              <a:t>Method of production, goals and roles played by each members determined by custom</a:t>
            </a:r>
          </a:p>
          <a:p>
            <a:endParaRPr lang="en-US" sz="2000" dirty="0">
              <a:cs typeface="Andalus" pitchFamily="18" charset="-78"/>
            </a:endParaRPr>
          </a:p>
          <a:p>
            <a:pPr marL="68580" indent="0">
              <a:buNone/>
            </a:pPr>
            <a:r>
              <a:rPr lang="en-US" sz="2000" b="1" dirty="0" smtClean="0">
                <a:cs typeface="Andalus" pitchFamily="18" charset="-78"/>
              </a:rPr>
              <a:t>Negative effects</a:t>
            </a:r>
          </a:p>
          <a:p>
            <a:r>
              <a:rPr lang="en-US" sz="2000" dirty="0" smtClean="0">
                <a:cs typeface="Andalus" pitchFamily="18" charset="-78"/>
              </a:rPr>
              <a:t>All traditional and old method of production</a:t>
            </a:r>
          </a:p>
          <a:p>
            <a:r>
              <a:rPr lang="en-US" sz="2000" dirty="0" smtClean="0">
                <a:cs typeface="Andalus" pitchFamily="18" charset="-78"/>
              </a:rPr>
              <a:t>Low productivity</a:t>
            </a:r>
          </a:p>
          <a:p>
            <a:r>
              <a:rPr lang="en-US" sz="2000" dirty="0" smtClean="0">
                <a:cs typeface="Andalus" pitchFamily="18" charset="-78"/>
              </a:rPr>
              <a:t>Low standard of living</a:t>
            </a:r>
          </a:p>
          <a:p>
            <a:pPr marL="68580" indent="0">
              <a:buNone/>
            </a:pPr>
            <a:endParaRPr lang="en-US" sz="2000" b="1" dirty="0" smtClean="0">
              <a:cs typeface="Andalus" pitchFamily="18" charset="-78"/>
            </a:endParaRPr>
          </a:p>
          <a:p>
            <a:endParaRPr lang="en-US" sz="2000" b="1" dirty="0"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0210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024744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Economic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508977"/>
          </a:xfrm>
        </p:spPr>
        <p:txBody>
          <a:bodyPr/>
          <a:lstStyle/>
          <a:p>
            <a:pPr marL="68580" indent="0">
              <a:buNone/>
            </a:pPr>
            <a:r>
              <a:rPr lang="en-US" sz="2000" b="1" dirty="0" smtClean="0"/>
              <a:t>Command Economy </a:t>
            </a:r>
          </a:p>
          <a:p>
            <a:endParaRPr lang="en-US" sz="2000" b="1" dirty="0">
              <a:cs typeface="Andalus" pitchFamily="18" charset="-78"/>
            </a:endParaRPr>
          </a:p>
          <a:p>
            <a:r>
              <a:rPr lang="en-US" sz="2000" dirty="0" smtClean="0">
                <a:cs typeface="Andalus" pitchFamily="18" charset="-78"/>
              </a:rPr>
              <a:t>Known as socialism or communism economies  </a:t>
            </a:r>
          </a:p>
          <a:p>
            <a:r>
              <a:rPr lang="en-US" sz="2000" dirty="0" smtClean="0">
                <a:cs typeface="Andalus" pitchFamily="18" charset="-78"/>
              </a:rPr>
              <a:t>All resources are belongs to the government</a:t>
            </a:r>
          </a:p>
          <a:p>
            <a:r>
              <a:rPr lang="en-US" sz="2000" dirty="0" smtClean="0">
                <a:cs typeface="Andalus" pitchFamily="18" charset="-78"/>
              </a:rPr>
              <a:t>Only the government can decide what and how much to produce.</a:t>
            </a:r>
          </a:p>
          <a:p>
            <a:endParaRPr lang="en-US" sz="2000" b="1" dirty="0">
              <a:cs typeface="Andalus" pitchFamily="18" charset="-78"/>
            </a:endParaRPr>
          </a:p>
        </p:txBody>
      </p:sp>
      <p:pic>
        <p:nvPicPr>
          <p:cNvPr id="4" name="Picture 7" descr="http://avuc92.files.wordpress.com/2010/03/stal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844586"/>
            <a:ext cx="3015343" cy="308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608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024744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Economic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8862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000" b="1" dirty="0" smtClean="0"/>
              <a:t>How the government rule the economy?</a:t>
            </a:r>
          </a:p>
          <a:p>
            <a:endParaRPr lang="en-US" sz="2000" dirty="0">
              <a:cs typeface="Andalus" pitchFamily="18" charset="-78"/>
            </a:endParaRPr>
          </a:p>
          <a:p>
            <a:r>
              <a:rPr lang="en-US" sz="2000" dirty="0" smtClean="0">
                <a:cs typeface="Andalus" pitchFamily="18" charset="-78"/>
              </a:rPr>
              <a:t>What – The planner will the government leader (dictator) and the fundamental committee will decide what to produce</a:t>
            </a:r>
          </a:p>
          <a:p>
            <a:endParaRPr lang="en-US" sz="2000" dirty="0">
              <a:cs typeface="Andalus" pitchFamily="18" charset="-78"/>
            </a:endParaRPr>
          </a:p>
          <a:p>
            <a:r>
              <a:rPr lang="en-US" sz="2000" dirty="0" smtClean="0">
                <a:cs typeface="Andalus" pitchFamily="18" charset="-78"/>
              </a:rPr>
              <a:t>How – The government will decide how to produce the goods and services</a:t>
            </a:r>
          </a:p>
          <a:p>
            <a:endParaRPr lang="en-US" sz="2000" dirty="0">
              <a:cs typeface="Andalus" pitchFamily="18" charset="-78"/>
            </a:endParaRPr>
          </a:p>
          <a:p>
            <a:r>
              <a:rPr lang="en-US" sz="2000" dirty="0" smtClean="0">
                <a:cs typeface="Andalus" pitchFamily="18" charset="-78"/>
              </a:rPr>
              <a:t>From whom – The government will decide who will get the produced goods and services. </a:t>
            </a:r>
          </a:p>
          <a:p>
            <a:endParaRPr lang="en-US" sz="2000" b="1" dirty="0">
              <a:cs typeface="Andalus" pitchFamily="18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5947">
            <a:off x="7347814" y="5187669"/>
            <a:ext cx="1689410" cy="16894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38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024744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Economic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8862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cs typeface="Andalus" pitchFamily="18" charset="-78"/>
              </a:rPr>
              <a:t>In the command economy, the government will decide where to locate all of the nations economic activities.</a:t>
            </a:r>
          </a:p>
          <a:p>
            <a:endParaRPr lang="en-US" sz="2000" dirty="0">
              <a:cs typeface="Andalus" pitchFamily="18" charset="-78"/>
            </a:endParaRPr>
          </a:p>
          <a:p>
            <a:r>
              <a:rPr lang="en-US" sz="2000" dirty="0" smtClean="0">
                <a:cs typeface="Andalus" pitchFamily="18" charset="-78"/>
              </a:rPr>
              <a:t>The people do not have power to overcome the government rules and regulations.</a:t>
            </a:r>
          </a:p>
          <a:p>
            <a:endParaRPr lang="en-US" sz="2000" dirty="0">
              <a:cs typeface="Andalus" pitchFamily="18" charset="-78"/>
            </a:endParaRPr>
          </a:p>
          <a:p>
            <a:r>
              <a:rPr lang="en-US" sz="2000" dirty="0" smtClean="0">
                <a:cs typeface="Andalus" pitchFamily="18" charset="-78"/>
              </a:rPr>
              <a:t>The government will decide the prices and the charge for the goods and services produced </a:t>
            </a:r>
          </a:p>
          <a:p>
            <a:endParaRPr lang="en-US" sz="2000" dirty="0">
              <a:cs typeface="Andalus" pitchFamily="18" charset="-78"/>
            </a:endParaRPr>
          </a:p>
          <a:p>
            <a:r>
              <a:rPr lang="en-US" sz="2000" dirty="0" smtClean="0">
                <a:cs typeface="Andalus" pitchFamily="18" charset="-78"/>
              </a:rPr>
              <a:t>Example: All communist countries (Cuba, China, previously the Soviet Union, North Korea)</a:t>
            </a:r>
            <a:endParaRPr lang="en-US" sz="2000" dirty="0">
              <a:cs typeface="Andalus" pitchFamily="18" charset="-7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181600"/>
            <a:ext cx="1752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67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024744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Economic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8862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000" b="1" dirty="0" smtClean="0">
                <a:cs typeface="Andalus" pitchFamily="18" charset="-78"/>
              </a:rPr>
              <a:t>Market Economy</a:t>
            </a:r>
          </a:p>
          <a:p>
            <a:endParaRPr lang="en-US" sz="2000" b="1" dirty="0" smtClean="0">
              <a:cs typeface="Andalus" pitchFamily="18" charset="-78"/>
            </a:endParaRPr>
          </a:p>
          <a:p>
            <a:r>
              <a:rPr lang="en-US" sz="2000" dirty="0" smtClean="0">
                <a:cs typeface="Andalus" pitchFamily="18" charset="-78"/>
              </a:rPr>
              <a:t>All decision made by the market equilibrium stage</a:t>
            </a:r>
          </a:p>
          <a:p>
            <a:r>
              <a:rPr lang="en-US" sz="2000" dirty="0" smtClean="0">
                <a:cs typeface="Andalus" pitchFamily="18" charset="-78"/>
              </a:rPr>
              <a:t>Producers need to plan, organize and coordinate the productions </a:t>
            </a:r>
          </a:p>
          <a:p>
            <a:r>
              <a:rPr lang="en-US" sz="2000" dirty="0" smtClean="0">
                <a:cs typeface="Andalus" pitchFamily="18" charset="-78"/>
              </a:rPr>
              <a:t>Resources are allocated through individual decision making</a:t>
            </a:r>
          </a:p>
          <a:p>
            <a:r>
              <a:rPr lang="en-US" sz="2000" dirty="0" smtClean="0">
                <a:cs typeface="Andalus" pitchFamily="18" charset="-78"/>
              </a:rPr>
              <a:t>People can own their business and property</a:t>
            </a:r>
          </a:p>
          <a:p>
            <a:r>
              <a:rPr lang="en-US" sz="2000" dirty="0" smtClean="0">
                <a:cs typeface="Andalus" pitchFamily="18" charset="-78"/>
              </a:rPr>
              <a:t>Price based on demand supply theory. Limited product have higher price rate in the market (signal of scarcity)</a:t>
            </a:r>
            <a:endParaRPr lang="en-US" sz="2000" dirty="0"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4568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24744" cy="1143000"/>
          </a:xfrm>
        </p:spPr>
        <p:txBody>
          <a:bodyPr/>
          <a:lstStyle/>
          <a:p>
            <a:r>
              <a:rPr lang="en-US" b="1" dirty="0" smtClean="0"/>
              <a:t>Circular Flow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458200" cy="4876800"/>
          </a:xfrm>
        </p:spPr>
        <p:txBody>
          <a:bodyPr>
            <a:noAutofit/>
          </a:bodyPr>
          <a:lstStyle/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000" kern="0" dirty="0"/>
              <a:t>E</a:t>
            </a:r>
            <a:r>
              <a:rPr lang="en-US" sz="2000" kern="0" dirty="0" smtClean="0"/>
              <a:t>conomy </a:t>
            </a:r>
            <a:r>
              <a:rPr lang="en-US" sz="2000" kern="0" dirty="0"/>
              <a:t>is a complex organism whose many elements engage in a variety of  economic transactions</a:t>
            </a:r>
            <a:r>
              <a:rPr lang="en-US" sz="2000" kern="0" dirty="0" smtClean="0"/>
              <a:t>.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Tx/>
              <a:buSzTx/>
              <a:buFontTx/>
              <a:buChar char="•"/>
            </a:pPr>
            <a:endParaRPr lang="en-US" sz="2000" kern="0" dirty="0"/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000" kern="0" dirty="0" smtClean="0"/>
              <a:t>A </a:t>
            </a:r>
            <a:r>
              <a:rPr lang="en-US" sz="2000" kern="0" dirty="0"/>
              <a:t>simplest version of an economy consists of households and producers</a:t>
            </a:r>
            <a:r>
              <a:rPr lang="en-US" sz="2000" kern="0" dirty="0" smtClean="0"/>
              <a:t>.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Tx/>
              <a:buSzTx/>
              <a:buFontTx/>
              <a:buChar char="•"/>
            </a:pPr>
            <a:endParaRPr lang="en-US" sz="2000" kern="0" dirty="0"/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000" kern="0" dirty="0"/>
              <a:t>C</a:t>
            </a:r>
            <a:r>
              <a:rPr lang="en-US" sz="2000" kern="0" dirty="0" smtClean="0"/>
              <a:t>omplete </a:t>
            </a:r>
            <a:r>
              <a:rPr lang="en-US" sz="2000" kern="0" dirty="0"/>
              <a:t>circular flow diagram adds a financial sector and a government</a:t>
            </a:r>
            <a:r>
              <a:rPr lang="en-US" sz="2000" kern="0" dirty="0" smtClean="0"/>
              <a:t>.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Tx/>
              <a:buSzTx/>
              <a:buFontTx/>
              <a:buChar char="•"/>
            </a:pPr>
            <a:endParaRPr lang="en-US" sz="2000" kern="0" dirty="0"/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000" kern="0" dirty="0"/>
              <a:t>C</a:t>
            </a:r>
            <a:r>
              <a:rPr lang="en-US" sz="2000" kern="0" dirty="0" smtClean="0"/>
              <a:t>ircular </a:t>
            </a:r>
            <a:r>
              <a:rPr lang="en-US" sz="2000" kern="0" dirty="0"/>
              <a:t>flow shows the directions of the flows of payments, not the direction of the flows of the goods or services paid for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144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8001000" cy="1143000"/>
          </a:xfrm>
        </p:spPr>
        <p:txBody>
          <a:bodyPr/>
          <a:lstStyle/>
          <a:p>
            <a:r>
              <a:rPr lang="en-US" b="1" dirty="0" smtClean="0"/>
              <a:t>Weekly Schedule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1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Week 1 </a:t>
            </a:r>
          </a:p>
          <a:p>
            <a:pPr marL="0" indent="0">
              <a:buNone/>
            </a:pPr>
            <a:r>
              <a:rPr lang="en-US" sz="2000" dirty="0" smtClean="0"/>
              <a:t>Introduction to macroeconomics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lv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Week 2</a:t>
            </a:r>
            <a:endParaRPr lang="en-US" sz="2400" b="1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Measuring GDP</a:t>
            </a:r>
          </a:p>
          <a:p>
            <a:pPr marL="0" lv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Week </a:t>
            </a:r>
            <a:r>
              <a:rPr lang="en-US" sz="2400" b="1" dirty="0" smtClean="0">
                <a:solidFill>
                  <a:srgbClr val="FF0000"/>
                </a:solidFill>
              </a:rPr>
              <a:t>3 </a:t>
            </a:r>
            <a:endParaRPr lang="en-US" sz="2400" b="1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Unemployment</a:t>
            </a:r>
            <a:endParaRPr lang="en-US" sz="2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Week </a:t>
            </a:r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Inflation</a:t>
            </a:r>
          </a:p>
          <a:p>
            <a:pPr marL="0" lvl="0" indent="0"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Week 5 </a:t>
            </a:r>
          </a:p>
          <a:p>
            <a:pPr marL="0" lvl="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Income and expenditure; and expenditure multiplier</a:t>
            </a:r>
            <a:endParaRPr lang="en-US" sz="2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03112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772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Circular Flow</a:t>
            </a:r>
            <a:endParaRPr lang="en-US" sz="40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7820107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66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Long-run Supply-Side National Policy</a:t>
            </a:r>
            <a:endParaRPr lang="en-US" sz="3600" b="1" dirty="0"/>
          </a:p>
        </p:txBody>
      </p:sp>
      <p:pic>
        <p:nvPicPr>
          <p:cNvPr id="29698" name="Picture 2" descr="http://images.flatworldknowledge.com/cooperecon/cooperecon-fig18_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8534400" cy="54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247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9" y="228600"/>
            <a:ext cx="8915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The Complete Set of International Links for an Open Economy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733800" y="1447800"/>
            <a:ext cx="1920875" cy="4572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114800" y="2667000"/>
            <a:ext cx="1189038" cy="822325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6751638" y="2636838"/>
            <a:ext cx="1189037" cy="822325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1355725" y="2636838"/>
            <a:ext cx="1189038" cy="822325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3733800" y="5470525"/>
            <a:ext cx="1920875" cy="4572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32" name="Arc 8"/>
          <p:cNvSpPr>
            <a:spLocks/>
          </p:cNvSpPr>
          <p:nvPr/>
        </p:nvSpPr>
        <p:spPr bwMode="auto">
          <a:xfrm flipH="1">
            <a:off x="1997075" y="2270125"/>
            <a:ext cx="365125" cy="366713"/>
          </a:xfrm>
          <a:custGeom>
            <a:avLst/>
            <a:gdLst>
              <a:gd name="T0" fmla="*/ 0 w 21600"/>
              <a:gd name="T1" fmla="*/ 0 h 21600"/>
              <a:gd name="T2" fmla="*/ 365125 w 21600"/>
              <a:gd name="T3" fmla="*/ 366713 h 21600"/>
              <a:gd name="T4" fmla="*/ 0 w 21600"/>
              <a:gd name="T5" fmla="*/ 36671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33" name="Arc 9"/>
          <p:cNvSpPr>
            <a:spLocks/>
          </p:cNvSpPr>
          <p:nvPr/>
        </p:nvSpPr>
        <p:spPr bwMode="auto">
          <a:xfrm>
            <a:off x="6751638" y="2270125"/>
            <a:ext cx="365125" cy="366713"/>
          </a:xfrm>
          <a:custGeom>
            <a:avLst/>
            <a:gdLst>
              <a:gd name="T0" fmla="*/ 0 w 21600"/>
              <a:gd name="T1" fmla="*/ 0 h 21600"/>
              <a:gd name="T2" fmla="*/ 365125 w 21600"/>
              <a:gd name="T3" fmla="*/ 366713 h 21600"/>
              <a:gd name="T4" fmla="*/ 0 w 21600"/>
              <a:gd name="T5" fmla="*/ 36671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2362200" y="2270125"/>
            <a:ext cx="43894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35" name="Arc 11"/>
          <p:cNvSpPr>
            <a:spLocks/>
          </p:cNvSpPr>
          <p:nvPr/>
        </p:nvSpPr>
        <p:spPr bwMode="auto">
          <a:xfrm flipH="1" flipV="1">
            <a:off x="1997075" y="3459163"/>
            <a:ext cx="365125" cy="366712"/>
          </a:xfrm>
          <a:custGeom>
            <a:avLst/>
            <a:gdLst>
              <a:gd name="T0" fmla="*/ 0 w 21600"/>
              <a:gd name="T1" fmla="*/ 0 h 21600"/>
              <a:gd name="T2" fmla="*/ 365125 w 21600"/>
              <a:gd name="T3" fmla="*/ 366712 h 21600"/>
              <a:gd name="T4" fmla="*/ 0 w 21600"/>
              <a:gd name="T5" fmla="*/ 36671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36" name="Arc 12"/>
          <p:cNvSpPr>
            <a:spLocks/>
          </p:cNvSpPr>
          <p:nvPr/>
        </p:nvSpPr>
        <p:spPr bwMode="auto">
          <a:xfrm flipV="1">
            <a:off x="6751638" y="3459163"/>
            <a:ext cx="365125" cy="366712"/>
          </a:xfrm>
          <a:custGeom>
            <a:avLst/>
            <a:gdLst>
              <a:gd name="T0" fmla="*/ 0 w 21600"/>
              <a:gd name="T1" fmla="*/ 0 h 21600"/>
              <a:gd name="T2" fmla="*/ 365125 w 21600"/>
              <a:gd name="T3" fmla="*/ 366712 h 21600"/>
              <a:gd name="T4" fmla="*/ 0 w 21600"/>
              <a:gd name="T5" fmla="*/ 36671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2362200" y="3825875"/>
            <a:ext cx="43894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1447800" y="28194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solidFill>
                  <a:prstClr val="black"/>
                </a:solidFill>
              </a:rPr>
              <a:t>Individuals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6858000" y="28194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solidFill>
                  <a:prstClr val="black"/>
                </a:solidFill>
              </a:rPr>
              <a:t>Producers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4191000" y="3733800"/>
            <a:ext cx="1006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solidFill>
                  <a:prstClr val="black"/>
                </a:solidFill>
              </a:rPr>
              <a:t>C 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3124200" y="2209800"/>
            <a:ext cx="914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solidFill>
                  <a:prstClr val="black"/>
                </a:solidFill>
              </a:rPr>
              <a:t>FP</a:t>
            </a:r>
          </a:p>
        </p:txBody>
      </p:sp>
      <p:sp>
        <p:nvSpPr>
          <p:cNvPr id="26642" name="Arc 18"/>
          <p:cNvSpPr>
            <a:spLocks/>
          </p:cNvSpPr>
          <p:nvPr/>
        </p:nvSpPr>
        <p:spPr bwMode="auto">
          <a:xfrm rot="5400000" flipH="1">
            <a:off x="7847806" y="2270919"/>
            <a:ext cx="366713" cy="365125"/>
          </a:xfrm>
          <a:custGeom>
            <a:avLst/>
            <a:gdLst>
              <a:gd name="T0" fmla="*/ 0 w 21600"/>
              <a:gd name="T1" fmla="*/ 0 h 21600"/>
              <a:gd name="T2" fmla="*/ 366713 w 21600"/>
              <a:gd name="T3" fmla="*/ 365125 h 21600"/>
              <a:gd name="T4" fmla="*/ 0 w 21600"/>
              <a:gd name="T5" fmla="*/ 36512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43" name="Arc 19"/>
          <p:cNvSpPr>
            <a:spLocks/>
          </p:cNvSpPr>
          <p:nvPr/>
        </p:nvSpPr>
        <p:spPr bwMode="auto">
          <a:xfrm flipH="1" flipV="1">
            <a:off x="7299325" y="3459163"/>
            <a:ext cx="366713" cy="366712"/>
          </a:xfrm>
          <a:custGeom>
            <a:avLst/>
            <a:gdLst>
              <a:gd name="T0" fmla="*/ 0 w 21600"/>
              <a:gd name="T1" fmla="*/ 0 h 21600"/>
              <a:gd name="T2" fmla="*/ 366713 w 21600"/>
              <a:gd name="T3" fmla="*/ 366712 h 21600"/>
              <a:gd name="T4" fmla="*/ 0 w 21600"/>
              <a:gd name="T5" fmla="*/ 36671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44" name="Arc 20"/>
          <p:cNvSpPr>
            <a:spLocks/>
          </p:cNvSpPr>
          <p:nvPr/>
        </p:nvSpPr>
        <p:spPr bwMode="auto">
          <a:xfrm flipH="1">
            <a:off x="7299325" y="2270125"/>
            <a:ext cx="366713" cy="366713"/>
          </a:xfrm>
          <a:custGeom>
            <a:avLst/>
            <a:gdLst>
              <a:gd name="T0" fmla="*/ 0 w 21600"/>
              <a:gd name="T1" fmla="*/ 0 h 21600"/>
              <a:gd name="T2" fmla="*/ 366713 w 21600"/>
              <a:gd name="T3" fmla="*/ 366713 h 21600"/>
              <a:gd name="T4" fmla="*/ 0 w 21600"/>
              <a:gd name="T5" fmla="*/ 36671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45" name="Arc 21"/>
          <p:cNvSpPr>
            <a:spLocks/>
          </p:cNvSpPr>
          <p:nvPr/>
        </p:nvSpPr>
        <p:spPr bwMode="auto">
          <a:xfrm rot="-5400000" flipH="1" flipV="1">
            <a:off x="7847807" y="3459956"/>
            <a:ext cx="366712" cy="365125"/>
          </a:xfrm>
          <a:custGeom>
            <a:avLst/>
            <a:gdLst>
              <a:gd name="T0" fmla="*/ 0 w 21600"/>
              <a:gd name="T1" fmla="*/ 0 h 21600"/>
              <a:gd name="T2" fmla="*/ 366712 w 21600"/>
              <a:gd name="T3" fmla="*/ 365125 h 21600"/>
              <a:gd name="T4" fmla="*/ 0 w 21600"/>
              <a:gd name="T5" fmla="*/ 36512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>
            <a:off x="7666038" y="2270125"/>
            <a:ext cx="1825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47" name="Line 23"/>
          <p:cNvSpPr>
            <a:spLocks noChangeShapeType="1"/>
          </p:cNvSpPr>
          <p:nvPr/>
        </p:nvSpPr>
        <p:spPr bwMode="auto">
          <a:xfrm>
            <a:off x="7666038" y="3825875"/>
            <a:ext cx="1825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48" name="Line 24"/>
          <p:cNvSpPr>
            <a:spLocks noChangeShapeType="1"/>
          </p:cNvSpPr>
          <p:nvPr/>
        </p:nvSpPr>
        <p:spPr bwMode="auto">
          <a:xfrm>
            <a:off x="8213725" y="2636838"/>
            <a:ext cx="0" cy="822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49" name="Arc 25"/>
          <p:cNvSpPr>
            <a:spLocks/>
          </p:cNvSpPr>
          <p:nvPr/>
        </p:nvSpPr>
        <p:spPr bwMode="auto">
          <a:xfrm flipH="1">
            <a:off x="7483475" y="2454275"/>
            <a:ext cx="182563" cy="182563"/>
          </a:xfrm>
          <a:custGeom>
            <a:avLst/>
            <a:gdLst>
              <a:gd name="T0" fmla="*/ 0 w 21600"/>
              <a:gd name="T1" fmla="*/ 0 h 21600"/>
              <a:gd name="T2" fmla="*/ 182563 w 21600"/>
              <a:gd name="T3" fmla="*/ 182563 h 21600"/>
              <a:gd name="T4" fmla="*/ 0 w 21600"/>
              <a:gd name="T5" fmla="*/ 18256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50" name="Arc 26"/>
          <p:cNvSpPr>
            <a:spLocks/>
          </p:cNvSpPr>
          <p:nvPr/>
        </p:nvSpPr>
        <p:spPr bwMode="auto">
          <a:xfrm flipV="1">
            <a:off x="7848600" y="3459163"/>
            <a:ext cx="182563" cy="182562"/>
          </a:xfrm>
          <a:custGeom>
            <a:avLst/>
            <a:gdLst>
              <a:gd name="T0" fmla="*/ 0 w 21600"/>
              <a:gd name="T1" fmla="*/ 0 h 21600"/>
              <a:gd name="T2" fmla="*/ 182563 w 21600"/>
              <a:gd name="T3" fmla="*/ 182562 h 21600"/>
              <a:gd name="T4" fmla="*/ 0 w 21600"/>
              <a:gd name="T5" fmla="*/ 18256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51" name="Arc 27"/>
          <p:cNvSpPr>
            <a:spLocks/>
          </p:cNvSpPr>
          <p:nvPr/>
        </p:nvSpPr>
        <p:spPr bwMode="auto">
          <a:xfrm>
            <a:off x="7848600" y="2454275"/>
            <a:ext cx="182563" cy="182563"/>
          </a:xfrm>
          <a:custGeom>
            <a:avLst/>
            <a:gdLst>
              <a:gd name="T0" fmla="*/ 0 w 21600"/>
              <a:gd name="T1" fmla="*/ 0 h 21600"/>
              <a:gd name="T2" fmla="*/ 182563 w 21600"/>
              <a:gd name="T3" fmla="*/ 182563 h 21600"/>
              <a:gd name="T4" fmla="*/ 0 w 21600"/>
              <a:gd name="T5" fmla="*/ 18256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52" name="Arc 28"/>
          <p:cNvSpPr>
            <a:spLocks/>
          </p:cNvSpPr>
          <p:nvPr/>
        </p:nvSpPr>
        <p:spPr bwMode="auto">
          <a:xfrm flipH="1" flipV="1">
            <a:off x="7483475" y="3459163"/>
            <a:ext cx="182563" cy="182562"/>
          </a:xfrm>
          <a:custGeom>
            <a:avLst/>
            <a:gdLst>
              <a:gd name="T0" fmla="*/ 0 w 21600"/>
              <a:gd name="T1" fmla="*/ 0 h 21600"/>
              <a:gd name="T2" fmla="*/ 182563 w 21600"/>
              <a:gd name="T3" fmla="*/ 182562 h 21600"/>
              <a:gd name="T4" fmla="*/ 0 w 21600"/>
              <a:gd name="T5" fmla="*/ 18256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53" name="Line 29"/>
          <p:cNvSpPr>
            <a:spLocks noChangeShapeType="1"/>
          </p:cNvSpPr>
          <p:nvPr/>
        </p:nvSpPr>
        <p:spPr bwMode="auto">
          <a:xfrm>
            <a:off x="7666038" y="2454275"/>
            <a:ext cx="1825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54" name="Line 30"/>
          <p:cNvSpPr>
            <a:spLocks noChangeShapeType="1"/>
          </p:cNvSpPr>
          <p:nvPr/>
        </p:nvSpPr>
        <p:spPr bwMode="auto">
          <a:xfrm>
            <a:off x="7666038" y="3641725"/>
            <a:ext cx="1825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55" name="Line 31"/>
          <p:cNvSpPr>
            <a:spLocks noChangeShapeType="1"/>
          </p:cNvSpPr>
          <p:nvPr/>
        </p:nvSpPr>
        <p:spPr bwMode="auto">
          <a:xfrm>
            <a:off x="8031163" y="2636838"/>
            <a:ext cx="0" cy="822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56" name="Text Box 32"/>
          <p:cNvSpPr txBox="1">
            <a:spLocks noChangeArrowheads="1"/>
          </p:cNvSpPr>
          <p:nvPr/>
        </p:nvSpPr>
        <p:spPr bwMode="auto">
          <a:xfrm>
            <a:off x="7924800" y="3200400"/>
            <a:ext cx="457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>
                <a:solidFill>
                  <a:prstClr val="black"/>
                </a:solidFill>
              </a:rPr>
              <a:t>IG</a:t>
            </a:r>
          </a:p>
        </p:txBody>
      </p:sp>
      <p:sp>
        <p:nvSpPr>
          <p:cNvPr id="26657" name="Text Box 33"/>
          <p:cNvSpPr txBox="1">
            <a:spLocks noChangeArrowheads="1"/>
          </p:cNvSpPr>
          <p:nvPr/>
        </p:nvSpPr>
        <p:spPr bwMode="auto">
          <a:xfrm>
            <a:off x="8153400" y="3429000"/>
            <a:ext cx="5476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>
                <a:solidFill>
                  <a:prstClr val="black"/>
                </a:solidFill>
              </a:rPr>
              <a:t>I</a:t>
            </a:r>
          </a:p>
        </p:txBody>
      </p:sp>
      <p:sp>
        <p:nvSpPr>
          <p:cNvPr id="26658" name="Arc 34"/>
          <p:cNvSpPr>
            <a:spLocks/>
          </p:cNvSpPr>
          <p:nvPr/>
        </p:nvSpPr>
        <p:spPr bwMode="auto">
          <a:xfrm flipH="1">
            <a:off x="2362200" y="2454275"/>
            <a:ext cx="182563" cy="182563"/>
          </a:xfrm>
          <a:custGeom>
            <a:avLst/>
            <a:gdLst>
              <a:gd name="T0" fmla="*/ 0 w 21600"/>
              <a:gd name="T1" fmla="*/ 0 h 21600"/>
              <a:gd name="T2" fmla="*/ 182563 w 21600"/>
              <a:gd name="T3" fmla="*/ 182563 h 21600"/>
              <a:gd name="T4" fmla="*/ 0 w 21600"/>
              <a:gd name="T5" fmla="*/ 18256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59" name="Arc 35"/>
          <p:cNvSpPr>
            <a:spLocks/>
          </p:cNvSpPr>
          <p:nvPr/>
        </p:nvSpPr>
        <p:spPr bwMode="auto">
          <a:xfrm flipV="1">
            <a:off x="2544763" y="3459163"/>
            <a:ext cx="182562" cy="182562"/>
          </a:xfrm>
          <a:custGeom>
            <a:avLst/>
            <a:gdLst>
              <a:gd name="T0" fmla="*/ 0 w 21600"/>
              <a:gd name="T1" fmla="*/ 0 h 21600"/>
              <a:gd name="T2" fmla="*/ 182562 w 21600"/>
              <a:gd name="T3" fmla="*/ 182562 h 21600"/>
              <a:gd name="T4" fmla="*/ 0 w 21600"/>
              <a:gd name="T5" fmla="*/ 18256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60" name="Arc 36"/>
          <p:cNvSpPr>
            <a:spLocks/>
          </p:cNvSpPr>
          <p:nvPr/>
        </p:nvSpPr>
        <p:spPr bwMode="auto">
          <a:xfrm>
            <a:off x="2544763" y="2454275"/>
            <a:ext cx="182562" cy="182563"/>
          </a:xfrm>
          <a:custGeom>
            <a:avLst/>
            <a:gdLst>
              <a:gd name="T0" fmla="*/ 0 w 21600"/>
              <a:gd name="T1" fmla="*/ 0 h 21600"/>
              <a:gd name="T2" fmla="*/ 182562 w 21600"/>
              <a:gd name="T3" fmla="*/ 182563 h 21600"/>
              <a:gd name="T4" fmla="*/ 0 w 21600"/>
              <a:gd name="T5" fmla="*/ 18256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61" name="Arc 37"/>
          <p:cNvSpPr>
            <a:spLocks/>
          </p:cNvSpPr>
          <p:nvPr/>
        </p:nvSpPr>
        <p:spPr bwMode="auto">
          <a:xfrm flipH="1" flipV="1">
            <a:off x="2362200" y="3459163"/>
            <a:ext cx="182563" cy="182562"/>
          </a:xfrm>
          <a:custGeom>
            <a:avLst/>
            <a:gdLst>
              <a:gd name="T0" fmla="*/ 0 w 21600"/>
              <a:gd name="T1" fmla="*/ 0 h 21600"/>
              <a:gd name="T2" fmla="*/ 182563 w 21600"/>
              <a:gd name="T3" fmla="*/ 182562 h 21600"/>
              <a:gd name="T4" fmla="*/ 0 w 21600"/>
              <a:gd name="T5" fmla="*/ 18256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>
            <a:off x="2727325" y="2636838"/>
            <a:ext cx="0" cy="822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63" name="Line 39"/>
          <p:cNvSpPr>
            <a:spLocks noChangeShapeType="1"/>
          </p:cNvSpPr>
          <p:nvPr/>
        </p:nvSpPr>
        <p:spPr bwMode="auto">
          <a:xfrm>
            <a:off x="5654675" y="1539875"/>
            <a:ext cx="23764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64" name="Line 40"/>
          <p:cNvSpPr>
            <a:spLocks noChangeShapeType="1"/>
          </p:cNvSpPr>
          <p:nvPr/>
        </p:nvSpPr>
        <p:spPr bwMode="auto">
          <a:xfrm>
            <a:off x="5654675" y="1812925"/>
            <a:ext cx="23764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65" name="Arc 41"/>
          <p:cNvSpPr>
            <a:spLocks/>
          </p:cNvSpPr>
          <p:nvPr/>
        </p:nvSpPr>
        <p:spPr bwMode="auto">
          <a:xfrm>
            <a:off x="8031163" y="1812925"/>
            <a:ext cx="457200" cy="457200"/>
          </a:xfrm>
          <a:custGeom>
            <a:avLst/>
            <a:gdLst>
              <a:gd name="T0" fmla="*/ 0 w 21600"/>
              <a:gd name="T1" fmla="*/ 0 h 21600"/>
              <a:gd name="T2" fmla="*/ 457200 w 21600"/>
              <a:gd name="T3" fmla="*/ 457200 h 21600"/>
              <a:gd name="T4" fmla="*/ 0 w 21600"/>
              <a:gd name="T5" fmla="*/ 4572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66" name="Arc 42"/>
          <p:cNvSpPr>
            <a:spLocks/>
          </p:cNvSpPr>
          <p:nvPr/>
        </p:nvSpPr>
        <p:spPr bwMode="auto">
          <a:xfrm>
            <a:off x="8031163" y="1539875"/>
            <a:ext cx="731837" cy="730250"/>
          </a:xfrm>
          <a:custGeom>
            <a:avLst/>
            <a:gdLst>
              <a:gd name="T0" fmla="*/ 0 w 21600"/>
              <a:gd name="T1" fmla="*/ 0 h 21600"/>
              <a:gd name="T2" fmla="*/ 731837 w 21600"/>
              <a:gd name="T3" fmla="*/ 730250 h 21600"/>
              <a:gd name="T4" fmla="*/ 0 w 21600"/>
              <a:gd name="T5" fmla="*/ 7302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67" name="Arc 43"/>
          <p:cNvSpPr>
            <a:spLocks/>
          </p:cNvSpPr>
          <p:nvPr/>
        </p:nvSpPr>
        <p:spPr bwMode="auto">
          <a:xfrm flipV="1">
            <a:off x="7940675" y="2270125"/>
            <a:ext cx="547688" cy="641350"/>
          </a:xfrm>
          <a:custGeom>
            <a:avLst/>
            <a:gdLst>
              <a:gd name="T0" fmla="*/ 0 w 21600"/>
              <a:gd name="T1" fmla="*/ 0 h 21600"/>
              <a:gd name="T2" fmla="*/ 547688 w 21600"/>
              <a:gd name="T3" fmla="*/ 641350 h 21600"/>
              <a:gd name="T4" fmla="*/ 0 w 21600"/>
              <a:gd name="T5" fmla="*/ 6413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68" name="Arc 44"/>
          <p:cNvSpPr>
            <a:spLocks/>
          </p:cNvSpPr>
          <p:nvPr/>
        </p:nvSpPr>
        <p:spPr bwMode="auto">
          <a:xfrm flipV="1">
            <a:off x="7940675" y="2270125"/>
            <a:ext cx="822325" cy="914400"/>
          </a:xfrm>
          <a:custGeom>
            <a:avLst/>
            <a:gdLst>
              <a:gd name="T0" fmla="*/ 0 w 21600"/>
              <a:gd name="T1" fmla="*/ 0 h 21600"/>
              <a:gd name="T2" fmla="*/ 822325 w 21600"/>
              <a:gd name="T3" fmla="*/ 914400 h 21600"/>
              <a:gd name="T4" fmla="*/ 0 w 21600"/>
              <a:gd name="T5" fmla="*/ 9144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69" name="Text Box 45"/>
          <p:cNvSpPr txBox="1">
            <a:spLocks noChangeArrowheads="1"/>
          </p:cNvSpPr>
          <p:nvPr/>
        </p:nvSpPr>
        <p:spPr bwMode="auto">
          <a:xfrm>
            <a:off x="2667000" y="25908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solidFill>
                  <a:prstClr val="black"/>
                </a:solidFill>
              </a:rPr>
              <a:t>Tr</a:t>
            </a:r>
          </a:p>
        </p:txBody>
      </p:sp>
      <p:sp>
        <p:nvSpPr>
          <p:cNvPr id="26670" name="Text Box 46"/>
          <p:cNvSpPr txBox="1">
            <a:spLocks noChangeArrowheads="1"/>
          </p:cNvSpPr>
          <p:nvPr/>
        </p:nvSpPr>
        <p:spPr bwMode="auto">
          <a:xfrm>
            <a:off x="8305800" y="1371600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solidFill>
                  <a:prstClr val="black"/>
                </a:solidFill>
              </a:rPr>
              <a:t>S</a:t>
            </a:r>
            <a:r>
              <a:rPr lang="en-US" sz="1600" b="1" baseline="-25000">
                <a:solidFill>
                  <a:prstClr val="black"/>
                </a:solidFill>
              </a:rPr>
              <a:t>p</a:t>
            </a:r>
          </a:p>
        </p:txBody>
      </p:sp>
      <p:sp>
        <p:nvSpPr>
          <p:cNvPr id="26671" name="Text Box 47"/>
          <p:cNvSpPr txBox="1">
            <a:spLocks noChangeArrowheads="1"/>
          </p:cNvSpPr>
          <p:nvPr/>
        </p:nvSpPr>
        <p:spPr bwMode="auto">
          <a:xfrm>
            <a:off x="8153400" y="1905000"/>
            <a:ext cx="457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solidFill>
                  <a:prstClr val="black"/>
                </a:solidFill>
              </a:rPr>
              <a:t>r</a:t>
            </a:r>
            <a:r>
              <a:rPr lang="en-US" sz="1600" b="1" baseline="-25000">
                <a:solidFill>
                  <a:prstClr val="black"/>
                </a:solidFill>
              </a:rPr>
              <a:t>p</a:t>
            </a:r>
          </a:p>
        </p:txBody>
      </p:sp>
      <p:sp>
        <p:nvSpPr>
          <p:cNvPr id="26672" name="Arc 48"/>
          <p:cNvSpPr>
            <a:spLocks/>
          </p:cNvSpPr>
          <p:nvPr/>
        </p:nvSpPr>
        <p:spPr bwMode="auto">
          <a:xfrm flipH="1">
            <a:off x="1812925" y="1812925"/>
            <a:ext cx="274638" cy="274638"/>
          </a:xfrm>
          <a:custGeom>
            <a:avLst/>
            <a:gdLst>
              <a:gd name="T0" fmla="*/ 0 w 21600"/>
              <a:gd name="T1" fmla="*/ 0 h 21600"/>
              <a:gd name="T2" fmla="*/ 274638 w 21600"/>
              <a:gd name="T3" fmla="*/ 274638 h 21600"/>
              <a:gd name="T4" fmla="*/ 0 w 21600"/>
              <a:gd name="T5" fmla="*/ 27463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73" name="Line 49"/>
          <p:cNvSpPr>
            <a:spLocks noChangeShapeType="1"/>
          </p:cNvSpPr>
          <p:nvPr/>
        </p:nvSpPr>
        <p:spPr bwMode="auto">
          <a:xfrm>
            <a:off x="2087563" y="1812925"/>
            <a:ext cx="16462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74" name="Arc 50"/>
          <p:cNvSpPr>
            <a:spLocks/>
          </p:cNvSpPr>
          <p:nvPr/>
        </p:nvSpPr>
        <p:spPr bwMode="auto">
          <a:xfrm flipH="1">
            <a:off x="1539875" y="1539875"/>
            <a:ext cx="547688" cy="547688"/>
          </a:xfrm>
          <a:custGeom>
            <a:avLst/>
            <a:gdLst>
              <a:gd name="T0" fmla="*/ 0 w 21600"/>
              <a:gd name="T1" fmla="*/ 0 h 21600"/>
              <a:gd name="T2" fmla="*/ 547688 w 21600"/>
              <a:gd name="T3" fmla="*/ 547688 h 21600"/>
              <a:gd name="T4" fmla="*/ 0 w 21600"/>
              <a:gd name="T5" fmla="*/ 54768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75" name="Line 51"/>
          <p:cNvSpPr>
            <a:spLocks noChangeShapeType="1"/>
          </p:cNvSpPr>
          <p:nvPr/>
        </p:nvSpPr>
        <p:spPr bwMode="auto">
          <a:xfrm>
            <a:off x="2087563" y="1539875"/>
            <a:ext cx="16462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76" name="Line 52"/>
          <p:cNvSpPr>
            <a:spLocks noChangeShapeType="1"/>
          </p:cNvSpPr>
          <p:nvPr/>
        </p:nvSpPr>
        <p:spPr bwMode="auto">
          <a:xfrm>
            <a:off x="1812925" y="2087563"/>
            <a:ext cx="0" cy="549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77" name="Line 53"/>
          <p:cNvSpPr>
            <a:spLocks noChangeShapeType="1"/>
          </p:cNvSpPr>
          <p:nvPr/>
        </p:nvSpPr>
        <p:spPr bwMode="auto">
          <a:xfrm>
            <a:off x="1539875" y="2087563"/>
            <a:ext cx="0" cy="549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78" name="Text Box 54"/>
          <p:cNvSpPr txBox="1">
            <a:spLocks noChangeArrowheads="1"/>
          </p:cNvSpPr>
          <p:nvPr/>
        </p:nvSpPr>
        <p:spPr bwMode="auto">
          <a:xfrm>
            <a:off x="1905000" y="1752600"/>
            <a:ext cx="5492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solidFill>
                  <a:prstClr val="black"/>
                </a:solidFill>
              </a:rPr>
              <a:t>r</a:t>
            </a:r>
            <a:r>
              <a:rPr lang="en-US" sz="1600" b="1" baseline="-25000">
                <a:solidFill>
                  <a:prstClr val="black"/>
                </a:solidFill>
              </a:rPr>
              <a:t>I</a:t>
            </a:r>
          </a:p>
        </p:txBody>
      </p:sp>
      <p:sp>
        <p:nvSpPr>
          <p:cNvPr id="26679" name="Text Box 55"/>
          <p:cNvSpPr txBox="1">
            <a:spLocks noChangeArrowheads="1"/>
          </p:cNvSpPr>
          <p:nvPr/>
        </p:nvSpPr>
        <p:spPr bwMode="auto">
          <a:xfrm>
            <a:off x="1676400" y="1524000"/>
            <a:ext cx="3651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solidFill>
                  <a:prstClr val="black"/>
                </a:solidFill>
              </a:rPr>
              <a:t>S</a:t>
            </a:r>
            <a:r>
              <a:rPr lang="en-US" sz="1600" b="1" baseline="-25000">
                <a:solidFill>
                  <a:prstClr val="black"/>
                </a:solidFill>
              </a:rPr>
              <a:t>I</a:t>
            </a:r>
          </a:p>
        </p:txBody>
      </p:sp>
      <p:sp>
        <p:nvSpPr>
          <p:cNvPr id="26680" name="Text Box 56"/>
          <p:cNvSpPr txBox="1">
            <a:spLocks noChangeArrowheads="1"/>
          </p:cNvSpPr>
          <p:nvPr/>
        </p:nvSpPr>
        <p:spPr bwMode="auto">
          <a:xfrm>
            <a:off x="3962400" y="1524000"/>
            <a:ext cx="15557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solidFill>
                  <a:prstClr val="black"/>
                </a:solidFill>
              </a:rPr>
              <a:t>Financial Sector</a:t>
            </a:r>
          </a:p>
        </p:txBody>
      </p:sp>
      <p:sp>
        <p:nvSpPr>
          <p:cNvPr id="26681" name="Text Box 57"/>
          <p:cNvSpPr txBox="1">
            <a:spLocks noChangeArrowheads="1"/>
          </p:cNvSpPr>
          <p:nvPr/>
        </p:nvSpPr>
        <p:spPr bwMode="auto">
          <a:xfrm>
            <a:off x="4114800" y="28194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solidFill>
                  <a:prstClr val="black"/>
                </a:solidFill>
              </a:rPr>
              <a:t>Government</a:t>
            </a:r>
          </a:p>
        </p:txBody>
      </p:sp>
      <p:sp>
        <p:nvSpPr>
          <p:cNvPr id="26682" name="Line 58"/>
          <p:cNvSpPr>
            <a:spLocks noChangeShapeType="1"/>
          </p:cNvSpPr>
          <p:nvPr/>
        </p:nvSpPr>
        <p:spPr bwMode="auto">
          <a:xfrm>
            <a:off x="2544763" y="2911475"/>
            <a:ext cx="15541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83" name="Line 59"/>
          <p:cNvSpPr>
            <a:spLocks noChangeShapeType="1"/>
          </p:cNvSpPr>
          <p:nvPr/>
        </p:nvSpPr>
        <p:spPr bwMode="auto">
          <a:xfrm>
            <a:off x="2544763" y="3184525"/>
            <a:ext cx="15541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84" name="Line 60"/>
          <p:cNvSpPr>
            <a:spLocks noChangeShapeType="1"/>
          </p:cNvSpPr>
          <p:nvPr/>
        </p:nvSpPr>
        <p:spPr bwMode="auto">
          <a:xfrm>
            <a:off x="5287963" y="2911475"/>
            <a:ext cx="14636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85" name="Line 61"/>
          <p:cNvSpPr>
            <a:spLocks noChangeShapeType="1"/>
          </p:cNvSpPr>
          <p:nvPr/>
        </p:nvSpPr>
        <p:spPr bwMode="auto">
          <a:xfrm>
            <a:off x="5287963" y="3184525"/>
            <a:ext cx="14636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86" name="Line 62"/>
          <p:cNvSpPr>
            <a:spLocks noChangeShapeType="1"/>
          </p:cNvSpPr>
          <p:nvPr/>
        </p:nvSpPr>
        <p:spPr bwMode="auto">
          <a:xfrm flipV="1">
            <a:off x="4556125" y="1905000"/>
            <a:ext cx="0" cy="7318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87" name="Line 63"/>
          <p:cNvSpPr>
            <a:spLocks noChangeShapeType="1"/>
          </p:cNvSpPr>
          <p:nvPr/>
        </p:nvSpPr>
        <p:spPr bwMode="auto">
          <a:xfrm>
            <a:off x="4830763" y="1905000"/>
            <a:ext cx="0" cy="7318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88" name="Arc 64"/>
          <p:cNvSpPr>
            <a:spLocks/>
          </p:cNvSpPr>
          <p:nvPr/>
        </p:nvSpPr>
        <p:spPr bwMode="auto">
          <a:xfrm flipV="1">
            <a:off x="6629400" y="3459163"/>
            <a:ext cx="212725" cy="182562"/>
          </a:xfrm>
          <a:custGeom>
            <a:avLst/>
            <a:gdLst>
              <a:gd name="T0" fmla="*/ 0 w 21600"/>
              <a:gd name="T1" fmla="*/ 0 h 21600"/>
              <a:gd name="T2" fmla="*/ 212725 w 21600"/>
              <a:gd name="T3" fmla="*/ 182562 h 21600"/>
              <a:gd name="T4" fmla="*/ 0 w 21600"/>
              <a:gd name="T5" fmla="*/ 18256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89" name="Text Box 65"/>
          <p:cNvSpPr txBox="1">
            <a:spLocks noChangeArrowheads="1"/>
          </p:cNvSpPr>
          <p:nvPr/>
        </p:nvSpPr>
        <p:spPr bwMode="auto">
          <a:xfrm>
            <a:off x="3505200" y="259080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solidFill>
                  <a:prstClr val="black"/>
                </a:solidFill>
              </a:rPr>
              <a:t>TX</a:t>
            </a:r>
            <a:r>
              <a:rPr lang="en-US" sz="1600" b="1" baseline="-25000">
                <a:solidFill>
                  <a:prstClr val="black"/>
                </a:solidFill>
              </a:rPr>
              <a:t>I</a:t>
            </a:r>
          </a:p>
        </p:txBody>
      </p:sp>
      <p:sp>
        <p:nvSpPr>
          <p:cNvPr id="26690" name="Text Box 66"/>
          <p:cNvSpPr txBox="1">
            <a:spLocks noChangeArrowheads="1"/>
          </p:cNvSpPr>
          <p:nvPr/>
        </p:nvSpPr>
        <p:spPr bwMode="auto">
          <a:xfrm>
            <a:off x="3505200" y="2895600"/>
            <a:ext cx="6096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solidFill>
                  <a:prstClr val="black"/>
                </a:solidFill>
              </a:rPr>
              <a:t>TR</a:t>
            </a:r>
            <a:r>
              <a:rPr lang="en-US" sz="1600" b="1" baseline="-25000">
                <a:solidFill>
                  <a:prstClr val="black"/>
                </a:solidFill>
              </a:rPr>
              <a:t>I</a:t>
            </a:r>
          </a:p>
        </p:txBody>
      </p:sp>
      <p:sp>
        <p:nvSpPr>
          <p:cNvPr id="26691" name="Text Box 67"/>
          <p:cNvSpPr txBox="1">
            <a:spLocks noChangeArrowheads="1"/>
          </p:cNvSpPr>
          <p:nvPr/>
        </p:nvSpPr>
        <p:spPr bwMode="auto">
          <a:xfrm>
            <a:off x="5927725" y="3368675"/>
            <a:ext cx="36671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solidFill>
                  <a:prstClr val="black"/>
                </a:solidFill>
              </a:rPr>
              <a:t>G</a:t>
            </a:r>
          </a:p>
        </p:txBody>
      </p:sp>
      <p:sp>
        <p:nvSpPr>
          <p:cNvPr id="26692" name="Text Box 68"/>
          <p:cNvSpPr txBox="1">
            <a:spLocks noChangeArrowheads="1"/>
          </p:cNvSpPr>
          <p:nvPr/>
        </p:nvSpPr>
        <p:spPr bwMode="auto">
          <a:xfrm>
            <a:off x="5715000" y="2590800"/>
            <a:ext cx="639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solidFill>
                  <a:prstClr val="black"/>
                </a:solidFill>
              </a:rPr>
              <a:t>TX</a:t>
            </a:r>
            <a:r>
              <a:rPr lang="en-US" sz="1600" b="1" baseline="-25000">
                <a:solidFill>
                  <a:prstClr val="black"/>
                </a:solidFill>
              </a:rPr>
              <a:t>P</a:t>
            </a:r>
          </a:p>
        </p:txBody>
      </p:sp>
      <p:sp>
        <p:nvSpPr>
          <p:cNvPr id="26693" name="Text Box 69"/>
          <p:cNvSpPr txBox="1">
            <a:spLocks noChangeArrowheads="1"/>
          </p:cNvSpPr>
          <p:nvPr/>
        </p:nvSpPr>
        <p:spPr bwMode="auto">
          <a:xfrm>
            <a:off x="5654675" y="2911475"/>
            <a:ext cx="5937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solidFill>
                  <a:prstClr val="black"/>
                </a:solidFill>
              </a:rPr>
              <a:t>TR</a:t>
            </a:r>
            <a:r>
              <a:rPr lang="en-US" sz="1600" b="1" baseline="-25000">
                <a:solidFill>
                  <a:prstClr val="black"/>
                </a:solidFill>
              </a:rPr>
              <a:t>P</a:t>
            </a:r>
          </a:p>
        </p:txBody>
      </p:sp>
      <p:sp>
        <p:nvSpPr>
          <p:cNvPr id="26694" name="Text Box 70"/>
          <p:cNvSpPr txBox="1">
            <a:spLocks noChangeArrowheads="1"/>
          </p:cNvSpPr>
          <p:nvPr/>
        </p:nvSpPr>
        <p:spPr bwMode="auto">
          <a:xfrm>
            <a:off x="4191000" y="19050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solidFill>
                  <a:prstClr val="black"/>
                </a:solidFill>
              </a:rPr>
              <a:t>r</a:t>
            </a:r>
            <a:r>
              <a:rPr lang="en-US" sz="1600" b="1" baseline="-25000">
                <a:solidFill>
                  <a:prstClr val="black"/>
                </a:solidFill>
              </a:rPr>
              <a:t>G</a:t>
            </a:r>
          </a:p>
        </p:txBody>
      </p:sp>
      <p:sp>
        <p:nvSpPr>
          <p:cNvPr id="26695" name="Text Box 71"/>
          <p:cNvSpPr txBox="1">
            <a:spLocks noChangeArrowheads="1"/>
          </p:cNvSpPr>
          <p:nvPr/>
        </p:nvSpPr>
        <p:spPr bwMode="auto">
          <a:xfrm>
            <a:off x="4800600" y="1905000"/>
            <a:ext cx="5492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solidFill>
                  <a:prstClr val="black"/>
                </a:solidFill>
              </a:rPr>
              <a:t>S</a:t>
            </a:r>
            <a:r>
              <a:rPr lang="en-US" sz="1600" b="1" baseline="-25000">
                <a:solidFill>
                  <a:prstClr val="black"/>
                </a:solidFill>
              </a:rPr>
              <a:t>G</a:t>
            </a:r>
          </a:p>
        </p:txBody>
      </p:sp>
      <p:sp>
        <p:nvSpPr>
          <p:cNvPr id="26696" name="Line 72"/>
          <p:cNvSpPr>
            <a:spLocks noChangeShapeType="1"/>
          </p:cNvSpPr>
          <p:nvPr/>
        </p:nvSpPr>
        <p:spPr bwMode="auto">
          <a:xfrm>
            <a:off x="533400" y="4800600"/>
            <a:ext cx="8229600" cy="0"/>
          </a:xfrm>
          <a:prstGeom prst="line">
            <a:avLst/>
          </a:prstGeom>
          <a:noFill/>
          <a:ln w="38100">
            <a:solidFill>
              <a:srgbClr val="0000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97" name="Text Box 73"/>
          <p:cNvSpPr txBox="1">
            <a:spLocks noChangeArrowheads="1"/>
          </p:cNvSpPr>
          <p:nvPr/>
        </p:nvSpPr>
        <p:spPr bwMode="auto">
          <a:xfrm>
            <a:off x="8001000" y="4800600"/>
            <a:ext cx="9604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solidFill>
                  <a:prstClr val="black"/>
                </a:solidFill>
              </a:rPr>
              <a:t>Border</a:t>
            </a:r>
          </a:p>
        </p:txBody>
      </p:sp>
      <p:sp>
        <p:nvSpPr>
          <p:cNvPr id="26698" name="Text Box 74"/>
          <p:cNvSpPr txBox="1">
            <a:spLocks noChangeArrowheads="1"/>
          </p:cNvSpPr>
          <p:nvPr/>
        </p:nvSpPr>
        <p:spPr bwMode="auto">
          <a:xfrm>
            <a:off x="4267200" y="5562600"/>
            <a:ext cx="9604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solidFill>
                  <a:prstClr val="black"/>
                </a:solidFill>
              </a:rPr>
              <a:t>Abroad</a:t>
            </a:r>
          </a:p>
        </p:txBody>
      </p:sp>
      <p:sp>
        <p:nvSpPr>
          <p:cNvPr id="26699" name="Arc 75"/>
          <p:cNvSpPr>
            <a:spLocks/>
          </p:cNvSpPr>
          <p:nvPr/>
        </p:nvSpPr>
        <p:spPr bwMode="auto">
          <a:xfrm>
            <a:off x="6111875" y="3825875"/>
            <a:ext cx="730250" cy="914400"/>
          </a:xfrm>
          <a:custGeom>
            <a:avLst/>
            <a:gdLst>
              <a:gd name="T0" fmla="*/ 0 w 21600"/>
              <a:gd name="T1" fmla="*/ 0 h 21600"/>
              <a:gd name="T2" fmla="*/ 730250 w 21600"/>
              <a:gd name="T3" fmla="*/ 914400 h 21600"/>
              <a:gd name="T4" fmla="*/ 0 w 21600"/>
              <a:gd name="T5" fmla="*/ 9144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00" name="Arc 76"/>
          <p:cNvSpPr>
            <a:spLocks/>
          </p:cNvSpPr>
          <p:nvPr/>
        </p:nvSpPr>
        <p:spPr bwMode="auto">
          <a:xfrm flipV="1">
            <a:off x="5654675" y="4740275"/>
            <a:ext cx="1187450" cy="914400"/>
          </a:xfrm>
          <a:custGeom>
            <a:avLst/>
            <a:gdLst>
              <a:gd name="T0" fmla="*/ 0 w 21600"/>
              <a:gd name="T1" fmla="*/ 0 h 21600"/>
              <a:gd name="T2" fmla="*/ 1187450 w 21600"/>
              <a:gd name="T3" fmla="*/ 914400 h 21600"/>
              <a:gd name="T4" fmla="*/ 0 w 21600"/>
              <a:gd name="T5" fmla="*/ 9144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01" name="Arc 77"/>
          <p:cNvSpPr>
            <a:spLocks/>
          </p:cNvSpPr>
          <p:nvPr/>
        </p:nvSpPr>
        <p:spPr bwMode="auto">
          <a:xfrm>
            <a:off x="5334000" y="4038600"/>
            <a:ext cx="1050925" cy="701675"/>
          </a:xfrm>
          <a:custGeom>
            <a:avLst/>
            <a:gdLst>
              <a:gd name="T0" fmla="*/ 0 w 21600"/>
              <a:gd name="T1" fmla="*/ 0 h 21600"/>
              <a:gd name="T2" fmla="*/ 1050925 w 21600"/>
              <a:gd name="T3" fmla="*/ 701675 h 21600"/>
              <a:gd name="T4" fmla="*/ 0 w 21600"/>
              <a:gd name="T5" fmla="*/ 7016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02" name="Arc 78"/>
          <p:cNvSpPr>
            <a:spLocks/>
          </p:cNvSpPr>
          <p:nvPr/>
        </p:nvSpPr>
        <p:spPr bwMode="auto">
          <a:xfrm flipV="1">
            <a:off x="5654675" y="4740275"/>
            <a:ext cx="730250" cy="914400"/>
          </a:xfrm>
          <a:custGeom>
            <a:avLst/>
            <a:gdLst>
              <a:gd name="T0" fmla="*/ 0 w 21600"/>
              <a:gd name="T1" fmla="*/ 0 h 21600"/>
              <a:gd name="T2" fmla="*/ 730250 w 21600"/>
              <a:gd name="T3" fmla="*/ 914400 h 21600"/>
              <a:gd name="T4" fmla="*/ 0 w 21600"/>
              <a:gd name="T5" fmla="*/ 9144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03" name="Arc 79"/>
          <p:cNvSpPr>
            <a:spLocks/>
          </p:cNvSpPr>
          <p:nvPr/>
        </p:nvSpPr>
        <p:spPr bwMode="auto">
          <a:xfrm flipV="1">
            <a:off x="5654675" y="3459163"/>
            <a:ext cx="2376488" cy="2195512"/>
          </a:xfrm>
          <a:custGeom>
            <a:avLst/>
            <a:gdLst>
              <a:gd name="T0" fmla="*/ 0 w 21600"/>
              <a:gd name="T1" fmla="*/ 0 h 21600"/>
              <a:gd name="T2" fmla="*/ 2376488 w 21600"/>
              <a:gd name="T3" fmla="*/ 2195512 h 21600"/>
              <a:gd name="T4" fmla="*/ 0 w 21600"/>
              <a:gd name="T5" fmla="*/ 219551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04" name="Arc 80"/>
          <p:cNvSpPr>
            <a:spLocks/>
          </p:cNvSpPr>
          <p:nvPr/>
        </p:nvSpPr>
        <p:spPr bwMode="auto">
          <a:xfrm flipV="1">
            <a:off x="5654675" y="3459163"/>
            <a:ext cx="2559050" cy="2195512"/>
          </a:xfrm>
          <a:custGeom>
            <a:avLst/>
            <a:gdLst>
              <a:gd name="T0" fmla="*/ 0 w 21600"/>
              <a:gd name="T1" fmla="*/ 0 h 21600"/>
              <a:gd name="T2" fmla="*/ 2559050 w 21600"/>
              <a:gd name="T3" fmla="*/ 2195512 h 21600"/>
              <a:gd name="T4" fmla="*/ 0 w 21600"/>
              <a:gd name="T5" fmla="*/ 219551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05" name="Text Box 81"/>
          <p:cNvSpPr txBox="1">
            <a:spLocks noChangeArrowheads="1"/>
          </p:cNvSpPr>
          <p:nvPr/>
        </p:nvSpPr>
        <p:spPr bwMode="auto">
          <a:xfrm>
            <a:off x="6019800" y="5105400"/>
            <a:ext cx="12192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solidFill>
                  <a:prstClr val="black"/>
                </a:solidFill>
              </a:rPr>
              <a:t>Imports IM</a:t>
            </a:r>
          </a:p>
        </p:txBody>
      </p:sp>
      <p:sp>
        <p:nvSpPr>
          <p:cNvPr id="26706" name="Arc 82"/>
          <p:cNvSpPr>
            <a:spLocks/>
          </p:cNvSpPr>
          <p:nvPr/>
        </p:nvSpPr>
        <p:spPr bwMode="auto">
          <a:xfrm flipH="1">
            <a:off x="2636838" y="3825875"/>
            <a:ext cx="944562" cy="914400"/>
          </a:xfrm>
          <a:custGeom>
            <a:avLst/>
            <a:gdLst>
              <a:gd name="T0" fmla="*/ 0 w 21600"/>
              <a:gd name="T1" fmla="*/ 0 h 21600"/>
              <a:gd name="T2" fmla="*/ 944562 w 21600"/>
              <a:gd name="T3" fmla="*/ 914400 h 21600"/>
              <a:gd name="T4" fmla="*/ 0 w 21600"/>
              <a:gd name="T5" fmla="*/ 9144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07" name="Arc 83"/>
          <p:cNvSpPr>
            <a:spLocks/>
          </p:cNvSpPr>
          <p:nvPr/>
        </p:nvSpPr>
        <p:spPr bwMode="auto">
          <a:xfrm flipH="1" flipV="1">
            <a:off x="2636838" y="4740275"/>
            <a:ext cx="1096962" cy="914400"/>
          </a:xfrm>
          <a:custGeom>
            <a:avLst/>
            <a:gdLst>
              <a:gd name="T0" fmla="*/ 0 w 21600"/>
              <a:gd name="T1" fmla="*/ 0 h 21600"/>
              <a:gd name="T2" fmla="*/ 1096962 w 21600"/>
              <a:gd name="T3" fmla="*/ 914400 h 21600"/>
              <a:gd name="T4" fmla="*/ 0 w 21600"/>
              <a:gd name="T5" fmla="*/ 9144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08" name="Arc 84"/>
          <p:cNvSpPr>
            <a:spLocks/>
          </p:cNvSpPr>
          <p:nvPr/>
        </p:nvSpPr>
        <p:spPr bwMode="auto">
          <a:xfrm flipH="1" flipV="1">
            <a:off x="3184525" y="5105400"/>
            <a:ext cx="549275" cy="549275"/>
          </a:xfrm>
          <a:custGeom>
            <a:avLst/>
            <a:gdLst>
              <a:gd name="T0" fmla="*/ 0 w 21600"/>
              <a:gd name="T1" fmla="*/ 0 h 21600"/>
              <a:gd name="T2" fmla="*/ 549275 w 21600"/>
              <a:gd name="T3" fmla="*/ 549275 h 21600"/>
              <a:gd name="T4" fmla="*/ 0 w 21600"/>
              <a:gd name="T5" fmla="*/ 5492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09" name="Arc 85"/>
          <p:cNvSpPr>
            <a:spLocks/>
          </p:cNvSpPr>
          <p:nvPr/>
        </p:nvSpPr>
        <p:spPr bwMode="auto">
          <a:xfrm flipH="1">
            <a:off x="3184525" y="4556125"/>
            <a:ext cx="549275" cy="549275"/>
          </a:xfrm>
          <a:custGeom>
            <a:avLst/>
            <a:gdLst>
              <a:gd name="T0" fmla="*/ 0 w 21600"/>
              <a:gd name="T1" fmla="*/ 0 h 21600"/>
              <a:gd name="T2" fmla="*/ 549275 w 21600"/>
              <a:gd name="T3" fmla="*/ 549275 h 21600"/>
              <a:gd name="T4" fmla="*/ 0 w 21600"/>
              <a:gd name="T5" fmla="*/ 5492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10" name="Line 86"/>
          <p:cNvSpPr>
            <a:spLocks noChangeShapeType="1"/>
          </p:cNvSpPr>
          <p:nvPr/>
        </p:nvSpPr>
        <p:spPr bwMode="auto">
          <a:xfrm>
            <a:off x="3733800" y="4556125"/>
            <a:ext cx="25606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11" name="Arc 87"/>
          <p:cNvSpPr>
            <a:spLocks/>
          </p:cNvSpPr>
          <p:nvPr/>
        </p:nvSpPr>
        <p:spPr bwMode="auto">
          <a:xfrm flipV="1">
            <a:off x="6294438" y="3459163"/>
            <a:ext cx="1189037" cy="1096962"/>
          </a:xfrm>
          <a:custGeom>
            <a:avLst/>
            <a:gdLst>
              <a:gd name="T0" fmla="*/ 0 w 21600"/>
              <a:gd name="T1" fmla="*/ 0 h 21600"/>
              <a:gd name="T2" fmla="*/ 1189037 w 21600"/>
              <a:gd name="T3" fmla="*/ 1096962 h 21600"/>
              <a:gd name="T4" fmla="*/ 0 w 21600"/>
              <a:gd name="T5" fmla="*/ 109696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12" name="Arc 88"/>
          <p:cNvSpPr>
            <a:spLocks/>
          </p:cNvSpPr>
          <p:nvPr/>
        </p:nvSpPr>
        <p:spPr bwMode="auto">
          <a:xfrm flipH="1" flipV="1">
            <a:off x="2911475" y="4922838"/>
            <a:ext cx="822325" cy="731837"/>
          </a:xfrm>
          <a:custGeom>
            <a:avLst/>
            <a:gdLst>
              <a:gd name="T0" fmla="*/ 0 w 21600"/>
              <a:gd name="T1" fmla="*/ 0 h 21600"/>
              <a:gd name="T2" fmla="*/ 822325 w 21600"/>
              <a:gd name="T3" fmla="*/ 731837 h 21600"/>
              <a:gd name="T4" fmla="*/ 0 w 21600"/>
              <a:gd name="T5" fmla="*/ 73183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13" name="Arc 89"/>
          <p:cNvSpPr>
            <a:spLocks/>
          </p:cNvSpPr>
          <p:nvPr/>
        </p:nvSpPr>
        <p:spPr bwMode="auto">
          <a:xfrm flipH="1">
            <a:off x="2911475" y="4191000"/>
            <a:ext cx="822325" cy="731838"/>
          </a:xfrm>
          <a:custGeom>
            <a:avLst/>
            <a:gdLst>
              <a:gd name="T0" fmla="*/ 0 w 21600"/>
              <a:gd name="T1" fmla="*/ 0 h 21600"/>
              <a:gd name="T2" fmla="*/ 822325 w 21600"/>
              <a:gd name="T3" fmla="*/ 731838 h 21600"/>
              <a:gd name="T4" fmla="*/ 0 w 21600"/>
              <a:gd name="T5" fmla="*/ 73183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14" name="Line 90"/>
          <p:cNvSpPr>
            <a:spLocks noChangeShapeType="1"/>
          </p:cNvSpPr>
          <p:nvPr/>
        </p:nvSpPr>
        <p:spPr bwMode="auto">
          <a:xfrm>
            <a:off x="3733800" y="4191000"/>
            <a:ext cx="28352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15" name="Arc 91"/>
          <p:cNvSpPr>
            <a:spLocks/>
          </p:cNvSpPr>
          <p:nvPr/>
        </p:nvSpPr>
        <p:spPr bwMode="auto">
          <a:xfrm flipV="1">
            <a:off x="6569075" y="3459163"/>
            <a:ext cx="730250" cy="731837"/>
          </a:xfrm>
          <a:custGeom>
            <a:avLst/>
            <a:gdLst>
              <a:gd name="T0" fmla="*/ 0 w 21600"/>
              <a:gd name="T1" fmla="*/ 0 h 21600"/>
              <a:gd name="T2" fmla="*/ 730250 w 21600"/>
              <a:gd name="T3" fmla="*/ 731837 h 21600"/>
              <a:gd name="T4" fmla="*/ 0 w 21600"/>
              <a:gd name="T5" fmla="*/ 73183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16" name="Line 92"/>
          <p:cNvSpPr>
            <a:spLocks noChangeShapeType="1"/>
          </p:cNvSpPr>
          <p:nvPr/>
        </p:nvSpPr>
        <p:spPr bwMode="auto">
          <a:xfrm flipH="1">
            <a:off x="3459163" y="3641725"/>
            <a:ext cx="18288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17" name="Arc 93"/>
          <p:cNvSpPr>
            <a:spLocks/>
          </p:cNvSpPr>
          <p:nvPr/>
        </p:nvSpPr>
        <p:spPr bwMode="auto">
          <a:xfrm flipH="1">
            <a:off x="2362200" y="3641725"/>
            <a:ext cx="1096963" cy="1006475"/>
          </a:xfrm>
          <a:custGeom>
            <a:avLst/>
            <a:gdLst>
              <a:gd name="T0" fmla="*/ 0 w 21600"/>
              <a:gd name="T1" fmla="*/ 0 h 21600"/>
              <a:gd name="T2" fmla="*/ 1096963 w 21600"/>
              <a:gd name="T3" fmla="*/ 1006475 h 21600"/>
              <a:gd name="T4" fmla="*/ 0 w 21600"/>
              <a:gd name="T5" fmla="*/ 10064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18" name="Arc 94"/>
          <p:cNvSpPr>
            <a:spLocks/>
          </p:cNvSpPr>
          <p:nvPr/>
        </p:nvSpPr>
        <p:spPr bwMode="auto">
          <a:xfrm flipH="1" flipV="1">
            <a:off x="2362200" y="4648200"/>
            <a:ext cx="1371600" cy="1006475"/>
          </a:xfrm>
          <a:custGeom>
            <a:avLst/>
            <a:gdLst>
              <a:gd name="T0" fmla="*/ 0 w 21600"/>
              <a:gd name="T1" fmla="*/ 0 h 21600"/>
              <a:gd name="T2" fmla="*/ 1371600 w 21600"/>
              <a:gd name="T3" fmla="*/ 1006475 h 21600"/>
              <a:gd name="T4" fmla="*/ 0 w 21600"/>
              <a:gd name="T5" fmla="*/ 10064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19" name="Text Box 95"/>
          <p:cNvSpPr txBox="1">
            <a:spLocks noChangeArrowheads="1"/>
          </p:cNvSpPr>
          <p:nvPr/>
        </p:nvSpPr>
        <p:spPr bwMode="auto">
          <a:xfrm>
            <a:off x="2362200" y="5105400"/>
            <a:ext cx="10668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solidFill>
                  <a:prstClr val="black"/>
                </a:solidFill>
              </a:rPr>
              <a:t>Exports X</a:t>
            </a:r>
          </a:p>
        </p:txBody>
      </p:sp>
      <p:sp>
        <p:nvSpPr>
          <p:cNvPr id="26720" name="Arc 96"/>
          <p:cNvSpPr>
            <a:spLocks/>
          </p:cNvSpPr>
          <p:nvPr/>
        </p:nvSpPr>
        <p:spPr bwMode="auto">
          <a:xfrm>
            <a:off x="2544763" y="2454275"/>
            <a:ext cx="1371600" cy="3016250"/>
          </a:xfrm>
          <a:custGeom>
            <a:avLst/>
            <a:gdLst>
              <a:gd name="T0" fmla="*/ 0 w 21600"/>
              <a:gd name="T1" fmla="*/ 0 h 21600"/>
              <a:gd name="T2" fmla="*/ 1371600 w 21600"/>
              <a:gd name="T3" fmla="*/ 3016250 h 21600"/>
              <a:gd name="T4" fmla="*/ 0 w 21600"/>
              <a:gd name="T5" fmla="*/ 30162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21" name="Arc 97"/>
          <p:cNvSpPr>
            <a:spLocks/>
          </p:cNvSpPr>
          <p:nvPr/>
        </p:nvSpPr>
        <p:spPr bwMode="auto">
          <a:xfrm>
            <a:off x="2590800" y="3641725"/>
            <a:ext cx="1219200" cy="1828800"/>
          </a:xfrm>
          <a:custGeom>
            <a:avLst/>
            <a:gdLst>
              <a:gd name="T0" fmla="*/ 0 w 21600"/>
              <a:gd name="T1" fmla="*/ 0 h 21600"/>
              <a:gd name="T2" fmla="*/ 1219200 w 21600"/>
              <a:gd name="T3" fmla="*/ 1828800 h 21600"/>
              <a:gd name="T4" fmla="*/ 0 w 21600"/>
              <a:gd name="T5" fmla="*/ 1828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22" name="Arc 98"/>
          <p:cNvSpPr>
            <a:spLocks/>
          </p:cNvSpPr>
          <p:nvPr/>
        </p:nvSpPr>
        <p:spPr bwMode="auto">
          <a:xfrm flipH="1">
            <a:off x="4114800" y="3471863"/>
            <a:ext cx="76200" cy="1954212"/>
          </a:xfrm>
          <a:custGeom>
            <a:avLst/>
            <a:gdLst>
              <a:gd name="T0" fmla="*/ 22013 w 21600"/>
              <a:gd name="T1" fmla="*/ 0 h 20679"/>
              <a:gd name="T2" fmla="*/ 76200 w 21600"/>
              <a:gd name="T3" fmla="*/ 1954212 h 20679"/>
              <a:gd name="T4" fmla="*/ 0 w 21600"/>
              <a:gd name="T5" fmla="*/ 1954212 h 206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0679" fill="none" extrusionOk="0">
                <a:moveTo>
                  <a:pt x="6240" y="-1"/>
                </a:moveTo>
                <a:cubicBezTo>
                  <a:pt x="15359" y="2751"/>
                  <a:pt x="21600" y="11153"/>
                  <a:pt x="21600" y="20679"/>
                </a:cubicBezTo>
              </a:path>
              <a:path w="21600" h="20679" stroke="0" extrusionOk="0">
                <a:moveTo>
                  <a:pt x="6240" y="-1"/>
                </a:moveTo>
                <a:cubicBezTo>
                  <a:pt x="15359" y="2751"/>
                  <a:pt x="21600" y="11153"/>
                  <a:pt x="21600" y="20679"/>
                </a:cubicBezTo>
                <a:lnTo>
                  <a:pt x="0" y="20679"/>
                </a:lnTo>
                <a:lnTo>
                  <a:pt x="6240" y="-1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23" name="Arc 99"/>
          <p:cNvSpPr>
            <a:spLocks/>
          </p:cNvSpPr>
          <p:nvPr/>
        </p:nvSpPr>
        <p:spPr bwMode="auto">
          <a:xfrm>
            <a:off x="4373563" y="1265238"/>
            <a:ext cx="182562" cy="182562"/>
          </a:xfrm>
          <a:custGeom>
            <a:avLst/>
            <a:gdLst>
              <a:gd name="T0" fmla="*/ 0 w 21600"/>
              <a:gd name="T1" fmla="*/ 0 h 21600"/>
              <a:gd name="T2" fmla="*/ 182562 w 21600"/>
              <a:gd name="T3" fmla="*/ 182562 h 21600"/>
              <a:gd name="T4" fmla="*/ 0 w 21600"/>
              <a:gd name="T5" fmla="*/ 18256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24" name="Line 100"/>
          <p:cNvSpPr>
            <a:spLocks noChangeShapeType="1"/>
          </p:cNvSpPr>
          <p:nvPr/>
        </p:nvSpPr>
        <p:spPr bwMode="auto">
          <a:xfrm flipH="1">
            <a:off x="1812925" y="1265238"/>
            <a:ext cx="25606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25" name="Arc 101"/>
          <p:cNvSpPr>
            <a:spLocks/>
          </p:cNvSpPr>
          <p:nvPr/>
        </p:nvSpPr>
        <p:spPr bwMode="auto">
          <a:xfrm flipH="1">
            <a:off x="1173163" y="1265238"/>
            <a:ext cx="639762" cy="547687"/>
          </a:xfrm>
          <a:custGeom>
            <a:avLst/>
            <a:gdLst>
              <a:gd name="T0" fmla="*/ 0 w 21600"/>
              <a:gd name="T1" fmla="*/ 0 h 21600"/>
              <a:gd name="T2" fmla="*/ 639762 w 21600"/>
              <a:gd name="T3" fmla="*/ 547687 h 21600"/>
              <a:gd name="T4" fmla="*/ 0 w 21600"/>
              <a:gd name="T5" fmla="*/ 54768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26" name="Line 102"/>
          <p:cNvSpPr>
            <a:spLocks noChangeShapeType="1"/>
          </p:cNvSpPr>
          <p:nvPr/>
        </p:nvSpPr>
        <p:spPr bwMode="auto">
          <a:xfrm>
            <a:off x="1173163" y="1812925"/>
            <a:ext cx="0" cy="25606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27" name="Arc 103"/>
          <p:cNvSpPr>
            <a:spLocks/>
          </p:cNvSpPr>
          <p:nvPr/>
        </p:nvSpPr>
        <p:spPr bwMode="auto">
          <a:xfrm flipH="1" flipV="1">
            <a:off x="1173163" y="4373563"/>
            <a:ext cx="2286000" cy="1920875"/>
          </a:xfrm>
          <a:custGeom>
            <a:avLst/>
            <a:gdLst>
              <a:gd name="T0" fmla="*/ 0 w 21600"/>
              <a:gd name="T1" fmla="*/ 0 h 21600"/>
              <a:gd name="T2" fmla="*/ 2286000 w 21600"/>
              <a:gd name="T3" fmla="*/ 1920875 h 21600"/>
              <a:gd name="T4" fmla="*/ 0 w 21600"/>
              <a:gd name="T5" fmla="*/ 19208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28" name="Arc 104"/>
          <p:cNvSpPr>
            <a:spLocks/>
          </p:cNvSpPr>
          <p:nvPr/>
        </p:nvSpPr>
        <p:spPr bwMode="auto">
          <a:xfrm flipV="1">
            <a:off x="3459163" y="5927725"/>
            <a:ext cx="1096962" cy="366713"/>
          </a:xfrm>
          <a:custGeom>
            <a:avLst/>
            <a:gdLst>
              <a:gd name="T0" fmla="*/ 0 w 21600"/>
              <a:gd name="T1" fmla="*/ 0 h 21600"/>
              <a:gd name="T2" fmla="*/ 1096962 w 21600"/>
              <a:gd name="T3" fmla="*/ 366713 h 21600"/>
              <a:gd name="T4" fmla="*/ 0 w 21600"/>
              <a:gd name="T5" fmla="*/ 36671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29" name="Text Box 105"/>
          <p:cNvSpPr txBox="1">
            <a:spLocks noChangeArrowheads="1"/>
          </p:cNvSpPr>
          <p:nvPr/>
        </p:nvSpPr>
        <p:spPr bwMode="auto">
          <a:xfrm>
            <a:off x="3048000" y="59436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solidFill>
                  <a:prstClr val="black"/>
                </a:solidFill>
              </a:rPr>
              <a:t>S</a:t>
            </a:r>
            <a:r>
              <a:rPr lang="en-US" sz="1600" b="1" baseline="-25000">
                <a:solidFill>
                  <a:prstClr val="black"/>
                </a:solidFill>
              </a:rPr>
              <a:t>F</a:t>
            </a:r>
          </a:p>
        </p:txBody>
      </p:sp>
      <p:sp>
        <p:nvSpPr>
          <p:cNvPr id="26730" name="Arc 106"/>
          <p:cNvSpPr>
            <a:spLocks/>
          </p:cNvSpPr>
          <p:nvPr/>
        </p:nvSpPr>
        <p:spPr bwMode="auto">
          <a:xfrm>
            <a:off x="4373563" y="990600"/>
            <a:ext cx="457200" cy="457200"/>
          </a:xfrm>
          <a:custGeom>
            <a:avLst/>
            <a:gdLst>
              <a:gd name="T0" fmla="*/ 0 w 21600"/>
              <a:gd name="T1" fmla="*/ 0 h 21600"/>
              <a:gd name="T2" fmla="*/ 457200 w 21600"/>
              <a:gd name="T3" fmla="*/ 457200 h 21600"/>
              <a:gd name="T4" fmla="*/ 0 w 21600"/>
              <a:gd name="T5" fmla="*/ 4572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31" name="Line 107"/>
          <p:cNvSpPr>
            <a:spLocks noChangeShapeType="1"/>
          </p:cNvSpPr>
          <p:nvPr/>
        </p:nvSpPr>
        <p:spPr bwMode="auto">
          <a:xfrm flipH="1">
            <a:off x="1812925" y="990600"/>
            <a:ext cx="25606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32" name="Arc 108"/>
          <p:cNvSpPr>
            <a:spLocks/>
          </p:cNvSpPr>
          <p:nvPr/>
        </p:nvSpPr>
        <p:spPr bwMode="auto">
          <a:xfrm flipH="1">
            <a:off x="898525" y="990600"/>
            <a:ext cx="914400" cy="822325"/>
          </a:xfrm>
          <a:custGeom>
            <a:avLst/>
            <a:gdLst>
              <a:gd name="T0" fmla="*/ 0 w 21600"/>
              <a:gd name="T1" fmla="*/ 0 h 21600"/>
              <a:gd name="T2" fmla="*/ 914400 w 21600"/>
              <a:gd name="T3" fmla="*/ 822325 h 21600"/>
              <a:gd name="T4" fmla="*/ 0 w 21600"/>
              <a:gd name="T5" fmla="*/ 82232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33" name="Line 109"/>
          <p:cNvSpPr>
            <a:spLocks noChangeShapeType="1"/>
          </p:cNvSpPr>
          <p:nvPr/>
        </p:nvSpPr>
        <p:spPr bwMode="auto">
          <a:xfrm>
            <a:off x="898525" y="1812925"/>
            <a:ext cx="0" cy="25606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34" name="Arc 110"/>
          <p:cNvSpPr>
            <a:spLocks/>
          </p:cNvSpPr>
          <p:nvPr/>
        </p:nvSpPr>
        <p:spPr bwMode="auto">
          <a:xfrm flipH="1" flipV="1">
            <a:off x="898525" y="4373563"/>
            <a:ext cx="2560638" cy="2195512"/>
          </a:xfrm>
          <a:custGeom>
            <a:avLst/>
            <a:gdLst>
              <a:gd name="T0" fmla="*/ 0 w 21600"/>
              <a:gd name="T1" fmla="*/ 0 h 21600"/>
              <a:gd name="T2" fmla="*/ 2560638 w 21600"/>
              <a:gd name="T3" fmla="*/ 2195512 h 21600"/>
              <a:gd name="T4" fmla="*/ 0 w 21600"/>
              <a:gd name="T5" fmla="*/ 219551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35" name="Arc 111"/>
          <p:cNvSpPr>
            <a:spLocks/>
          </p:cNvSpPr>
          <p:nvPr/>
        </p:nvSpPr>
        <p:spPr bwMode="auto">
          <a:xfrm flipV="1">
            <a:off x="3459163" y="5927725"/>
            <a:ext cx="1371600" cy="641350"/>
          </a:xfrm>
          <a:custGeom>
            <a:avLst/>
            <a:gdLst>
              <a:gd name="T0" fmla="*/ 0 w 21600"/>
              <a:gd name="T1" fmla="*/ 0 h 21600"/>
              <a:gd name="T2" fmla="*/ 1371600 w 21600"/>
              <a:gd name="T3" fmla="*/ 641350 h 21600"/>
              <a:gd name="T4" fmla="*/ 0 w 21600"/>
              <a:gd name="T5" fmla="*/ 6413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36" name="Text Box 112"/>
          <p:cNvSpPr txBox="1">
            <a:spLocks noChangeArrowheads="1"/>
          </p:cNvSpPr>
          <p:nvPr/>
        </p:nvSpPr>
        <p:spPr bwMode="auto">
          <a:xfrm>
            <a:off x="4038600" y="6400800"/>
            <a:ext cx="365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solidFill>
                  <a:prstClr val="black"/>
                </a:solidFill>
              </a:rPr>
              <a:t>r</a:t>
            </a:r>
            <a:r>
              <a:rPr lang="en-US" sz="1600" b="1" baseline="-25000">
                <a:solidFill>
                  <a:prstClr val="black"/>
                </a:solidFill>
              </a:rPr>
              <a:t>F</a:t>
            </a:r>
          </a:p>
        </p:txBody>
      </p:sp>
      <p:sp>
        <p:nvSpPr>
          <p:cNvPr id="26737" name="Text Box 113"/>
          <p:cNvSpPr txBox="1">
            <a:spLocks noChangeArrowheads="1"/>
          </p:cNvSpPr>
          <p:nvPr/>
        </p:nvSpPr>
        <p:spPr bwMode="auto">
          <a:xfrm>
            <a:off x="762000" y="5029200"/>
            <a:ext cx="1219200" cy="62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>
                <a:solidFill>
                  <a:prstClr val="black"/>
                </a:solidFill>
              </a:rPr>
              <a:t>Financial Flows S</a:t>
            </a:r>
            <a:r>
              <a:rPr lang="en-US" sz="1600" baseline="-25000">
                <a:solidFill>
                  <a:prstClr val="black"/>
                </a:solidFill>
              </a:rPr>
              <a:t>F</a:t>
            </a:r>
            <a:r>
              <a:rPr lang="en-US" sz="1600">
                <a:solidFill>
                  <a:prstClr val="black"/>
                </a:solidFill>
              </a:rPr>
              <a:t>, r</a:t>
            </a:r>
            <a:r>
              <a:rPr lang="en-US" sz="1600" baseline="-25000">
                <a:solidFill>
                  <a:prstClr val="black"/>
                </a:solidFill>
              </a:rPr>
              <a:t>F</a:t>
            </a:r>
          </a:p>
        </p:txBody>
      </p:sp>
      <p:sp>
        <p:nvSpPr>
          <p:cNvPr id="26738" name="Rectangle 114"/>
          <p:cNvSpPr>
            <a:spLocks noChangeArrowheads="1"/>
          </p:cNvSpPr>
          <p:nvPr/>
        </p:nvSpPr>
        <p:spPr bwMode="auto">
          <a:xfrm>
            <a:off x="1143000" y="1600200"/>
            <a:ext cx="382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prstClr val="black"/>
                </a:solidFill>
              </a:rPr>
              <a:t>S</a:t>
            </a:r>
            <a:r>
              <a:rPr lang="en-US" sz="1600" b="1" baseline="-25000">
                <a:solidFill>
                  <a:prstClr val="black"/>
                </a:solidFill>
              </a:rPr>
              <a:t>F</a:t>
            </a:r>
          </a:p>
        </p:txBody>
      </p:sp>
      <p:sp>
        <p:nvSpPr>
          <p:cNvPr id="26739" name="Arc 115"/>
          <p:cNvSpPr>
            <a:spLocks/>
          </p:cNvSpPr>
          <p:nvPr/>
        </p:nvSpPr>
        <p:spPr bwMode="auto">
          <a:xfrm flipH="1" flipV="1">
            <a:off x="4953000" y="3505200"/>
            <a:ext cx="381000" cy="533400"/>
          </a:xfrm>
          <a:custGeom>
            <a:avLst/>
            <a:gdLst>
              <a:gd name="T0" fmla="*/ 0 w 21600"/>
              <a:gd name="T1" fmla="*/ 0 h 21600"/>
              <a:gd name="T2" fmla="*/ 381000 w 21600"/>
              <a:gd name="T3" fmla="*/ 533400 h 21600"/>
              <a:gd name="T4" fmla="*/ 0 w 21600"/>
              <a:gd name="T5" fmla="*/ 5334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40" name="Freeform 116"/>
          <p:cNvSpPr>
            <a:spLocks/>
          </p:cNvSpPr>
          <p:nvPr/>
        </p:nvSpPr>
        <p:spPr bwMode="auto">
          <a:xfrm>
            <a:off x="5181600" y="3505200"/>
            <a:ext cx="1460500" cy="152400"/>
          </a:xfrm>
          <a:custGeom>
            <a:avLst/>
            <a:gdLst>
              <a:gd name="T0" fmla="*/ 12700 w 920"/>
              <a:gd name="T1" fmla="*/ 0 h 104"/>
              <a:gd name="T2" fmla="*/ 12700 w 920"/>
              <a:gd name="T3" fmla="*/ 70338 h 104"/>
              <a:gd name="T4" fmla="*/ 88900 w 920"/>
              <a:gd name="T5" fmla="*/ 140677 h 104"/>
              <a:gd name="T6" fmla="*/ 393700 w 920"/>
              <a:gd name="T7" fmla="*/ 140677 h 104"/>
              <a:gd name="T8" fmla="*/ 1460500 w 920"/>
              <a:gd name="T9" fmla="*/ 140677 h 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20" h="104">
                <a:moveTo>
                  <a:pt x="8" y="0"/>
                </a:moveTo>
                <a:cubicBezTo>
                  <a:pt x="4" y="16"/>
                  <a:pt x="0" y="32"/>
                  <a:pt x="8" y="48"/>
                </a:cubicBezTo>
                <a:cubicBezTo>
                  <a:pt x="16" y="64"/>
                  <a:pt x="16" y="88"/>
                  <a:pt x="56" y="96"/>
                </a:cubicBezTo>
                <a:cubicBezTo>
                  <a:pt x="96" y="104"/>
                  <a:pt x="104" y="96"/>
                  <a:pt x="248" y="96"/>
                </a:cubicBezTo>
                <a:cubicBezTo>
                  <a:pt x="392" y="96"/>
                  <a:pt x="656" y="96"/>
                  <a:pt x="920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41" name="Freeform 117"/>
          <p:cNvSpPr>
            <a:spLocks/>
          </p:cNvSpPr>
          <p:nvPr/>
        </p:nvSpPr>
        <p:spPr bwMode="auto">
          <a:xfrm>
            <a:off x="4191000" y="3505200"/>
            <a:ext cx="76200" cy="1905000"/>
          </a:xfrm>
          <a:custGeom>
            <a:avLst/>
            <a:gdLst>
              <a:gd name="T0" fmla="*/ 76200 w 48"/>
              <a:gd name="T1" fmla="*/ 0 h 1200"/>
              <a:gd name="T2" fmla="*/ 0 w 48"/>
              <a:gd name="T3" fmla="*/ 1905000 h 12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1200">
                <a:moveTo>
                  <a:pt x="48" y="0"/>
                </a:moveTo>
                <a:cubicBezTo>
                  <a:pt x="48" y="0"/>
                  <a:pt x="24" y="600"/>
                  <a:pt x="0" y="120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42" name="Rectangle 118"/>
          <p:cNvSpPr>
            <a:spLocks noChangeArrowheads="1"/>
          </p:cNvSpPr>
          <p:nvPr/>
        </p:nvSpPr>
        <p:spPr bwMode="auto">
          <a:xfrm>
            <a:off x="3505200" y="4876800"/>
            <a:ext cx="1295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prstClr val="black"/>
                </a:solidFill>
              </a:rPr>
              <a:t>Transfers Tr</a:t>
            </a:r>
            <a:r>
              <a:rPr lang="en-US" sz="1600" baseline="-25000">
                <a:solidFill>
                  <a:prstClr val="black"/>
                </a:solidFill>
              </a:rPr>
              <a:t>F</a:t>
            </a:r>
          </a:p>
        </p:txBody>
      </p:sp>
      <p:sp>
        <p:nvSpPr>
          <p:cNvPr id="26743" name="Rectangle 119"/>
          <p:cNvSpPr>
            <a:spLocks noChangeArrowheads="1"/>
          </p:cNvSpPr>
          <p:nvPr/>
        </p:nvSpPr>
        <p:spPr bwMode="auto">
          <a:xfrm>
            <a:off x="838200" y="1524000"/>
            <a:ext cx="360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prstClr val="black"/>
                </a:solidFill>
              </a:rPr>
              <a:t>r</a:t>
            </a:r>
            <a:r>
              <a:rPr lang="en-US" sz="1600" b="1" baseline="-25000">
                <a:solidFill>
                  <a:prstClr val="black"/>
                </a:solidFill>
              </a:rPr>
              <a:t>F</a:t>
            </a:r>
          </a:p>
        </p:txBody>
      </p:sp>
      <p:sp>
        <p:nvSpPr>
          <p:cNvPr id="26744" name="Rectangle 120"/>
          <p:cNvSpPr>
            <a:spLocks noChangeArrowheads="1"/>
          </p:cNvSpPr>
          <p:nvPr/>
        </p:nvSpPr>
        <p:spPr bwMode="auto">
          <a:xfrm>
            <a:off x="3733800" y="4191000"/>
            <a:ext cx="454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prstClr val="black"/>
                </a:solidFill>
              </a:rPr>
              <a:t>Tr</a:t>
            </a:r>
            <a:r>
              <a:rPr lang="en-US" sz="1600" baseline="-25000">
                <a:solidFill>
                  <a:prstClr val="black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67740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Economist </a:t>
            </a:r>
            <a:endParaRPr lang="en-US" dirty="0"/>
          </a:p>
        </p:txBody>
      </p:sp>
      <p:pic>
        <p:nvPicPr>
          <p:cNvPr id="4" name="Content Placeholder 3" descr="G:\Tokoh Makroekonomi\AdamSmith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52600"/>
            <a:ext cx="1828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40280" y="250317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Adam Smith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G:\Tokoh Makroekonomi\David Ricardo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250372"/>
            <a:ext cx="1828800" cy="184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369820" y="4942353"/>
            <a:ext cx="212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David Ricardo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G:\Tokoh Makroekonomi\Thomas_Malthus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934552"/>
            <a:ext cx="1905000" cy="2060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663690" y="250317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Thomas </a:t>
            </a:r>
            <a:r>
              <a:rPr lang="en-US" sz="2400" b="1" dirty="0" err="1" smtClean="0">
                <a:solidFill>
                  <a:srgbClr val="FF0000"/>
                </a:solidFill>
              </a:rPr>
              <a:t>Maltus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" name="Picture 9" descr="G:\Tokoh Makroekonomi\Jean-baptiste Say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4351008"/>
            <a:ext cx="1939290" cy="1897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751320" y="506887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s-MY" sz="2400" b="1" dirty="0">
                <a:solidFill>
                  <a:srgbClr val="FF0000"/>
                </a:solidFill>
              </a:rPr>
              <a:t>Jean-Baptiste Say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45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Economist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40280" y="250317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Gary Becker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9820" y="4942353"/>
            <a:ext cx="212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John Nash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3690" y="250317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Robert Lucas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670" y="1934552"/>
            <a:ext cx="1802130" cy="195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670" y="4164011"/>
            <a:ext cx="1832610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2020" y="1821814"/>
            <a:ext cx="1821180" cy="1988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721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827088" y="28527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399132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8001000" cy="1143000"/>
          </a:xfrm>
        </p:spPr>
        <p:txBody>
          <a:bodyPr/>
          <a:lstStyle/>
          <a:p>
            <a:r>
              <a:rPr lang="en-US" b="1" dirty="0" smtClean="0"/>
              <a:t>Weekly Schedule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1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Week 6-7</a:t>
            </a:r>
          </a:p>
          <a:p>
            <a:pPr marL="0" indent="0">
              <a:buNone/>
            </a:pPr>
            <a:r>
              <a:rPr lang="en-US" sz="2000" dirty="0" smtClean="0"/>
              <a:t>The AD-AS model, production function and labor market equilibrium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lv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Week </a:t>
            </a:r>
            <a:r>
              <a:rPr lang="en-US" sz="2400" b="1" dirty="0">
                <a:solidFill>
                  <a:srgbClr val="FF0000"/>
                </a:solidFill>
              </a:rPr>
              <a:t>8</a:t>
            </a:r>
          </a:p>
          <a:p>
            <a:pPr marL="0" lvl="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The function of money and banking system</a:t>
            </a:r>
          </a:p>
          <a:p>
            <a:pPr marL="0" lv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Week </a:t>
            </a:r>
            <a:r>
              <a:rPr lang="en-US" sz="2400" b="1" dirty="0" smtClean="0">
                <a:solidFill>
                  <a:srgbClr val="FF0000"/>
                </a:solidFill>
              </a:rPr>
              <a:t>9 </a:t>
            </a:r>
            <a:endParaRPr lang="en-US" sz="2400" b="1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Monetary policy</a:t>
            </a:r>
            <a:endParaRPr lang="en-US" sz="2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Week </a:t>
            </a:r>
            <a:r>
              <a:rPr lang="en-US" sz="2400" b="1" dirty="0" smtClean="0">
                <a:solidFill>
                  <a:srgbClr val="FF0000"/>
                </a:solidFill>
              </a:rPr>
              <a:t>10</a:t>
            </a:r>
            <a:endParaRPr lang="en-US" sz="2400" b="1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Money, price level and inflation. Policies reducing inflation.</a:t>
            </a:r>
          </a:p>
          <a:p>
            <a:pPr marL="0" lvl="0" indent="0"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Week </a:t>
            </a:r>
            <a:r>
              <a:rPr lang="en-US" sz="2400" b="1" dirty="0" smtClean="0">
                <a:solidFill>
                  <a:srgbClr val="FF0000"/>
                </a:solidFill>
              </a:rPr>
              <a:t>11-12 </a:t>
            </a:r>
            <a:endParaRPr lang="en-US" sz="2400" b="1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The IS-LM equilibrium condition. Monetary and fiscal policies effect</a:t>
            </a:r>
            <a:endParaRPr lang="en-US" sz="2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5911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8001000" cy="1143000"/>
          </a:xfrm>
        </p:spPr>
        <p:txBody>
          <a:bodyPr/>
          <a:lstStyle/>
          <a:p>
            <a:r>
              <a:rPr lang="en-US" b="1" dirty="0" smtClean="0"/>
              <a:t>Weekly Schedule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Week 13</a:t>
            </a:r>
          </a:p>
          <a:p>
            <a:pPr marL="0" indent="0">
              <a:buNone/>
            </a:pPr>
            <a:r>
              <a:rPr lang="en-US" sz="2000" dirty="0" smtClean="0"/>
              <a:t>Exchange rate and international trade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lv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Week 14</a:t>
            </a:r>
            <a:endParaRPr lang="en-US" sz="2400" b="1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Revision and discussion</a:t>
            </a:r>
          </a:p>
          <a:p>
            <a:pPr marL="0" lv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4693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01000" cy="1143000"/>
          </a:xfrm>
        </p:spPr>
        <p:txBody>
          <a:bodyPr/>
          <a:lstStyle/>
          <a:p>
            <a:r>
              <a:rPr lang="en-US" b="1" dirty="0" smtClean="0"/>
              <a:t>Assessment 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9951586"/>
              </p:ext>
            </p:extLst>
          </p:nvPr>
        </p:nvGraphicFramePr>
        <p:xfrm>
          <a:off x="1219200" y="1676400"/>
          <a:ext cx="6553200" cy="2595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95600"/>
                <a:gridCol w="2209800"/>
                <a:gridCol w="144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Assessment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Marks (%)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Week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Quiz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Quiz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Test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Test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Group assignment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Final examination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16-18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786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US" sz="3200" b="1" dirty="0" smtClean="0"/>
              <a:t>LECTURE 1:</a:t>
            </a:r>
            <a:br>
              <a:rPr lang="en-US" sz="3200" b="1" dirty="0" smtClean="0"/>
            </a:br>
            <a:r>
              <a:rPr lang="en-US" sz="1000" b="1" dirty="0" smtClean="0"/>
              <a:t/>
            </a:r>
            <a:br>
              <a:rPr lang="en-US" sz="1000" b="1" dirty="0" smtClean="0"/>
            </a:br>
            <a:r>
              <a:rPr lang="en-US" sz="3200" dirty="0" smtClean="0"/>
              <a:t>Introduction to Macroeconomics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6944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47244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3200" b="1" u="sng" dirty="0" smtClean="0"/>
              <a:t>Contents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   </a:t>
            </a:r>
            <a:r>
              <a:rPr lang="en-US" sz="2800" dirty="0" smtClean="0"/>
              <a:t>Introduction to course synopsis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 smtClean="0"/>
              <a:t>  Introduction to economics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smtClean="0"/>
              <a:t> The importance of economics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/>
              <a:t>  </a:t>
            </a:r>
            <a:r>
              <a:rPr lang="en-US" sz="2800" dirty="0" smtClean="0"/>
              <a:t>Scarcity concept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 smtClean="0"/>
              <a:t>  Factors of production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smtClean="0"/>
              <a:t> Economic opportunity cost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 smtClean="0"/>
              <a:t>  Discussion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429000"/>
            <a:ext cx="3020669" cy="327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2272</Template>
  <TotalTime>135</TotalTime>
  <Words>1623</Words>
  <Application>Microsoft Office PowerPoint</Application>
  <PresentationFormat>On-screen Show (4:3)</PresentationFormat>
  <Paragraphs>440</Paragraphs>
  <Slides>45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Andalus</vt:lpstr>
      <vt:lpstr>Arial</vt:lpstr>
      <vt:lpstr>Calibri</vt:lpstr>
      <vt:lpstr>Comic Sans MS</vt:lpstr>
      <vt:lpstr>Cooper Black</vt:lpstr>
      <vt:lpstr>Kristen ITC</vt:lpstr>
      <vt:lpstr>Maiandra GD</vt:lpstr>
      <vt:lpstr>Symbol</vt:lpstr>
      <vt:lpstr>Times New Roman</vt:lpstr>
      <vt:lpstr>Wingdings</vt:lpstr>
      <vt:lpstr>Diseño predeterminado</vt:lpstr>
      <vt:lpstr>Principles of Macroeconomics (SHAD1053)</vt:lpstr>
      <vt:lpstr>Course Learning Outcome (CLO)</vt:lpstr>
      <vt:lpstr>Course Learning Outcome (CLO)</vt:lpstr>
      <vt:lpstr>Weekly Schedule</vt:lpstr>
      <vt:lpstr>Weekly Schedule</vt:lpstr>
      <vt:lpstr>Weekly Schedule</vt:lpstr>
      <vt:lpstr>Assessment </vt:lpstr>
      <vt:lpstr>LECTURE 1:  Introduction to Macroeconomics </vt:lpstr>
      <vt:lpstr>PowerPoint Presentation</vt:lpstr>
      <vt:lpstr>Introduction of Economics </vt:lpstr>
      <vt:lpstr>PowerPoint Presentation</vt:lpstr>
      <vt:lpstr>Macroeconomics Basic Components </vt:lpstr>
      <vt:lpstr>Introduction of Economics </vt:lpstr>
      <vt:lpstr>Introduction of Economics </vt:lpstr>
      <vt:lpstr>The Importance of Economics</vt:lpstr>
      <vt:lpstr>Scarcity Concept</vt:lpstr>
      <vt:lpstr>Scarcity Concept</vt:lpstr>
      <vt:lpstr>Scarcity Concept</vt:lpstr>
      <vt:lpstr>Scarcity Concept</vt:lpstr>
      <vt:lpstr>Factors of Production</vt:lpstr>
      <vt:lpstr>Economic Opportunity Cost </vt:lpstr>
      <vt:lpstr>PowerPoint Presentation</vt:lpstr>
      <vt:lpstr>PowerPoint Presentation</vt:lpstr>
      <vt:lpstr>Production Possibilities (PP)</vt:lpstr>
      <vt:lpstr>Production Possibilities (PP)</vt:lpstr>
      <vt:lpstr>Production Possibilities curve</vt:lpstr>
      <vt:lpstr>Production Possibilities Table</vt:lpstr>
      <vt:lpstr>Production Possibilities Efficiency </vt:lpstr>
      <vt:lpstr>Production Possibilities Efficiency </vt:lpstr>
      <vt:lpstr>Production Possibilities Efficiency </vt:lpstr>
      <vt:lpstr>Economic System</vt:lpstr>
      <vt:lpstr>Economic System</vt:lpstr>
      <vt:lpstr>Economic System</vt:lpstr>
      <vt:lpstr>Economic System</vt:lpstr>
      <vt:lpstr>Economic System</vt:lpstr>
      <vt:lpstr>Economic System</vt:lpstr>
      <vt:lpstr>Economic System</vt:lpstr>
      <vt:lpstr>Economic System</vt:lpstr>
      <vt:lpstr>Circular Flow</vt:lpstr>
      <vt:lpstr>Circular Flow</vt:lpstr>
      <vt:lpstr>Long-run Supply-Side National Policy</vt:lpstr>
      <vt:lpstr> The Complete Set of International Links for an Open Economy</vt:lpstr>
      <vt:lpstr>Classical Economist </vt:lpstr>
      <vt:lpstr>Modern Economist </vt:lpstr>
      <vt:lpstr>Thank you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Microeconomics (SHAD1013)</dc:title>
  <dc:creator>Mac</dc:creator>
  <cp:lastModifiedBy>HP</cp:lastModifiedBy>
  <cp:revision>20</cp:revision>
  <dcterms:created xsi:type="dcterms:W3CDTF">2016-09-05T03:19:32Z</dcterms:created>
  <dcterms:modified xsi:type="dcterms:W3CDTF">2016-10-07T13:50:18Z</dcterms:modified>
</cp:coreProperties>
</file>