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notesMasterIdLst>
    <p:notesMasterId r:id="rId29"/>
  </p:notesMasterIdLst>
  <p:handoutMasterIdLst>
    <p:handoutMasterId r:id="rId30"/>
  </p:handoutMasterIdLst>
  <p:sldIdLst>
    <p:sldId id="256" r:id="rId2"/>
    <p:sldId id="315" r:id="rId3"/>
    <p:sldId id="309" r:id="rId4"/>
    <p:sldId id="314" r:id="rId5"/>
    <p:sldId id="303" r:id="rId6"/>
    <p:sldId id="261" r:id="rId7"/>
    <p:sldId id="313" r:id="rId8"/>
    <p:sldId id="304" r:id="rId9"/>
    <p:sldId id="287" r:id="rId10"/>
    <p:sldId id="300" r:id="rId11"/>
    <p:sldId id="302" r:id="rId12"/>
    <p:sldId id="308" r:id="rId13"/>
    <p:sldId id="301" r:id="rId14"/>
    <p:sldId id="288" r:id="rId15"/>
    <p:sldId id="289" r:id="rId16"/>
    <p:sldId id="292" r:id="rId17"/>
    <p:sldId id="311" r:id="rId18"/>
    <p:sldId id="293" r:id="rId19"/>
    <p:sldId id="305" r:id="rId20"/>
    <p:sldId id="306" r:id="rId21"/>
    <p:sldId id="307" r:id="rId22"/>
    <p:sldId id="320" r:id="rId23"/>
    <p:sldId id="310" r:id="rId24"/>
    <p:sldId id="316" r:id="rId25"/>
    <p:sldId id="317" r:id="rId26"/>
    <p:sldId id="319" r:id="rId27"/>
    <p:sldId id="318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3399FF"/>
    <a:srgbClr val="008000"/>
    <a:srgbClr val="FFCCCC"/>
    <a:srgbClr val="FF99FF"/>
    <a:srgbClr val="99FF99"/>
    <a:srgbClr val="CC00FF"/>
    <a:srgbClr val="FF66FF"/>
    <a:srgbClr val="CCFF66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61" autoAdjust="0"/>
    <p:restoredTop sz="94660" autoAdjust="0"/>
  </p:normalViewPr>
  <p:slideViewPr>
    <p:cSldViewPr>
      <p:cViewPr varScale="1">
        <p:scale>
          <a:sx n="117" d="100"/>
          <a:sy n="117" d="100"/>
        </p:scale>
        <p:origin x="728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handoutMaster" Target="handoutMasters/handoutMaster1.xml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35" Type="http://schemas.microsoft.com/office/2015/10/relationships/revisionInfo" Target="revisionInfo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5" Type="http://schemas.openxmlformats.org/officeDocument/2006/relationships/image" Target="../media/image9.jpeg"/><Relationship Id="rId6" Type="http://schemas.openxmlformats.org/officeDocument/2006/relationships/image" Target="../media/image10.jpg"/><Relationship Id="rId7" Type="http://schemas.openxmlformats.org/officeDocument/2006/relationships/image" Target="../media/image11.jpg"/><Relationship Id="rId8" Type="http://schemas.openxmlformats.org/officeDocument/2006/relationships/image" Target="../media/image12.jpeg"/><Relationship Id="rId9" Type="http://schemas.openxmlformats.org/officeDocument/2006/relationships/image" Target="../media/image13.png"/><Relationship Id="rId10" Type="http://schemas.openxmlformats.org/officeDocument/2006/relationships/image" Target="../media/image14.jpeg"/><Relationship Id="rId11" Type="http://schemas.openxmlformats.org/officeDocument/2006/relationships/image" Target="../media/image15.jpeg"/><Relationship Id="rId1" Type="http://schemas.openxmlformats.org/officeDocument/2006/relationships/image" Target="../media/image5.png"/><Relationship Id="rId2" Type="http://schemas.openxmlformats.org/officeDocument/2006/relationships/image" Target="../media/image6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5" Type="http://schemas.openxmlformats.org/officeDocument/2006/relationships/image" Target="../media/image9.jpeg"/><Relationship Id="rId6" Type="http://schemas.openxmlformats.org/officeDocument/2006/relationships/image" Target="../media/image10.jpg"/><Relationship Id="rId7" Type="http://schemas.openxmlformats.org/officeDocument/2006/relationships/image" Target="../media/image11.jpg"/><Relationship Id="rId8" Type="http://schemas.openxmlformats.org/officeDocument/2006/relationships/image" Target="../media/image12.jpeg"/><Relationship Id="rId9" Type="http://schemas.openxmlformats.org/officeDocument/2006/relationships/image" Target="../media/image13.png"/><Relationship Id="rId10" Type="http://schemas.openxmlformats.org/officeDocument/2006/relationships/image" Target="../media/image14.jpeg"/><Relationship Id="rId11" Type="http://schemas.openxmlformats.org/officeDocument/2006/relationships/image" Target="../media/image15.jpeg"/><Relationship Id="rId1" Type="http://schemas.openxmlformats.org/officeDocument/2006/relationships/image" Target="../media/image5.png"/><Relationship Id="rId2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20F341-8B93-45D2-A570-692BA529975A}" type="doc">
      <dgm:prSet loTypeId="urn:microsoft.com/office/officeart/2005/8/layout/vList3" loCatId="picture" qsTypeId="urn:microsoft.com/office/officeart/2005/8/quickstyle/3d1" qsCatId="3D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47ADFAE8-1B2F-4DB6-B778-C1F4847FA09B}">
      <dgm:prSet phldrT="[Text]" custT="1"/>
      <dgm:spPr>
        <a:solidFill>
          <a:schemeClr val="accent1"/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pPr algn="l"/>
          <a:r>
            <a:rPr lang="en-US" sz="1400" b="1" dirty="0" smtClean="0">
              <a:effectLst/>
            </a:rPr>
            <a:t>(BAB 1): MANUSIA &amp; PEMIKIRAN</a:t>
          </a:r>
          <a:endParaRPr lang="en-US" sz="1400" b="1" dirty="0">
            <a:effectLst/>
          </a:endParaRPr>
        </a:p>
      </dgm:t>
    </dgm:pt>
    <dgm:pt modelId="{4197E2F7-0DC9-40D1-BC78-AFCF362CD114}" type="parTrans" cxnId="{8FE0874B-9595-428F-974C-31EE5844E1DD}">
      <dgm:prSet/>
      <dgm:spPr/>
      <dgm:t>
        <a:bodyPr/>
        <a:lstStyle/>
        <a:p>
          <a:endParaRPr lang="en-US"/>
        </a:p>
      </dgm:t>
    </dgm:pt>
    <dgm:pt modelId="{70952CD7-20A9-426D-A63D-B83D1EAE4EE7}" type="sibTrans" cxnId="{8FE0874B-9595-428F-974C-31EE5844E1DD}">
      <dgm:prSet/>
      <dgm:spPr/>
      <dgm:t>
        <a:bodyPr/>
        <a:lstStyle/>
        <a:p>
          <a:endParaRPr lang="en-US"/>
        </a:p>
      </dgm:t>
    </dgm:pt>
    <dgm:pt modelId="{FFF88E33-8692-427C-A0EA-76572F34E9AF}">
      <dgm:prSet phldrT="[Text]" custT="1"/>
      <dgm:spPr/>
      <dgm:t>
        <a:bodyPr/>
        <a:lstStyle/>
        <a:p>
          <a:pPr algn="l"/>
          <a:r>
            <a:rPr lang="en-US" sz="1400" b="1" dirty="0" smtClean="0">
              <a:effectLst/>
            </a:rPr>
            <a:t>(BAB 3): EKOSISTEM KEILMUAN ISLAM</a:t>
          </a:r>
          <a:endParaRPr lang="en-US" sz="1400" b="1" dirty="0">
            <a:effectLst/>
          </a:endParaRPr>
        </a:p>
      </dgm:t>
    </dgm:pt>
    <dgm:pt modelId="{7CD4326D-FACF-4216-B380-0E392C7755F6}" type="parTrans" cxnId="{8E013E73-DDE5-476E-8D8E-4A45365C74A7}">
      <dgm:prSet/>
      <dgm:spPr/>
      <dgm:t>
        <a:bodyPr/>
        <a:lstStyle/>
        <a:p>
          <a:endParaRPr lang="en-US"/>
        </a:p>
      </dgm:t>
    </dgm:pt>
    <dgm:pt modelId="{E47A71CF-CF43-4BDE-A94E-D40BC665E623}" type="sibTrans" cxnId="{8E013E73-DDE5-476E-8D8E-4A45365C74A7}">
      <dgm:prSet/>
      <dgm:spPr/>
      <dgm:t>
        <a:bodyPr/>
        <a:lstStyle/>
        <a:p>
          <a:endParaRPr lang="en-US"/>
        </a:p>
      </dgm:t>
    </dgm:pt>
    <dgm:pt modelId="{17F512B4-0EF3-4B9D-B586-92CAF90032FF}">
      <dgm:prSet phldrT="[Text]" custT="1"/>
      <dgm:spPr/>
      <dgm:t>
        <a:bodyPr/>
        <a:lstStyle/>
        <a:p>
          <a:pPr algn="l"/>
          <a:r>
            <a:rPr lang="en-US" sz="1400" b="1" dirty="0" smtClean="0">
              <a:effectLst/>
            </a:rPr>
            <a:t>(BAB 4): AGAMA, PEMIKIRAN SAINS DAN TEKNOLOGI</a:t>
          </a:r>
          <a:endParaRPr lang="en-US" sz="1400" b="1" dirty="0">
            <a:effectLst/>
          </a:endParaRPr>
        </a:p>
      </dgm:t>
    </dgm:pt>
    <dgm:pt modelId="{2B099C09-8131-4BC4-93C3-16F5BF1F7BC0}" type="parTrans" cxnId="{92617D13-87AC-40E1-8DB2-D7EBAA8AF34B}">
      <dgm:prSet/>
      <dgm:spPr/>
      <dgm:t>
        <a:bodyPr/>
        <a:lstStyle/>
        <a:p>
          <a:endParaRPr lang="en-US"/>
        </a:p>
      </dgm:t>
    </dgm:pt>
    <dgm:pt modelId="{C0C7B500-1319-4722-867E-E619A532BD4F}" type="sibTrans" cxnId="{92617D13-87AC-40E1-8DB2-D7EBAA8AF34B}">
      <dgm:prSet/>
      <dgm:spPr/>
      <dgm:t>
        <a:bodyPr/>
        <a:lstStyle/>
        <a:p>
          <a:endParaRPr lang="en-US"/>
        </a:p>
      </dgm:t>
    </dgm:pt>
    <dgm:pt modelId="{0EA9BBCA-EB81-4D2E-9786-7A836D28ED13}">
      <dgm:prSet phldrT="[Text]" custT="1"/>
      <dgm:spPr/>
      <dgm:t>
        <a:bodyPr/>
        <a:lstStyle/>
        <a:p>
          <a:pPr algn="l"/>
          <a:r>
            <a:rPr lang="en-US" sz="1400" b="1" dirty="0" smtClean="0">
              <a:effectLst/>
            </a:rPr>
            <a:t>(BAB 5): PEMIKIRAN SAINS &amp; TEKNOLOGI MERENTAS SEMPADAN</a:t>
          </a:r>
          <a:endParaRPr lang="en-US" sz="1400" b="1" dirty="0">
            <a:effectLst/>
          </a:endParaRPr>
        </a:p>
      </dgm:t>
    </dgm:pt>
    <dgm:pt modelId="{C8A0D7BC-09E8-4348-90D8-DEFFE946DFAD}" type="parTrans" cxnId="{E27A4C66-A6F6-4872-B5B1-73A456858791}">
      <dgm:prSet/>
      <dgm:spPr/>
      <dgm:t>
        <a:bodyPr/>
        <a:lstStyle/>
        <a:p>
          <a:endParaRPr lang="en-US"/>
        </a:p>
      </dgm:t>
    </dgm:pt>
    <dgm:pt modelId="{928AE3FA-319E-4139-B46B-6492332CDAB3}" type="sibTrans" cxnId="{E27A4C66-A6F6-4872-B5B1-73A456858791}">
      <dgm:prSet/>
      <dgm:spPr/>
      <dgm:t>
        <a:bodyPr/>
        <a:lstStyle/>
        <a:p>
          <a:endParaRPr lang="en-US"/>
        </a:p>
      </dgm:t>
    </dgm:pt>
    <dgm:pt modelId="{CDD2A652-C340-4892-B0D2-DC6E75984C49}">
      <dgm:prSet phldrT="[Text]" custT="1"/>
      <dgm:spPr/>
      <dgm:t>
        <a:bodyPr/>
        <a:lstStyle/>
        <a:p>
          <a:pPr algn="l"/>
          <a:r>
            <a:rPr lang="sv-SE" sz="1400" b="1" dirty="0" smtClean="0">
              <a:effectLst/>
            </a:rPr>
            <a:t>(BAB 6): PEMIKIRAN SAINTIFIK SAINTIS MUSLIM </a:t>
          </a:r>
          <a:endParaRPr lang="en-US" sz="1400" b="1" dirty="0">
            <a:effectLst/>
          </a:endParaRPr>
        </a:p>
      </dgm:t>
    </dgm:pt>
    <dgm:pt modelId="{84B7A46D-DA4B-4E51-B3EA-A5470AA179D0}" type="parTrans" cxnId="{04BC0CC4-E24F-4167-B7B7-8B847CB74C1D}">
      <dgm:prSet/>
      <dgm:spPr/>
      <dgm:t>
        <a:bodyPr/>
        <a:lstStyle/>
        <a:p>
          <a:endParaRPr lang="en-US"/>
        </a:p>
      </dgm:t>
    </dgm:pt>
    <dgm:pt modelId="{77801F65-8053-4F8C-8C32-1B742DB22A99}" type="sibTrans" cxnId="{04BC0CC4-E24F-4167-B7B7-8B847CB74C1D}">
      <dgm:prSet/>
      <dgm:spPr/>
      <dgm:t>
        <a:bodyPr/>
        <a:lstStyle/>
        <a:p>
          <a:endParaRPr lang="en-US"/>
        </a:p>
      </dgm:t>
    </dgm:pt>
    <dgm:pt modelId="{CDB1ACCF-F6BE-4C05-9110-A72207F7E70E}">
      <dgm:prSet phldrT="[Text]" custT="1"/>
      <dgm:spPr/>
      <dgm:t>
        <a:bodyPr/>
        <a:lstStyle/>
        <a:p>
          <a:pPr algn="l"/>
          <a:r>
            <a:rPr lang="sv-SE" sz="1400" b="1" dirty="0" smtClean="0">
              <a:effectLst/>
            </a:rPr>
            <a:t>(BAB 7): PERUBAHAN PARADIGMA PEMIKIRAN SAINTIS BARAT</a:t>
          </a:r>
          <a:endParaRPr lang="en-US" sz="1400" b="1" dirty="0">
            <a:effectLst/>
          </a:endParaRPr>
        </a:p>
      </dgm:t>
    </dgm:pt>
    <dgm:pt modelId="{FE3D33DA-CE47-4721-9E7B-1773C64B4C25}" type="parTrans" cxnId="{D5BBA12D-FF8B-42D8-A91F-AA44637ED180}">
      <dgm:prSet/>
      <dgm:spPr/>
      <dgm:t>
        <a:bodyPr/>
        <a:lstStyle/>
        <a:p>
          <a:endParaRPr lang="en-US"/>
        </a:p>
      </dgm:t>
    </dgm:pt>
    <dgm:pt modelId="{041C24FB-17B8-4976-B486-AC190830A1EC}" type="sibTrans" cxnId="{D5BBA12D-FF8B-42D8-A91F-AA44637ED180}">
      <dgm:prSet/>
      <dgm:spPr/>
      <dgm:t>
        <a:bodyPr/>
        <a:lstStyle/>
        <a:p>
          <a:endParaRPr lang="en-US"/>
        </a:p>
      </dgm:t>
    </dgm:pt>
    <dgm:pt modelId="{7CA58972-CB76-4BCA-B08F-CDBC5B822A9D}">
      <dgm:prSet phldrT="[Text]" custT="1"/>
      <dgm:spPr/>
      <dgm:t>
        <a:bodyPr/>
        <a:lstStyle/>
        <a:p>
          <a:pPr algn="l"/>
          <a:r>
            <a:rPr lang="sv-SE" sz="1400" b="1" dirty="0" smtClean="0">
              <a:effectLst/>
            </a:rPr>
            <a:t>(BAB 8): PEMODENAN SAINS &amp; TEKNOLOGI</a:t>
          </a:r>
          <a:endParaRPr lang="en-US" sz="1400" b="1" dirty="0">
            <a:effectLst/>
          </a:endParaRPr>
        </a:p>
      </dgm:t>
    </dgm:pt>
    <dgm:pt modelId="{29830A98-D7C1-43EA-A5FA-5848FF855EF6}" type="parTrans" cxnId="{67CA44FA-8DBD-4885-B382-0E1BF7E50AB8}">
      <dgm:prSet/>
      <dgm:spPr/>
      <dgm:t>
        <a:bodyPr/>
        <a:lstStyle/>
        <a:p>
          <a:endParaRPr lang="en-US"/>
        </a:p>
      </dgm:t>
    </dgm:pt>
    <dgm:pt modelId="{32AC0448-8AD3-4E04-B9C1-C24EC93F0E23}" type="sibTrans" cxnId="{67CA44FA-8DBD-4885-B382-0E1BF7E50AB8}">
      <dgm:prSet/>
      <dgm:spPr/>
      <dgm:t>
        <a:bodyPr/>
        <a:lstStyle/>
        <a:p>
          <a:endParaRPr lang="en-US"/>
        </a:p>
      </dgm:t>
    </dgm:pt>
    <dgm:pt modelId="{35DED561-DCF6-4A7A-A132-1933FF1650F5}">
      <dgm:prSet custT="1"/>
      <dgm:spPr/>
      <dgm:t>
        <a:bodyPr/>
        <a:lstStyle/>
        <a:p>
          <a:pPr algn="l"/>
          <a:r>
            <a:rPr lang="en-US" sz="1400" b="1" dirty="0" smtClean="0"/>
            <a:t>(BAB 9): REVOLUSI INDUSTRI &amp; KESANNYA TERHADAP KEMANUSIAAN</a:t>
          </a:r>
          <a:endParaRPr lang="en-US" sz="1400" b="1" dirty="0"/>
        </a:p>
      </dgm:t>
    </dgm:pt>
    <dgm:pt modelId="{659D7254-208D-4F7F-8116-EEACCB24C7A5}" type="parTrans" cxnId="{01BB505A-865A-4CCE-9C3D-F00A3651083A}">
      <dgm:prSet/>
      <dgm:spPr/>
      <dgm:t>
        <a:bodyPr/>
        <a:lstStyle/>
        <a:p>
          <a:endParaRPr lang="en-US"/>
        </a:p>
      </dgm:t>
    </dgm:pt>
    <dgm:pt modelId="{D033B360-523E-4A99-A414-9BF53900BFB1}" type="sibTrans" cxnId="{01BB505A-865A-4CCE-9C3D-F00A3651083A}">
      <dgm:prSet/>
      <dgm:spPr/>
      <dgm:t>
        <a:bodyPr/>
        <a:lstStyle/>
        <a:p>
          <a:endParaRPr lang="en-US"/>
        </a:p>
      </dgm:t>
    </dgm:pt>
    <dgm:pt modelId="{C8A50876-40EE-46B5-A799-BD2AFAEE1CE1}">
      <dgm:prSet custT="1"/>
      <dgm:spPr/>
      <dgm:t>
        <a:bodyPr/>
        <a:lstStyle/>
        <a:p>
          <a:pPr algn="l"/>
          <a:r>
            <a:rPr lang="en-US" sz="1400" b="1" dirty="0" smtClean="0"/>
            <a:t>(BAB 10): ETIKA &amp; NILAI DALAM PEMIKIRAN SAINS &amp; TEKNOLOGI</a:t>
          </a:r>
          <a:endParaRPr lang="en-US" sz="1400" b="1" dirty="0"/>
        </a:p>
      </dgm:t>
    </dgm:pt>
    <dgm:pt modelId="{02B9B005-03FA-4499-9F16-B1E561B19423}" type="parTrans" cxnId="{B87727F1-BAB6-4BCE-A3BF-C4FF49FD519C}">
      <dgm:prSet/>
      <dgm:spPr/>
      <dgm:t>
        <a:bodyPr/>
        <a:lstStyle/>
        <a:p>
          <a:endParaRPr lang="en-US"/>
        </a:p>
      </dgm:t>
    </dgm:pt>
    <dgm:pt modelId="{756562EA-DB8E-420B-8CA2-7379661495B3}" type="sibTrans" cxnId="{B87727F1-BAB6-4BCE-A3BF-C4FF49FD519C}">
      <dgm:prSet/>
      <dgm:spPr/>
      <dgm:t>
        <a:bodyPr/>
        <a:lstStyle/>
        <a:p>
          <a:endParaRPr lang="en-US"/>
        </a:p>
      </dgm:t>
    </dgm:pt>
    <dgm:pt modelId="{F8430487-3DE1-47B7-957A-C09883421080}">
      <dgm:prSet custT="1"/>
      <dgm:spPr/>
      <dgm:t>
        <a:bodyPr/>
        <a:lstStyle/>
        <a:p>
          <a:pPr algn="l"/>
          <a:r>
            <a:rPr lang="en-US" sz="1400" b="1" dirty="0" smtClean="0"/>
            <a:t>(BAB 11): MENGINSANKAN SAINS &amp; TEKNOLOGI</a:t>
          </a:r>
          <a:endParaRPr lang="en-US" sz="1400" b="1" dirty="0"/>
        </a:p>
      </dgm:t>
    </dgm:pt>
    <dgm:pt modelId="{2CE05880-B36D-47BD-BA8D-1734E7141BB9}" type="sibTrans" cxnId="{61C8A1E2-0920-4182-958E-29B50E900F60}">
      <dgm:prSet/>
      <dgm:spPr/>
      <dgm:t>
        <a:bodyPr/>
        <a:lstStyle/>
        <a:p>
          <a:endParaRPr lang="en-US"/>
        </a:p>
      </dgm:t>
    </dgm:pt>
    <dgm:pt modelId="{BF704D96-05E6-49D5-8A02-593FEC9F6CF0}" type="parTrans" cxnId="{61C8A1E2-0920-4182-958E-29B50E900F60}">
      <dgm:prSet/>
      <dgm:spPr/>
      <dgm:t>
        <a:bodyPr/>
        <a:lstStyle/>
        <a:p>
          <a:endParaRPr lang="en-US"/>
        </a:p>
      </dgm:t>
    </dgm:pt>
    <dgm:pt modelId="{DC1541FD-A1BF-428C-A031-1B8C966AFA01}">
      <dgm:prSet custT="1"/>
      <dgm:spPr/>
      <dgm:t>
        <a:bodyPr/>
        <a:lstStyle/>
        <a:p>
          <a:pPr algn="l"/>
          <a:r>
            <a:rPr lang="en-US" sz="1400" b="1" dirty="0" smtClean="0">
              <a:effectLst/>
            </a:rPr>
            <a:t>(BAB 2): PERKEMBANGAN ILMU ZAMAN PERTENGAHAN</a:t>
          </a:r>
          <a:endParaRPr lang="en-MY" sz="1400" dirty="0"/>
        </a:p>
      </dgm:t>
    </dgm:pt>
    <dgm:pt modelId="{552AEF63-A3DF-4A3E-89D1-312DA1A6B627}" type="parTrans" cxnId="{A1C94C36-2B1A-4BA1-A362-24B8839ECAFD}">
      <dgm:prSet/>
      <dgm:spPr/>
      <dgm:t>
        <a:bodyPr/>
        <a:lstStyle/>
        <a:p>
          <a:endParaRPr lang="en-MY"/>
        </a:p>
      </dgm:t>
    </dgm:pt>
    <dgm:pt modelId="{5CD56D93-65F6-45EA-9EF0-59A4B1230C60}" type="sibTrans" cxnId="{A1C94C36-2B1A-4BA1-A362-24B8839ECAFD}">
      <dgm:prSet/>
      <dgm:spPr/>
      <dgm:t>
        <a:bodyPr/>
        <a:lstStyle/>
        <a:p>
          <a:endParaRPr lang="en-MY"/>
        </a:p>
      </dgm:t>
    </dgm:pt>
    <dgm:pt modelId="{C6AAB039-9CE5-4484-9416-F58ED6F425A6}" type="pres">
      <dgm:prSet presAssocID="{DE20F341-8B93-45D2-A570-692BA529975A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AE1882D-CD59-47CB-93C2-B90024E146FC}" type="pres">
      <dgm:prSet presAssocID="{47ADFAE8-1B2F-4DB6-B778-C1F4847FA09B}" presName="composite" presStyleCnt="0"/>
      <dgm:spPr/>
      <dgm:t>
        <a:bodyPr/>
        <a:lstStyle/>
        <a:p>
          <a:endParaRPr lang="en-US"/>
        </a:p>
      </dgm:t>
    </dgm:pt>
    <dgm:pt modelId="{B04A8F5D-24F2-4A48-B9D4-E6EEE20451F4}" type="pres">
      <dgm:prSet presAssocID="{47ADFAE8-1B2F-4DB6-B778-C1F4847FA09B}" presName="imgShp" presStyleLbl="fgImgPlace1" presStyleIdx="0" presStyleCnt="1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F5008C10-FBE9-4A54-BE12-B7B415C3D705}" type="pres">
      <dgm:prSet presAssocID="{47ADFAE8-1B2F-4DB6-B778-C1F4847FA09B}" presName="txShp" presStyleLbl="node1" presStyleIdx="0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A3E03E-9484-49D4-890C-B1A15D216552}" type="pres">
      <dgm:prSet presAssocID="{70952CD7-20A9-426D-A63D-B83D1EAE4EE7}" presName="spacing" presStyleCnt="0"/>
      <dgm:spPr/>
      <dgm:t>
        <a:bodyPr/>
        <a:lstStyle/>
        <a:p>
          <a:endParaRPr lang="en-US"/>
        </a:p>
      </dgm:t>
    </dgm:pt>
    <dgm:pt modelId="{02C7405A-B4A0-40C2-BBBA-690E54A03E14}" type="pres">
      <dgm:prSet presAssocID="{DC1541FD-A1BF-428C-A031-1B8C966AFA01}" presName="composite" presStyleCnt="0"/>
      <dgm:spPr/>
    </dgm:pt>
    <dgm:pt modelId="{FF7AAE50-4C8D-4A61-8405-07E6A6F5CEC2}" type="pres">
      <dgm:prSet presAssocID="{DC1541FD-A1BF-428C-A031-1B8C966AFA01}" presName="imgShp" presStyleLbl="fgImgPlace1" presStyleIdx="1" presStyleCnt="11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</dgm:spPr>
      <dgm:t>
        <a:bodyPr/>
        <a:lstStyle/>
        <a:p>
          <a:endParaRPr lang="en-MY"/>
        </a:p>
      </dgm:t>
    </dgm:pt>
    <dgm:pt modelId="{E3F3C465-E0C2-4FBD-99AC-0A56E76357E6}" type="pres">
      <dgm:prSet presAssocID="{DC1541FD-A1BF-428C-A031-1B8C966AFA01}" presName="txShp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5D335787-8048-482C-A57C-284DDC74C3A3}" type="pres">
      <dgm:prSet presAssocID="{5CD56D93-65F6-45EA-9EF0-59A4B1230C60}" presName="spacing" presStyleCnt="0"/>
      <dgm:spPr/>
    </dgm:pt>
    <dgm:pt modelId="{C4AFADD6-283A-4698-B3B9-5AFE15F72C80}" type="pres">
      <dgm:prSet presAssocID="{FFF88E33-8692-427C-A0EA-76572F34E9AF}" presName="composite" presStyleCnt="0"/>
      <dgm:spPr/>
      <dgm:t>
        <a:bodyPr/>
        <a:lstStyle/>
        <a:p>
          <a:endParaRPr lang="en-US"/>
        </a:p>
      </dgm:t>
    </dgm:pt>
    <dgm:pt modelId="{3A016C8D-37A5-423D-84F6-24B5450D0119}" type="pres">
      <dgm:prSet presAssocID="{FFF88E33-8692-427C-A0EA-76572F34E9AF}" presName="imgShp" presStyleLbl="fgImgPlace1" presStyleIdx="2" presStyleCnt="11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5E1029C2-750A-4BDA-BD36-8879DA0A0572}" type="pres">
      <dgm:prSet presAssocID="{FFF88E33-8692-427C-A0EA-76572F34E9AF}" presName="txShp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FBB1E4-7299-4F9F-9C80-62C43557D030}" type="pres">
      <dgm:prSet presAssocID="{E47A71CF-CF43-4BDE-A94E-D40BC665E623}" presName="spacing" presStyleCnt="0"/>
      <dgm:spPr/>
      <dgm:t>
        <a:bodyPr/>
        <a:lstStyle/>
        <a:p>
          <a:endParaRPr lang="en-US"/>
        </a:p>
      </dgm:t>
    </dgm:pt>
    <dgm:pt modelId="{C38F179B-56BF-491F-AA28-02751628F957}" type="pres">
      <dgm:prSet presAssocID="{17F512B4-0EF3-4B9D-B586-92CAF90032FF}" presName="composite" presStyleCnt="0"/>
      <dgm:spPr/>
      <dgm:t>
        <a:bodyPr/>
        <a:lstStyle/>
        <a:p>
          <a:endParaRPr lang="en-US"/>
        </a:p>
      </dgm:t>
    </dgm:pt>
    <dgm:pt modelId="{E072B02F-FF00-4788-9FEA-02FDE8662C6D}" type="pres">
      <dgm:prSet presAssocID="{17F512B4-0EF3-4B9D-B586-92CAF90032FF}" presName="imgShp" presStyleLbl="fgImgPlace1" presStyleIdx="3" presStyleCnt="11" custLinFactNeighborX="438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7D8C9BD6-7CF4-4ABE-8C26-0420793C0AC6}" type="pres">
      <dgm:prSet presAssocID="{17F512B4-0EF3-4B9D-B586-92CAF90032FF}" presName="txShp" presStyleLbl="node1" presStyleIdx="3" presStyleCnt="11" custScaleX="99886" custLinFactNeighborX="491" custLinFactNeighborY="-9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54EF1E-1FFD-421F-9506-17C0F05B498B}" type="pres">
      <dgm:prSet presAssocID="{C0C7B500-1319-4722-867E-E619A532BD4F}" presName="spacing" presStyleCnt="0"/>
      <dgm:spPr/>
      <dgm:t>
        <a:bodyPr/>
        <a:lstStyle/>
        <a:p>
          <a:endParaRPr lang="en-US"/>
        </a:p>
      </dgm:t>
    </dgm:pt>
    <dgm:pt modelId="{5624271C-EFE2-402C-A777-68E3039C4171}" type="pres">
      <dgm:prSet presAssocID="{0EA9BBCA-EB81-4D2E-9786-7A836D28ED13}" presName="composite" presStyleCnt="0"/>
      <dgm:spPr/>
      <dgm:t>
        <a:bodyPr/>
        <a:lstStyle/>
        <a:p>
          <a:endParaRPr lang="en-US"/>
        </a:p>
      </dgm:t>
    </dgm:pt>
    <dgm:pt modelId="{605E6AA0-B05E-458C-904C-9DF31F422FDC}" type="pres">
      <dgm:prSet presAssocID="{0EA9BBCA-EB81-4D2E-9786-7A836D28ED13}" presName="imgShp" presStyleLbl="fgImgPlace1" presStyleIdx="4" presStyleCnt="11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62F9B839-90C4-41EA-A5CA-AF16B9E7C8BC}" type="pres">
      <dgm:prSet presAssocID="{0EA9BBCA-EB81-4D2E-9786-7A836D28ED13}" presName="txShp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9D9734-3EBC-4E7A-8CAF-9F2946D99FF9}" type="pres">
      <dgm:prSet presAssocID="{928AE3FA-319E-4139-B46B-6492332CDAB3}" presName="spacing" presStyleCnt="0"/>
      <dgm:spPr/>
      <dgm:t>
        <a:bodyPr/>
        <a:lstStyle/>
        <a:p>
          <a:endParaRPr lang="en-US"/>
        </a:p>
      </dgm:t>
    </dgm:pt>
    <dgm:pt modelId="{69B025BB-4BA1-43D7-BC71-37D86001FECF}" type="pres">
      <dgm:prSet presAssocID="{CDD2A652-C340-4892-B0D2-DC6E75984C49}" presName="composite" presStyleCnt="0"/>
      <dgm:spPr/>
      <dgm:t>
        <a:bodyPr/>
        <a:lstStyle/>
        <a:p>
          <a:endParaRPr lang="en-US"/>
        </a:p>
      </dgm:t>
    </dgm:pt>
    <dgm:pt modelId="{DA5BADE1-D175-4AD4-9D87-F53F883529A6}" type="pres">
      <dgm:prSet presAssocID="{CDD2A652-C340-4892-B0D2-DC6E75984C49}" presName="imgShp" presStyleLbl="fgImgPlace1" presStyleIdx="5" presStyleCnt="11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  <dgm:t>
        <a:bodyPr/>
        <a:lstStyle/>
        <a:p>
          <a:endParaRPr lang="en-US"/>
        </a:p>
      </dgm:t>
    </dgm:pt>
    <dgm:pt modelId="{A78F82CA-2E89-475C-97AD-2CF4D1877239}" type="pres">
      <dgm:prSet presAssocID="{CDD2A652-C340-4892-B0D2-DC6E75984C49}" presName="txShp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20F19F-27FA-49E8-8CA4-2FF274536EA6}" type="pres">
      <dgm:prSet presAssocID="{77801F65-8053-4F8C-8C32-1B742DB22A99}" presName="spacing" presStyleCnt="0"/>
      <dgm:spPr/>
      <dgm:t>
        <a:bodyPr/>
        <a:lstStyle/>
        <a:p>
          <a:endParaRPr lang="en-US"/>
        </a:p>
      </dgm:t>
    </dgm:pt>
    <dgm:pt modelId="{5245A61D-54C8-4D49-B3CB-158BACAF5BB0}" type="pres">
      <dgm:prSet presAssocID="{CDB1ACCF-F6BE-4C05-9110-A72207F7E70E}" presName="composite" presStyleCnt="0"/>
      <dgm:spPr/>
      <dgm:t>
        <a:bodyPr/>
        <a:lstStyle/>
        <a:p>
          <a:endParaRPr lang="en-US"/>
        </a:p>
      </dgm:t>
    </dgm:pt>
    <dgm:pt modelId="{B676AEA2-0C84-41F6-B730-813D528C294E}" type="pres">
      <dgm:prSet presAssocID="{CDB1ACCF-F6BE-4C05-9110-A72207F7E70E}" presName="imgShp" presStyleLbl="fgImgPlace1" presStyleIdx="6" presStyleCnt="11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CB05E971-FA2C-4454-A8EB-90CB79F9A029}" type="pres">
      <dgm:prSet presAssocID="{CDB1ACCF-F6BE-4C05-9110-A72207F7E70E}" presName="txShp" presStyleLbl="node1" presStyleIdx="6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108E23-CF6F-4B06-96E8-0E4E737C79C8}" type="pres">
      <dgm:prSet presAssocID="{041C24FB-17B8-4976-B486-AC190830A1EC}" presName="spacing" presStyleCnt="0"/>
      <dgm:spPr/>
      <dgm:t>
        <a:bodyPr/>
        <a:lstStyle/>
        <a:p>
          <a:endParaRPr lang="en-US"/>
        </a:p>
      </dgm:t>
    </dgm:pt>
    <dgm:pt modelId="{F65988D8-C2EF-47A1-8DE8-0D8BDB6897F2}" type="pres">
      <dgm:prSet presAssocID="{7CA58972-CB76-4BCA-B08F-CDBC5B822A9D}" presName="composite" presStyleCnt="0"/>
      <dgm:spPr/>
      <dgm:t>
        <a:bodyPr/>
        <a:lstStyle/>
        <a:p>
          <a:endParaRPr lang="en-US"/>
        </a:p>
      </dgm:t>
    </dgm:pt>
    <dgm:pt modelId="{3C1ADFF2-9D36-4B8B-8E4F-8807B4631CC1}" type="pres">
      <dgm:prSet presAssocID="{7CA58972-CB76-4BCA-B08F-CDBC5B822A9D}" presName="imgShp" presStyleLbl="fgImgPlace1" presStyleIdx="7" presStyleCnt="11"/>
      <dgm:spPr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2D711DC3-F42B-4B8B-B78E-D9195146C499}" type="pres">
      <dgm:prSet presAssocID="{7CA58972-CB76-4BCA-B08F-CDBC5B822A9D}" presName="txShp" presStyleLbl="node1" presStyleIdx="7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41C871-F6C6-4971-B3CF-BC2F4210F013}" type="pres">
      <dgm:prSet presAssocID="{32AC0448-8AD3-4E04-B9C1-C24EC93F0E23}" presName="spacing" presStyleCnt="0"/>
      <dgm:spPr/>
      <dgm:t>
        <a:bodyPr/>
        <a:lstStyle/>
        <a:p>
          <a:endParaRPr lang="en-US"/>
        </a:p>
      </dgm:t>
    </dgm:pt>
    <dgm:pt modelId="{9E9ABA44-ED7D-48FA-8ABE-9AD72AB2C6F5}" type="pres">
      <dgm:prSet presAssocID="{35DED561-DCF6-4A7A-A132-1933FF1650F5}" presName="composite" presStyleCnt="0"/>
      <dgm:spPr/>
      <dgm:t>
        <a:bodyPr/>
        <a:lstStyle/>
        <a:p>
          <a:endParaRPr lang="en-US"/>
        </a:p>
      </dgm:t>
    </dgm:pt>
    <dgm:pt modelId="{A729C592-13A4-42E3-9CBB-EBAD46CEE75D}" type="pres">
      <dgm:prSet presAssocID="{35DED561-DCF6-4A7A-A132-1933FF1650F5}" presName="imgShp" presStyleLbl="fgImgPlace1" presStyleIdx="8" presStyleCnt="11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2000" r="-92000"/>
          </a:stretch>
        </a:blipFill>
      </dgm:spPr>
      <dgm:t>
        <a:bodyPr/>
        <a:lstStyle/>
        <a:p>
          <a:endParaRPr lang="en-US"/>
        </a:p>
      </dgm:t>
    </dgm:pt>
    <dgm:pt modelId="{7E391BBF-002F-45A5-B205-92F09BE2E0E4}" type="pres">
      <dgm:prSet presAssocID="{35DED561-DCF6-4A7A-A132-1933FF1650F5}" presName="txShp" presStyleLbl="node1" presStyleIdx="8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7264D4-AC12-4870-9583-A82F0E247A2A}" type="pres">
      <dgm:prSet presAssocID="{D033B360-523E-4A99-A414-9BF53900BFB1}" presName="spacing" presStyleCnt="0"/>
      <dgm:spPr/>
      <dgm:t>
        <a:bodyPr/>
        <a:lstStyle/>
        <a:p>
          <a:endParaRPr lang="en-US"/>
        </a:p>
      </dgm:t>
    </dgm:pt>
    <dgm:pt modelId="{F35FC72A-CFA4-4B40-AEB5-0E5074E3B0F8}" type="pres">
      <dgm:prSet presAssocID="{C8A50876-40EE-46B5-A799-BD2AFAEE1CE1}" presName="composite" presStyleCnt="0"/>
      <dgm:spPr/>
      <dgm:t>
        <a:bodyPr/>
        <a:lstStyle/>
        <a:p>
          <a:endParaRPr lang="en-US"/>
        </a:p>
      </dgm:t>
    </dgm:pt>
    <dgm:pt modelId="{902B784A-A02A-4ECE-B896-4FD63C9B0569}" type="pres">
      <dgm:prSet presAssocID="{C8A50876-40EE-46B5-A799-BD2AFAEE1CE1}" presName="imgShp" presStyleLbl="fgImgPlace1" presStyleIdx="9" presStyleCnt="11"/>
      <dgm:spPr>
        <a:blipFill>
          <a:blip xmlns:r="http://schemas.openxmlformats.org/officeDocument/2006/relationships"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  <dgm:t>
        <a:bodyPr/>
        <a:lstStyle/>
        <a:p>
          <a:endParaRPr lang="en-US"/>
        </a:p>
      </dgm:t>
    </dgm:pt>
    <dgm:pt modelId="{9BFC6490-B43C-4D5D-AEF2-BB40067B8719}" type="pres">
      <dgm:prSet presAssocID="{C8A50876-40EE-46B5-A799-BD2AFAEE1CE1}" presName="txShp" presStyleLbl="node1" presStyleIdx="9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92204E-6877-4F6C-950B-2B14A1576885}" type="pres">
      <dgm:prSet presAssocID="{756562EA-DB8E-420B-8CA2-7379661495B3}" presName="spacing" presStyleCnt="0"/>
      <dgm:spPr/>
      <dgm:t>
        <a:bodyPr/>
        <a:lstStyle/>
        <a:p>
          <a:endParaRPr lang="en-US"/>
        </a:p>
      </dgm:t>
    </dgm:pt>
    <dgm:pt modelId="{F363BED7-B791-4000-AEC4-6F104B6FF1E1}" type="pres">
      <dgm:prSet presAssocID="{F8430487-3DE1-47B7-957A-C09883421080}" presName="composite" presStyleCnt="0"/>
      <dgm:spPr/>
      <dgm:t>
        <a:bodyPr/>
        <a:lstStyle/>
        <a:p>
          <a:endParaRPr lang="en-US"/>
        </a:p>
      </dgm:t>
    </dgm:pt>
    <dgm:pt modelId="{5B852D7F-1F20-47A1-88C3-4A9A23213B5C}" type="pres">
      <dgm:prSet presAssocID="{F8430487-3DE1-47B7-957A-C09883421080}" presName="imgShp" presStyleLbl="fgImgPlace1" presStyleIdx="10" presStyleCnt="11"/>
      <dgm:spPr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</dgm:spPr>
      <dgm:t>
        <a:bodyPr/>
        <a:lstStyle/>
        <a:p>
          <a:endParaRPr lang="en-US"/>
        </a:p>
      </dgm:t>
    </dgm:pt>
    <dgm:pt modelId="{CE191A45-E451-4D51-B11E-E453D2C75895}" type="pres">
      <dgm:prSet presAssocID="{F8430487-3DE1-47B7-957A-C09883421080}" presName="txShp" presStyleLbl="node1" presStyleIdx="10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27A4C66-A6F6-4872-B5B1-73A456858791}" srcId="{DE20F341-8B93-45D2-A570-692BA529975A}" destId="{0EA9BBCA-EB81-4D2E-9786-7A836D28ED13}" srcOrd="4" destOrd="0" parTransId="{C8A0D7BC-09E8-4348-90D8-DEFFE946DFAD}" sibTransId="{928AE3FA-319E-4139-B46B-6492332CDAB3}"/>
    <dgm:cxn modelId="{D5BBA12D-FF8B-42D8-A91F-AA44637ED180}" srcId="{DE20F341-8B93-45D2-A570-692BA529975A}" destId="{CDB1ACCF-F6BE-4C05-9110-A72207F7E70E}" srcOrd="6" destOrd="0" parTransId="{FE3D33DA-CE47-4721-9E7B-1773C64B4C25}" sibTransId="{041C24FB-17B8-4976-B486-AC190830A1EC}"/>
    <dgm:cxn modelId="{39BDAF71-DCDF-4480-81E5-31920E7ED124}" type="presOf" srcId="{CDB1ACCF-F6BE-4C05-9110-A72207F7E70E}" destId="{CB05E971-FA2C-4454-A8EB-90CB79F9A029}" srcOrd="0" destOrd="0" presId="urn:microsoft.com/office/officeart/2005/8/layout/vList3"/>
    <dgm:cxn modelId="{1A564154-7C06-4C4C-9A03-EE1E770C5848}" type="presOf" srcId="{35DED561-DCF6-4A7A-A132-1933FF1650F5}" destId="{7E391BBF-002F-45A5-B205-92F09BE2E0E4}" srcOrd="0" destOrd="0" presId="urn:microsoft.com/office/officeart/2005/8/layout/vList3"/>
    <dgm:cxn modelId="{B048D730-BE6D-4FB9-B645-0181178D3BD3}" type="presOf" srcId="{F8430487-3DE1-47B7-957A-C09883421080}" destId="{CE191A45-E451-4D51-B11E-E453D2C75895}" srcOrd="0" destOrd="0" presId="urn:microsoft.com/office/officeart/2005/8/layout/vList3"/>
    <dgm:cxn modelId="{61C8A1E2-0920-4182-958E-29B50E900F60}" srcId="{DE20F341-8B93-45D2-A570-692BA529975A}" destId="{F8430487-3DE1-47B7-957A-C09883421080}" srcOrd="10" destOrd="0" parTransId="{BF704D96-05E6-49D5-8A02-593FEC9F6CF0}" sibTransId="{2CE05880-B36D-47BD-BA8D-1734E7141BB9}"/>
    <dgm:cxn modelId="{988AF763-2F80-4FA3-8086-2F45926821A7}" type="presOf" srcId="{FFF88E33-8692-427C-A0EA-76572F34E9AF}" destId="{5E1029C2-750A-4BDA-BD36-8879DA0A0572}" srcOrd="0" destOrd="0" presId="urn:microsoft.com/office/officeart/2005/8/layout/vList3"/>
    <dgm:cxn modelId="{67CA44FA-8DBD-4885-B382-0E1BF7E50AB8}" srcId="{DE20F341-8B93-45D2-A570-692BA529975A}" destId="{7CA58972-CB76-4BCA-B08F-CDBC5B822A9D}" srcOrd="7" destOrd="0" parTransId="{29830A98-D7C1-43EA-A5FA-5848FF855EF6}" sibTransId="{32AC0448-8AD3-4E04-B9C1-C24EC93F0E23}"/>
    <dgm:cxn modelId="{0B302421-7F49-4F36-A377-5A0D32F35985}" type="presOf" srcId="{7CA58972-CB76-4BCA-B08F-CDBC5B822A9D}" destId="{2D711DC3-F42B-4B8B-B78E-D9195146C499}" srcOrd="0" destOrd="0" presId="urn:microsoft.com/office/officeart/2005/8/layout/vList3"/>
    <dgm:cxn modelId="{A613768D-3C74-4913-A232-0CF8FD269C0D}" type="presOf" srcId="{DC1541FD-A1BF-428C-A031-1B8C966AFA01}" destId="{E3F3C465-E0C2-4FBD-99AC-0A56E76357E6}" srcOrd="0" destOrd="0" presId="urn:microsoft.com/office/officeart/2005/8/layout/vList3"/>
    <dgm:cxn modelId="{B87727F1-BAB6-4BCE-A3BF-C4FF49FD519C}" srcId="{DE20F341-8B93-45D2-A570-692BA529975A}" destId="{C8A50876-40EE-46B5-A799-BD2AFAEE1CE1}" srcOrd="9" destOrd="0" parTransId="{02B9B005-03FA-4499-9F16-B1E561B19423}" sibTransId="{756562EA-DB8E-420B-8CA2-7379661495B3}"/>
    <dgm:cxn modelId="{4A96F07C-1343-425D-AB0B-D3AAE8C14F3E}" type="presOf" srcId="{0EA9BBCA-EB81-4D2E-9786-7A836D28ED13}" destId="{62F9B839-90C4-41EA-A5CA-AF16B9E7C8BC}" srcOrd="0" destOrd="0" presId="urn:microsoft.com/office/officeart/2005/8/layout/vList3"/>
    <dgm:cxn modelId="{12B4F8D2-918A-48B5-8120-1FC67B969BC4}" type="presOf" srcId="{CDD2A652-C340-4892-B0D2-DC6E75984C49}" destId="{A78F82CA-2E89-475C-97AD-2CF4D1877239}" srcOrd="0" destOrd="0" presId="urn:microsoft.com/office/officeart/2005/8/layout/vList3"/>
    <dgm:cxn modelId="{9B2A15F9-513A-43C1-BC4D-75B181F4C8FD}" type="presOf" srcId="{C8A50876-40EE-46B5-A799-BD2AFAEE1CE1}" destId="{9BFC6490-B43C-4D5D-AEF2-BB40067B8719}" srcOrd="0" destOrd="0" presId="urn:microsoft.com/office/officeart/2005/8/layout/vList3"/>
    <dgm:cxn modelId="{8FE0874B-9595-428F-974C-31EE5844E1DD}" srcId="{DE20F341-8B93-45D2-A570-692BA529975A}" destId="{47ADFAE8-1B2F-4DB6-B778-C1F4847FA09B}" srcOrd="0" destOrd="0" parTransId="{4197E2F7-0DC9-40D1-BC78-AFCF362CD114}" sibTransId="{70952CD7-20A9-426D-A63D-B83D1EAE4EE7}"/>
    <dgm:cxn modelId="{92617D13-87AC-40E1-8DB2-D7EBAA8AF34B}" srcId="{DE20F341-8B93-45D2-A570-692BA529975A}" destId="{17F512B4-0EF3-4B9D-B586-92CAF90032FF}" srcOrd="3" destOrd="0" parTransId="{2B099C09-8131-4BC4-93C3-16F5BF1F7BC0}" sibTransId="{C0C7B500-1319-4722-867E-E619A532BD4F}"/>
    <dgm:cxn modelId="{01BB505A-865A-4CCE-9C3D-F00A3651083A}" srcId="{DE20F341-8B93-45D2-A570-692BA529975A}" destId="{35DED561-DCF6-4A7A-A132-1933FF1650F5}" srcOrd="8" destOrd="0" parTransId="{659D7254-208D-4F7F-8116-EEACCB24C7A5}" sibTransId="{D033B360-523E-4A99-A414-9BF53900BFB1}"/>
    <dgm:cxn modelId="{04BC0CC4-E24F-4167-B7B7-8B847CB74C1D}" srcId="{DE20F341-8B93-45D2-A570-692BA529975A}" destId="{CDD2A652-C340-4892-B0D2-DC6E75984C49}" srcOrd="5" destOrd="0" parTransId="{84B7A46D-DA4B-4E51-B3EA-A5470AA179D0}" sibTransId="{77801F65-8053-4F8C-8C32-1B742DB22A99}"/>
    <dgm:cxn modelId="{8E013E73-DDE5-476E-8D8E-4A45365C74A7}" srcId="{DE20F341-8B93-45D2-A570-692BA529975A}" destId="{FFF88E33-8692-427C-A0EA-76572F34E9AF}" srcOrd="2" destOrd="0" parTransId="{7CD4326D-FACF-4216-B380-0E392C7755F6}" sibTransId="{E47A71CF-CF43-4BDE-A94E-D40BC665E623}"/>
    <dgm:cxn modelId="{0E1EE425-2FA7-4D5C-A6D8-77A097C31C99}" type="presOf" srcId="{17F512B4-0EF3-4B9D-B586-92CAF90032FF}" destId="{7D8C9BD6-7CF4-4ABE-8C26-0420793C0AC6}" srcOrd="0" destOrd="0" presId="urn:microsoft.com/office/officeart/2005/8/layout/vList3"/>
    <dgm:cxn modelId="{A1C94C36-2B1A-4BA1-A362-24B8839ECAFD}" srcId="{DE20F341-8B93-45D2-A570-692BA529975A}" destId="{DC1541FD-A1BF-428C-A031-1B8C966AFA01}" srcOrd="1" destOrd="0" parTransId="{552AEF63-A3DF-4A3E-89D1-312DA1A6B627}" sibTransId="{5CD56D93-65F6-45EA-9EF0-59A4B1230C60}"/>
    <dgm:cxn modelId="{C6728DAD-9B6D-4982-B7FD-16A194B121BE}" type="presOf" srcId="{47ADFAE8-1B2F-4DB6-B778-C1F4847FA09B}" destId="{F5008C10-FBE9-4A54-BE12-B7B415C3D705}" srcOrd="0" destOrd="0" presId="urn:microsoft.com/office/officeart/2005/8/layout/vList3"/>
    <dgm:cxn modelId="{73081D41-3CF6-43D2-BA48-72E669FDBD16}" type="presOf" srcId="{DE20F341-8B93-45D2-A570-692BA529975A}" destId="{C6AAB039-9CE5-4484-9416-F58ED6F425A6}" srcOrd="0" destOrd="0" presId="urn:microsoft.com/office/officeart/2005/8/layout/vList3"/>
    <dgm:cxn modelId="{2198CC24-4ABF-427B-AEFA-9B95AA28E026}" type="presParOf" srcId="{C6AAB039-9CE5-4484-9416-F58ED6F425A6}" destId="{1AE1882D-CD59-47CB-93C2-B90024E146FC}" srcOrd="0" destOrd="0" presId="urn:microsoft.com/office/officeart/2005/8/layout/vList3"/>
    <dgm:cxn modelId="{760461C0-584C-4E76-A599-650A322ECBFF}" type="presParOf" srcId="{1AE1882D-CD59-47CB-93C2-B90024E146FC}" destId="{B04A8F5D-24F2-4A48-B9D4-E6EEE20451F4}" srcOrd="0" destOrd="0" presId="urn:microsoft.com/office/officeart/2005/8/layout/vList3"/>
    <dgm:cxn modelId="{DC047031-36AD-42D4-9E60-A3181BD8C489}" type="presParOf" srcId="{1AE1882D-CD59-47CB-93C2-B90024E146FC}" destId="{F5008C10-FBE9-4A54-BE12-B7B415C3D705}" srcOrd="1" destOrd="0" presId="urn:microsoft.com/office/officeart/2005/8/layout/vList3"/>
    <dgm:cxn modelId="{CC1AA48B-2D34-4899-9B8F-262E6E9931D7}" type="presParOf" srcId="{C6AAB039-9CE5-4484-9416-F58ED6F425A6}" destId="{C8A3E03E-9484-49D4-890C-B1A15D216552}" srcOrd="1" destOrd="0" presId="urn:microsoft.com/office/officeart/2005/8/layout/vList3"/>
    <dgm:cxn modelId="{2723D428-232E-475D-8C40-8C2A01AA1D15}" type="presParOf" srcId="{C6AAB039-9CE5-4484-9416-F58ED6F425A6}" destId="{02C7405A-B4A0-40C2-BBBA-690E54A03E14}" srcOrd="2" destOrd="0" presId="urn:microsoft.com/office/officeart/2005/8/layout/vList3"/>
    <dgm:cxn modelId="{561C9F3C-0238-4FD5-BE86-E9CC39FE6D00}" type="presParOf" srcId="{02C7405A-B4A0-40C2-BBBA-690E54A03E14}" destId="{FF7AAE50-4C8D-4A61-8405-07E6A6F5CEC2}" srcOrd="0" destOrd="0" presId="urn:microsoft.com/office/officeart/2005/8/layout/vList3"/>
    <dgm:cxn modelId="{38567280-0C3A-4A07-B239-99F6A1B09EDB}" type="presParOf" srcId="{02C7405A-B4A0-40C2-BBBA-690E54A03E14}" destId="{E3F3C465-E0C2-4FBD-99AC-0A56E76357E6}" srcOrd="1" destOrd="0" presId="urn:microsoft.com/office/officeart/2005/8/layout/vList3"/>
    <dgm:cxn modelId="{FC36D497-304E-4146-A00A-125EA16F8CE4}" type="presParOf" srcId="{C6AAB039-9CE5-4484-9416-F58ED6F425A6}" destId="{5D335787-8048-482C-A57C-284DDC74C3A3}" srcOrd="3" destOrd="0" presId="urn:microsoft.com/office/officeart/2005/8/layout/vList3"/>
    <dgm:cxn modelId="{326D35E7-E45F-4B1C-8C73-CEE81B575096}" type="presParOf" srcId="{C6AAB039-9CE5-4484-9416-F58ED6F425A6}" destId="{C4AFADD6-283A-4698-B3B9-5AFE15F72C80}" srcOrd="4" destOrd="0" presId="urn:microsoft.com/office/officeart/2005/8/layout/vList3"/>
    <dgm:cxn modelId="{6BFF0076-7AF0-4FD9-A744-FF26AC998B4A}" type="presParOf" srcId="{C4AFADD6-283A-4698-B3B9-5AFE15F72C80}" destId="{3A016C8D-37A5-423D-84F6-24B5450D0119}" srcOrd="0" destOrd="0" presId="urn:microsoft.com/office/officeart/2005/8/layout/vList3"/>
    <dgm:cxn modelId="{FC139FCA-E594-4F2A-8178-786F3C343765}" type="presParOf" srcId="{C4AFADD6-283A-4698-B3B9-5AFE15F72C80}" destId="{5E1029C2-750A-4BDA-BD36-8879DA0A0572}" srcOrd="1" destOrd="0" presId="urn:microsoft.com/office/officeart/2005/8/layout/vList3"/>
    <dgm:cxn modelId="{D9BDFEC2-93B7-4CB7-BE21-291D95056CD6}" type="presParOf" srcId="{C6AAB039-9CE5-4484-9416-F58ED6F425A6}" destId="{98FBB1E4-7299-4F9F-9C80-62C43557D030}" srcOrd="5" destOrd="0" presId="urn:microsoft.com/office/officeart/2005/8/layout/vList3"/>
    <dgm:cxn modelId="{0C55C99D-CDB5-4192-A020-D277F881CE05}" type="presParOf" srcId="{C6AAB039-9CE5-4484-9416-F58ED6F425A6}" destId="{C38F179B-56BF-491F-AA28-02751628F957}" srcOrd="6" destOrd="0" presId="urn:microsoft.com/office/officeart/2005/8/layout/vList3"/>
    <dgm:cxn modelId="{2C949057-9952-44BC-9A0A-1742880BCA7F}" type="presParOf" srcId="{C38F179B-56BF-491F-AA28-02751628F957}" destId="{E072B02F-FF00-4788-9FEA-02FDE8662C6D}" srcOrd="0" destOrd="0" presId="urn:microsoft.com/office/officeart/2005/8/layout/vList3"/>
    <dgm:cxn modelId="{8E66E82A-DF3B-4781-B5DF-8FFEA3B56384}" type="presParOf" srcId="{C38F179B-56BF-491F-AA28-02751628F957}" destId="{7D8C9BD6-7CF4-4ABE-8C26-0420793C0AC6}" srcOrd="1" destOrd="0" presId="urn:microsoft.com/office/officeart/2005/8/layout/vList3"/>
    <dgm:cxn modelId="{B2D19D3A-D96B-44A8-BBD7-926208E2AC2E}" type="presParOf" srcId="{C6AAB039-9CE5-4484-9416-F58ED6F425A6}" destId="{5154EF1E-1FFD-421F-9506-17C0F05B498B}" srcOrd="7" destOrd="0" presId="urn:microsoft.com/office/officeart/2005/8/layout/vList3"/>
    <dgm:cxn modelId="{D680303A-079E-42FE-A9F5-9C9C7B784DBF}" type="presParOf" srcId="{C6AAB039-9CE5-4484-9416-F58ED6F425A6}" destId="{5624271C-EFE2-402C-A777-68E3039C4171}" srcOrd="8" destOrd="0" presId="urn:microsoft.com/office/officeart/2005/8/layout/vList3"/>
    <dgm:cxn modelId="{AAEA1C93-685C-42EA-BDA4-091BEABE0FD7}" type="presParOf" srcId="{5624271C-EFE2-402C-A777-68E3039C4171}" destId="{605E6AA0-B05E-458C-904C-9DF31F422FDC}" srcOrd="0" destOrd="0" presId="urn:microsoft.com/office/officeart/2005/8/layout/vList3"/>
    <dgm:cxn modelId="{3FF748E1-8120-4FD9-8312-03427DD7846F}" type="presParOf" srcId="{5624271C-EFE2-402C-A777-68E3039C4171}" destId="{62F9B839-90C4-41EA-A5CA-AF16B9E7C8BC}" srcOrd="1" destOrd="0" presId="urn:microsoft.com/office/officeart/2005/8/layout/vList3"/>
    <dgm:cxn modelId="{880F0720-CF4C-4E35-B48B-8D1F1385502A}" type="presParOf" srcId="{C6AAB039-9CE5-4484-9416-F58ED6F425A6}" destId="{329D9734-3EBC-4E7A-8CAF-9F2946D99FF9}" srcOrd="9" destOrd="0" presId="urn:microsoft.com/office/officeart/2005/8/layout/vList3"/>
    <dgm:cxn modelId="{1A1E8462-74C3-4002-8584-BF0415CD2ACA}" type="presParOf" srcId="{C6AAB039-9CE5-4484-9416-F58ED6F425A6}" destId="{69B025BB-4BA1-43D7-BC71-37D86001FECF}" srcOrd="10" destOrd="0" presId="urn:microsoft.com/office/officeart/2005/8/layout/vList3"/>
    <dgm:cxn modelId="{B140EA78-9CB6-4238-A3F6-399226451A0A}" type="presParOf" srcId="{69B025BB-4BA1-43D7-BC71-37D86001FECF}" destId="{DA5BADE1-D175-4AD4-9D87-F53F883529A6}" srcOrd="0" destOrd="0" presId="urn:microsoft.com/office/officeart/2005/8/layout/vList3"/>
    <dgm:cxn modelId="{6A8DCF1A-539A-4A22-A783-467878A2F595}" type="presParOf" srcId="{69B025BB-4BA1-43D7-BC71-37D86001FECF}" destId="{A78F82CA-2E89-475C-97AD-2CF4D1877239}" srcOrd="1" destOrd="0" presId="urn:microsoft.com/office/officeart/2005/8/layout/vList3"/>
    <dgm:cxn modelId="{6F426936-3717-4662-AB64-A9C2D16DE8DF}" type="presParOf" srcId="{C6AAB039-9CE5-4484-9416-F58ED6F425A6}" destId="{AD20F19F-27FA-49E8-8CA4-2FF274536EA6}" srcOrd="11" destOrd="0" presId="urn:microsoft.com/office/officeart/2005/8/layout/vList3"/>
    <dgm:cxn modelId="{162059EC-2B9F-47F1-92CC-4B1FD41D757D}" type="presParOf" srcId="{C6AAB039-9CE5-4484-9416-F58ED6F425A6}" destId="{5245A61D-54C8-4D49-B3CB-158BACAF5BB0}" srcOrd="12" destOrd="0" presId="urn:microsoft.com/office/officeart/2005/8/layout/vList3"/>
    <dgm:cxn modelId="{06DCC404-F271-4ED4-86B4-74271DEBCC72}" type="presParOf" srcId="{5245A61D-54C8-4D49-B3CB-158BACAF5BB0}" destId="{B676AEA2-0C84-41F6-B730-813D528C294E}" srcOrd="0" destOrd="0" presId="urn:microsoft.com/office/officeart/2005/8/layout/vList3"/>
    <dgm:cxn modelId="{FFBC47E0-184A-48A9-8FC6-E3CA432E6700}" type="presParOf" srcId="{5245A61D-54C8-4D49-B3CB-158BACAF5BB0}" destId="{CB05E971-FA2C-4454-A8EB-90CB79F9A029}" srcOrd="1" destOrd="0" presId="urn:microsoft.com/office/officeart/2005/8/layout/vList3"/>
    <dgm:cxn modelId="{3FA09C38-8D11-4596-9B64-813D077CDBE6}" type="presParOf" srcId="{C6AAB039-9CE5-4484-9416-F58ED6F425A6}" destId="{11108E23-CF6F-4B06-96E8-0E4E737C79C8}" srcOrd="13" destOrd="0" presId="urn:microsoft.com/office/officeart/2005/8/layout/vList3"/>
    <dgm:cxn modelId="{2C1904F1-EFAB-481D-96FA-74BD6385DDD5}" type="presParOf" srcId="{C6AAB039-9CE5-4484-9416-F58ED6F425A6}" destId="{F65988D8-C2EF-47A1-8DE8-0D8BDB6897F2}" srcOrd="14" destOrd="0" presId="urn:microsoft.com/office/officeart/2005/8/layout/vList3"/>
    <dgm:cxn modelId="{C80BEE80-940B-4D5A-B51B-539BB16E3566}" type="presParOf" srcId="{F65988D8-C2EF-47A1-8DE8-0D8BDB6897F2}" destId="{3C1ADFF2-9D36-4B8B-8E4F-8807B4631CC1}" srcOrd="0" destOrd="0" presId="urn:microsoft.com/office/officeart/2005/8/layout/vList3"/>
    <dgm:cxn modelId="{7FB4926F-0681-4E54-9460-2754628B533F}" type="presParOf" srcId="{F65988D8-C2EF-47A1-8DE8-0D8BDB6897F2}" destId="{2D711DC3-F42B-4B8B-B78E-D9195146C499}" srcOrd="1" destOrd="0" presId="urn:microsoft.com/office/officeart/2005/8/layout/vList3"/>
    <dgm:cxn modelId="{1E7E37EC-DB8A-482B-A26A-C4C58698FEA4}" type="presParOf" srcId="{C6AAB039-9CE5-4484-9416-F58ED6F425A6}" destId="{2641C871-F6C6-4971-B3CF-BC2F4210F013}" srcOrd="15" destOrd="0" presId="urn:microsoft.com/office/officeart/2005/8/layout/vList3"/>
    <dgm:cxn modelId="{00259C73-2514-4A8F-86DE-F5DA47859469}" type="presParOf" srcId="{C6AAB039-9CE5-4484-9416-F58ED6F425A6}" destId="{9E9ABA44-ED7D-48FA-8ABE-9AD72AB2C6F5}" srcOrd="16" destOrd="0" presId="urn:microsoft.com/office/officeart/2005/8/layout/vList3"/>
    <dgm:cxn modelId="{21A25A5F-B950-4C2F-91AD-725E185CBDAA}" type="presParOf" srcId="{9E9ABA44-ED7D-48FA-8ABE-9AD72AB2C6F5}" destId="{A729C592-13A4-42E3-9CBB-EBAD46CEE75D}" srcOrd="0" destOrd="0" presId="urn:microsoft.com/office/officeart/2005/8/layout/vList3"/>
    <dgm:cxn modelId="{54BBF755-EA25-46FE-B579-3C7F51AE3555}" type="presParOf" srcId="{9E9ABA44-ED7D-48FA-8ABE-9AD72AB2C6F5}" destId="{7E391BBF-002F-45A5-B205-92F09BE2E0E4}" srcOrd="1" destOrd="0" presId="urn:microsoft.com/office/officeart/2005/8/layout/vList3"/>
    <dgm:cxn modelId="{E96A65BB-B0E9-43ED-9B0D-506ADABC95C7}" type="presParOf" srcId="{C6AAB039-9CE5-4484-9416-F58ED6F425A6}" destId="{DE7264D4-AC12-4870-9583-A82F0E247A2A}" srcOrd="17" destOrd="0" presId="urn:microsoft.com/office/officeart/2005/8/layout/vList3"/>
    <dgm:cxn modelId="{21FBD138-7B8B-4891-A33B-0898E30CF686}" type="presParOf" srcId="{C6AAB039-9CE5-4484-9416-F58ED6F425A6}" destId="{F35FC72A-CFA4-4B40-AEB5-0E5074E3B0F8}" srcOrd="18" destOrd="0" presId="urn:microsoft.com/office/officeart/2005/8/layout/vList3"/>
    <dgm:cxn modelId="{B025BE92-97B2-4BAA-9E5C-B769453B32FE}" type="presParOf" srcId="{F35FC72A-CFA4-4B40-AEB5-0E5074E3B0F8}" destId="{902B784A-A02A-4ECE-B896-4FD63C9B0569}" srcOrd="0" destOrd="0" presId="urn:microsoft.com/office/officeart/2005/8/layout/vList3"/>
    <dgm:cxn modelId="{E4B945B5-586B-473B-AAB2-E04716569FE3}" type="presParOf" srcId="{F35FC72A-CFA4-4B40-AEB5-0E5074E3B0F8}" destId="{9BFC6490-B43C-4D5D-AEF2-BB40067B8719}" srcOrd="1" destOrd="0" presId="urn:microsoft.com/office/officeart/2005/8/layout/vList3"/>
    <dgm:cxn modelId="{AF1AA3F5-FE54-441D-A030-5E7AC96D695F}" type="presParOf" srcId="{C6AAB039-9CE5-4484-9416-F58ED6F425A6}" destId="{3D92204E-6877-4F6C-950B-2B14A1576885}" srcOrd="19" destOrd="0" presId="urn:microsoft.com/office/officeart/2005/8/layout/vList3"/>
    <dgm:cxn modelId="{46854330-B69B-4884-8D20-DB9548DB1E03}" type="presParOf" srcId="{C6AAB039-9CE5-4484-9416-F58ED6F425A6}" destId="{F363BED7-B791-4000-AEC4-6F104B6FF1E1}" srcOrd="20" destOrd="0" presId="urn:microsoft.com/office/officeart/2005/8/layout/vList3"/>
    <dgm:cxn modelId="{4AB3B621-4632-4BDC-B01D-1EAFDA488824}" type="presParOf" srcId="{F363BED7-B791-4000-AEC4-6F104B6FF1E1}" destId="{5B852D7F-1F20-47A1-88C3-4A9A23213B5C}" srcOrd="0" destOrd="0" presId="urn:microsoft.com/office/officeart/2005/8/layout/vList3"/>
    <dgm:cxn modelId="{55A7DCE7-BBD8-4F34-BA63-F46BDDC1B7C1}" type="presParOf" srcId="{F363BED7-B791-4000-AEC4-6F104B6FF1E1}" destId="{CE191A45-E451-4D51-B11E-E453D2C75895}" srcOrd="1" destOrd="0" presId="urn:microsoft.com/office/officeart/2005/8/layout/vList3"/>
  </dgm:cxnLst>
  <dgm:bg>
    <a:gradFill>
      <a:gsLst>
        <a:gs pos="0">
          <a:schemeClr val="bg1"/>
        </a:gs>
        <a:gs pos="100000">
          <a:schemeClr val="bg2"/>
        </a:gs>
      </a:gsLst>
      <a:lin ang="0" scaled="1"/>
    </a:gra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008C10-FBE9-4A54-BE12-B7B415C3D705}">
      <dsp:nvSpPr>
        <dsp:cNvPr id="0" name=""/>
        <dsp:cNvSpPr/>
      </dsp:nvSpPr>
      <dsp:spPr>
        <a:xfrm rot="10800000">
          <a:off x="1637816" y="1473"/>
          <a:ext cx="6080760" cy="424785"/>
        </a:xfrm>
        <a:prstGeom prst="homePlate">
          <a:avLst/>
        </a:prstGeom>
        <a:solidFill>
          <a:schemeClr val="accent1"/>
        </a:solidFill>
        <a:ln>
          <a:solidFill>
            <a:schemeClr val="accent2">
              <a:lumMod val="50000"/>
            </a:schemeClr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7318" tIns="53340" rIns="99568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effectLst/>
            </a:rPr>
            <a:t>(BAB 1): MANUSIA &amp; PEMIKIRAN</a:t>
          </a:r>
          <a:endParaRPr lang="en-US" sz="1400" b="1" kern="1200" dirty="0">
            <a:effectLst/>
          </a:endParaRPr>
        </a:p>
      </dsp:txBody>
      <dsp:txXfrm rot="10800000">
        <a:off x="1744012" y="1473"/>
        <a:ext cx="5974564" cy="424785"/>
      </dsp:txXfrm>
    </dsp:sp>
    <dsp:sp modelId="{B04A8F5D-24F2-4A48-B9D4-E6EEE20451F4}">
      <dsp:nvSpPr>
        <dsp:cNvPr id="0" name=""/>
        <dsp:cNvSpPr/>
      </dsp:nvSpPr>
      <dsp:spPr>
        <a:xfrm>
          <a:off x="1425423" y="1473"/>
          <a:ext cx="424785" cy="42478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E3F3C465-E0C2-4FBD-99AC-0A56E76357E6}">
      <dsp:nvSpPr>
        <dsp:cNvPr id="0" name=""/>
        <dsp:cNvSpPr/>
      </dsp:nvSpPr>
      <dsp:spPr>
        <a:xfrm rot="10800000">
          <a:off x="1637816" y="553060"/>
          <a:ext cx="6080760" cy="424785"/>
        </a:xfrm>
        <a:prstGeom prst="homePlat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"/>
                <a:tint val="96000"/>
                <a:satMod val="100000"/>
                <a:lumMod val="104000"/>
              </a:schemeClr>
            </a:gs>
            <a:gs pos="78000">
              <a:schemeClr val="accent1">
                <a:alpha val="90000"/>
                <a:hueOff val="0"/>
                <a:satOff val="0"/>
                <a:lumOff val="0"/>
                <a:alphaOff val="-400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7318" tIns="53340" rIns="99568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effectLst/>
            </a:rPr>
            <a:t>(BAB 2): PERKEMBANGAN ILMU ZAMAN PERTENGAHAN</a:t>
          </a:r>
          <a:endParaRPr lang="en-MY" sz="1400" kern="1200" dirty="0"/>
        </a:p>
      </dsp:txBody>
      <dsp:txXfrm rot="10800000">
        <a:off x="1744012" y="553060"/>
        <a:ext cx="5974564" cy="424785"/>
      </dsp:txXfrm>
    </dsp:sp>
    <dsp:sp modelId="{FF7AAE50-4C8D-4A61-8405-07E6A6F5CEC2}">
      <dsp:nvSpPr>
        <dsp:cNvPr id="0" name=""/>
        <dsp:cNvSpPr/>
      </dsp:nvSpPr>
      <dsp:spPr>
        <a:xfrm>
          <a:off x="1425423" y="553060"/>
          <a:ext cx="424785" cy="424785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5E1029C2-750A-4BDA-BD36-8879DA0A0572}">
      <dsp:nvSpPr>
        <dsp:cNvPr id="0" name=""/>
        <dsp:cNvSpPr/>
      </dsp:nvSpPr>
      <dsp:spPr>
        <a:xfrm rot="10800000">
          <a:off x="1637816" y="1104646"/>
          <a:ext cx="6080760" cy="424785"/>
        </a:xfrm>
        <a:prstGeom prst="homePlat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8000"/>
                <a:tint val="96000"/>
                <a:satMod val="100000"/>
                <a:lumMod val="104000"/>
              </a:schemeClr>
            </a:gs>
            <a:gs pos="78000">
              <a:schemeClr val="accent1">
                <a:alpha val="90000"/>
                <a:hueOff val="0"/>
                <a:satOff val="0"/>
                <a:lumOff val="0"/>
                <a:alphaOff val="-800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7318" tIns="53340" rIns="99568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effectLst/>
            </a:rPr>
            <a:t>(BAB 3): EKOSISTEM KEILMUAN ISLAM</a:t>
          </a:r>
          <a:endParaRPr lang="en-US" sz="1400" b="1" kern="1200" dirty="0">
            <a:effectLst/>
          </a:endParaRPr>
        </a:p>
      </dsp:txBody>
      <dsp:txXfrm rot="10800000">
        <a:off x="1744012" y="1104646"/>
        <a:ext cx="5974564" cy="424785"/>
      </dsp:txXfrm>
    </dsp:sp>
    <dsp:sp modelId="{3A016C8D-37A5-423D-84F6-24B5450D0119}">
      <dsp:nvSpPr>
        <dsp:cNvPr id="0" name=""/>
        <dsp:cNvSpPr/>
      </dsp:nvSpPr>
      <dsp:spPr>
        <a:xfrm>
          <a:off x="1425423" y="1104646"/>
          <a:ext cx="424785" cy="424785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D8C9BD6-7CF4-4ABE-8C26-0420793C0AC6}">
      <dsp:nvSpPr>
        <dsp:cNvPr id="0" name=""/>
        <dsp:cNvSpPr/>
      </dsp:nvSpPr>
      <dsp:spPr>
        <a:xfrm rot="10800000">
          <a:off x="1672871" y="1652024"/>
          <a:ext cx="6073827" cy="424785"/>
        </a:xfrm>
        <a:prstGeom prst="homePlat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2000"/>
                <a:tint val="96000"/>
                <a:satMod val="100000"/>
                <a:lumMod val="104000"/>
              </a:schemeClr>
            </a:gs>
            <a:gs pos="78000">
              <a:schemeClr val="accent1">
                <a:alpha val="90000"/>
                <a:hueOff val="0"/>
                <a:satOff val="0"/>
                <a:lumOff val="0"/>
                <a:alphaOff val="-1200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7318" tIns="53340" rIns="99568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effectLst/>
            </a:rPr>
            <a:t>(BAB 4): AGAMA, PEMIKIRAN SAINS DAN TEKNOLOGI</a:t>
          </a:r>
          <a:endParaRPr lang="en-US" sz="1400" b="1" kern="1200" dirty="0">
            <a:effectLst/>
          </a:endParaRPr>
        </a:p>
      </dsp:txBody>
      <dsp:txXfrm rot="10800000">
        <a:off x="1779067" y="1652024"/>
        <a:ext cx="5967631" cy="424785"/>
      </dsp:txXfrm>
    </dsp:sp>
    <dsp:sp modelId="{E072B02F-FF00-4788-9FEA-02FDE8662C6D}">
      <dsp:nvSpPr>
        <dsp:cNvPr id="0" name=""/>
        <dsp:cNvSpPr/>
      </dsp:nvSpPr>
      <dsp:spPr>
        <a:xfrm>
          <a:off x="1445779" y="1656233"/>
          <a:ext cx="424785" cy="424785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2F9B839-90C4-41EA-A5CA-AF16B9E7C8BC}">
      <dsp:nvSpPr>
        <dsp:cNvPr id="0" name=""/>
        <dsp:cNvSpPr/>
      </dsp:nvSpPr>
      <dsp:spPr>
        <a:xfrm rot="10800000">
          <a:off x="1637816" y="2207820"/>
          <a:ext cx="6080760" cy="424785"/>
        </a:xfrm>
        <a:prstGeom prst="homePlat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6000"/>
                <a:tint val="96000"/>
                <a:satMod val="100000"/>
                <a:lumMod val="104000"/>
              </a:schemeClr>
            </a:gs>
            <a:gs pos="78000">
              <a:schemeClr val="accent1">
                <a:alpha val="90000"/>
                <a:hueOff val="0"/>
                <a:satOff val="0"/>
                <a:lumOff val="0"/>
                <a:alphaOff val="-1600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7318" tIns="53340" rIns="99568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effectLst/>
            </a:rPr>
            <a:t>(BAB 5): PEMIKIRAN SAINS &amp; TEKNOLOGI MERENTAS SEMPADAN</a:t>
          </a:r>
          <a:endParaRPr lang="en-US" sz="1400" b="1" kern="1200" dirty="0">
            <a:effectLst/>
          </a:endParaRPr>
        </a:p>
      </dsp:txBody>
      <dsp:txXfrm rot="10800000">
        <a:off x="1744012" y="2207820"/>
        <a:ext cx="5974564" cy="424785"/>
      </dsp:txXfrm>
    </dsp:sp>
    <dsp:sp modelId="{605E6AA0-B05E-458C-904C-9DF31F422FDC}">
      <dsp:nvSpPr>
        <dsp:cNvPr id="0" name=""/>
        <dsp:cNvSpPr/>
      </dsp:nvSpPr>
      <dsp:spPr>
        <a:xfrm>
          <a:off x="1425423" y="2207820"/>
          <a:ext cx="424785" cy="424785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A78F82CA-2E89-475C-97AD-2CF4D1877239}">
      <dsp:nvSpPr>
        <dsp:cNvPr id="0" name=""/>
        <dsp:cNvSpPr/>
      </dsp:nvSpPr>
      <dsp:spPr>
        <a:xfrm rot="10800000">
          <a:off x="1637816" y="2759407"/>
          <a:ext cx="6080760" cy="424785"/>
        </a:xfrm>
        <a:prstGeom prst="homePlat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000"/>
                <a:tint val="96000"/>
                <a:satMod val="100000"/>
                <a:lumMod val="104000"/>
              </a:schemeClr>
            </a:gs>
            <a:gs pos="78000">
              <a:schemeClr val="accent1">
                <a:alpha val="90000"/>
                <a:hueOff val="0"/>
                <a:satOff val="0"/>
                <a:lumOff val="0"/>
                <a:alphaOff val="-2000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7318" tIns="53340" rIns="99568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400" b="1" kern="1200" dirty="0" smtClean="0">
              <a:effectLst/>
            </a:rPr>
            <a:t>(BAB 6): PEMIKIRAN SAINTIFIK SAINTIS MUSLIM </a:t>
          </a:r>
          <a:endParaRPr lang="en-US" sz="1400" b="1" kern="1200" dirty="0">
            <a:effectLst/>
          </a:endParaRPr>
        </a:p>
      </dsp:txBody>
      <dsp:txXfrm rot="10800000">
        <a:off x="1744012" y="2759407"/>
        <a:ext cx="5974564" cy="424785"/>
      </dsp:txXfrm>
    </dsp:sp>
    <dsp:sp modelId="{DA5BADE1-D175-4AD4-9D87-F53F883529A6}">
      <dsp:nvSpPr>
        <dsp:cNvPr id="0" name=""/>
        <dsp:cNvSpPr/>
      </dsp:nvSpPr>
      <dsp:spPr>
        <a:xfrm>
          <a:off x="1425423" y="2759407"/>
          <a:ext cx="424785" cy="424785"/>
        </a:xfrm>
        <a:prstGeom prst="ellipse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CB05E971-FA2C-4454-A8EB-90CB79F9A029}">
      <dsp:nvSpPr>
        <dsp:cNvPr id="0" name=""/>
        <dsp:cNvSpPr/>
      </dsp:nvSpPr>
      <dsp:spPr>
        <a:xfrm rot="10800000">
          <a:off x="1637816" y="3310994"/>
          <a:ext cx="6080760" cy="424785"/>
        </a:xfrm>
        <a:prstGeom prst="homePlat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4000"/>
                <a:tint val="96000"/>
                <a:satMod val="100000"/>
                <a:lumMod val="104000"/>
              </a:schemeClr>
            </a:gs>
            <a:gs pos="78000">
              <a:schemeClr val="accent1">
                <a:alpha val="90000"/>
                <a:hueOff val="0"/>
                <a:satOff val="0"/>
                <a:lumOff val="0"/>
                <a:alphaOff val="-2400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7318" tIns="53340" rIns="99568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400" b="1" kern="1200" dirty="0" smtClean="0">
              <a:effectLst/>
            </a:rPr>
            <a:t>(BAB 7): PERUBAHAN PARADIGMA PEMIKIRAN SAINTIS BARAT</a:t>
          </a:r>
          <a:endParaRPr lang="en-US" sz="1400" b="1" kern="1200" dirty="0">
            <a:effectLst/>
          </a:endParaRPr>
        </a:p>
      </dsp:txBody>
      <dsp:txXfrm rot="10800000">
        <a:off x="1744012" y="3310994"/>
        <a:ext cx="5974564" cy="424785"/>
      </dsp:txXfrm>
    </dsp:sp>
    <dsp:sp modelId="{B676AEA2-0C84-41F6-B730-813D528C294E}">
      <dsp:nvSpPr>
        <dsp:cNvPr id="0" name=""/>
        <dsp:cNvSpPr/>
      </dsp:nvSpPr>
      <dsp:spPr>
        <a:xfrm>
          <a:off x="1425423" y="3310994"/>
          <a:ext cx="424785" cy="424785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2D711DC3-F42B-4B8B-B78E-D9195146C499}">
      <dsp:nvSpPr>
        <dsp:cNvPr id="0" name=""/>
        <dsp:cNvSpPr/>
      </dsp:nvSpPr>
      <dsp:spPr>
        <a:xfrm rot="10800000">
          <a:off x="1637816" y="3862580"/>
          <a:ext cx="6080760" cy="424785"/>
        </a:xfrm>
        <a:prstGeom prst="homePlat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8000"/>
                <a:tint val="96000"/>
                <a:satMod val="100000"/>
                <a:lumMod val="104000"/>
              </a:schemeClr>
            </a:gs>
            <a:gs pos="78000">
              <a:schemeClr val="accent1">
                <a:alpha val="90000"/>
                <a:hueOff val="0"/>
                <a:satOff val="0"/>
                <a:lumOff val="0"/>
                <a:alphaOff val="-2800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7318" tIns="53340" rIns="99568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400" b="1" kern="1200" dirty="0" smtClean="0">
              <a:effectLst/>
            </a:rPr>
            <a:t>(BAB 8): PEMODENAN SAINS &amp; TEKNOLOGI</a:t>
          </a:r>
          <a:endParaRPr lang="en-US" sz="1400" b="1" kern="1200" dirty="0">
            <a:effectLst/>
          </a:endParaRPr>
        </a:p>
      </dsp:txBody>
      <dsp:txXfrm rot="10800000">
        <a:off x="1744012" y="3862580"/>
        <a:ext cx="5974564" cy="424785"/>
      </dsp:txXfrm>
    </dsp:sp>
    <dsp:sp modelId="{3C1ADFF2-9D36-4B8B-8E4F-8807B4631CC1}">
      <dsp:nvSpPr>
        <dsp:cNvPr id="0" name=""/>
        <dsp:cNvSpPr/>
      </dsp:nvSpPr>
      <dsp:spPr>
        <a:xfrm>
          <a:off x="1425423" y="3862580"/>
          <a:ext cx="424785" cy="424785"/>
        </a:xfrm>
        <a:prstGeom prst="ellipse">
          <a:avLst/>
        </a:prstGeom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E391BBF-002F-45A5-B205-92F09BE2E0E4}">
      <dsp:nvSpPr>
        <dsp:cNvPr id="0" name=""/>
        <dsp:cNvSpPr/>
      </dsp:nvSpPr>
      <dsp:spPr>
        <a:xfrm rot="10800000">
          <a:off x="1637816" y="4414167"/>
          <a:ext cx="6080760" cy="424785"/>
        </a:xfrm>
        <a:prstGeom prst="homePlat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2000"/>
                <a:tint val="96000"/>
                <a:satMod val="100000"/>
                <a:lumMod val="104000"/>
              </a:schemeClr>
            </a:gs>
            <a:gs pos="78000">
              <a:schemeClr val="accent1">
                <a:alpha val="90000"/>
                <a:hueOff val="0"/>
                <a:satOff val="0"/>
                <a:lumOff val="0"/>
                <a:alphaOff val="-3200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7318" tIns="53340" rIns="99568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(BAB 9): REVOLUSI INDUSTRI &amp; KESANNYA TERHADAP KEMANUSIAAN</a:t>
          </a:r>
          <a:endParaRPr lang="en-US" sz="1400" b="1" kern="1200" dirty="0"/>
        </a:p>
      </dsp:txBody>
      <dsp:txXfrm rot="10800000">
        <a:off x="1744012" y="4414167"/>
        <a:ext cx="5974564" cy="424785"/>
      </dsp:txXfrm>
    </dsp:sp>
    <dsp:sp modelId="{A729C592-13A4-42E3-9CBB-EBAD46CEE75D}">
      <dsp:nvSpPr>
        <dsp:cNvPr id="0" name=""/>
        <dsp:cNvSpPr/>
      </dsp:nvSpPr>
      <dsp:spPr>
        <a:xfrm>
          <a:off x="1425423" y="4414167"/>
          <a:ext cx="424785" cy="424785"/>
        </a:xfrm>
        <a:prstGeom prst="ellipse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2000" r="-92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9BFC6490-B43C-4D5D-AEF2-BB40067B8719}">
      <dsp:nvSpPr>
        <dsp:cNvPr id="0" name=""/>
        <dsp:cNvSpPr/>
      </dsp:nvSpPr>
      <dsp:spPr>
        <a:xfrm rot="10800000">
          <a:off x="1637816" y="4965754"/>
          <a:ext cx="6080760" cy="424785"/>
        </a:xfrm>
        <a:prstGeom prst="homePlat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6000"/>
                <a:tint val="96000"/>
                <a:satMod val="100000"/>
                <a:lumMod val="104000"/>
              </a:schemeClr>
            </a:gs>
            <a:gs pos="78000">
              <a:schemeClr val="accent1">
                <a:alpha val="90000"/>
                <a:hueOff val="0"/>
                <a:satOff val="0"/>
                <a:lumOff val="0"/>
                <a:alphaOff val="-3600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7318" tIns="53340" rIns="99568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(BAB 10): ETIKA &amp; NILAI DALAM PEMIKIRAN SAINS &amp; TEKNOLOGI</a:t>
          </a:r>
          <a:endParaRPr lang="en-US" sz="1400" b="1" kern="1200" dirty="0"/>
        </a:p>
      </dsp:txBody>
      <dsp:txXfrm rot="10800000">
        <a:off x="1744012" y="4965754"/>
        <a:ext cx="5974564" cy="424785"/>
      </dsp:txXfrm>
    </dsp:sp>
    <dsp:sp modelId="{902B784A-A02A-4ECE-B896-4FD63C9B0569}">
      <dsp:nvSpPr>
        <dsp:cNvPr id="0" name=""/>
        <dsp:cNvSpPr/>
      </dsp:nvSpPr>
      <dsp:spPr>
        <a:xfrm>
          <a:off x="1425423" y="4965754"/>
          <a:ext cx="424785" cy="424785"/>
        </a:xfrm>
        <a:prstGeom prst="ellipse">
          <a:avLst/>
        </a:prstGeom>
        <a:blipFill>
          <a:blip xmlns:r="http://schemas.openxmlformats.org/officeDocument/2006/relationships"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CE191A45-E451-4D51-B11E-E453D2C75895}">
      <dsp:nvSpPr>
        <dsp:cNvPr id="0" name=""/>
        <dsp:cNvSpPr/>
      </dsp:nvSpPr>
      <dsp:spPr>
        <a:xfrm rot="10800000">
          <a:off x="1637816" y="5517341"/>
          <a:ext cx="6080760" cy="424785"/>
        </a:xfrm>
        <a:prstGeom prst="homePlat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tint val="96000"/>
                <a:satMod val="100000"/>
                <a:lumMod val="104000"/>
              </a:schemeClr>
            </a:gs>
            <a:gs pos="78000">
              <a:schemeClr val="accent1">
                <a:alpha val="90000"/>
                <a:hueOff val="0"/>
                <a:satOff val="0"/>
                <a:lumOff val="0"/>
                <a:alphaOff val="-4000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7318" tIns="53340" rIns="99568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(BAB 11): MENGINSANKAN SAINS &amp; TEKNOLOGI</a:t>
          </a:r>
          <a:endParaRPr lang="en-US" sz="1400" b="1" kern="1200" dirty="0"/>
        </a:p>
      </dsp:txBody>
      <dsp:txXfrm rot="10800000">
        <a:off x="1744012" y="5517341"/>
        <a:ext cx="5974564" cy="424785"/>
      </dsp:txXfrm>
    </dsp:sp>
    <dsp:sp modelId="{5B852D7F-1F20-47A1-88C3-4A9A23213B5C}">
      <dsp:nvSpPr>
        <dsp:cNvPr id="0" name=""/>
        <dsp:cNvSpPr/>
      </dsp:nvSpPr>
      <dsp:spPr>
        <a:xfrm>
          <a:off x="1425423" y="5517341"/>
          <a:ext cx="424785" cy="424785"/>
        </a:xfrm>
        <a:prstGeom prst="ellipse">
          <a:avLst/>
        </a:prstGeom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pPr>
              <a:defRPr/>
            </a:pPr>
            <a:fld id="{DEC06571-280F-4270-8DA9-3BFCC31B3A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5119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pPr>
              <a:defRPr/>
            </a:pPr>
            <a:fld id="{858560F9-FCE5-4B9A-BB9B-98A1EBE857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5431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D9CF2E-FD65-4EB4-9643-9FF5734CBB98}" type="slidenum">
              <a:rPr lang="ar-SA" smtClean="0"/>
              <a:pPr/>
              <a:t>3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48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pPr>
              <a:defRPr/>
            </a:pPr>
            <a:fld id="{636DF65F-941F-4D59-8AA3-8FE617B787AD}" type="datetime3">
              <a:rPr lang="en-US" smtClean="0"/>
              <a:t>26 January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pPr>
              <a:defRPr/>
            </a:pPr>
            <a:fld id="{84F79A8B-A23D-4260-A764-20FFE283586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233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58D52C-F785-4B25-9B53-EB4AE5A56088}" type="datetime3">
              <a:rPr lang="en-US" smtClean="0"/>
              <a:t>26 January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92AC3E-29FD-4EE2-8921-E19ED51032A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186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8D8BF77D-A8C5-4C2F-A462-DDB314C6A735}" type="datetime3">
              <a:rPr lang="en-US" smtClean="0"/>
              <a:t>26 January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pPr>
              <a:defRPr/>
            </a:pPr>
            <a:fld id="{AD92AC3E-29FD-4EE2-8921-E19ED51032A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25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B60AABC6-BC51-4FE2-A2E1-565028E9D2AB}" type="datetime3">
              <a:rPr lang="en-US" smtClean="0"/>
              <a:t>26 January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pPr>
              <a:defRPr/>
            </a:pPr>
            <a:fld id="{AD92AC3E-29FD-4EE2-8921-E19ED51032A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54176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FA47ED0E-9034-46EB-8164-3C295F69F6F8}" type="datetime3">
              <a:rPr lang="en-US" smtClean="0"/>
              <a:t>26 January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pPr>
              <a:defRPr/>
            </a:pPr>
            <a:fld id="{AD92AC3E-29FD-4EE2-8921-E19ED51032A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64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0082D6-C244-4E2C-BF95-F3FE85BF3C87}" type="datetime3">
              <a:rPr lang="en-US" smtClean="0"/>
              <a:t>26 January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92AC3E-29FD-4EE2-8921-E19ED51032A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96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4EF6D8-8B59-4809-8D3D-7898902BD23E}" type="datetime3">
              <a:rPr lang="en-US" smtClean="0"/>
              <a:t>26 January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92AC3E-29FD-4EE2-8921-E19ED51032A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862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F2339B-421C-4558-8F68-7E0576C04B72}" type="datetime3">
              <a:rPr lang="en-US" smtClean="0"/>
              <a:t>26 January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E653A3-7E6B-40EB-8B7A-4049252E8CE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278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F9B554F4-6056-40A6-B06B-90A1BB977525}" type="datetime3">
              <a:rPr lang="en-US" smtClean="0"/>
              <a:t>26 January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pPr>
              <a:defRPr/>
            </a:pPr>
            <a:fld id="{A8962877-738A-4058-ACF6-BE22BE0E3C4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917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8D8003-5BD5-4F15-B9CA-020E9F2B9F6D}" type="datetime3">
              <a:rPr lang="en-US" smtClean="0"/>
              <a:t>26 January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C79BD3-A261-49FD-87E5-21C854F7A9E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015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54F2F0C4-782A-4C8C-8728-B5D3B48BB5D3}" type="datetime3">
              <a:rPr lang="en-US" smtClean="0"/>
              <a:t>26 January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pPr>
              <a:defRPr/>
            </a:pPr>
            <a:fld id="{A22DCF83-FC41-401E-8958-589EFB90E03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947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6A243B-80AC-4C42-96A3-3E6632AA1BC5}" type="datetime3">
              <a:rPr lang="en-US" smtClean="0"/>
              <a:t>26 January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B8679F-0C85-4569-9966-250A58CF87D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4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808AC0-EC3E-4403-9C3F-9F196F0F3F1F}" type="datetime3">
              <a:rPr lang="en-US" smtClean="0"/>
              <a:t>26 January 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34EE1E-D5F1-44EE-BC09-18C35760194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811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8349E3-6341-4DF6-8F59-1092E5C7E6A9}" type="datetime3">
              <a:rPr lang="en-US" smtClean="0"/>
              <a:t>26 January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6750F9-3C18-4409-ACB3-B87A0C0ABE1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075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5DD65C-1289-4F13-9F7C-5B2DD6E472AA}" type="datetime3">
              <a:rPr lang="en-US" smtClean="0"/>
              <a:t>26 January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BA5E63-CACA-48B0-A7A0-0EBD3F1AA7B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706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3A583B-E899-4B0A-A248-E378FD9F50CC}" type="datetime3">
              <a:rPr lang="en-US" smtClean="0"/>
              <a:t>26 January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5DE98F-3AA3-4D5B-A2D0-26DF5C2CD43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64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F83333-E7B3-4E88-8CF3-F0F98DF5ABEB}" type="datetime3">
              <a:rPr lang="en-US" smtClean="0"/>
              <a:t>26 January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A83340-1E11-4021-A3E1-C9FB4DDAFE5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413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360" y="764373"/>
            <a:ext cx="795528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CD395D3-DA9B-4448-B5E8-0E29FFAE3CF5}" type="datetime3">
              <a:rPr lang="en-US" smtClean="0"/>
              <a:t>26 January 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D92AC3E-29FD-4EE2-8921-E19ED51032A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6456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  <p:sldLayoutId id="2147483751" r:id="rId16"/>
    <p:sldLayoutId id="2147483752" r:id="rId17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 cap="all" baseline="0">
          <a:solidFill>
            <a:srgbClr val="FFFF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.jpeg"/><Relationship Id="rId3" Type="http://schemas.openxmlformats.org/officeDocument/2006/relationships/hyperlink" Target="mailto:mohdfauziabu@utm.my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tuEZ3NMr3jk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0" y="2133600"/>
            <a:ext cx="9067800" cy="9906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b="1" dirty="0" smtClean="0"/>
              <a:t>UICL 2302</a:t>
            </a:r>
            <a:endParaRPr lang="en-US" b="1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0" y="3352800"/>
            <a:ext cx="9144000" cy="12192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PEMIKIRAN SAINS &amp; TEKNOLOGI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>
              <a:defRPr/>
            </a:pP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(PST)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0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2EE3B1B-2CCB-4A25-93CA-A3522F82F8E5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4111" name="Picture 15" descr="besmelediw-mavigra-mavi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3837D1"/>
              </a:clrFrom>
              <a:clrTo>
                <a:srgbClr val="3837D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71800" y="0"/>
            <a:ext cx="29718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7"/>
          <p:cNvSpPr txBox="1">
            <a:spLocks noChangeArrowheads="1"/>
          </p:cNvSpPr>
          <p:nvPr/>
        </p:nvSpPr>
        <p:spPr>
          <a:xfrm>
            <a:off x="76200" y="4724400"/>
            <a:ext cx="91440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Akademi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Tamadun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Islam,</a:t>
            </a:r>
          </a:p>
          <a:p>
            <a:pPr algn="ctr">
              <a:defRPr/>
            </a:pPr>
            <a:r>
              <a:rPr lang="en-US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Fakulti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Sains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Sosial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dan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Kemanusiaan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2507DB-7DAD-46DB-B6F1-1C32CA717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15" y="839109"/>
            <a:ext cx="8381999" cy="762000"/>
          </a:xfrm>
        </p:spPr>
        <p:txBody>
          <a:bodyPr>
            <a:normAutofit/>
          </a:bodyPr>
          <a:lstStyle/>
          <a:p>
            <a:pPr algn="ctr"/>
            <a:r>
              <a:rPr lang="en-GB" sz="3200" b="1" dirty="0">
                <a:solidFill>
                  <a:srgbClr val="FFFF00"/>
                </a:solidFill>
              </a:rPr>
              <a:t>RUBRIK </a:t>
            </a:r>
            <a:r>
              <a:rPr lang="en-GB" sz="3200" b="1" dirty="0" smtClean="0">
                <a:solidFill>
                  <a:srgbClr val="FFFF00"/>
                </a:solidFill>
              </a:rPr>
              <a:t>PORTFOLIO &amp; LAPORAN (20%)</a:t>
            </a:r>
            <a:endParaRPr lang="en-GB" sz="3200" b="1" dirty="0">
              <a:solidFill>
                <a:srgbClr val="FFFF00"/>
              </a:solidFill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xmlns="" id="{015377F3-259D-4EC3-988E-98BFDE94D9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857420"/>
              </p:ext>
            </p:extLst>
          </p:nvPr>
        </p:nvGraphicFramePr>
        <p:xfrm>
          <a:off x="381001" y="1676399"/>
          <a:ext cx="8381999" cy="457200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615461">
                  <a:extLst>
                    <a:ext uri="{9D8B030D-6E8A-4147-A177-3AD203B41FA5}">
                      <a16:colId xmlns:a16="http://schemas.microsoft.com/office/drawing/2014/main" xmlns="" val="905751786"/>
                    </a:ext>
                  </a:extLst>
                </a:gridCol>
                <a:gridCol w="1593606">
                  <a:extLst>
                    <a:ext uri="{9D8B030D-6E8A-4147-A177-3AD203B41FA5}">
                      <a16:colId xmlns:a16="http://schemas.microsoft.com/office/drawing/2014/main" xmlns="" val="593425403"/>
                    </a:ext>
                  </a:extLst>
                </a:gridCol>
                <a:gridCol w="1582614">
                  <a:extLst>
                    <a:ext uri="{9D8B030D-6E8A-4147-A177-3AD203B41FA5}">
                      <a16:colId xmlns:a16="http://schemas.microsoft.com/office/drawing/2014/main" xmlns="" val="3455326428"/>
                    </a:ext>
                  </a:extLst>
                </a:gridCol>
                <a:gridCol w="1483702">
                  <a:extLst>
                    <a:ext uri="{9D8B030D-6E8A-4147-A177-3AD203B41FA5}">
                      <a16:colId xmlns:a16="http://schemas.microsoft.com/office/drawing/2014/main" xmlns="" val="3209408000"/>
                    </a:ext>
                  </a:extLst>
                </a:gridCol>
                <a:gridCol w="1549645">
                  <a:extLst>
                    <a:ext uri="{9D8B030D-6E8A-4147-A177-3AD203B41FA5}">
                      <a16:colId xmlns:a16="http://schemas.microsoft.com/office/drawing/2014/main" xmlns="" val="3891260603"/>
                    </a:ext>
                  </a:extLst>
                </a:gridCol>
                <a:gridCol w="1556971">
                  <a:extLst>
                    <a:ext uri="{9D8B030D-6E8A-4147-A177-3AD203B41FA5}">
                      <a16:colId xmlns:a16="http://schemas.microsoft.com/office/drawing/2014/main" xmlns="" val="3394317079"/>
                    </a:ext>
                  </a:extLst>
                </a:gridCol>
              </a:tblGrid>
              <a:tr h="1996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609" marR="626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HASIL PEMBELAJARAN 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609" marR="626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TAHAP I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609" marR="626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TAHAP 2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609" marR="626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TAHAP 3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609" marR="626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TAHAP 4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609" marR="62609" marT="0" marB="0" anchor="ctr"/>
                </a:tc>
                <a:extLst>
                  <a:ext uri="{0D108BD9-81ED-4DB2-BD59-A6C34878D82A}">
                    <a16:rowId xmlns:a16="http://schemas.microsoft.com/office/drawing/2014/main" xmlns="" val="1414930369"/>
                  </a:ext>
                </a:extLst>
              </a:tr>
              <a:tr h="199694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Pemikiran Kritis &amp; Kemahiran Menyelesaikan Masalah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609" marR="62609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585100"/>
                  </a:ext>
                </a:extLst>
              </a:tr>
              <a:tr h="23830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CTPS 1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609" marR="626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Mampu </a:t>
                      </a:r>
                      <a:r>
                        <a:rPr lang="en-US" sz="1000">
                          <a:effectLst/>
                        </a:rPr>
                        <a:t>mengenal pasti dan menganalisis masalah dalam situasi kompleks dan kabur, serta membuat penilaian yang berjustifikasi </a:t>
                      </a:r>
                      <a:endParaRPr lang="en-GB" sz="10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609" marR="626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 err="1">
                          <a:effectLst/>
                        </a:rPr>
                        <a:t>Tidak</a:t>
                      </a:r>
                      <a:r>
                        <a:rPr lang="en-GB" sz="1000" dirty="0">
                          <a:effectLst/>
                        </a:rPr>
                        <a:t> </a:t>
                      </a:r>
                      <a:r>
                        <a:rPr lang="en-GB" sz="1000" dirty="0" err="1">
                          <a:effectLst/>
                        </a:rPr>
                        <a:t>mampu</a:t>
                      </a:r>
                      <a:r>
                        <a:rPr lang="en-GB" sz="1000" dirty="0">
                          <a:effectLst/>
                        </a:rPr>
                        <a:t> </a:t>
                      </a:r>
                      <a:r>
                        <a:rPr lang="en-GB" sz="1000" dirty="0" err="1">
                          <a:effectLst/>
                        </a:rPr>
                        <a:t>mengenalpasti</a:t>
                      </a:r>
                      <a:r>
                        <a:rPr lang="en-GB" sz="1000" dirty="0">
                          <a:effectLst/>
                        </a:rPr>
                        <a:t> </a:t>
                      </a:r>
                      <a:r>
                        <a:rPr lang="en-GB" sz="1000" dirty="0" err="1">
                          <a:effectLst/>
                        </a:rPr>
                        <a:t>dan</a:t>
                      </a:r>
                      <a:r>
                        <a:rPr lang="en-GB" sz="1000" dirty="0">
                          <a:effectLst/>
                        </a:rPr>
                        <a:t> </a:t>
                      </a:r>
                      <a:r>
                        <a:rPr lang="en-GB" sz="1000" dirty="0" err="1">
                          <a:effectLst/>
                        </a:rPr>
                        <a:t>menentukan</a:t>
                      </a:r>
                      <a:r>
                        <a:rPr lang="en-GB" sz="1000" dirty="0">
                          <a:effectLst/>
                        </a:rPr>
                        <a:t> </a:t>
                      </a:r>
                      <a:r>
                        <a:rPr lang="en-GB" sz="1000" dirty="0" err="1">
                          <a:effectLst/>
                        </a:rPr>
                        <a:t>cara</a:t>
                      </a:r>
                      <a:r>
                        <a:rPr lang="en-GB" sz="1000" dirty="0">
                          <a:effectLst/>
                        </a:rPr>
                        <a:t> </a:t>
                      </a:r>
                      <a:r>
                        <a:rPr lang="en-GB" sz="1000" dirty="0" err="1">
                          <a:effectLst/>
                        </a:rPr>
                        <a:t>menyelesaikan</a:t>
                      </a:r>
                      <a:r>
                        <a:rPr lang="en-GB" sz="1000" dirty="0">
                          <a:effectLst/>
                        </a:rPr>
                        <a:t> </a:t>
                      </a:r>
                      <a:r>
                        <a:rPr lang="en-GB" sz="1000" dirty="0" err="1">
                          <a:effectLst/>
                        </a:rPr>
                        <a:t>masalah</a:t>
                      </a:r>
                      <a:endParaRPr lang="en-GB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609" marR="626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Mampu mengidentifikasi masalah tetapi gagal menjelaskannya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609" marR="626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Mampu menentukan cara penyelesaian masalah dan menjelaskannya dengan tepat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609" marR="626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 err="1">
                          <a:effectLst/>
                        </a:rPr>
                        <a:t>Sangat</a:t>
                      </a:r>
                      <a:r>
                        <a:rPr lang="en-GB" sz="1000" dirty="0">
                          <a:effectLst/>
                        </a:rPr>
                        <a:t> </a:t>
                      </a:r>
                      <a:r>
                        <a:rPr lang="en-GB" sz="1000" dirty="0" err="1">
                          <a:effectLst/>
                        </a:rPr>
                        <a:t>mampu</a:t>
                      </a:r>
                      <a:r>
                        <a:rPr lang="en-GB" sz="1000" dirty="0">
                          <a:effectLst/>
                        </a:rPr>
                        <a:t> </a:t>
                      </a:r>
                      <a:r>
                        <a:rPr lang="en-GB" sz="1000" dirty="0" err="1">
                          <a:effectLst/>
                        </a:rPr>
                        <a:t>menentukan</a:t>
                      </a:r>
                      <a:r>
                        <a:rPr lang="en-GB" sz="1000" dirty="0">
                          <a:effectLst/>
                        </a:rPr>
                        <a:t> </a:t>
                      </a:r>
                      <a:r>
                        <a:rPr lang="en-GB" sz="1000" dirty="0" err="1">
                          <a:effectLst/>
                        </a:rPr>
                        <a:t>cara</a:t>
                      </a:r>
                      <a:r>
                        <a:rPr lang="en-GB" sz="1000" dirty="0">
                          <a:effectLst/>
                        </a:rPr>
                        <a:t> </a:t>
                      </a:r>
                      <a:r>
                        <a:rPr lang="en-GB" sz="1000" dirty="0" err="1">
                          <a:effectLst/>
                        </a:rPr>
                        <a:t>menyelesaikan</a:t>
                      </a:r>
                      <a:r>
                        <a:rPr lang="en-GB" sz="1000" dirty="0">
                          <a:effectLst/>
                        </a:rPr>
                        <a:t> </a:t>
                      </a:r>
                      <a:r>
                        <a:rPr lang="en-GB" sz="1000" dirty="0" err="1">
                          <a:effectLst/>
                        </a:rPr>
                        <a:t>masalah</a:t>
                      </a:r>
                      <a:r>
                        <a:rPr lang="en-GB" sz="1000" dirty="0">
                          <a:effectLst/>
                        </a:rPr>
                        <a:t> </a:t>
                      </a:r>
                      <a:r>
                        <a:rPr lang="en-GB" sz="1000" dirty="0" err="1">
                          <a:effectLst/>
                        </a:rPr>
                        <a:t>dan</a:t>
                      </a:r>
                      <a:r>
                        <a:rPr lang="en-GB" sz="1000" dirty="0">
                          <a:effectLst/>
                        </a:rPr>
                        <a:t> </a:t>
                      </a:r>
                      <a:r>
                        <a:rPr lang="en-GB" sz="1000" dirty="0" err="1">
                          <a:effectLst/>
                        </a:rPr>
                        <a:t>memperlihatkan</a:t>
                      </a:r>
                      <a:r>
                        <a:rPr lang="en-GB" sz="1000" dirty="0">
                          <a:effectLst/>
                        </a:rPr>
                        <a:t> </a:t>
                      </a:r>
                      <a:r>
                        <a:rPr lang="en-GB" sz="1000" dirty="0" err="1">
                          <a:effectLst/>
                        </a:rPr>
                        <a:t>kefahaman</a:t>
                      </a:r>
                      <a:r>
                        <a:rPr lang="en-GB" sz="1000" dirty="0">
                          <a:effectLst/>
                        </a:rPr>
                        <a:t> yang </a:t>
                      </a:r>
                      <a:r>
                        <a:rPr lang="en-GB" sz="1000" dirty="0" err="1">
                          <a:effectLst/>
                        </a:rPr>
                        <a:t>dalam</a:t>
                      </a:r>
                      <a:r>
                        <a:rPr lang="en-GB" sz="1000" dirty="0">
                          <a:effectLst/>
                        </a:rPr>
                        <a:t> </a:t>
                      </a:r>
                      <a:r>
                        <a:rPr lang="en-GB" sz="1000" dirty="0" err="1">
                          <a:effectLst/>
                        </a:rPr>
                        <a:t>berkaitan</a:t>
                      </a:r>
                      <a:r>
                        <a:rPr lang="en-GB" sz="1000" dirty="0">
                          <a:effectLst/>
                        </a:rPr>
                        <a:t> </a:t>
                      </a:r>
                      <a:r>
                        <a:rPr lang="en-GB" sz="1000" dirty="0" err="1">
                          <a:effectLst/>
                        </a:rPr>
                        <a:t>dengan</a:t>
                      </a:r>
                      <a:r>
                        <a:rPr lang="en-GB" sz="1000" dirty="0">
                          <a:effectLst/>
                        </a:rPr>
                        <a:t> </a:t>
                      </a:r>
                      <a:r>
                        <a:rPr lang="en-GB" sz="1000" dirty="0" err="1">
                          <a:effectLst/>
                        </a:rPr>
                        <a:t>masalah</a:t>
                      </a:r>
                      <a:r>
                        <a:rPr lang="en-GB" sz="1000" dirty="0">
                          <a:effectLst/>
                        </a:rPr>
                        <a:t> </a:t>
                      </a:r>
                      <a:r>
                        <a:rPr lang="en-GB" sz="1000" dirty="0" err="1">
                          <a:effectLst/>
                        </a:rPr>
                        <a:t>serta</a:t>
                      </a:r>
                      <a:r>
                        <a:rPr lang="en-GB" sz="1000" dirty="0">
                          <a:effectLst/>
                        </a:rPr>
                        <a:t> </a:t>
                      </a:r>
                      <a:r>
                        <a:rPr lang="en-GB" sz="1000" dirty="0" err="1">
                          <a:effectLst/>
                        </a:rPr>
                        <a:t>dapat</a:t>
                      </a:r>
                      <a:r>
                        <a:rPr lang="en-GB" sz="1000" dirty="0">
                          <a:effectLst/>
                        </a:rPr>
                        <a:t> </a:t>
                      </a:r>
                      <a:r>
                        <a:rPr lang="en-GB" sz="1000" dirty="0" err="1">
                          <a:effectLst/>
                        </a:rPr>
                        <a:t>menjelaskan</a:t>
                      </a:r>
                      <a:r>
                        <a:rPr lang="en-GB" sz="1000" dirty="0">
                          <a:effectLst/>
                        </a:rPr>
                        <a:t> </a:t>
                      </a:r>
                      <a:r>
                        <a:rPr lang="en-GB" sz="1000" dirty="0" err="1">
                          <a:effectLst/>
                        </a:rPr>
                        <a:t>faktor</a:t>
                      </a:r>
                      <a:r>
                        <a:rPr lang="en-GB" sz="1000" dirty="0">
                          <a:effectLst/>
                        </a:rPr>
                        <a:t> </a:t>
                      </a:r>
                      <a:r>
                        <a:rPr lang="en-GB" sz="1000" dirty="0" err="1">
                          <a:effectLst/>
                        </a:rPr>
                        <a:t>terjadinya</a:t>
                      </a:r>
                      <a:r>
                        <a:rPr lang="en-GB" sz="1000" dirty="0">
                          <a:effectLst/>
                        </a:rPr>
                        <a:t> </a:t>
                      </a:r>
                      <a:r>
                        <a:rPr lang="en-GB" sz="1000" dirty="0" err="1">
                          <a:effectLst/>
                        </a:rPr>
                        <a:t>dengan</a:t>
                      </a:r>
                      <a:r>
                        <a:rPr lang="en-GB" sz="1000" dirty="0">
                          <a:effectLst/>
                        </a:rPr>
                        <a:t> </a:t>
                      </a:r>
                      <a:r>
                        <a:rPr lang="en-GB" sz="1000" dirty="0" err="1">
                          <a:effectLst/>
                        </a:rPr>
                        <a:t>baik</a:t>
                      </a:r>
                      <a:r>
                        <a:rPr lang="en-GB" sz="1000" dirty="0">
                          <a:effectLst/>
                        </a:rPr>
                        <a:t>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609" marR="62609" marT="0" marB="0"/>
                </a:tc>
                <a:extLst>
                  <a:ext uri="{0D108BD9-81ED-4DB2-BD59-A6C34878D82A}">
                    <a16:rowId xmlns:a16="http://schemas.microsoft.com/office/drawing/2014/main" xmlns="" val="3802458240"/>
                  </a:ext>
                </a:extLst>
              </a:tr>
              <a:tr h="1996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Markah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609" marR="626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609" marR="626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0          1          2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609" marR="626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3                   4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609" marR="626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5          6          7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609" marR="626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8          9          10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609" marR="62609" marT="0" marB="0"/>
                </a:tc>
                <a:extLst>
                  <a:ext uri="{0D108BD9-81ED-4DB2-BD59-A6C34878D82A}">
                    <a16:rowId xmlns:a16="http://schemas.microsoft.com/office/drawing/2014/main" xmlns="" val="2470316151"/>
                  </a:ext>
                </a:extLst>
              </a:tr>
              <a:tr h="13901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CTPS 3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609" marR="626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Mampu mencari idea dan mencari penyelesaian alternatif</a:t>
                      </a:r>
                      <a:endParaRPr lang="en-GB" sz="10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GB" sz="10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609" marR="626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Mencadangkan hanya satu cara untuk menyelesaikan masalah yang terpenting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 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609" marR="626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Mencadangkan dua  cara untuk menyelesaikan masalah yang terpenting </a:t>
                      </a:r>
                      <a:endParaRPr lang="en-GB" sz="10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GB" sz="10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609" marR="626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Mencadangkan tiga  cara untuk menyelesaikan masalah yang terpenting tetapi tidak praktikal dan kreatif 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609" marR="626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Mencadangkan sekurang-kurangnya tiga  cara untuk menyelesaikan masalah yang terpenting praktikal dan kreatif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609" marR="62609" marT="0" marB="0"/>
                </a:tc>
                <a:extLst>
                  <a:ext uri="{0D108BD9-81ED-4DB2-BD59-A6C34878D82A}">
                    <a16:rowId xmlns:a16="http://schemas.microsoft.com/office/drawing/2014/main" xmlns="" val="4085180383"/>
                  </a:ext>
                </a:extLst>
              </a:tr>
              <a:tr h="1996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Markah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609" marR="626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609" marR="626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0          1          2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609" marR="626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3                   4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609" marR="626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5          6          7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609" marR="626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8          9          10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609" marR="62609" marT="0" marB="0"/>
                </a:tc>
                <a:extLst>
                  <a:ext uri="{0D108BD9-81ED-4DB2-BD59-A6C34878D82A}">
                    <a16:rowId xmlns:a16="http://schemas.microsoft.com/office/drawing/2014/main" xmlns="" val="2957239177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91F8F02-24E8-4A2B-A2A7-A921CEFA6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C79BD3-A261-49FD-87E5-21C854F7A9E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43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D31EAE-D0B8-4C4B-A992-8769FE695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1700" y="563563"/>
            <a:ext cx="6377940" cy="302427"/>
          </a:xfrm>
        </p:spPr>
        <p:txBody>
          <a:bodyPr>
            <a:normAutofit fontScale="90000"/>
          </a:bodyPr>
          <a:lstStyle/>
          <a:p>
            <a:r>
              <a:rPr lang="en-GB" dirty="0" err="1"/>
              <a:t>Sambungan</a:t>
            </a:r>
            <a:r>
              <a:rPr lang="en-GB" dirty="0"/>
              <a:t>…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xmlns="" id="{66E95FDA-527B-4440-BA03-7DC10980B0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4692127"/>
              </p:ext>
            </p:extLst>
          </p:nvPr>
        </p:nvGraphicFramePr>
        <p:xfrm>
          <a:off x="228600" y="1048552"/>
          <a:ext cx="8610602" cy="558389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632247">
                  <a:extLst>
                    <a:ext uri="{9D8B030D-6E8A-4147-A177-3AD203B41FA5}">
                      <a16:colId xmlns:a16="http://schemas.microsoft.com/office/drawing/2014/main" xmlns="" val="109491189"/>
                    </a:ext>
                  </a:extLst>
                </a:gridCol>
                <a:gridCol w="1637068">
                  <a:extLst>
                    <a:ext uri="{9D8B030D-6E8A-4147-A177-3AD203B41FA5}">
                      <a16:colId xmlns:a16="http://schemas.microsoft.com/office/drawing/2014/main" xmlns="" val="1792192955"/>
                    </a:ext>
                  </a:extLst>
                </a:gridCol>
                <a:gridCol w="1625777">
                  <a:extLst>
                    <a:ext uri="{9D8B030D-6E8A-4147-A177-3AD203B41FA5}">
                      <a16:colId xmlns:a16="http://schemas.microsoft.com/office/drawing/2014/main" xmlns="" val="2426552159"/>
                    </a:ext>
                  </a:extLst>
                </a:gridCol>
                <a:gridCol w="1524168">
                  <a:extLst>
                    <a:ext uri="{9D8B030D-6E8A-4147-A177-3AD203B41FA5}">
                      <a16:colId xmlns:a16="http://schemas.microsoft.com/office/drawing/2014/main" xmlns="" val="2050889588"/>
                    </a:ext>
                  </a:extLst>
                </a:gridCol>
                <a:gridCol w="1591908">
                  <a:extLst>
                    <a:ext uri="{9D8B030D-6E8A-4147-A177-3AD203B41FA5}">
                      <a16:colId xmlns:a16="http://schemas.microsoft.com/office/drawing/2014/main" xmlns="" val="4184244690"/>
                    </a:ext>
                  </a:extLst>
                </a:gridCol>
                <a:gridCol w="1599434">
                  <a:extLst>
                    <a:ext uri="{9D8B030D-6E8A-4147-A177-3AD203B41FA5}">
                      <a16:colId xmlns:a16="http://schemas.microsoft.com/office/drawing/2014/main" xmlns="" val="1191888685"/>
                    </a:ext>
                  </a:extLst>
                </a:gridCol>
              </a:tblGrid>
              <a:tr h="2581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609" marR="626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HASIL PEMBELAJARAN 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609" marR="626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TAHAP I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609" marR="626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TAHAP 2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609" marR="626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TAHAP 3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609" marR="626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TAHAP 4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609" marR="62609" marT="0" marB="0" anchor="ctr"/>
                </a:tc>
                <a:extLst>
                  <a:ext uri="{0D108BD9-81ED-4DB2-BD59-A6C34878D82A}">
                    <a16:rowId xmlns:a16="http://schemas.microsoft.com/office/drawing/2014/main" xmlns="" val="1517000163"/>
                  </a:ext>
                </a:extLst>
              </a:tr>
              <a:tr h="258163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Etika &amp; Integriti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609" marR="62609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78448943"/>
                  </a:ext>
                </a:extLst>
              </a:tr>
              <a:tr h="17804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EM 2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609" marR="626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n-US" sz="1000">
                          <a:effectLst/>
                        </a:rPr>
                        <a:t>Mampu menganalisis dan membuat keputusan dalam penyelesaian masalah secara beretika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609" marR="626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Tidak mampu </a:t>
                      </a:r>
                      <a:r>
                        <a:rPr lang="en-US" sz="1000">
                          <a:effectLst/>
                        </a:rPr>
                        <a:t>menganalisis dan membuat keputusan dalam penyelesaian masalah secara beretika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609" marR="626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 err="1">
                          <a:effectLst/>
                        </a:rPr>
                        <a:t>Kurang</a:t>
                      </a:r>
                      <a:r>
                        <a:rPr lang="en-GB" sz="1000" dirty="0">
                          <a:effectLst/>
                        </a:rPr>
                        <a:t> </a:t>
                      </a:r>
                      <a:r>
                        <a:rPr lang="en-GB" sz="1000" dirty="0" err="1">
                          <a:effectLst/>
                        </a:rPr>
                        <a:t>mampu</a:t>
                      </a:r>
                      <a:r>
                        <a:rPr lang="en-GB" sz="1000" dirty="0">
                          <a:effectLst/>
                        </a:rPr>
                        <a:t> </a:t>
                      </a:r>
                      <a:r>
                        <a:rPr lang="en-US" sz="1000" dirty="0" err="1">
                          <a:effectLst/>
                        </a:rPr>
                        <a:t>menganalisis</a:t>
                      </a:r>
                      <a:r>
                        <a:rPr lang="en-US" sz="1000" dirty="0">
                          <a:effectLst/>
                        </a:rPr>
                        <a:t> </a:t>
                      </a:r>
                      <a:r>
                        <a:rPr lang="en-US" sz="1000" dirty="0" err="1">
                          <a:effectLst/>
                        </a:rPr>
                        <a:t>dan</a:t>
                      </a:r>
                      <a:r>
                        <a:rPr lang="en-US" sz="1000" dirty="0">
                          <a:effectLst/>
                        </a:rPr>
                        <a:t> </a:t>
                      </a:r>
                      <a:r>
                        <a:rPr lang="en-US" sz="1000" dirty="0" err="1">
                          <a:effectLst/>
                        </a:rPr>
                        <a:t>membuat</a:t>
                      </a:r>
                      <a:r>
                        <a:rPr lang="en-US" sz="1000" dirty="0">
                          <a:effectLst/>
                        </a:rPr>
                        <a:t> </a:t>
                      </a:r>
                      <a:r>
                        <a:rPr lang="en-US" sz="1000" dirty="0" err="1">
                          <a:effectLst/>
                        </a:rPr>
                        <a:t>keputusan</a:t>
                      </a:r>
                      <a:r>
                        <a:rPr lang="en-US" sz="1000" dirty="0">
                          <a:effectLst/>
                        </a:rPr>
                        <a:t> </a:t>
                      </a:r>
                      <a:r>
                        <a:rPr lang="en-US" sz="1000" dirty="0" err="1">
                          <a:effectLst/>
                        </a:rPr>
                        <a:t>dalam</a:t>
                      </a:r>
                      <a:r>
                        <a:rPr lang="en-US" sz="1000" dirty="0">
                          <a:effectLst/>
                        </a:rPr>
                        <a:t> </a:t>
                      </a:r>
                      <a:r>
                        <a:rPr lang="en-US" sz="1000" dirty="0" err="1">
                          <a:effectLst/>
                        </a:rPr>
                        <a:t>penyelesaian</a:t>
                      </a:r>
                      <a:r>
                        <a:rPr lang="en-US" sz="1000" dirty="0">
                          <a:effectLst/>
                        </a:rPr>
                        <a:t> </a:t>
                      </a:r>
                      <a:r>
                        <a:rPr lang="en-US" sz="1000" dirty="0" err="1">
                          <a:effectLst/>
                        </a:rPr>
                        <a:t>masalah</a:t>
                      </a:r>
                      <a:r>
                        <a:rPr lang="en-US" sz="1000" dirty="0">
                          <a:effectLst/>
                        </a:rPr>
                        <a:t> </a:t>
                      </a:r>
                      <a:r>
                        <a:rPr lang="en-US" sz="1000" dirty="0" err="1">
                          <a:effectLst/>
                        </a:rPr>
                        <a:t>secara</a:t>
                      </a:r>
                      <a:r>
                        <a:rPr lang="en-US" sz="1000" dirty="0">
                          <a:effectLst/>
                        </a:rPr>
                        <a:t> </a:t>
                      </a:r>
                      <a:r>
                        <a:rPr lang="en-US" sz="1000" dirty="0" err="1">
                          <a:effectLst/>
                        </a:rPr>
                        <a:t>beretika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609" marR="626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Mampu </a:t>
                      </a:r>
                      <a:r>
                        <a:rPr lang="en-US" sz="1000">
                          <a:effectLst/>
                        </a:rPr>
                        <a:t>menganalisis dan membuat keputusan dalam penyelesaian masalah secara beretika 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609" marR="626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Sangat mampu menganalisis dan membuat keputusan dalam penyelesaian masalah secara beretika 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609" marR="62609" marT="0" marB="0"/>
                </a:tc>
                <a:extLst>
                  <a:ext uri="{0D108BD9-81ED-4DB2-BD59-A6C34878D82A}">
                    <a16:rowId xmlns:a16="http://schemas.microsoft.com/office/drawing/2014/main" xmlns="" val="4149223787"/>
                  </a:ext>
                </a:extLst>
              </a:tr>
              <a:tr h="4966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Markah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609" marR="626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609" marR="626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0          1          2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609" marR="626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3                   4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609" marR="626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5          6          7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609" marR="626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8          9          10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609" marR="62609" marT="0" marB="0"/>
                </a:tc>
                <a:extLst>
                  <a:ext uri="{0D108BD9-81ED-4DB2-BD59-A6C34878D82A}">
                    <a16:rowId xmlns:a16="http://schemas.microsoft.com/office/drawing/2014/main" xmlns="" val="2078256957"/>
                  </a:ext>
                </a:extLst>
              </a:tr>
              <a:tr h="22938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EM 3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609" marR="626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n-US" sz="1000">
                          <a:effectLst/>
                        </a:rPr>
                        <a:t>Mampu mengamalkan sikap beretika di samping mempunyai rasa tanggungjawab terhadap masyarakat </a:t>
                      </a:r>
                      <a:endParaRPr lang="en-GB" sz="10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609" marR="626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Tidak memperlihatkan etika dan tidak mempunyai integriti serta tangungjawab sosial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609" marR="626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Memperlihatkan sikap dan tingkah laku sopan pada masa dan tempat tertentu sahaja dan kurang perhatian terhadap masalah dan kesusahan orang lain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609" marR="626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Memperlihatkan sikap dan tingkah laku sopan tanpa kira masa dan tempat dan banyak memberi perhatian terhadap masalah dan kesusahan orang lain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609" marR="626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Memperlihatkan sikap dan tingkah laku sopan yang tinggi tanpa kira masa dan tempat  serta sangat prihatin terhadap masalah dan kesusahan orang lain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609" marR="62609" marT="0" marB="0"/>
                </a:tc>
                <a:extLst>
                  <a:ext uri="{0D108BD9-81ED-4DB2-BD59-A6C34878D82A}">
                    <a16:rowId xmlns:a16="http://schemas.microsoft.com/office/drawing/2014/main" xmlns="" val="3232299826"/>
                  </a:ext>
                </a:extLst>
              </a:tr>
              <a:tr h="4966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Markah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609" marR="626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609" marR="626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0          1          2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609" marR="626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3                   4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609" marR="626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5          6          7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609" marR="626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8          9          10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609" marR="62609" marT="0" marB="0"/>
                </a:tc>
                <a:extLst>
                  <a:ext uri="{0D108BD9-81ED-4DB2-BD59-A6C34878D82A}">
                    <a16:rowId xmlns:a16="http://schemas.microsoft.com/office/drawing/2014/main" xmlns="" val="1611821095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2FAE1EE-3B9D-4B87-995B-26B7C11AE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C79BD3-A261-49FD-87E5-21C854F7A9E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420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2507DB-7DAD-46DB-B6F1-1C32CA717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15" y="839109"/>
            <a:ext cx="8381999" cy="762000"/>
          </a:xfrm>
        </p:spPr>
        <p:txBody>
          <a:bodyPr>
            <a:normAutofit/>
          </a:bodyPr>
          <a:lstStyle/>
          <a:p>
            <a:pPr algn="ctr"/>
            <a:r>
              <a:rPr lang="en-GB" sz="3200" b="1" dirty="0">
                <a:solidFill>
                  <a:srgbClr val="FFFF00"/>
                </a:solidFill>
              </a:rPr>
              <a:t>RUBRIK </a:t>
            </a:r>
            <a:r>
              <a:rPr lang="en-GB" sz="3200" b="1" dirty="0" smtClean="0">
                <a:solidFill>
                  <a:srgbClr val="FFFF00"/>
                </a:solidFill>
              </a:rPr>
              <a:t>VIDEO KUMPULAN (20%)</a:t>
            </a:r>
            <a:endParaRPr lang="en-GB" sz="3200" b="1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91F8F02-24E8-4A2B-A2A7-A921CEFA6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C79BD3-A261-49FD-87E5-21C854F7A9E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9380721"/>
              </p:ext>
            </p:extLst>
          </p:nvPr>
        </p:nvGraphicFramePr>
        <p:xfrm>
          <a:off x="395515" y="1601106"/>
          <a:ext cx="8381998" cy="487589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615461">
                  <a:extLst>
                    <a:ext uri="{9D8B030D-6E8A-4147-A177-3AD203B41FA5}">
                      <a16:colId xmlns:a16="http://schemas.microsoft.com/office/drawing/2014/main" xmlns="" val="2971990650"/>
                    </a:ext>
                  </a:extLst>
                </a:gridCol>
                <a:gridCol w="1593605">
                  <a:extLst>
                    <a:ext uri="{9D8B030D-6E8A-4147-A177-3AD203B41FA5}">
                      <a16:colId xmlns:a16="http://schemas.microsoft.com/office/drawing/2014/main" xmlns="" val="201531079"/>
                    </a:ext>
                  </a:extLst>
                </a:gridCol>
                <a:gridCol w="1582614">
                  <a:extLst>
                    <a:ext uri="{9D8B030D-6E8A-4147-A177-3AD203B41FA5}">
                      <a16:colId xmlns:a16="http://schemas.microsoft.com/office/drawing/2014/main" xmlns="" val="3013771866"/>
                    </a:ext>
                  </a:extLst>
                </a:gridCol>
                <a:gridCol w="1483702">
                  <a:extLst>
                    <a:ext uri="{9D8B030D-6E8A-4147-A177-3AD203B41FA5}">
                      <a16:colId xmlns:a16="http://schemas.microsoft.com/office/drawing/2014/main" xmlns="" val="173237205"/>
                    </a:ext>
                  </a:extLst>
                </a:gridCol>
                <a:gridCol w="1549645">
                  <a:extLst>
                    <a:ext uri="{9D8B030D-6E8A-4147-A177-3AD203B41FA5}">
                      <a16:colId xmlns:a16="http://schemas.microsoft.com/office/drawing/2014/main" xmlns="" val="4173284041"/>
                    </a:ext>
                  </a:extLst>
                </a:gridCol>
                <a:gridCol w="1556971">
                  <a:extLst>
                    <a:ext uri="{9D8B030D-6E8A-4147-A177-3AD203B41FA5}">
                      <a16:colId xmlns:a16="http://schemas.microsoft.com/office/drawing/2014/main" xmlns="" val="2095544722"/>
                    </a:ext>
                  </a:extLst>
                </a:gridCol>
              </a:tblGrid>
              <a:tr h="2125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609" marR="626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HASIL PEMBELAJARAN 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609" marR="626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TAHAP I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609" marR="626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TAHAP 2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609" marR="626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TAHAP 3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609" marR="626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TAHAP 4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609" marR="62609" marT="0" marB="0" anchor="ctr"/>
                </a:tc>
                <a:extLst>
                  <a:ext uri="{0D108BD9-81ED-4DB2-BD59-A6C34878D82A}">
                    <a16:rowId xmlns:a16="http://schemas.microsoft.com/office/drawing/2014/main" xmlns="" val="1471541510"/>
                  </a:ext>
                </a:extLst>
              </a:tr>
              <a:tr h="212565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TH Kemahiran Berfikir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609" marR="62609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7346789"/>
                  </a:ext>
                </a:extLst>
              </a:tr>
              <a:tr h="19105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TH 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609" marR="626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Kebolehan </a:t>
                      </a:r>
                      <a:r>
                        <a:rPr lang="en-US" sz="1000">
                          <a:effectLst/>
                        </a:rPr>
                        <a:t>mengenal pasti dan menganalisis masalah dalam situasi kompleks dan kabur, serta membuat penilaian yang berjustifikasi</a:t>
                      </a:r>
                      <a:r>
                        <a:rPr lang="en-GB" sz="1000">
                          <a:effectLst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609" marR="626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Tidak mampu menentukan kandungan video dan tiada penilaian yang berjustifikasi.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609" marR="626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Mampu menentukan kandungan video tetapi gagal menjelaskan penilaian permasalahannya dengan baik.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609" marR="626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Mampu menentukan kandungan video,  memahami dan menjelaskan penilaian permasalahan dengan baik.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609" marR="626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Sangat mampu menentukan kandungan video dan memperlihatkan kefahaman yang mendalam berkaitan permasalahan serta dapat menilainya dengan sangat baik. 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609" marR="62609" marT="0" marB="0"/>
                </a:tc>
                <a:extLst>
                  <a:ext uri="{0D108BD9-81ED-4DB2-BD59-A6C34878D82A}">
                    <a16:rowId xmlns:a16="http://schemas.microsoft.com/office/drawing/2014/main" xmlns="" val="2005140028"/>
                  </a:ext>
                </a:extLst>
              </a:tr>
              <a:tr h="2125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Markah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609" marR="626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609" marR="626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0          1          2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609" marR="626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3                   4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609" marR="626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5          6          7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609" marR="626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8          9          10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609" marR="62609" marT="0" marB="0"/>
                </a:tc>
                <a:extLst>
                  <a:ext uri="{0D108BD9-81ED-4DB2-BD59-A6C34878D82A}">
                    <a16:rowId xmlns:a16="http://schemas.microsoft.com/office/drawing/2014/main" xmlns="" val="3806437965"/>
                  </a:ext>
                </a:extLst>
              </a:tr>
              <a:tr h="19025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TH 5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609" marR="626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Kebolehan berfikir secara kritis</a:t>
                      </a:r>
                      <a:endParaRPr lang="en-GB" sz="10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GB" sz="10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609" marR="626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Menyediakan papan cerita yang tidak bermesej,  kurang tersusun, dan tidak lengkap manakala video yang dihasilkan adalah tidak selari dengan papan cerita.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609" marR="626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Menyediakan papan cerita yang bermesej, tetapi kurang tersusun, dan tidak lengkap manakala video yang dihasilkan adalah tidak selari dengan papan cerita. 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609" marR="626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Menyediakan papan cerita yang bermesej,  kurang tersusun, dan kurang lengkap manakala video yang dihasilkan adalah selari dengan papan cerita. 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609" marR="626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Menyediakan papan cerita yang bermesej,  tersusun, dan lengkap manakala video yang dihasilkan adalah selari dengan papan cerita.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609" marR="62609" marT="0" marB="0"/>
                </a:tc>
                <a:extLst>
                  <a:ext uri="{0D108BD9-81ED-4DB2-BD59-A6C34878D82A}">
                    <a16:rowId xmlns:a16="http://schemas.microsoft.com/office/drawing/2014/main" xmlns="" val="2866950272"/>
                  </a:ext>
                </a:extLst>
              </a:tr>
              <a:tr h="2125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Markah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609" marR="626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609" marR="626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0          1          2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609" marR="626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3                   4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609" marR="626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5          6          7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609" marR="626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8          9          10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609" marR="62609" marT="0" marB="0"/>
                </a:tc>
                <a:extLst>
                  <a:ext uri="{0D108BD9-81ED-4DB2-BD59-A6C34878D82A}">
                    <a16:rowId xmlns:a16="http://schemas.microsoft.com/office/drawing/2014/main" xmlns="" val="3143813332"/>
                  </a:ext>
                </a:extLst>
              </a:tr>
              <a:tr h="2125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609" marR="626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HASIL PEMBELAJARAN 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609" marR="626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TAHAP I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609" marR="626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TAHAP 2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609" marR="626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</a:rPr>
                        <a:t>TAHAP 3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609" marR="626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effectLst/>
                        </a:rPr>
                        <a:t>TAHAP 4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609" marR="62609" marT="0" marB="0" anchor="ctr"/>
                </a:tc>
                <a:extLst>
                  <a:ext uri="{0D108BD9-81ED-4DB2-BD59-A6C34878D82A}">
                    <a16:rowId xmlns:a16="http://schemas.microsoft.com/office/drawing/2014/main" xmlns="" val="12899802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9675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2507DB-7DAD-46DB-B6F1-1C32CA717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764373"/>
            <a:ext cx="7330440" cy="1293028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FFFF00"/>
                </a:solidFill>
              </a:rPr>
              <a:t>RUBRIK </a:t>
            </a:r>
            <a:r>
              <a:rPr lang="en-GB" b="1" dirty="0" err="1" smtClean="0">
                <a:solidFill>
                  <a:srgbClr val="FFFF00"/>
                </a:solidFill>
              </a:rPr>
              <a:t>pEMBENTANGAN</a:t>
            </a:r>
            <a:r>
              <a:rPr lang="en-GB" b="1" dirty="0" smtClean="0">
                <a:solidFill>
                  <a:srgbClr val="FFFF00"/>
                </a:solidFill>
              </a:rPr>
              <a:t> (10%)</a:t>
            </a:r>
            <a:endParaRPr lang="en-GB" b="1" dirty="0">
              <a:solidFill>
                <a:srgbClr val="FFFF00"/>
              </a:solidFill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xmlns="" id="{D1EF6AC2-2F24-493D-BBD9-9753EC6E49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232326"/>
              </p:ext>
            </p:extLst>
          </p:nvPr>
        </p:nvGraphicFramePr>
        <p:xfrm>
          <a:off x="593725" y="1828801"/>
          <a:ext cx="7956549" cy="480462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84222">
                  <a:extLst>
                    <a:ext uri="{9D8B030D-6E8A-4147-A177-3AD203B41FA5}">
                      <a16:colId xmlns:a16="http://schemas.microsoft.com/office/drawing/2014/main" xmlns="" val="4287197317"/>
                    </a:ext>
                  </a:extLst>
                </a:gridCol>
                <a:gridCol w="1512718">
                  <a:extLst>
                    <a:ext uri="{9D8B030D-6E8A-4147-A177-3AD203B41FA5}">
                      <a16:colId xmlns:a16="http://schemas.microsoft.com/office/drawing/2014/main" xmlns="" val="2503118583"/>
                    </a:ext>
                  </a:extLst>
                </a:gridCol>
                <a:gridCol w="1502285">
                  <a:extLst>
                    <a:ext uri="{9D8B030D-6E8A-4147-A177-3AD203B41FA5}">
                      <a16:colId xmlns:a16="http://schemas.microsoft.com/office/drawing/2014/main" xmlns="" val="2294887104"/>
                    </a:ext>
                  </a:extLst>
                </a:gridCol>
                <a:gridCol w="1408393">
                  <a:extLst>
                    <a:ext uri="{9D8B030D-6E8A-4147-A177-3AD203B41FA5}">
                      <a16:colId xmlns:a16="http://schemas.microsoft.com/office/drawing/2014/main" xmlns="" val="1491546638"/>
                    </a:ext>
                  </a:extLst>
                </a:gridCol>
                <a:gridCol w="1470988">
                  <a:extLst>
                    <a:ext uri="{9D8B030D-6E8A-4147-A177-3AD203B41FA5}">
                      <a16:colId xmlns:a16="http://schemas.microsoft.com/office/drawing/2014/main" xmlns="" val="4273443273"/>
                    </a:ext>
                  </a:extLst>
                </a:gridCol>
                <a:gridCol w="1477943">
                  <a:extLst>
                    <a:ext uri="{9D8B030D-6E8A-4147-A177-3AD203B41FA5}">
                      <a16:colId xmlns:a16="http://schemas.microsoft.com/office/drawing/2014/main" xmlns="" val="2317414325"/>
                    </a:ext>
                  </a:extLst>
                </a:gridCol>
              </a:tblGrid>
              <a:tr h="1939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9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609" marR="626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900">
                          <a:effectLst/>
                        </a:rPr>
                        <a:t>HASIL PEMBELAJARAN 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609" marR="626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900">
                          <a:effectLst/>
                        </a:rPr>
                        <a:t>TAHAP I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609" marR="626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900">
                          <a:effectLst/>
                        </a:rPr>
                        <a:t>TAHAP 2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609" marR="626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900">
                          <a:effectLst/>
                        </a:rPr>
                        <a:t>TAHAP 3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609" marR="626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i-FI" sz="900">
                          <a:effectLst/>
                        </a:rPr>
                        <a:t>TAHAP 4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609" marR="62609" marT="0" marB="0" anchor="ctr"/>
                </a:tc>
                <a:extLst>
                  <a:ext uri="{0D108BD9-81ED-4DB2-BD59-A6C34878D82A}">
                    <a16:rowId xmlns:a16="http://schemas.microsoft.com/office/drawing/2014/main" xmlns="" val="422004364"/>
                  </a:ext>
                </a:extLst>
              </a:tr>
              <a:tr h="193986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900">
                          <a:effectLst/>
                        </a:rPr>
                        <a:t>PO4 Kemahiran Komunikasi/Communication Skills (CS)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609" marR="62609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92668270"/>
                  </a:ext>
                </a:extLst>
              </a:tr>
              <a:tr h="10417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900">
                          <a:effectLst/>
                        </a:rPr>
                        <a:t>CS 1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609" marR="626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Mampu menyampaikan maklumat dan gagasan dengan jelas, berkesan dan meyakinkan baik secara lisan ataupun bertulis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609" marR="626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Gagal berkomunikasi dengan berkesan dan penyampaian gagasannya tidak jelas serta membingungkan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609" marR="626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Agak mampu menyampaikan gagasan tetapi kejelasannya masih kurang 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609" marR="626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Gagasan yang disampaikan jelas dan memuaskan pendengar dan pembaca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609" marR="626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Sangat baik dalam menyampaikan gagasan dan sangat berkesan serta topiknya mudah difahami dengan jelas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609" marR="62609" marT="0" marB="0"/>
                </a:tc>
                <a:extLst>
                  <a:ext uri="{0D108BD9-81ED-4DB2-BD59-A6C34878D82A}">
                    <a16:rowId xmlns:a16="http://schemas.microsoft.com/office/drawing/2014/main" xmlns="" val="3352116402"/>
                  </a:ext>
                </a:extLst>
              </a:tr>
              <a:tr h="1939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900">
                          <a:effectLst/>
                        </a:rPr>
                        <a:t>Markah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609" marR="626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609" marR="626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0          1          2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609" marR="626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3                   4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609" marR="626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5          6          7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609" marR="626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8          9          10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609" marR="62609" marT="0" marB="0"/>
                </a:tc>
                <a:extLst>
                  <a:ext uri="{0D108BD9-81ED-4DB2-BD59-A6C34878D82A}">
                    <a16:rowId xmlns:a16="http://schemas.microsoft.com/office/drawing/2014/main" xmlns="" val="288857253"/>
                  </a:ext>
                </a:extLst>
              </a:tr>
              <a:tr h="17362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900">
                          <a:effectLst/>
                        </a:rPr>
                        <a:t>CS 3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609" marR="626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Mampu membuat pembentangan secara jelas dengan penuh keyakinan dan bersesuaian dengan tahap pendengar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609" marR="626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Gagal menyesuaikan persembahan kepada tahap pendengar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609" marR="626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Agak mampu menyesuaikan persembahan kepada tahap pendengar tetapi masih melakukan beberapa kesilapan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609" marR="626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Mampu menggunakan cara penyampaian yang betul dan bahan bantu yang sesuai bagi majoriti pendengar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609" marR="626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Sangat mampu menyampaikan persembahan yang jelas bagi setiap pendengar memahami fakta yang hendak disampaikan dengan cara penyampaian dan bahan bantu yang sesuai.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609" marR="62609" marT="0" marB="0"/>
                </a:tc>
                <a:extLst>
                  <a:ext uri="{0D108BD9-81ED-4DB2-BD59-A6C34878D82A}">
                    <a16:rowId xmlns:a16="http://schemas.microsoft.com/office/drawing/2014/main" xmlns="" val="1097434491"/>
                  </a:ext>
                </a:extLst>
              </a:tr>
              <a:tr h="1939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900">
                          <a:effectLst/>
                        </a:rPr>
                        <a:t>Markah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609" marR="626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609" marR="626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0          1          2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609" marR="626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3                   4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609" marR="626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5          6          7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609" marR="626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8          9          10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609" marR="62609" marT="0" marB="0"/>
                </a:tc>
                <a:extLst>
                  <a:ext uri="{0D108BD9-81ED-4DB2-BD59-A6C34878D82A}">
                    <a16:rowId xmlns:a16="http://schemas.microsoft.com/office/drawing/2014/main" xmlns="" val="562939651"/>
                  </a:ext>
                </a:extLst>
              </a:tr>
              <a:tr h="10567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900">
                          <a:effectLst/>
                        </a:rPr>
                        <a:t>CS 4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609" marR="626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Mampu menggunakan kemahiran teknologi dalam pembentangan</a:t>
                      </a:r>
                      <a:endParaRPr lang="en-GB" sz="10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GB" sz="10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GB" sz="10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609" marR="626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Gagal menggunakan kemahiran teknologi dengan baik </a:t>
                      </a:r>
                      <a:endParaRPr lang="en-GB" sz="10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GB" sz="10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GB" sz="10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609" marR="626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Agak mampu menggunakan kemahiran teknologi tetapi kurang berkesan dari segi suara dan animasi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609" marR="626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900">
                          <a:effectLst/>
                        </a:rPr>
                        <a:t>Mampu menggunakan kemahiran teknologi dengan sedikit kesilapan</a:t>
                      </a:r>
                      <a:endParaRPr lang="en-GB" sz="10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9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609" marR="626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Sangat trampil menggunakan teknologi secara berkesan dan maksimum di mana perlu.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609" marR="62609" marT="0" marB="0"/>
                </a:tc>
                <a:extLst>
                  <a:ext uri="{0D108BD9-81ED-4DB2-BD59-A6C34878D82A}">
                    <a16:rowId xmlns:a16="http://schemas.microsoft.com/office/drawing/2014/main" xmlns="" val="3545665387"/>
                  </a:ext>
                </a:extLst>
              </a:tr>
              <a:tr h="1939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900">
                          <a:effectLst/>
                        </a:rPr>
                        <a:t>Markah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609" marR="626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609" marR="626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0          1          2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609" marR="626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3                   4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609" marR="626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5          6          7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609" marR="626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8          9          10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609" marR="62609" marT="0" marB="0"/>
                </a:tc>
                <a:extLst>
                  <a:ext uri="{0D108BD9-81ED-4DB2-BD59-A6C34878D82A}">
                    <a16:rowId xmlns:a16="http://schemas.microsoft.com/office/drawing/2014/main" xmlns="" val="2987206696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91F8F02-24E8-4A2B-A2A7-A921CEFA6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C79BD3-A261-49FD-87E5-21C854F7A9E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955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1113345"/>
              </p:ext>
            </p:extLst>
          </p:nvPr>
        </p:nvGraphicFramePr>
        <p:xfrm>
          <a:off x="457200" y="974725"/>
          <a:ext cx="8153399" cy="55784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881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742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19099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54336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ms-MY" sz="1600" b="1" dirty="0">
                          <a:solidFill>
                            <a:srgbClr val="FFFF00"/>
                          </a:solidFill>
                          <a:effectLst/>
                        </a:rPr>
                        <a:t>PERTEMUAN</a:t>
                      </a:r>
                      <a:endParaRPr lang="en-US" sz="1600" b="1" i="1" dirty="0">
                        <a:solidFill>
                          <a:srgbClr val="FFFF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ms-MY" sz="1600" b="1" dirty="0">
                          <a:solidFill>
                            <a:srgbClr val="FFFF00"/>
                          </a:solidFill>
                          <a:effectLst/>
                        </a:rPr>
                        <a:t>TAJUK</a:t>
                      </a:r>
                      <a:endParaRPr lang="en-US" sz="1600" b="1" dirty="0">
                        <a:solidFill>
                          <a:srgbClr val="FFFF00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ms-MY" sz="1600" b="1" dirty="0">
                          <a:solidFill>
                            <a:srgbClr val="FFFF00"/>
                          </a:solidFill>
                          <a:effectLst/>
                        </a:rPr>
                        <a:t>CATATAN/ISI</a:t>
                      </a:r>
                      <a:endParaRPr lang="en-US" sz="1600" b="1" dirty="0">
                        <a:solidFill>
                          <a:srgbClr val="FFFF00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563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ms-MY" sz="1600" b="1" dirty="0">
                          <a:solidFill>
                            <a:srgbClr val="C00000"/>
                          </a:solidFill>
                          <a:effectLst/>
                        </a:rPr>
                        <a:t>1</a:t>
                      </a:r>
                      <a:endParaRPr lang="en-US" sz="16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ms-MY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-PENGENALAN KURSUS </a:t>
                      </a:r>
                    </a:p>
                    <a:p>
                      <a:r>
                        <a:rPr lang="ms-MY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PEMBAHAGIAN KUMPULAN</a:t>
                      </a:r>
                      <a:r>
                        <a:rPr lang="ms-MY" sz="18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DAN TUGASAN</a:t>
                      </a:r>
                      <a:endParaRPr lang="en-GB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BAB 1: MANUSIA DAN PEMIKIRAN</a:t>
                      </a:r>
                      <a:endParaRPr lang="en-GB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Perkembangan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pemikiran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saintifik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sejak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Zaman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Awal</a:t>
                      </a:r>
                      <a:endParaRPr lang="en-GB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Pemikiran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saintifik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dalam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peradaban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manusia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Mesopotamia, India, China,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Mesir</a:t>
                      </a:r>
                      <a:endParaRPr lang="en-GB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Pencapaian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sains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teknologi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dalam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tamadun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awal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6777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ms-MY" sz="1600" b="1" dirty="0">
                          <a:solidFill>
                            <a:srgbClr val="C00000"/>
                          </a:solidFill>
                          <a:effectLst/>
                        </a:rPr>
                        <a:t>2</a:t>
                      </a:r>
                      <a:endParaRPr lang="en-US" sz="16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BAB</a:t>
                      </a:r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2:</a:t>
                      </a:r>
                    </a:p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PERKEMBANGAN ILMU ZAMAN PERTENGAHAN </a:t>
                      </a:r>
                      <a:endParaRPr lang="en-GB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Perkembangan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pemikiran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saintifik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Zaman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Graeco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-Roman: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kosmologi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rasional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teologi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sekular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empirikal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saintifik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epistemologi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logik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etika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).</a:t>
                      </a:r>
                      <a:endParaRPr lang="en-GB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Pertembungan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antara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golongan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agamawan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saintis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dualisme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dalam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ilmu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).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C79BD3-A261-49FD-87E5-21C854F7A9E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740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5199776"/>
              </p:ext>
            </p:extLst>
          </p:nvPr>
        </p:nvGraphicFramePr>
        <p:xfrm>
          <a:off x="457200" y="1066800"/>
          <a:ext cx="8153399" cy="55270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881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456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41959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81948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ms-MY" sz="1600" b="1" dirty="0">
                          <a:solidFill>
                            <a:srgbClr val="FFFF00"/>
                          </a:solidFill>
                          <a:effectLst/>
                        </a:rPr>
                        <a:t>PERTEMUAN</a:t>
                      </a:r>
                      <a:endParaRPr lang="en-US" sz="1600" b="1" i="1" dirty="0">
                        <a:solidFill>
                          <a:srgbClr val="FFFF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ms-MY" sz="1600" b="1" dirty="0">
                          <a:solidFill>
                            <a:srgbClr val="FFFF00"/>
                          </a:solidFill>
                          <a:effectLst/>
                        </a:rPr>
                        <a:t>TAJUK</a:t>
                      </a:r>
                      <a:endParaRPr lang="en-US" sz="1600" b="1" dirty="0">
                        <a:solidFill>
                          <a:srgbClr val="FFFF00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ms-MY" sz="1600" b="1" dirty="0">
                          <a:solidFill>
                            <a:srgbClr val="FFFF00"/>
                          </a:solidFill>
                          <a:effectLst/>
                        </a:rPr>
                        <a:t>CATATAN/ISI</a:t>
                      </a:r>
                      <a:endParaRPr lang="en-US" sz="1600" b="1" dirty="0">
                        <a:solidFill>
                          <a:srgbClr val="FFFF00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0194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ms-MY" sz="1800" b="1" dirty="0" smtClean="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3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BAB 3: </a:t>
                      </a:r>
                    </a:p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EKOSISTEM KEILMUAN ISLAM</a:t>
                      </a:r>
                      <a:endParaRPr lang="en-GB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Ekosistem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agama,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sosial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ekonomi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politik</a:t>
                      </a:r>
                      <a:endParaRPr lang="en-GB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Peranan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pemerintah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sebagai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pemangkin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perkembangan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ilmu</a:t>
                      </a:r>
                      <a:endParaRPr lang="en-GB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Peranan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Bayt al-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Hikmah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GB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Zaman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Keemasan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Sains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Teknologi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Islam 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0250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ms-MY" sz="1800" b="1" dirty="0" smtClean="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4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BAB 4:</a:t>
                      </a:r>
                    </a:p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AGAMA DAN PEMIKIRAN SAINS DAN TEKNOLOGI</a:t>
                      </a:r>
                      <a:endParaRPr lang="en-GB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Agama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ilmu</a:t>
                      </a:r>
                      <a:endParaRPr lang="en-GB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Konsep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ilmu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ketamadunan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peranan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agama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dalam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ilmu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memperluaskan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pandangan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semesta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integrasi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akidah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syariah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akhlak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menyeimbangkan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antara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kerohanian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rasional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emosi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en-GB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Agama &amp;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sains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Islamisasi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sains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kesepaduan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ilmu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C79BD3-A261-49FD-87E5-21C854F7A9E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44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9386287"/>
              </p:ext>
            </p:extLst>
          </p:nvPr>
        </p:nvGraphicFramePr>
        <p:xfrm>
          <a:off x="457200" y="1066800"/>
          <a:ext cx="8458200" cy="5577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438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086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50577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87407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ms-MY" sz="1600" b="1" dirty="0">
                          <a:solidFill>
                            <a:srgbClr val="FFFF00"/>
                          </a:solidFill>
                          <a:effectLst/>
                        </a:rPr>
                        <a:t>PERTEMUAN</a:t>
                      </a:r>
                      <a:endParaRPr lang="en-US" sz="1600" b="1" i="1" dirty="0">
                        <a:solidFill>
                          <a:srgbClr val="FFFF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ms-MY" sz="1600" b="1" dirty="0">
                          <a:solidFill>
                            <a:srgbClr val="FFFF00"/>
                          </a:solidFill>
                          <a:effectLst/>
                        </a:rPr>
                        <a:t>TAJUK</a:t>
                      </a:r>
                      <a:endParaRPr lang="en-US" sz="1600" b="1" dirty="0">
                        <a:solidFill>
                          <a:srgbClr val="FFFF00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ms-MY" sz="1600" b="1" dirty="0">
                          <a:solidFill>
                            <a:srgbClr val="FFFF00"/>
                          </a:solidFill>
                          <a:effectLst/>
                        </a:rPr>
                        <a:t>CATATAN/ISI</a:t>
                      </a:r>
                      <a:endParaRPr lang="en-US" sz="1600" b="1" dirty="0">
                        <a:solidFill>
                          <a:srgbClr val="FFFF00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9859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ms-MY" sz="1800" b="1" dirty="0" smtClean="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5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BAB 5:</a:t>
                      </a:r>
                    </a:p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PEMIKIRAN SAINS &amp; TEKNOLOGI MERENTAS SEMPADAN</a:t>
                      </a:r>
                      <a:endParaRPr lang="en-GB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Perpindahan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ilmu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dunia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Islam</a:t>
                      </a:r>
                      <a:endParaRPr lang="en-GB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Pusat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perkembangan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ilmu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dalam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dunia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Islam (Baghdad,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Dimashq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Kaherah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Cordoba).</a:t>
                      </a:r>
                      <a:endParaRPr lang="en-GB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Bidang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tokoh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utama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tamadun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awal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hingga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tamadun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Islam)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0420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ms-MY" sz="1800" b="1" dirty="0" smtClean="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6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BAB 6: </a:t>
                      </a:r>
                    </a:p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PEMIKIRAN SAINTIFIK SAINTIS MUSLIM</a:t>
                      </a:r>
                      <a:endParaRPr lang="en-GB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Teras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pemikiran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sains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teknologi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kebebasan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berpandukan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wahyu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keamanan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toleransi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kelestarian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hidup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GB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Kaedah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saintifik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saintis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muslim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pencerapan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metod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observasi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al-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Razi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),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ujikaji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makmal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metod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Ibn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Haytham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),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diagnos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metod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Ibn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Sina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),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induktif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deduktif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metod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Ibn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Hazm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),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kemahiran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teori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praktikal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bukti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empirikal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metod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Ibn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Khaldun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),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kualitatif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kuantitatif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C79BD3-A261-49FD-87E5-21C854F7A9E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44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9410004"/>
              </p:ext>
            </p:extLst>
          </p:nvPr>
        </p:nvGraphicFramePr>
        <p:xfrm>
          <a:off x="304800" y="746126"/>
          <a:ext cx="8534400" cy="39331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292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499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65512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32360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ms-MY" sz="1800" b="1" dirty="0">
                          <a:solidFill>
                            <a:srgbClr val="FFFF00"/>
                          </a:solidFill>
                          <a:effectLst/>
                        </a:rPr>
                        <a:t>PERTEMUAN</a:t>
                      </a:r>
                      <a:endParaRPr lang="en-US" sz="1800" b="1" i="1" dirty="0">
                        <a:solidFill>
                          <a:srgbClr val="FFFF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ms-MY" sz="1800" b="1" dirty="0">
                          <a:solidFill>
                            <a:srgbClr val="FFFF00"/>
                          </a:solidFill>
                          <a:effectLst/>
                        </a:rPr>
                        <a:t>TAJUK</a:t>
                      </a:r>
                      <a:endParaRPr lang="en-US" sz="1800" b="1" dirty="0">
                        <a:solidFill>
                          <a:srgbClr val="FFFF00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ms-MY" sz="1800" b="1" dirty="0">
                          <a:solidFill>
                            <a:srgbClr val="FFFF00"/>
                          </a:solidFill>
                          <a:effectLst/>
                        </a:rPr>
                        <a:t>CATATAN/ISI</a:t>
                      </a:r>
                      <a:endParaRPr lang="en-US" sz="1800" b="1" dirty="0">
                        <a:solidFill>
                          <a:srgbClr val="FFFF00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505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ms-MY" sz="1800" b="1" dirty="0" smtClean="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7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GB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KUIZ</a:t>
                      </a:r>
                      <a:r>
                        <a:rPr lang="en-GB" sz="18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(10%)</a:t>
                      </a:r>
                      <a:endParaRPr lang="en-GB" sz="1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effectLst/>
                          <a:latin typeface="Calibri"/>
                          <a:ea typeface="Times New Roman"/>
                          <a:cs typeface="Arial"/>
                        </a:rPr>
                        <a:t>Bab</a:t>
                      </a:r>
                      <a:r>
                        <a:rPr lang="en-US" sz="1800" baseline="0" dirty="0" smtClean="0">
                          <a:effectLst/>
                          <a:latin typeface="Calibri"/>
                          <a:ea typeface="Times New Roman"/>
                          <a:cs typeface="Arial"/>
                        </a:rPr>
                        <a:t> 1 </a:t>
                      </a:r>
                      <a:r>
                        <a:rPr lang="en-US" sz="1800" baseline="0" dirty="0" err="1" smtClean="0">
                          <a:effectLst/>
                          <a:latin typeface="Calibri"/>
                          <a:ea typeface="Times New Roman"/>
                          <a:cs typeface="Arial"/>
                        </a:rPr>
                        <a:t>dan</a:t>
                      </a:r>
                      <a:r>
                        <a:rPr lang="en-US" sz="1800" baseline="0" dirty="0" smtClean="0">
                          <a:effectLst/>
                          <a:latin typeface="Calibri"/>
                          <a:ea typeface="Times New Roman"/>
                          <a:cs typeface="Arial"/>
                        </a:rPr>
                        <a:t> 2.</a:t>
                      </a:r>
                    </a:p>
                    <a:p>
                      <a:r>
                        <a:rPr lang="en-US" sz="1800" baseline="0" dirty="0" err="1" smtClean="0">
                          <a:effectLst/>
                          <a:latin typeface="Calibri"/>
                          <a:ea typeface="Times New Roman"/>
                          <a:cs typeface="Arial"/>
                        </a:rPr>
                        <a:t>Secara</a:t>
                      </a:r>
                      <a:r>
                        <a:rPr lang="en-US" sz="1800" baseline="0" dirty="0" smtClean="0">
                          <a:effectLst/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Calibri"/>
                          <a:ea typeface="Times New Roman"/>
                          <a:cs typeface="Arial"/>
                        </a:rPr>
                        <a:t>bertulis</a:t>
                      </a:r>
                      <a:r>
                        <a:rPr lang="en-US" sz="1800" baseline="0" dirty="0" smtClean="0">
                          <a:effectLst/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Calibri"/>
                          <a:ea typeface="Times New Roman"/>
                          <a:cs typeface="Arial"/>
                        </a:rPr>
                        <a:t>atau</a:t>
                      </a:r>
                      <a:r>
                        <a:rPr lang="en-US" sz="1800" baseline="0" dirty="0" smtClean="0">
                          <a:effectLst/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Calibri"/>
                          <a:ea typeface="Times New Roman"/>
                          <a:cs typeface="Arial"/>
                        </a:rPr>
                        <a:t>menggunakan</a:t>
                      </a:r>
                      <a:r>
                        <a:rPr lang="en-US" sz="1800" baseline="0" dirty="0" smtClean="0">
                          <a:effectLst/>
                          <a:latin typeface="Calibri"/>
                          <a:ea typeface="Times New Roman"/>
                          <a:cs typeface="Arial"/>
                        </a:rPr>
                        <a:t> e-learning, </a:t>
                      </a:r>
                      <a:r>
                        <a:rPr lang="en-US" sz="1800" baseline="0" dirty="0" err="1" smtClean="0">
                          <a:effectLst/>
                          <a:latin typeface="Calibri"/>
                          <a:ea typeface="Times New Roman"/>
                          <a:cs typeface="Arial"/>
                        </a:rPr>
                        <a:t>kahoot</a:t>
                      </a:r>
                      <a:r>
                        <a:rPr lang="en-US" sz="1800" baseline="0" dirty="0" smtClean="0">
                          <a:effectLst/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Calibri"/>
                          <a:ea typeface="Times New Roman"/>
                          <a:cs typeface="Arial"/>
                        </a:rPr>
                        <a:t>dan</a:t>
                      </a:r>
                      <a:r>
                        <a:rPr lang="en-US" sz="1800" baseline="0" dirty="0" smtClean="0">
                          <a:effectLst/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Calibri"/>
                          <a:ea typeface="Times New Roman"/>
                          <a:cs typeface="Arial"/>
                        </a:rPr>
                        <a:t>sebagainya</a:t>
                      </a:r>
                      <a:r>
                        <a:rPr lang="en-US" sz="1800" baseline="0" dirty="0" smtClean="0">
                          <a:effectLst/>
                          <a:latin typeface="Calibri"/>
                          <a:ea typeface="Times New Roman"/>
                          <a:cs typeface="Arial"/>
                        </a:rPr>
                        <a:t>.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5024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8</a:t>
                      </a:r>
                      <a:endParaRPr lang="en-US" sz="1800" b="1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r>
                        <a:rPr lang="en-GB" sz="1800" b="1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CUTI PERTENGAHAN SEMESTER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 sz="1800" dirty="0">
                        <a:effectLst/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929917653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C79BD3-A261-49FD-87E5-21C854F7A9E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353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2812127"/>
              </p:ext>
            </p:extLst>
          </p:nvPr>
        </p:nvGraphicFramePr>
        <p:xfrm>
          <a:off x="304800" y="746126"/>
          <a:ext cx="8534400" cy="45471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292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499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65512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32360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ms-MY" sz="1800" b="1" dirty="0">
                          <a:solidFill>
                            <a:srgbClr val="FFFF00"/>
                          </a:solidFill>
                          <a:effectLst/>
                        </a:rPr>
                        <a:t>PERTEMUAN</a:t>
                      </a:r>
                      <a:endParaRPr lang="en-US" sz="1800" b="1" i="1" dirty="0">
                        <a:solidFill>
                          <a:srgbClr val="FFFF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ms-MY" sz="1800" b="1" dirty="0">
                          <a:solidFill>
                            <a:srgbClr val="FFFF00"/>
                          </a:solidFill>
                          <a:effectLst/>
                        </a:rPr>
                        <a:t>TAJUK</a:t>
                      </a:r>
                      <a:endParaRPr lang="en-US" sz="1800" b="1" dirty="0">
                        <a:solidFill>
                          <a:srgbClr val="FFFF00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ms-MY" sz="1800" b="1" dirty="0">
                          <a:solidFill>
                            <a:srgbClr val="FFFF00"/>
                          </a:solidFill>
                          <a:effectLst/>
                        </a:rPr>
                        <a:t>CATATAN/ISI</a:t>
                      </a:r>
                      <a:endParaRPr lang="en-US" sz="1800" b="1" dirty="0">
                        <a:solidFill>
                          <a:srgbClr val="FFFF00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799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ms-MY" sz="1800" b="1" dirty="0" smtClean="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9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PERUBAHAN PARADIGMA PEMIKIRAN SAINTIS BARAT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Fasa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utama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Zaman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Pertengahan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Zaman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Pencerahan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Zaman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Renaisans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Zaman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Revolusi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Industri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en-GB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peranan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gereja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orientalis</a:t>
                      </a:r>
                      <a:endParaRPr lang="en-GB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perubahan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pemikiran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Barat: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memasyarakatkan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ilmu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mengharmonikan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falsafah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dengan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agama, agama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sains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kebangkitan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fahaman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rasionalisme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keselesaan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hidup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(gracious living: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seni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bina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muzik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pengurusan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perbandaran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kebersihan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&amp;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perindustrian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).</a:t>
                      </a:r>
                      <a:endParaRPr lang="en-GB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pengaliran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sains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teknologi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Barat: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tiga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ciri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utama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sebab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(reason),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sains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&amp;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teknologi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hak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individu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C79BD3-A261-49FD-87E5-21C854F7A9E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620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7053488"/>
              </p:ext>
            </p:extLst>
          </p:nvPr>
        </p:nvGraphicFramePr>
        <p:xfrm>
          <a:off x="457200" y="1066800"/>
          <a:ext cx="8458200" cy="55251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800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87407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ms-MY" sz="1600" b="1" dirty="0">
                          <a:solidFill>
                            <a:srgbClr val="FFFF00"/>
                          </a:solidFill>
                          <a:effectLst/>
                        </a:rPr>
                        <a:t>PERTEMUAN</a:t>
                      </a:r>
                      <a:endParaRPr lang="en-US" sz="1600" b="1" i="1" dirty="0">
                        <a:solidFill>
                          <a:srgbClr val="FFFF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ms-MY" sz="1600" b="1" dirty="0">
                          <a:solidFill>
                            <a:srgbClr val="FFFF00"/>
                          </a:solidFill>
                          <a:effectLst/>
                        </a:rPr>
                        <a:t>TAJUK</a:t>
                      </a:r>
                      <a:endParaRPr lang="en-US" sz="1600" b="1" dirty="0">
                        <a:solidFill>
                          <a:srgbClr val="FFFF00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ms-MY" sz="1600" b="1" dirty="0">
                          <a:solidFill>
                            <a:srgbClr val="FFFF00"/>
                          </a:solidFill>
                          <a:effectLst/>
                        </a:rPr>
                        <a:t>CATATAN/ISI</a:t>
                      </a:r>
                      <a:endParaRPr lang="en-US" sz="1600" b="1" dirty="0">
                        <a:solidFill>
                          <a:srgbClr val="FFFF00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9859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ms-MY" sz="1800" b="1" dirty="0" smtClean="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10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PEMODENAN SAINS &amp; TEKNOLOGI</a:t>
                      </a:r>
                    </a:p>
                    <a:p>
                      <a:endParaRPr lang="en-US" sz="1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(Seminar)</a:t>
                      </a:r>
                      <a:endParaRPr lang="en-GB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Pengenalan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revolusi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industri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di Barat</a:t>
                      </a:r>
                      <a:endParaRPr lang="en-GB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Faktor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yang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mempercepatkan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revolusi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industri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perubahan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sistem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ekonomi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peranan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penjelajahan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penerokaan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percetakan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perkembangan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intelektual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perubahan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berfikir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budaya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kesenian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falsafah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agama;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sosial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en-GB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Revolusi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industri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hubungannya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dengan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fahaman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sekular</a:t>
                      </a:r>
                      <a:endParaRPr lang="en-GB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Pencapaian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asas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revolusi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industri</a:t>
                      </a:r>
                      <a:endParaRPr lang="en-GB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Kesan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revolusi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industri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terhadap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pemikiran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individualistik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liberalisme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empirikal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relatif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rasional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humanisme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imperialisme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kolonialisme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faktor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industrialisasi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keperluan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kepada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bahan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mentah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perdagangan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perhambaan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).</a:t>
                      </a:r>
                      <a:endParaRPr lang="en-GB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C79BD3-A261-49FD-87E5-21C854F7A9E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624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457200"/>
            <a:ext cx="3657600" cy="808001"/>
          </a:xfrm>
        </p:spPr>
        <p:txBody>
          <a:bodyPr>
            <a:normAutofit/>
          </a:bodyPr>
          <a:lstStyle/>
          <a:p>
            <a:r>
              <a:rPr lang="ms-MY" sz="2000" dirty="0" smtClean="0"/>
              <a:t>Mohd Fauzi bin Abu @ Hussin (Ph.D)</a:t>
            </a:r>
            <a:endParaRPr lang="en-US" sz="2000" dirty="0"/>
          </a:p>
        </p:txBody>
      </p:sp>
      <p:pic>
        <p:nvPicPr>
          <p:cNvPr id="9" name="Picture 3" descr="D:\Downloads\2012-07-12 17.33.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148931" y="746125"/>
            <a:ext cx="4138612" cy="5518150"/>
          </a:xfrm>
          <a:prstGeom prst="rect">
            <a:avLst/>
          </a:prstGeom>
          <a:noFill/>
        </p:spPr>
      </p:pic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381000" y="1676399"/>
            <a:ext cx="3657600" cy="4587241"/>
          </a:xfrm>
        </p:spPr>
        <p:txBody>
          <a:bodyPr>
            <a:noAutofit/>
          </a:bodyPr>
          <a:lstStyle/>
          <a:p>
            <a:r>
              <a:rPr lang="en-US" sz="1200" b="1" dirty="0"/>
              <a:t>Bachelor of </a:t>
            </a:r>
            <a:r>
              <a:rPr lang="en-US" sz="1200" b="1" dirty="0" err="1"/>
              <a:t>Syariah</a:t>
            </a:r>
            <a:r>
              <a:rPr lang="en-US" sz="1200" b="1" dirty="0"/>
              <a:t> and Economics </a:t>
            </a:r>
            <a:r>
              <a:rPr lang="en-US" sz="1200" dirty="0"/>
              <a:t>(</a:t>
            </a:r>
            <a:r>
              <a:rPr lang="en-US" sz="1200" dirty="0" err="1"/>
              <a:t>BSh</a:t>
            </a:r>
            <a:r>
              <a:rPr lang="en-US" sz="1200" dirty="0"/>
              <a:t>) – University of Malaya (2004)</a:t>
            </a:r>
          </a:p>
          <a:p>
            <a:r>
              <a:rPr lang="en-US" sz="1200" b="1" dirty="0"/>
              <a:t>Master of Economics</a:t>
            </a:r>
            <a:r>
              <a:rPr lang="en-US" sz="1200" dirty="0"/>
              <a:t> (</a:t>
            </a:r>
            <a:r>
              <a:rPr lang="en-US" sz="1200" dirty="0" err="1"/>
              <a:t>MEc</a:t>
            </a:r>
            <a:r>
              <a:rPr lang="en-US" sz="1200" dirty="0"/>
              <a:t>)– University of Malaya  (2006)</a:t>
            </a:r>
          </a:p>
          <a:p>
            <a:r>
              <a:rPr lang="en-US" sz="1200" b="1" dirty="0"/>
              <a:t>Doctor of Philosophy PhD </a:t>
            </a:r>
            <a:r>
              <a:rPr lang="en-US" sz="1200" dirty="0"/>
              <a:t>(Islamic Political Economy) – Durham University (2011)</a:t>
            </a:r>
          </a:p>
          <a:p>
            <a:r>
              <a:rPr lang="ms-MY" sz="1200" dirty="0" err="1"/>
              <a:t>Visiting</a:t>
            </a:r>
            <a:r>
              <a:rPr lang="ms-MY" sz="1200" dirty="0"/>
              <a:t> </a:t>
            </a:r>
            <a:r>
              <a:rPr lang="ms-MY" sz="1200" dirty="0" err="1"/>
              <a:t>Scholar</a:t>
            </a:r>
            <a:r>
              <a:rPr lang="ms-MY" sz="1200" dirty="0"/>
              <a:t> 2017 – </a:t>
            </a:r>
            <a:r>
              <a:rPr lang="ms-MY" sz="1200" dirty="0" err="1"/>
              <a:t>Cambridge</a:t>
            </a:r>
            <a:r>
              <a:rPr lang="ms-MY" sz="1200" dirty="0"/>
              <a:t> </a:t>
            </a:r>
            <a:r>
              <a:rPr lang="ms-MY" sz="1200" dirty="0" err="1"/>
              <a:t>University</a:t>
            </a:r>
            <a:r>
              <a:rPr lang="ms-MY" sz="1200" dirty="0"/>
              <a:t>, </a:t>
            </a:r>
            <a:r>
              <a:rPr lang="ms-MY" sz="1200" dirty="0" err="1"/>
              <a:t>Centre</a:t>
            </a:r>
            <a:r>
              <a:rPr lang="ms-MY" sz="1200" dirty="0"/>
              <a:t> </a:t>
            </a:r>
            <a:r>
              <a:rPr lang="ms-MY" sz="1200" dirty="0" err="1"/>
              <a:t>of</a:t>
            </a:r>
            <a:r>
              <a:rPr lang="ms-MY" sz="1200" dirty="0"/>
              <a:t> Islamic </a:t>
            </a:r>
            <a:r>
              <a:rPr lang="ms-MY" sz="1200" dirty="0" err="1"/>
              <a:t>Studies</a:t>
            </a:r>
            <a:r>
              <a:rPr lang="ms-MY" sz="1200" dirty="0"/>
              <a:t>.</a:t>
            </a:r>
          </a:p>
          <a:p>
            <a:endParaRPr lang="ms-MY" sz="1200" dirty="0"/>
          </a:p>
          <a:p>
            <a:r>
              <a:rPr lang="ms-MY" sz="1200" dirty="0" err="1"/>
              <a:t>Kulaijaya</a:t>
            </a:r>
            <a:r>
              <a:rPr lang="ms-MY" sz="1200" dirty="0"/>
              <a:t>, Johor</a:t>
            </a:r>
            <a:r>
              <a:rPr lang="ms-MY" sz="1200" dirty="0" smtClean="0"/>
              <a:t>.</a:t>
            </a:r>
            <a:endParaRPr lang="ms-MY" sz="1200" dirty="0"/>
          </a:p>
          <a:p>
            <a:r>
              <a:rPr lang="ms-MY" sz="1200" dirty="0"/>
              <a:t>Fakulti Tamadun Islam, Universiti Teknologi Malaysia, </a:t>
            </a:r>
            <a:r>
              <a:rPr lang="ms-MY" sz="1200" dirty="0" smtClean="0"/>
              <a:t>Johor</a:t>
            </a:r>
            <a:endParaRPr lang="ms-MY" sz="1200" dirty="0"/>
          </a:p>
          <a:p>
            <a:r>
              <a:rPr lang="ms-MY" sz="1200" dirty="0" err="1"/>
              <a:t>Tel</a:t>
            </a:r>
            <a:r>
              <a:rPr lang="ms-MY" sz="1200" dirty="0"/>
              <a:t>: 0137932486</a:t>
            </a:r>
          </a:p>
          <a:p>
            <a:endParaRPr lang="ms-MY" sz="1200" dirty="0"/>
          </a:p>
          <a:p>
            <a:r>
              <a:rPr lang="ms-MY" sz="1200" dirty="0" err="1"/>
              <a:t>Email</a:t>
            </a:r>
            <a:r>
              <a:rPr lang="ms-MY" sz="1200" dirty="0"/>
              <a:t>: </a:t>
            </a:r>
            <a:r>
              <a:rPr lang="ms-MY" sz="1200" dirty="0" smtClean="0">
                <a:hlinkClick r:id="rId3"/>
              </a:rPr>
              <a:t>mohdfauziabu@utm.my</a:t>
            </a:r>
            <a:endParaRPr lang="ms-MY" sz="1200" dirty="0"/>
          </a:p>
          <a:p>
            <a:r>
              <a:rPr lang="ms-MY" sz="1200" dirty="0" err="1"/>
              <a:t>Being</a:t>
            </a:r>
            <a:r>
              <a:rPr lang="ms-MY" sz="1200" dirty="0"/>
              <a:t> </a:t>
            </a:r>
            <a:r>
              <a:rPr lang="ms-MY" sz="1200" dirty="0" err="1"/>
              <a:t>a</a:t>
            </a:r>
            <a:r>
              <a:rPr lang="ms-MY" sz="1200" dirty="0"/>
              <a:t> </a:t>
            </a:r>
            <a:r>
              <a:rPr lang="ms-MY" sz="1200" dirty="0" err="1"/>
              <a:t>lecturer</a:t>
            </a:r>
            <a:r>
              <a:rPr lang="ms-MY" sz="1200" dirty="0"/>
              <a:t> </a:t>
            </a:r>
            <a:r>
              <a:rPr lang="ms-MY" sz="1200" dirty="0" err="1"/>
              <a:t>at</a:t>
            </a:r>
            <a:r>
              <a:rPr lang="ms-MY" sz="1200" dirty="0"/>
              <a:t> UTM – </a:t>
            </a:r>
            <a:r>
              <a:rPr lang="ms-MY" sz="1200" dirty="0" err="1"/>
              <a:t>since</a:t>
            </a:r>
            <a:r>
              <a:rPr lang="ms-MY" sz="1200" dirty="0"/>
              <a:t> 16 Jun 2011.</a:t>
            </a:r>
          </a:p>
          <a:p>
            <a:r>
              <a:rPr lang="ms-MY" sz="1200" dirty="0" err="1"/>
              <a:t>Previously</a:t>
            </a:r>
            <a:r>
              <a:rPr lang="ms-MY" sz="1200" dirty="0"/>
              <a:t> </a:t>
            </a:r>
            <a:r>
              <a:rPr lang="ms-MY" sz="1200" dirty="0" err="1"/>
              <a:t>served</a:t>
            </a:r>
            <a:r>
              <a:rPr lang="ms-MY" sz="1200" dirty="0"/>
              <a:t> as </a:t>
            </a:r>
            <a:r>
              <a:rPr lang="ms-MY" sz="1200" dirty="0" err="1"/>
              <a:t>a</a:t>
            </a:r>
            <a:r>
              <a:rPr lang="ms-MY" sz="1200" dirty="0"/>
              <a:t> </a:t>
            </a:r>
            <a:r>
              <a:rPr lang="ms-MY" sz="1200" dirty="0" err="1"/>
              <a:t>fellow</a:t>
            </a:r>
            <a:r>
              <a:rPr lang="ms-MY" sz="1200" dirty="0"/>
              <a:t> </a:t>
            </a:r>
            <a:r>
              <a:rPr lang="ms-MY" sz="1200" dirty="0" err="1"/>
              <a:t>at</a:t>
            </a:r>
            <a:r>
              <a:rPr lang="ms-MY" sz="1200" dirty="0"/>
              <a:t> </a:t>
            </a:r>
            <a:r>
              <a:rPr lang="ms-MY" sz="1200" dirty="0" err="1"/>
              <a:t>University</a:t>
            </a:r>
            <a:r>
              <a:rPr lang="ms-MY" sz="1200" dirty="0"/>
              <a:t> Malaya, Kuala </a:t>
            </a:r>
            <a:r>
              <a:rPr lang="ms-MY" sz="1200" dirty="0" smtClean="0"/>
              <a:t>Lumpur</a:t>
            </a:r>
            <a:r>
              <a:rPr lang="ms-MY" sz="1200" dirty="0"/>
              <a:t>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46391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9316030"/>
              </p:ext>
            </p:extLst>
          </p:nvPr>
        </p:nvGraphicFramePr>
        <p:xfrm>
          <a:off x="381000" y="746126"/>
          <a:ext cx="8458200" cy="57994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800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87407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ms-MY" sz="1600" b="1" dirty="0">
                          <a:solidFill>
                            <a:srgbClr val="FFFF00"/>
                          </a:solidFill>
                          <a:effectLst/>
                        </a:rPr>
                        <a:t>PERTEMUAN</a:t>
                      </a:r>
                      <a:endParaRPr lang="en-US" sz="1600" b="1" i="1" dirty="0">
                        <a:solidFill>
                          <a:srgbClr val="FFFF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ms-MY" sz="1600" b="1" dirty="0">
                          <a:solidFill>
                            <a:srgbClr val="FFFF00"/>
                          </a:solidFill>
                          <a:effectLst/>
                        </a:rPr>
                        <a:t>TAJUK</a:t>
                      </a:r>
                      <a:endParaRPr lang="en-US" sz="1600" b="1" dirty="0">
                        <a:solidFill>
                          <a:srgbClr val="FFFF00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ms-MY" sz="1600" b="1" dirty="0">
                          <a:solidFill>
                            <a:srgbClr val="FFFF00"/>
                          </a:solidFill>
                          <a:effectLst/>
                        </a:rPr>
                        <a:t>CATATAN/ISI</a:t>
                      </a:r>
                      <a:endParaRPr lang="en-US" sz="1600" b="1" dirty="0">
                        <a:solidFill>
                          <a:srgbClr val="FFFF00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9859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ms-MY" sz="1800" b="1" dirty="0" smtClean="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11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REVOLUSI INDUSTRI &amp; KESANNYA TERHADAP KEMANUSIAAN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(Seminar)</a:t>
                      </a:r>
                      <a:endParaRPr lang="en-GB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Fasa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dalam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revolusi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industri</a:t>
                      </a:r>
                      <a:endParaRPr lang="en-GB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Font typeface="+mj-lt"/>
                        <a:buAutoNum type="arabicParenR"/>
                      </a:pP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Fasa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1: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penggunaan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mesin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kuasa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air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wap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GB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Font typeface="+mj-lt"/>
                        <a:buAutoNum type="arabicParenR"/>
                      </a:pP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Fasa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2: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pengeluaran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berskala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besar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penggunaan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kuasa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elektrik</a:t>
                      </a:r>
                      <a:endParaRPr lang="en-GB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Font typeface="+mj-lt"/>
                        <a:buAutoNum type="arabicParenR"/>
                      </a:pP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Fasa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3: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penggunaan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komputer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automasi</a:t>
                      </a:r>
                      <a:endParaRPr lang="en-GB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Font typeface="+mj-lt"/>
                        <a:buAutoNum type="arabicParenR"/>
                      </a:pP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Fasa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4: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sistem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siber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fizikal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digitalisasi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GB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kesan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revolusi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industri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kepada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kehidupan</a:t>
                      </a:r>
                      <a:endParaRPr lang="en-GB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9859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12</a:t>
                      </a:r>
                      <a:endParaRPr lang="en-US" sz="1800" b="1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ETIKA &amp; NILAI DALAM PEMIKIRAN SAINS &amp; TEKNOLOGI</a:t>
                      </a:r>
                      <a:endParaRPr lang="en-GB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en-US" sz="18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Industrial Revolution (4IR)</a:t>
                      </a:r>
                      <a:endParaRPr lang="en-GB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Etika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nilai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dalam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pemikiran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sains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teknologi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perubatan-pembunuhan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ihsan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biologi-pengklonan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ibu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tumpang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bayi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tabung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uji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pemakanan-ubahsuai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genetik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gmo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);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teknologi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buatan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(AI);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persenjataan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robot, drone; IT-hackers, dark web.</a:t>
                      </a:r>
                      <a:endParaRPr lang="en-GB" sz="1800" b="1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979825887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C79BD3-A261-49FD-87E5-21C854F7A9E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372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2467547"/>
              </p:ext>
            </p:extLst>
          </p:nvPr>
        </p:nvGraphicFramePr>
        <p:xfrm>
          <a:off x="457200" y="1066800"/>
          <a:ext cx="8458200" cy="39845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800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87407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ms-MY" sz="1600" b="1" dirty="0">
                          <a:solidFill>
                            <a:srgbClr val="FFFF00"/>
                          </a:solidFill>
                          <a:effectLst/>
                        </a:rPr>
                        <a:t>PERTEMUAN</a:t>
                      </a:r>
                      <a:endParaRPr lang="en-US" sz="1600" b="1" i="1" dirty="0">
                        <a:solidFill>
                          <a:srgbClr val="FFFF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ms-MY" sz="1600" b="1" dirty="0">
                          <a:solidFill>
                            <a:srgbClr val="FFFF00"/>
                          </a:solidFill>
                          <a:effectLst/>
                        </a:rPr>
                        <a:t>TAJUK</a:t>
                      </a:r>
                      <a:endParaRPr lang="en-US" sz="1600" b="1" dirty="0">
                        <a:solidFill>
                          <a:srgbClr val="FFFF00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ms-MY" sz="1600" b="1" dirty="0">
                          <a:solidFill>
                            <a:srgbClr val="FFFF00"/>
                          </a:solidFill>
                          <a:effectLst/>
                        </a:rPr>
                        <a:t>CATATAN/ISI</a:t>
                      </a:r>
                      <a:endParaRPr lang="en-US" sz="1600" b="1" dirty="0">
                        <a:solidFill>
                          <a:srgbClr val="FFFF00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9859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ms-MY" sz="1800" b="1" dirty="0" smtClean="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13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MENGINSANKAN SAINS &amp; TEKNOLOGI (humanizing science and technology)</a:t>
                      </a:r>
                      <a:endParaRPr lang="en-GB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Dasar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Sains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Teknologi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Inovasi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Negara</a:t>
                      </a:r>
                      <a:endParaRPr lang="en-GB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9859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14-15</a:t>
                      </a:r>
                      <a:endParaRPr lang="en-US" sz="1800" b="1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PEMBENTANGAN</a:t>
                      </a:r>
                      <a:r>
                        <a:rPr lang="en-GB" sz="18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PROJEK</a:t>
                      </a:r>
                      <a:endParaRPr lang="en-GB" sz="1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Pembentangan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kumpulan</a:t>
                      </a:r>
                      <a:endParaRPr lang="en-GB" sz="1800" b="1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979825887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C79BD3-A261-49FD-87E5-21C854F7A9ED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763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Perancangan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909110"/>
              </p:ext>
            </p:extLst>
          </p:nvPr>
        </p:nvGraphicFramePr>
        <p:xfrm>
          <a:off x="1212850" y="2590800"/>
          <a:ext cx="6940550" cy="3810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55280"/>
                <a:gridCol w="855280"/>
                <a:gridCol w="5229990"/>
              </a:tblGrid>
              <a:tr h="23627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Week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Date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Topic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</a:tr>
              <a:tr h="25104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Week 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u="none" strike="noStrike">
                          <a:effectLst/>
                        </a:rPr>
                        <a:t>28-Jan</a:t>
                      </a:r>
                      <a:endParaRPr lang="mr-IN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000" u="none" strike="noStrike">
                          <a:effectLst/>
                        </a:rPr>
                        <a:t>Bab 1: Manusia dan Pemikiran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Trebuchet MS" charset="0"/>
                      </a:endParaRPr>
                    </a:p>
                  </a:txBody>
                  <a:tcPr marL="12700" marR="12700" marT="12700" marB="0" anchor="ctr"/>
                </a:tc>
              </a:tr>
              <a:tr h="23627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Week 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u="none" strike="noStrike">
                          <a:effectLst/>
                        </a:rPr>
                        <a:t>03-Feb</a:t>
                      </a:r>
                      <a:endParaRPr lang="mr-IN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000" u="none" strike="noStrike">
                          <a:effectLst/>
                        </a:rPr>
                        <a:t>Bab 2: Perkembangan Ilmu Zaman Pertengahan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Trebuchet MS" charset="0"/>
                      </a:endParaRPr>
                    </a:p>
                  </a:txBody>
                  <a:tcPr marL="12700" marR="12700" marT="12700" marB="0" anchor="ctr"/>
                </a:tc>
              </a:tr>
              <a:tr h="23627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Week 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10-Feb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000" u="none" strike="noStrike">
                          <a:effectLst/>
                        </a:rPr>
                        <a:t>Bab 3: Ekosistem Keilmuan Islam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Trebuchet MS" charset="0"/>
                      </a:endParaRPr>
                    </a:p>
                  </a:txBody>
                  <a:tcPr marL="12700" marR="12700" marT="12700" marB="0" anchor="ctr"/>
                </a:tc>
              </a:tr>
              <a:tr h="23627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Week 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>
                          <a:effectLst/>
                        </a:rPr>
                        <a:t>17-Feb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000" u="none" strike="noStrike" dirty="0">
                          <a:effectLst/>
                        </a:rPr>
                        <a:t>Bab 4: Agama </a:t>
                      </a:r>
                      <a:r>
                        <a:rPr lang="en-US" sz="1000" u="none" strike="noStrike" dirty="0" err="1">
                          <a:effectLst/>
                        </a:rPr>
                        <a:t>dan</a:t>
                      </a:r>
                      <a:r>
                        <a:rPr lang="en-US" sz="1000" u="none" strike="noStrike" dirty="0">
                          <a:effectLst/>
                        </a:rPr>
                        <a:t> </a:t>
                      </a:r>
                      <a:r>
                        <a:rPr lang="en-US" sz="1000" u="none" strike="noStrike" dirty="0" err="1">
                          <a:effectLst/>
                        </a:rPr>
                        <a:t>Pemikiran</a:t>
                      </a:r>
                      <a:r>
                        <a:rPr lang="en-US" sz="1000" u="none" strike="noStrike" dirty="0">
                          <a:effectLst/>
                        </a:rPr>
                        <a:t> </a:t>
                      </a:r>
                      <a:r>
                        <a:rPr lang="en-US" sz="1000" u="none" strike="noStrike" dirty="0" err="1">
                          <a:effectLst/>
                        </a:rPr>
                        <a:t>Sains</a:t>
                      </a:r>
                      <a:r>
                        <a:rPr lang="en-US" sz="1000" u="none" strike="noStrike" dirty="0">
                          <a:effectLst/>
                        </a:rPr>
                        <a:t> </a:t>
                      </a:r>
                      <a:r>
                        <a:rPr lang="en-US" sz="1000" u="none" strike="noStrike" dirty="0" err="1">
                          <a:effectLst/>
                        </a:rPr>
                        <a:t>dan</a:t>
                      </a:r>
                      <a:r>
                        <a:rPr lang="en-US" sz="1000" u="none" strike="noStrike" dirty="0">
                          <a:effectLst/>
                        </a:rPr>
                        <a:t> </a:t>
                      </a:r>
                      <a:r>
                        <a:rPr lang="en-US" sz="1000" u="none" strike="noStrike" dirty="0" err="1">
                          <a:effectLst/>
                        </a:rPr>
                        <a:t>Teknologi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rebuchet MS" charset="0"/>
                      </a:endParaRPr>
                    </a:p>
                  </a:txBody>
                  <a:tcPr marL="12700" marR="12700" marT="12700" marB="0" anchor="ctr"/>
                </a:tc>
              </a:tr>
              <a:tr h="25104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Week 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u="none" strike="noStrike">
                          <a:effectLst/>
                        </a:rPr>
                        <a:t>24-Feb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000" u="none" strike="noStrike">
                          <a:effectLst/>
                        </a:rPr>
                        <a:t>Bab 5: Pemikiran Sains dan Teknologi Merentas Sempadan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Trebuchet MS" charset="0"/>
                      </a:endParaRPr>
                    </a:p>
                  </a:txBody>
                  <a:tcPr marL="12700" marR="12700" marT="12700" marB="0" anchor="ctr"/>
                </a:tc>
              </a:tr>
              <a:tr h="23627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Week 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u="none" strike="noStrike">
                          <a:effectLst/>
                        </a:rPr>
                        <a:t>03-Mar</a:t>
                      </a:r>
                      <a:endParaRPr lang="mr-IN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000" u="none" strike="noStrike">
                          <a:effectLst/>
                        </a:rPr>
                        <a:t>KUIZ / UJIAN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Trebuchet MS" charset="0"/>
                      </a:endParaRPr>
                    </a:p>
                  </a:txBody>
                  <a:tcPr marL="12700" marR="12700" marT="12700" marB="0" anchor="ctr"/>
                </a:tc>
              </a:tr>
              <a:tr h="23627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Week 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u="none" strike="noStrike">
                          <a:effectLst/>
                        </a:rPr>
                        <a:t>10-Mar</a:t>
                      </a:r>
                      <a:endParaRPr lang="mr-IN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000" u="none" strike="noStrike">
                          <a:effectLst/>
                        </a:rPr>
                        <a:t>Bab 6: Pemikiran Saintifik Saintis Muslim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Trebuchet MS" charset="0"/>
                      </a:endParaRPr>
                    </a:p>
                  </a:txBody>
                  <a:tcPr marL="12700" marR="12700" marT="12700" marB="0" anchor="ctr"/>
                </a:tc>
              </a:tr>
              <a:tr h="23627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Week 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u="none" strike="noStrike">
                          <a:effectLst/>
                        </a:rPr>
                        <a:t>17-Mar</a:t>
                      </a:r>
                      <a:endParaRPr lang="mr-IN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000" u="none" strike="noStrike">
                          <a:effectLst/>
                        </a:rPr>
                        <a:t>KUIZ / STORYBOARD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Trebuchet MS" charset="0"/>
                      </a:endParaRPr>
                    </a:p>
                  </a:txBody>
                  <a:tcPr marL="12700" marR="12700" marT="12700" marB="0" anchor="ctr"/>
                </a:tc>
              </a:tr>
              <a:tr h="23627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Week 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u="none" strike="noStrike">
                          <a:effectLst/>
                        </a:rPr>
                        <a:t>24-Mar</a:t>
                      </a:r>
                      <a:endParaRPr lang="mr-IN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000" u="none" strike="noStrike">
                          <a:effectLst/>
                        </a:rPr>
                        <a:t>Bab 7: Perubahan Paradigma Pemikiran Saintis Barat 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Trebuchet MS" charset="0"/>
                      </a:endParaRPr>
                    </a:p>
                  </a:txBody>
                  <a:tcPr marL="12700" marR="12700" marT="12700" marB="0" anchor="ctr"/>
                </a:tc>
              </a:tr>
              <a:tr h="236279"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>
                          <a:effectLst/>
                        </a:rPr>
                        <a:t>Week 10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u="none" strike="noStrike">
                          <a:effectLst/>
                        </a:rPr>
                        <a:t>31-Mar</a:t>
                      </a:r>
                      <a:endParaRPr lang="mr-IN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000" u="none" strike="noStrike">
                          <a:effectLst/>
                        </a:rPr>
                        <a:t>Bab 8: Pemodenan Sains dan Teknologi (SEMINAR)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Trebuchet MS" charset="0"/>
                      </a:endParaRPr>
                    </a:p>
                  </a:txBody>
                  <a:tcPr marL="12700" marR="12700" marT="12700" marB="0" anchor="ctr"/>
                </a:tc>
              </a:tr>
              <a:tr h="236279"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>
                          <a:effectLst/>
                        </a:rPr>
                        <a:t>Week 11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u="none" strike="noStrike">
                          <a:effectLst/>
                        </a:rPr>
                        <a:t>07-Apr</a:t>
                      </a:r>
                      <a:endParaRPr lang="mr-IN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000" u="none" strike="noStrike">
                          <a:effectLst/>
                        </a:rPr>
                        <a:t>Bab 9: Revolusi Industri dan Kesannya Terhadap Kemanusiaan (SEMINAR)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Trebuchet MS" charset="0"/>
                      </a:endParaRPr>
                    </a:p>
                  </a:txBody>
                  <a:tcPr marL="12700" marR="12700" marT="12700" marB="0" anchor="ctr"/>
                </a:tc>
              </a:tr>
              <a:tr h="236279"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>
                          <a:effectLst/>
                        </a:rPr>
                        <a:t>Week 12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u="none" strike="noStrike">
                          <a:effectLst/>
                        </a:rPr>
                        <a:t>14-Apr</a:t>
                      </a:r>
                      <a:endParaRPr lang="mr-IN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000" u="none" strike="noStrike">
                          <a:effectLst/>
                        </a:rPr>
                        <a:t>Bab 10: Etika dan Nilai dalam Pemikiran Sains dan Teknologi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Trebuchet MS" charset="0"/>
                      </a:endParaRPr>
                    </a:p>
                  </a:txBody>
                  <a:tcPr marL="12700" marR="12700" marT="12700" marB="0" anchor="ctr"/>
                </a:tc>
              </a:tr>
              <a:tr h="236279"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>
                          <a:effectLst/>
                        </a:rPr>
                        <a:t>Week 13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u="none" strike="noStrike">
                          <a:effectLst/>
                        </a:rPr>
                        <a:t>21-Apr</a:t>
                      </a:r>
                      <a:endParaRPr lang="mr-IN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000" u="none" strike="noStrike">
                          <a:effectLst/>
                        </a:rPr>
                        <a:t>Bab 11: Menginsankan sains dan teknologi (humanizing science and technology)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Trebuchet MS" charset="0"/>
                      </a:endParaRPr>
                    </a:p>
                  </a:txBody>
                  <a:tcPr marL="12700" marR="12700" marT="12700" marB="0" anchor="ctr"/>
                </a:tc>
              </a:tr>
              <a:tr h="236279"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>
                          <a:effectLst/>
                        </a:rPr>
                        <a:t>Week 14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u="none" strike="noStrike">
                          <a:effectLst/>
                        </a:rPr>
                        <a:t>28-Apr</a:t>
                      </a:r>
                      <a:endParaRPr lang="mr-IN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000" u="none" strike="noStrike">
                          <a:effectLst/>
                        </a:rPr>
                        <a:t>Pembentangan projek kumpulan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Trebuchet MS" charset="0"/>
                      </a:endParaRPr>
                    </a:p>
                  </a:txBody>
                  <a:tcPr marL="12700" marR="12700" marT="12700" marB="0" anchor="ctr"/>
                </a:tc>
              </a:tr>
              <a:tr h="236279">
                <a:tc>
                  <a:txBody>
                    <a:bodyPr/>
                    <a:lstStyle/>
                    <a:p>
                      <a:pPr algn="l" fontAlgn="b"/>
                      <a:r>
                        <a:rPr lang="nl-NL" sz="1200" u="none" strike="noStrike">
                          <a:effectLst/>
                        </a:rPr>
                        <a:t>Week 15</a:t>
                      </a:r>
                      <a:endParaRPr lang="nl-NL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u="none" strike="noStrike">
                          <a:effectLst/>
                        </a:rPr>
                        <a:t>05-May</a:t>
                      </a:r>
                      <a:endParaRPr lang="mr-IN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000" u="none" strike="noStrike" dirty="0" err="1">
                          <a:effectLst/>
                        </a:rPr>
                        <a:t>Pembentangan</a:t>
                      </a:r>
                      <a:r>
                        <a:rPr lang="en-US" sz="1000" u="none" strike="noStrike" dirty="0">
                          <a:effectLst/>
                        </a:rPr>
                        <a:t> </a:t>
                      </a:r>
                      <a:r>
                        <a:rPr lang="en-US" sz="1000" u="none" strike="noStrike" dirty="0" err="1">
                          <a:effectLst/>
                        </a:rPr>
                        <a:t>projek</a:t>
                      </a:r>
                      <a:r>
                        <a:rPr lang="en-US" sz="1000" u="none" strike="noStrike" dirty="0">
                          <a:effectLst/>
                        </a:rPr>
                        <a:t> </a:t>
                      </a:r>
                      <a:r>
                        <a:rPr lang="en-US" sz="1000" u="none" strike="noStrike" dirty="0" err="1">
                          <a:effectLst/>
                        </a:rPr>
                        <a:t>kumpulan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rebuchet MS" charset="0"/>
                      </a:endParaRP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C79BD3-A261-49FD-87E5-21C854F7A9E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658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64373"/>
            <a:ext cx="7955280" cy="759627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PORTFOLIO, PROJEK &amp; LAPORAN (60%)</a:t>
            </a: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9924085"/>
              </p:ext>
            </p:extLst>
          </p:nvPr>
        </p:nvGraphicFramePr>
        <p:xfrm>
          <a:off x="627017" y="1567647"/>
          <a:ext cx="7955915" cy="518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8724">
                  <a:extLst>
                    <a:ext uri="{9D8B030D-6E8A-4147-A177-3AD203B41FA5}">
                      <a16:colId xmlns:a16="http://schemas.microsoft.com/office/drawing/2014/main" xmlns="" val="246495349"/>
                    </a:ext>
                  </a:extLst>
                </a:gridCol>
                <a:gridCol w="5697191">
                  <a:extLst>
                    <a:ext uri="{9D8B030D-6E8A-4147-A177-3AD203B41FA5}">
                      <a16:colId xmlns:a16="http://schemas.microsoft.com/office/drawing/2014/main" xmlns="" val="4030760308"/>
                    </a:ext>
                  </a:extLst>
                </a:gridCol>
              </a:tblGrid>
              <a:tr h="409655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KATEGORI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ARAHAN/PELAKSANAAN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67390724"/>
                  </a:ext>
                </a:extLst>
              </a:tr>
              <a:tr h="1114345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/>
                        <a:t>PORTFOLIO (20%)</a:t>
                      </a:r>
                    </a:p>
                    <a:p>
                      <a:pPr algn="ctr"/>
                      <a:r>
                        <a:rPr lang="en-GB" sz="1800" b="1" dirty="0" smtClean="0"/>
                        <a:t>(</a:t>
                      </a:r>
                      <a:r>
                        <a:rPr lang="en-GB" sz="1800" b="1" dirty="0" err="1" smtClean="0"/>
                        <a:t>kumpulan</a:t>
                      </a:r>
                      <a:r>
                        <a:rPr lang="en-GB" sz="1800" b="1" dirty="0" smtClean="0"/>
                        <a:t>)</a:t>
                      </a:r>
                      <a:endParaRPr lang="en-GB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2000" dirty="0" smtClean="0"/>
                        <a:t>Jelaskan perkembangan pemikiran sains dan teknologi dalam peradaban manusia sejak zaman klasik hingga kini.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48489479"/>
                  </a:ext>
                </a:extLst>
              </a:tr>
              <a:tr h="1782403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/>
                        <a:t>PROJEK KUMPULAN (30%)</a:t>
                      </a:r>
                    </a:p>
                    <a:p>
                      <a:pPr algn="ctr"/>
                      <a:r>
                        <a:rPr lang="en-GB" sz="1800" b="1" dirty="0" smtClean="0"/>
                        <a:t>(video:</a:t>
                      </a:r>
                    </a:p>
                    <a:p>
                      <a:pPr algn="ctr"/>
                      <a:r>
                        <a:rPr lang="en-GB" sz="1800" b="1" dirty="0" err="1" smtClean="0"/>
                        <a:t>kumpulan</a:t>
                      </a:r>
                      <a:r>
                        <a:rPr lang="en-GB" sz="1800" b="1" dirty="0" smtClean="0"/>
                        <a:t> 20%)</a:t>
                      </a:r>
                    </a:p>
                    <a:p>
                      <a:pPr algn="ctr"/>
                      <a:r>
                        <a:rPr lang="en-GB" sz="1800" b="1" dirty="0" smtClean="0"/>
                        <a:t>(</a:t>
                      </a:r>
                      <a:r>
                        <a:rPr lang="en-GB" sz="1800" b="1" dirty="0" err="1" smtClean="0"/>
                        <a:t>pembentangan</a:t>
                      </a:r>
                      <a:r>
                        <a:rPr lang="en-GB" sz="1800" b="1" dirty="0" smtClean="0"/>
                        <a:t>: </a:t>
                      </a:r>
                      <a:r>
                        <a:rPr lang="en-GB" sz="1800" b="1" dirty="0" err="1" smtClean="0"/>
                        <a:t>kump</a:t>
                      </a:r>
                      <a:r>
                        <a:rPr lang="en-GB" sz="1800" b="1" dirty="0" smtClean="0"/>
                        <a:t>/</a:t>
                      </a:r>
                      <a:r>
                        <a:rPr lang="en-GB" sz="1800" b="1" dirty="0" err="1" smtClean="0"/>
                        <a:t>individu</a:t>
                      </a:r>
                      <a:r>
                        <a:rPr lang="en-GB" sz="1800" b="1" dirty="0" smtClean="0"/>
                        <a:t> 10%)</a:t>
                      </a:r>
                      <a:endParaRPr lang="en-GB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err="1" smtClean="0"/>
                        <a:t>Sediakan</a:t>
                      </a:r>
                      <a:r>
                        <a:rPr lang="en-GB" sz="2000" dirty="0" smtClean="0"/>
                        <a:t> video </a:t>
                      </a:r>
                      <a:r>
                        <a:rPr lang="en-GB" sz="2000" dirty="0" err="1" smtClean="0"/>
                        <a:t>pendek</a:t>
                      </a:r>
                      <a:r>
                        <a:rPr lang="en-GB" sz="2000" dirty="0" smtClean="0"/>
                        <a:t> </a:t>
                      </a:r>
                      <a:r>
                        <a:rPr lang="en-GB" sz="2000" dirty="0" err="1" smtClean="0"/>
                        <a:t>berdurasi</a:t>
                      </a:r>
                      <a:r>
                        <a:rPr lang="en-GB" sz="2000" dirty="0" smtClean="0"/>
                        <a:t> 5 - 10 </a:t>
                      </a:r>
                      <a:r>
                        <a:rPr lang="en-GB" sz="2000" dirty="0" err="1" smtClean="0"/>
                        <a:t>minit</a:t>
                      </a:r>
                      <a:r>
                        <a:rPr lang="en-GB" sz="2000" dirty="0" smtClean="0"/>
                        <a:t> yang </a:t>
                      </a:r>
                      <a:r>
                        <a:rPr lang="en-GB" sz="2000" dirty="0" err="1" smtClean="0"/>
                        <a:t>menjelaskan</a:t>
                      </a:r>
                      <a:r>
                        <a:rPr lang="en-GB" sz="2000" dirty="0" smtClean="0"/>
                        <a:t> </a:t>
                      </a:r>
                      <a:r>
                        <a:rPr lang="en-GB" sz="2000" dirty="0" err="1" smtClean="0"/>
                        <a:t>ekosistem</a:t>
                      </a:r>
                      <a:r>
                        <a:rPr lang="en-GB" sz="2000" dirty="0" smtClean="0"/>
                        <a:t> </a:t>
                      </a:r>
                      <a:r>
                        <a:rPr lang="en-GB" sz="2000" dirty="0" err="1" smtClean="0"/>
                        <a:t>pemikiran</a:t>
                      </a:r>
                      <a:r>
                        <a:rPr lang="en-GB" sz="2000" dirty="0" smtClean="0"/>
                        <a:t> </a:t>
                      </a:r>
                      <a:r>
                        <a:rPr lang="en-GB" sz="2000" dirty="0" err="1" smtClean="0"/>
                        <a:t>saintifik</a:t>
                      </a:r>
                      <a:r>
                        <a:rPr lang="en-GB" sz="2000" dirty="0" smtClean="0"/>
                        <a:t> yang </a:t>
                      </a:r>
                      <a:r>
                        <a:rPr lang="en-GB" sz="2000" dirty="0" err="1" smtClean="0"/>
                        <a:t>merangkumi</a:t>
                      </a:r>
                      <a:r>
                        <a:rPr lang="en-GB" sz="2000" dirty="0" smtClean="0"/>
                        <a:t> </a:t>
                      </a:r>
                      <a:r>
                        <a:rPr lang="en-GB" sz="2000" dirty="0" err="1" smtClean="0"/>
                        <a:t>aspek</a:t>
                      </a:r>
                      <a:r>
                        <a:rPr lang="en-GB" sz="2000" dirty="0" smtClean="0"/>
                        <a:t> </a:t>
                      </a:r>
                      <a:r>
                        <a:rPr lang="en-GB" sz="2000" dirty="0" err="1" smtClean="0"/>
                        <a:t>hubungan</a:t>
                      </a:r>
                      <a:r>
                        <a:rPr lang="en-GB" sz="2000" dirty="0" smtClean="0"/>
                        <a:t> </a:t>
                      </a:r>
                      <a:r>
                        <a:rPr lang="en-GB" sz="2000" dirty="0" err="1" smtClean="0"/>
                        <a:t>antara</a:t>
                      </a:r>
                      <a:r>
                        <a:rPr lang="en-GB" sz="2000" dirty="0" smtClean="0"/>
                        <a:t> </a:t>
                      </a:r>
                      <a:r>
                        <a:rPr lang="en-GB" sz="2000" dirty="0" err="1" smtClean="0"/>
                        <a:t>manusia</a:t>
                      </a:r>
                      <a:r>
                        <a:rPr lang="en-GB" sz="2000" dirty="0" smtClean="0"/>
                        <a:t> </a:t>
                      </a:r>
                      <a:r>
                        <a:rPr lang="en-GB" sz="2000" dirty="0" err="1" smtClean="0"/>
                        <a:t>dan</a:t>
                      </a:r>
                      <a:r>
                        <a:rPr lang="en-GB" sz="2000" dirty="0" smtClean="0"/>
                        <a:t> agama, </a:t>
                      </a:r>
                      <a:r>
                        <a:rPr lang="en-GB" sz="2000" dirty="0" err="1" smtClean="0"/>
                        <a:t>kepentingan</a:t>
                      </a:r>
                      <a:r>
                        <a:rPr lang="en-GB" sz="2000" dirty="0" smtClean="0"/>
                        <a:t> </a:t>
                      </a:r>
                      <a:r>
                        <a:rPr lang="en-GB" sz="2000" dirty="0" err="1" smtClean="0"/>
                        <a:t>sistem</a:t>
                      </a:r>
                      <a:r>
                        <a:rPr lang="en-GB" sz="2000" dirty="0" smtClean="0"/>
                        <a:t> </a:t>
                      </a:r>
                      <a:r>
                        <a:rPr lang="en-GB" sz="2000" dirty="0" err="1" smtClean="0"/>
                        <a:t>nilai</a:t>
                      </a:r>
                      <a:r>
                        <a:rPr lang="en-GB" sz="2000" dirty="0" smtClean="0"/>
                        <a:t> </a:t>
                      </a:r>
                      <a:r>
                        <a:rPr lang="en-GB" sz="2000" dirty="0" err="1" smtClean="0"/>
                        <a:t>dan</a:t>
                      </a:r>
                      <a:r>
                        <a:rPr lang="en-GB" sz="2000" dirty="0" smtClean="0"/>
                        <a:t> </a:t>
                      </a:r>
                      <a:r>
                        <a:rPr lang="en-GB" sz="2000" dirty="0" err="1" smtClean="0"/>
                        <a:t>etika</a:t>
                      </a:r>
                      <a:r>
                        <a:rPr lang="en-GB" sz="2000" dirty="0" smtClean="0"/>
                        <a:t>, </a:t>
                      </a:r>
                      <a:r>
                        <a:rPr lang="en-GB" sz="2000" dirty="0" err="1" smtClean="0"/>
                        <a:t>serta</a:t>
                      </a:r>
                      <a:r>
                        <a:rPr lang="en-GB" sz="2000" dirty="0" smtClean="0"/>
                        <a:t> </a:t>
                      </a:r>
                      <a:r>
                        <a:rPr lang="en-GB" sz="2000" dirty="0" err="1" smtClean="0"/>
                        <a:t>peranan</a:t>
                      </a:r>
                      <a:r>
                        <a:rPr lang="en-GB" sz="2000" dirty="0" smtClean="0"/>
                        <a:t> </a:t>
                      </a:r>
                      <a:r>
                        <a:rPr lang="en-GB" sz="2000" dirty="0" err="1" smtClean="0"/>
                        <a:t>sains</a:t>
                      </a:r>
                      <a:r>
                        <a:rPr lang="en-GB" sz="2000" dirty="0" smtClean="0"/>
                        <a:t> </a:t>
                      </a:r>
                      <a:r>
                        <a:rPr lang="en-GB" sz="2000" dirty="0" err="1" smtClean="0"/>
                        <a:t>dalam</a:t>
                      </a:r>
                      <a:r>
                        <a:rPr lang="en-GB" sz="2000" dirty="0" smtClean="0"/>
                        <a:t> </a:t>
                      </a:r>
                      <a:r>
                        <a:rPr lang="en-GB" sz="2000" dirty="0" err="1" smtClean="0"/>
                        <a:t>kehidupan</a:t>
                      </a:r>
                      <a:r>
                        <a:rPr lang="en-GB" sz="2000" dirty="0" smtClean="0"/>
                        <a:t>.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55934294"/>
                  </a:ext>
                </a:extLst>
              </a:tr>
              <a:tr h="409655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/>
                        <a:t>LAPORAN SEMINAR (10%)</a:t>
                      </a:r>
                    </a:p>
                    <a:p>
                      <a:pPr algn="ctr"/>
                      <a:r>
                        <a:rPr lang="en-GB" sz="1800" b="1" dirty="0" smtClean="0"/>
                        <a:t>(</a:t>
                      </a:r>
                      <a:r>
                        <a:rPr lang="en-GB" sz="1800" b="1" dirty="0" err="1" smtClean="0"/>
                        <a:t>individu</a:t>
                      </a:r>
                      <a:r>
                        <a:rPr lang="en-GB" sz="1800" b="1" dirty="0" smtClean="0"/>
                        <a:t>)</a:t>
                      </a:r>
                      <a:endParaRPr lang="en-GB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err="1" smtClean="0"/>
                        <a:t>Sediakan</a:t>
                      </a:r>
                      <a:r>
                        <a:rPr lang="en-GB" sz="2000" dirty="0" smtClean="0"/>
                        <a:t> </a:t>
                      </a:r>
                      <a:r>
                        <a:rPr lang="en-GB" sz="2000" dirty="0" err="1" smtClean="0"/>
                        <a:t>laporan</a:t>
                      </a:r>
                      <a:r>
                        <a:rPr lang="en-GB" sz="2000" dirty="0" smtClean="0"/>
                        <a:t> </a:t>
                      </a:r>
                      <a:r>
                        <a:rPr lang="en-GB" sz="2000" dirty="0" err="1" smtClean="0"/>
                        <a:t>daripada</a:t>
                      </a:r>
                      <a:r>
                        <a:rPr lang="en-GB" sz="2000" dirty="0" smtClean="0"/>
                        <a:t> seminar yang </a:t>
                      </a:r>
                      <a:r>
                        <a:rPr lang="en-GB" sz="2000" dirty="0" err="1" smtClean="0"/>
                        <a:t>berkaitan</a:t>
                      </a:r>
                      <a:r>
                        <a:rPr lang="en-GB" sz="2000" dirty="0" smtClean="0"/>
                        <a:t> </a:t>
                      </a:r>
                      <a:r>
                        <a:rPr lang="en-GB" sz="2000" dirty="0" err="1" smtClean="0"/>
                        <a:t>tajuk</a:t>
                      </a:r>
                      <a:r>
                        <a:rPr lang="en-GB" sz="2000" dirty="0" smtClean="0"/>
                        <a:t> </a:t>
                      </a:r>
                      <a:r>
                        <a:rPr lang="en-GB" sz="2000" dirty="0" err="1" smtClean="0"/>
                        <a:t>kursus</a:t>
                      </a:r>
                      <a:r>
                        <a:rPr lang="en-GB" sz="2000" dirty="0" smtClean="0"/>
                        <a:t> </a:t>
                      </a:r>
                      <a:r>
                        <a:rPr lang="en-GB" sz="2000" dirty="0" err="1" smtClean="0"/>
                        <a:t>khasnya</a:t>
                      </a:r>
                      <a:r>
                        <a:rPr lang="en-GB" sz="2000" dirty="0" smtClean="0"/>
                        <a:t> 4th Industrial Revolution.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80505833"/>
                  </a:ext>
                </a:extLst>
              </a:tr>
              <a:tr h="409655">
                <a:tc gridSpan="2"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800" b="1" dirty="0" err="1" smtClean="0"/>
                        <a:t>Kesemua</a:t>
                      </a:r>
                      <a:r>
                        <a:rPr lang="en-GB" sz="1800" b="1" dirty="0" smtClean="0"/>
                        <a:t> </a:t>
                      </a:r>
                      <a:r>
                        <a:rPr lang="en-GB" sz="1800" b="1" dirty="0" err="1" smtClean="0"/>
                        <a:t>tugasan</a:t>
                      </a:r>
                      <a:r>
                        <a:rPr lang="en-GB" sz="1800" b="1" dirty="0" smtClean="0"/>
                        <a:t> di </a:t>
                      </a:r>
                      <a:r>
                        <a:rPr lang="en-GB" sz="1800" b="1" dirty="0" err="1" smtClean="0"/>
                        <a:t>atas</a:t>
                      </a:r>
                      <a:r>
                        <a:rPr lang="en-GB" sz="1800" b="1" dirty="0" smtClean="0"/>
                        <a:t> </a:t>
                      </a:r>
                      <a:r>
                        <a:rPr lang="en-GB" sz="1800" b="1" dirty="0" err="1" smtClean="0"/>
                        <a:t>mestilah</a:t>
                      </a:r>
                      <a:r>
                        <a:rPr lang="en-GB" sz="1800" b="1" dirty="0" smtClean="0"/>
                        <a:t> </a:t>
                      </a:r>
                      <a:r>
                        <a:rPr lang="en-GB" sz="1800" b="1" dirty="0" err="1" smtClean="0"/>
                        <a:t>dihantar</a:t>
                      </a:r>
                      <a:r>
                        <a:rPr lang="en-GB" sz="1800" b="1" dirty="0" smtClean="0"/>
                        <a:t> </a:t>
                      </a:r>
                      <a:r>
                        <a:rPr lang="en-GB" sz="1800" b="1" dirty="0" err="1" smtClean="0"/>
                        <a:t>ke</a:t>
                      </a:r>
                      <a:r>
                        <a:rPr lang="en-GB" sz="1800" b="1" dirty="0" smtClean="0"/>
                        <a:t> E-Portfolio &amp; 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GB" sz="1800" b="1" dirty="0" smtClean="0"/>
                        <a:t>    E-Learning UTM.</a:t>
                      </a:r>
                      <a:endParaRPr lang="en-GB" sz="18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78448335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C79BD3-A261-49FD-87E5-21C854F7A9ED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260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TugasaN</a:t>
            </a:r>
            <a:r>
              <a:rPr lang="en-US" dirty="0" smtClean="0"/>
              <a:t> Portfolio 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Berikan</a:t>
            </a:r>
            <a:r>
              <a:rPr lang="en-US" dirty="0" smtClean="0"/>
              <a:t> </a:t>
            </a:r>
            <a:r>
              <a:rPr lang="en-US" dirty="0" err="1" smtClean="0"/>
              <a:t>analisis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terperinci</a:t>
            </a:r>
            <a:r>
              <a:rPr lang="en-US" dirty="0" smtClean="0"/>
              <a:t> </a:t>
            </a:r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sains</a:t>
            </a:r>
            <a:r>
              <a:rPr lang="en-US" dirty="0" smtClean="0"/>
              <a:t>, </a:t>
            </a:r>
            <a:r>
              <a:rPr lang="en-US" dirty="0" err="1" smtClean="0"/>
              <a:t>teknologi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kemanusian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Jelaskan</a:t>
            </a:r>
            <a:r>
              <a:rPr lang="en-US" dirty="0" smtClean="0"/>
              <a:t> </a:t>
            </a:r>
            <a:r>
              <a:rPr lang="en-US" dirty="0" err="1" smtClean="0"/>
              <a:t>maksud</a:t>
            </a:r>
            <a:r>
              <a:rPr lang="en-US" dirty="0" smtClean="0"/>
              <a:t> </a:t>
            </a:r>
            <a:r>
              <a:rPr lang="en-US" dirty="0" err="1" smtClean="0"/>
              <a:t>sains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teknologi</a:t>
            </a:r>
            <a:endParaRPr lang="en-US" dirty="0" smtClean="0"/>
          </a:p>
          <a:p>
            <a:pPr lvl="1"/>
            <a:r>
              <a:rPr lang="en-US" dirty="0" err="1" smtClean="0"/>
              <a:t>Jelaskan</a:t>
            </a:r>
            <a:r>
              <a:rPr lang="en-US" dirty="0" smtClean="0"/>
              <a:t> </a:t>
            </a:r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hubungan</a:t>
            </a:r>
            <a:r>
              <a:rPr lang="en-US" dirty="0" smtClean="0"/>
              <a:t> S &amp; T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 </a:t>
            </a:r>
            <a:r>
              <a:rPr lang="en-US" dirty="0" err="1" smtClean="0"/>
              <a:t>mengalami</a:t>
            </a:r>
            <a:r>
              <a:rPr lang="en-US" dirty="0" smtClean="0"/>
              <a:t> </a:t>
            </a:r>
            <a:r>
              <a:rPr lang="en-US" dirty="0" err="1" smtClean="0"/>
              <a:t>evolusi</a:t>
            </a:r>
            <a:endParaRPr lang="en-US" dirty="0" smtClean="0"/>
          </a:p>
          <a:p>
            <a:pPr lvl="1"/>
            <a:r>
              <a:rPr lang="en-US" dirty="0" err="1" smtClean="0"/>
              <a:t>Pilih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dokumentari</a:t>
            </a:r>
            <a:r>
              <a:rPr lang="en-US" dirty="0" smtClean="0"/>
              <a:t> </a:t>
            </a:r>
            <a:r>
              <a:rPr lang="en-US" dirty="0" err="1" smtClean="0"/>
              <a:t>berkenaan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STS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huraikan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portfolio.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www.youtube.com/watch?v=tuEZ3NMr3jk</a:t>
            </a:r>
            <a:endParaRPr lang="en-US" dirty="0" smtClean="0"/>
          </a:p>
          <a:p>
            <a:pPr lvl="1"/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=Qo5gqkkyVAE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C79BD3-A261-49FD-87E5-21C854F7A9ED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591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PROJEK KUMPULAN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400" b="1" dirty="0"/>
              <a:t>PENGHASILAN VIDEO (20%) – </a:t>
            </a:r>
            <a:r>
              <a:rPr lang="en-US" sz="2400" b="1" dirty="0" err="1"/>
              <a:t>berkumpulan</a:t>
            </a:r>
            <a:endParaRPr lang="en-GB" sz="2400" dirty="0"/>
          </a:p>
          <a:p>
            <a:pPr lvl="0"/>
            <a:r>
              <a:rPr lang="en-US" sz="2400" b="1" dirty="0"/>
              <a:t>PEMBENTANGAN (10%) – </a:t>
            </a:r>
            <a:r>
              <a:rPr lang="en-US" sz="2400" b="1" dirty="0" err="1"/>
              <a:t>berkumpulan</a:t>
            </a:r>
            <a:r>
              <a:rPr lang="en-US" sz="2400" b="1" dirty="0"/>
              <a:t>/</a:t>
            </a:r>
            <a:r>
              <a:rPr lang="en-US" sz="2400" b="1" dirty="0" err="1"/>
              <a:t>individu</a:t>
            </a:r>
            <a:endParaRPr lang="en-GB" sz="2400" dirty="0"/>
          </a:p>
          <a:p>
            <a:r>
              <a:rPr lang="ms-MY" sz="2400" b="1" dirty="0"/>
              <a:t>OBJEKTIF: </a:t>
            </a:r>
            <a:r>
              <a:rPr lang="ms-MY" sz="2400" dirty="0"/>
              <a:t>Melakukan </a:t>
            </a:r>
            <a:r>
              <a:rPr lang="ms-MY" sz="2400" dirty="0" err="1"/>
              <a:t>inferensi</a:t>
            </a:r>
            <a:r>
              <a:rPr lang="ms-MY" sz="2400" b="1" dirty="0"/>
              <a:t> </a:t>
            </a:r>
            <a:r>
              <a:rPr lang="ms-MY" sz="2400" dirty="0"/>
              <a:t>berkaitan ekosistem pemikiran saintifik yang merangkumi aspek hubungan antara manusia dan agama, kepentingan sistem nilai dan etika, serta peranan sains dalam kehidupan</a:t>
            </a:r>
            <a:r>
              <a:rPr lang="ms-MY" sz="2400" dirty="0" smtClean="0"/>
              <a:t>.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C79BD3-A261-49FD-87E5-21C854F7A9ED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09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s-MY" dirty="0" smtClean="0"/>
              <a:t>ARAHAN</a:t>
            </a:r>
            <a:r>
              <a:rPr lang="ms-MY" dirty="0"/>
              <a:t> </a:t>
            </a:r>
            <a:r>
              <a:rPr lang="ms-MY" dirty="0" smtClean="0"/>
              <a:t>TUGASAN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ms-MY" sz="1800" dirty="0"/>
              <a:t>Pilih 1 isu/pemikiran/aktiviti saintifik yang wujud dalam persekitaran semasa.</a:t>
            </a:r>
            <a:endParaRPr lang="en-GB" sz="1800" dirty="0"/>
          </a:p>
          <a:p>
            <a:pPr marL="342900" lvl="0" indent="-342900">
              <a:buFont typeface="+mj-lt"/>
              <a:buAutoNum type="arabicPeriod"/>
            </a:pPr>
            <a:r>
              <a:rPr lang="ms-MY" sz="1800" dirty="0"/>
              <a:t>Huraikan perkaitan hubungan antara manusia, agama, sistem nilai dan peranan sains dalam kehidupan.</a:t>
            </a:r>
            <a:endParaRPr lang="en-GB" sz="1800" dirty="0"/>
          </a:p>
          <a:p>
            <a:pPr marL="342900" lvl="0" indent="-342900">
              <a:buFont typeface="+mj-lt"/>
              <a:buAutoNum type="arabicPeriod"/>
            </a:pPr>
            <a:r>
              <a:rPr lang="ms-MY" sz="1800" dirty="0"/>
              <a:t>Sediakan video  </a:t>
            </a:r>
            <a:r>
              <a:rPr lang="ms-MY" sz="1800" dirty="0" err="1"/>
              <a:t>berdurasi</a:t>
            </a:r>
            <a:r>
              <a:rPr lang="ms-MY" sz="1800" dirty="0"/>
              <a:t> </a:t>
            </a:r>
            <a:r>
              <a:rPr lang="ms-MY" sz="1800" b="1" dirty="0"/>
              <a:t>3-5 minit</a:t>
            </a:r>
            <a:r>
              <a:rPr lang="ms-MY" sz="1800" dirty="0"/>
              <a:t>.</a:t>
            </a:r>
            <a:endParaRPr lang="en-GB" sz="1800" dirty="0"/>
          </a:p>
          <a:p>
            <a:pPr marL="342900" lvl="0" indent="-342900">
              <a:buFont typeface="+mj-lt"/>
              <a:buAutoNum type="arabicPeriod"/>
            </a:pPr>
            <a:r>
              <a:rPr lang="ms-MY" sz="1800" dirty="0"/>
              <a:t>Papan cerita (</a:t>
            </a:r>
            <a:r>
              <a:rPr lang="ms-MY" sz="1800" dirty="0" err="1"/>
              <a:t>storyboard</a:t>
            </a:r>
            <a:r>
              <a:rPr lang="ms-MY" sz="1800" dirty="0"/>
              <a:t>) perlu dibentangkan di dalam kelas untuk kelulusan pensyarah pada </a:t>
            </a:r>
            <a:r>
              <a:rPr lang="ms-MY" sz="1800" b="1" dirty="0"/>
              <a:t>minggu </a:t>
            </a:r>
            <a:r>
              <a:rPr lang="ms-MY" sz="1800" b="1" dirty="0" smtClean="0"/>
              <a:t>ke-7</a:t>
            </a:r>
            <a:r>
              <a:rPr lang="ms-MY" sz="1800" dirty="0" smtClean="0"/>
              <a:t>. Muat naik juga di </a:t>
            </a:r>
            <a:r>
              <a:rPr lang="ms-MY" sz="1800" dirty="0" err="1" smtClean="0"/>
              <a:t>Elearning</a:t>
            </a:r>
            <a:r>
              <a:rPr lang="ms-MY" sz="1800" dirty="0" smtClean="0"/>
              <a:t>.</a:t>
            </a:r>
            <a:endParaRPr lang="en-GB" sz="1800" dirty="0"/>
          </a:p>
          <a:p>
            <a:pPr marL="342900" lvl="0" indent="-342900">
              <a:buFont typeface="+mj-lt"/>
              <a:buAutoNum type="arabicPeriod"/>
            </a:pPr>
            <a:r>
              <a:rPr lang="ms-MY" sz="1800" dirty="0"/>
              <a:t>Video perlu </a:t>
            </a:r>
            <a:r>
              <a:rPr lang="ms-MY" sz="1800" dirty="0" err="1"/>
              <a:t>diupload</a:t>
            </a:r>
            <a:r>
              <a:rPr lang="ms-MY" sz="1800" dirty="0"/>
              <a:t> di </a:t>
            </a:r>
            <a:r>
              <a:rPr lang="ms-MY" sz="1800" dirty="0" err="1"/>
              <a:t>e-learning</a:t>
            </a:r>
            <a:r>
              <a:rPr lang="ms-MY" sz="1800" dirty="0"/>
              <a:t> UTM dan </a:t>
            </a:r>
            <a:r>
              <a:rPr lang="ms-MY" sz="1800" dirty="0" err="1"/>
              <a:t>Youtube</a:t>
            </a:r>
            <a:r>
              <a:rPr lang="ms-MY" sz="1800" dirty="0"/>
              <a:t> pada </a:t>
            </a:r>
            <a:r>
              <a:rPr lang="ms-MY" sz="1800" b="1" dirty="0"/>
              <a:t>minggu ke-13.</a:t>
            </a:r>
            <a:endParaRPr lang="en-GB" sz="1800" dirty="0"/>
          </a:p>
          <a:p>
            <a:pPr marL="342900" lvl="0" indent="-342900">
              <a:buFont typeface="+mj-lt"/>
              <a:buAutoNum type="arabicPeriod"/>
            </a:pPr>
            <a:r>
              <a:rPr lang="ms-MY" sz="1800" dirty="0"/>
              <a:t>Pembentangan berkumpulan dijalankan pada </a:t>
            </a:r>
            <a:r>
              <a:rPr lang="ms-MY" sz="1800" b="1" dirty="0"/>
              <a:t>minggu ke-14 dan 15.</a:t>
            </a:r>
            <a:endParaRPr lang="en-GB" sz="1800" dirty="0"/>
          </a:p>
          <a:p>
            <a:pPr marL="342900" lvl="0" indent="-342900">
              <a:buFont typeface="+mj-lt"/>
              <a:buAutoNum type="arabicPeriod"/>
            </a:pPr>
            <a:r>
              <a:rPr lang="ms-MY" sz="1800" dirty="0"/>
              <a:t>Pemarkahan video adalah berkumpulan, manakala pemarkahan pembentangan adalah kumpulan/individu.</a:t>
            </a:r>
            <a:endParaRPr lang="en-GB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C79BD3-A261-49FD-87E5-21C854F7A9ED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55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PERANCANGAN KULIAH</a:t>
            </a:r>
            <a:endParaRPr lang="en-US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5317214"/>
              </p:ext>
            </p:extLst>
          </p:nvPr>
        </p:nvGraphicFramePr>
        <p:xfrm>
          <a:off x="593725" y="2193925"/>
          <a:ext cx="7788275" cy="446320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808834"/>
                <a:gridCol w="4979441"/>
              </a:tblGrid>
              <a:tr h="28346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TARIKH / MINGGU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TOPIK / AKTIVITI</a:t>
                      </a:r>
                    </a:p>
                  </a:txBody>
                  <a:tcPr marL="12700" marR="12700" marT="12700" marB="0" anchor="b"/>
                </a:tc>
              </a:tr>
              <a:tr h="283467"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25 September 2018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MANUSIA &amp; PEMIKIRAN</a:t>
                      </a:r>
                    </a:p>
                  </a:txBody>
                  <a:tcPr marL="12700" marR="12700" marT="12700" marB="0" anchor="b"/>
                </a:tc>
              </a:tr>
              <a:tr h="335889"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02 Oktober 2018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PERKEMBANGAN ILMU ZAMAN PERTENGAHAN</a:t>
                      </a:r>
                    </a:p>
                  </a:txBody>
                  <a:tcPr marL="12700" marR="12700" marT="12700" marB="0" anchor="b"/>
                </a:tc>
              </a:tr>
              <a:tr h="335889"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09 Oktober 2018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EKOSISTEM KEILMUAN ISLAM</a:t>
                      </a:r>
                    </a:p>
                  </a:txBody>
                  <a:tcPr marL="12700" marR="12700" marT="12700" marB="0" anchor="b"/>
                </a:tc>
              </a:tr>
              <a:tr h="283467"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16 Oktober 2018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AGAMA, PEMIKIRAN SAINS DAN TEKNOLOGI</a:t>
                      </a:r>
                    </a:p>
                  </a:txBody>
                  <a:tcPr marL="12700" marR="12700" marT="12700" marB="0" anchor="b"/>
                </a:tc>
              </a:tr>
              <a:tr h="335889"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23 Oktober 2018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PEMIKIRAN SAINS &amp; TEKNOLOGI MERENTAS SEMPADAN</a:t>
                      </a:r>
                    </a:p>
                  </a:txBody>
                  <a:tcPr marL="12700" marR="12700" marT="12700" marB="0" anchor="b"/>
                </a:tc>
              </a:tr>
              <a:tr h="283467"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30 Oktober 2018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PEMIKIRAN SAINTIFIK SAINTIS MUSLIM / PEMBENTANGAN STORY LINE</a:t>
                      </a:r>
                    </a:p>
                  </a:txBody>
                  <a:tcPr marL="12700" marR="12700" marT="12700" marB="0" anchor="b"/>
                </a:tc>
              </a:tr>
              <a:tr h="283467"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06 November 2018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MID TERM BREAK</a:t>
                      </a:r>
                    </a:p>
                  </a:txBody>
                  <a:tcPr marL="12700" marR="12700" marT="12700" marB="0" anchor="b"/>
                </a:tc>
              </a:tr>
              <a:tr h="283467"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13 November 2018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PERUBAHAN PARADIGMA PEMIKIRAN SAINTIS BARAT</a:t>
                      </a:r>
                    </a:p>
                  </a:txBody>
                  <a:tcPr marL="12700" marR="12700" marT="12700" marB="0" anchor="b"/>
                </a:tc>
              </a:tr>
              <a:tr h="335889"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20 November 2018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MID TERM TEST</a:t>
                      </a:r>
                    </a:p>
                  </a:txBody>
                  <a:tcPr marL="12700" marR="12700" marT="12700" marB="0" anchor="b"/>
                </a:tc>
              </a:tr>
              <a:tr h="335889"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27 November 2018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PEMODENAN SAINS &amp; TEKNOLOGI / REVOLUSI INDUSTRI &amp; KESANNYA TERHADAP KEMANUSIAAN</a:t>
                      </a:r>
                    </a:p>
                  </a:txBody>
                  <a:tcPr marL="12700" marR="12700" marT="12700" marB="0" anchor="b"/>
                </a:tc>
              </a:tr>
              <a:tr h="335889"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04 Disember 2018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ETIKA &amp; NILAI DALAM PEMIKIRAN SAINS &amp; TEKNOLOGI / MENGINSANKAN SAINS &amp; TEKNOLOGI</a:t>
                      </a:r>
                    </a:p>
                  </a:txBody>
                  <a:tcPr marL="12700" marR="12700" marT="12700" marB="0" anchor="b"/>
                </a:tc>
              </a:tr>
              <a:tr h="283467"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11 Disember 2018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PEMBENTANGAN VIDEO PENDEK</a:t>
                      </a:r>
                    </a:p>
                  </a:txBody>
                  <a:tcPr marL="12700" marR="12700" marT="12700" marB="0" anchor="b"/>
                </a:tc>
              </a:tr>
              <a:tr h="283467"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18 Disember 2018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PEMBENTANGAN VIDEO PENDEK</a:t>
                      </a: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C79BD3-A261-49FD-87E5-21C854F7A9ED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810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733800"/>
            <a:ext cx="8534400" cy="2514600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endParaRPr lang="pt-BR" dirty="0">
              <a:latin typeface="Trebuchet MS" pitchFamily="-112" charset="0"/>
              <a:ea typeface="ＭＳ Ｐゴシック" pitchFamily="34" charset="-128"/>
              <a:cs typeface="Trebuchet MS" pitchFamily="-112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endParaRPr lang="en-US" sz="2400" dirty="0" smtClean="0">
              <a:latin typeface="Trebuchet MS" pitchFamily="-112" charset="0"/>
              <a:ea typeface="ＭＳ Ｐゴシック" pitchFamily="34" charset="-128"/>
              <a:cs typeface="Trebuchet MS" pitchFamily="-112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endParaRPr lang="en-US" sz="2400" dirty="0">
              <a:latin typeface="Trebuchet MS" pitchFamily="-112" charset="0"/>
              <a:ea typeface="ＭＳ Ｐゴシック" pitchFamily="34" charset="-128"/>
              <a:cs typeface="Trebuchet MS" pitchFamily="-112" charset="0"/>
            </a:endParaRP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3000" y="6248400"/>
            <a:ext cx="1905000" cy="457200"/>
          </a:xfrm>
          <a:noFill/>
        </p:spPr>
        <p:txBody>
          <a:bodyPr/>
          <a:lstStyle/>
          <a:p>
            <a:pPr algn="l"/>
            <a:fld id="{85DD292C-44BE-4648-A07A-70577FEE8398}" type="slidenum">
              <a:rPr lang="ar-SA" smtClean="0">
                <a:latin typeface="Trebuchet MS" pitchFamily="-112" charset="0"/>
                <a:ea typeface="ＭＳ Ｐゴシック" pitchFamily="34" charset="-128"/>
              </a:rPr>
              <a:pPr algn="l"/>
              <a:t>3</a:t>
            </a:fld>
            <a:endParaRPr lang="en-US">
              <a:latin typeface="Trebuchet MS" pitchFamily="-112" charset="0"/>
              <a:ea typeface="ＭＳ Ｐゴシック" pitchFamily="34" charset="-128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7596510"/>
              </p:ext>
            </p:extLst>
          </p:nvPr>
        </p:nvGraphicFramePr>
        <p:xfrm>
          <a:off x="304800" y="789975"/>
          <a:ext cx="8534400" cy="54584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7200">
                  <a:extLst>
                    <a:ext uri="{9D8B030D-6E8A-4147-A177-3AD203B41FA5}">
                      <a16:colId xmlns:a16="http://schemas.microsoft.com/office/drawing/2014/main" xmlns="" val="4174687838"/>
                    </a:ext>
                  </a:extLst>
                </a:gridCol>
                <a:gridCol w="4267200">
                  <a:extLst>
                    <a:ext uri="{9D8B030D-6E8A-4147-A177-3AD203B41FA5}">
                      <a16:colId xmlns:a16="http://schemas.microsoft.com/office/drawing/2014/main" xmlns="" val="526574623"/>
                    </a:ext>
                  </a:extLst>
                </a:gridCol>
              </a:tblGrid>
              <a:tr h="801901">
                <a:tc gridSpan="2"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solidFill>
                            <a:srgbClr val="FFFF00"/>
                          </a:solidFill>
                        </a:rPr>
                        <a:t>PANEL MODUL KURSUS UICL 2032</a:t>
                      </a:r>
                      <a:endParaRPr lang="en-GB" sz="32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54725963"/>
                  </a:ext>
                </a:extLst>
              </a:tr>
              <a:tr h="11395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Trebuchet MS" panose="020B0603020202020204" pitchFamily="34" charset="0"/>
                          <a:ea typeface="ＭＳ Ｐゴシック" pitchFamily="34" charset="-128"/>
                          <a:cs typeface="Trebuchet MS" pitchFamily="-112" charset="0"/>
                        </a:rPr>
                        <a:t>DR NURAZMALLAIL BIN MARNI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Trebuchet MS" panose="020B0603020202020204" pitchFamily="34" charset="0"/>
                        </a:rPr>
                        <a:t>DR ZILAL BINTI SAARI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Trebuchet MS" panose="020B0603020202020204" pitchFamily="34" charset="0"/>
                          <a:ea typeface="ＭＳ Ｐゴシック" pitchFamily="34" charset="-128"/>
                          <a:cs typeface="Trebuchet MS" pitchFamily="-112" charset="0"/>
                        </a:rPr>
                        <a:t>(PENYELARAS)</a:t>
                      </a:r>
                    </a:p>
                    <a:p>
                      <a:endParaRPr lang="en-GB" sz="240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28399791"/>
                  </a:ext>
                </a:extLst>
              </a:tr>
              <a:tr h="1139542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Trebuchet MS" panose="020B0603020202020204" pitchFamily="34" charset="0"/>
                        </a:rPr>
                        <a:t>PROF.</a:t>
                      </a:r>
                      <a:r>
                        <a:rPr lang="en-GB" sz="2400" baseline="0" dirty="0" smtClean="0">
                          <a:latin typeface="Trebuchet MS" panose="020B0603020202020204" pitchFamily="34" charset="0"/>
                        </a:rPr>
                        <a:t> DR KAMARUZZAMAN YUSOF</a:t>
                      </a:r>
                      <a:endParaRPr lang="en-GB" sz="240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smtClean="0">
                          <a:latin typeface="Trebuchet MS" panose="020B0603020202020204" pitchFamily="34" charset="0"/>
                        </a:rPr>
                        <a:t>DR BUSHRAH BINTI BASIRON</a:t>
                      </a:r>
                    </a:p>
                    <a:p>
                      <a:endParaRPr lang="en-GB" sz="240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61381486"/>
                  </a:ext>
                </a:extLst>
              </a:tr>
              <a:tr h="1113474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Trebuchet MS" panose="020B0603020202020204" pitchFamily="34" charset="0"/>
                        </a:rPr>
                        <a:t>P.M</a:t>
                      </a:r>
                      <a:r>
                        <a:rPr lang="en-GB" sz="2400" baseline="0" dirty="0" smtClean="0"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en-GB" sz="2400" dirty="0" smtClean="0">
                          <a:latin typeface="Trebuchet MS" panose="020B0603020202020204" pitchFamily="34" charset="0"/>
                        </a:rPr>
                        <a:t>DR AJMAIN BIN SAFAR</a:t>
                      </a:r>
                      <a:endParaRPr lang="en-GB" sz="240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smtClean="0">
                          <a:latin typeface="Trebuchet MS" panose="020B0603020202020204" pitchFamily="34" charset="0"/>
                        </a:rPr>
                        <a:t>DR NORHIDAYU BINTI MUHAMAD</a:t>
                      </a:r>
                      <a:r>
                        <a:rPr lang="en-GB" sz="2400" baseline="0" dirty="0" smtClean="0">
                          <a:latin typeface="Trebuchet MS" panose="020B0603020202020204" pitchFamily="34" charset="0"/>
                        </a:rPr>
                        <a:t> ZAIN</a:t>
                      </a:r>
                      <a:endParaRPr lang="en-GB" sz="2400" dirty="0" smtClean="0">
                        <a:latin typeface="Trebuchet MS" panose="020B0603020202020204" pitchFamily="34" charset="0"/>
                      </a:endParaRPr>
                    </a:p>
                    <a:p>
                      <a:endParaRPr lang="en-US" sz="2400" dirty="0" smtClean="0">
                        <a:latin typeface="Trebuchet MS" panose="020B0603020202020204" pitchFamily="34" charset="0"/>
                        <a:ea typeface="ＭＳ Ｐゴシック" pitchFamily="34" charset="-128"/>
                        <a:cs typeface="Trebuchet MS" pitchFamily="-11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01562057"/>
                  </a:ext>
                </a:extLst>
              </a:tr>
              <a:tr h="1139542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Trebuchet MS" panose="020B0603020202020204" pitchFamily="34" charset="0"/>
                        </a:rPr>
                        <a:t>DR MOHD FAUZI BIN ABU</a:t>
                      </a:r>
                      <a:endParaRPr lang="en-GB" sz="240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Trebuchet MS" panose="020B0603020202020204" pitchFamily="34" charset="0"/>
                        </a:rPr>
                        <a:t>CIK AKMALIZA BINTI ABDULLAH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226108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9383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AKTIVITI DALAM </a:t>
            </a:r>
            <a:r>
              <a:rPr lang="en-MY" dirty="0" smtClean="0"/>
              <a:t>KULIAH</a:t>
            </a:r>
            <a:br>
              <a:rPr lang="en-MY" dirty="0" smtClean="0"/>
            </a:br>
            <a:r>
              <a:rPr lang="en-MY" dirty="0" smtClean="0"/>
              <a:t>(Portfolio 2)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MY" dirty="0" err="1" smtClean="0"/>
              <a:t>Apakah</a:t>
            </a:r>
            <a:r>
              <a:rPr lang="en-MY" dirty="0" smtClean="0"/>
              <a:t> </a:t>
            </a:r>
            <a:r>
              <a:rPr lang="en-MY" dirty="0" err="1" smtClean="0"/>
              <a:t>tanggapan</a:t>
            </a:r>
            <a:r>
              <a:rPr lang="en-MY" dirty="0" smtClean="0"/>
              <a:t> </a:t>
            </a:r>
            <a:r>
              <a:rPr lang="en-MY" dirty="0" err="1" smtClean="0"/>
              <a:t>anda</a:t>
            </a:r>
            <a:r>
              <a:rPr lang="en-MY" dirty="0" smtClean="0"/>
              <a:t> </a:t>
            </a:r>
            <a:r>
              <a:rPr lang="en-MY" dirty="0" err="1" smtClean="0"/>
              <a:t>terhadap</a:t>
            </a:r>
            <a:r>
              <a:rPr lang="en-MY" dirty="0" smtClean="0"/>
              <a:t> </a:t>
            </a:r>
            <a:r>
              <a:rPr lang="en-MY" dirty="0" err="1" smtClean="0"/>
              <a:t>kursus</a:t>
            </a:r>
            <a:r>
              <a:rPr lang="en-MY" dirty="0" smtClean="0"/>
              <a:t> </a:t>
            </a:r>
            <a:r>
              <a:rPr lang="en-MY" dirty="0" err="1" smtClean="0"/>
              <a:t>Pemikiran</a:t>
            </a:r>
            <a:r>
              <a:rPr lang="en-MY" dirty="0" smtClean="0"/>
              <a:t> </a:t>
            </a:r>
            <a:r>
              <a:rPr lang="en-MY" dirty="0" err="1" smtClean="0"/>
              <a:t>Sains</a:t>
            </a:r>
            <a:r>
              <a:rPr lang="en-MY" dirty="0" smtClean="0"/>
              <a:t> </a:t>
            </a:r>
            <a:r>
              <a:rPr lang="en-MY" dirty="0" err="1" smtClean="0"/>
              <a:t>Teknologi</a:t>
            </a:r>
            <a:r>
              <a:rPr lang="en-MY" dirty="0"/>
              <a:t> </a:t>
            </a:r>
            <a:r>
              <a:rPr lang="en-MY" dirty="0" err="1" smtClean="0"/>
              <a:t>dari</a:t>
            </a:r>
            <a:r>
              <a:rPr lang="en-MY" dirty="0" smtClean="0"/>
              <a:t> </a:t>
            </a:r>
            <a:r>
              <a:rPr lang="en-MY" dirty="0" err="1" smtClean="0"/>
              <a:t>sudut</a:t>
            </a:r>
            <a:r>
              <a:rPr lang="en-MY" dirty="0" smtClean="0"/>
              <a:t>:</a:t>
            </a:r>
          </a:p>
          <a:p>
            <a:pPr marL="266700" indent="0">
              <a:buNone/>
            </a:pPr>
            <a:r>
              <a:rPr lang="en-MY" dirty="0" smtClean="0"/>
              <a:t>1. </a:t>
            </a:r>
            <a:r>
              <a:rPr lang="en-MY" dirty="0" err="1" smtClean="0"/>
              <a:t>Kandungan</a:t>
            </a:r>
            <a:r>
              <a:rPr lang="en-MY" dirty="0" smtClean="0"/>
              <a:t> </a:t>
            </a:r>
            <a:r>
              <a:rPr lang="en-MY" dirty="0" err="1" smtClean="0"/>
              <a:t>utama</a:t>
            </a:r>
            <a:endParaRPr lang="en-MY" dirty="0" smtClean="0"/>
          </a:p>
          <a:p>
            <a:pPr marL="266700" indent="0">
              <a:buNone/>
            </a:pPr>
            <a:r>
              <a:rPr lang="en-MY" dirty="0" smtClean="0"/>
              <a:t>2. </a:t>
            </a:r>
            <a:r>
              <a:rPr lang="en-MY" dirty="0" err="1" smtClean="0"/>
              <a:t>Relevansi</a:t>
            </a:r>
            <a:r>
              <a:rPr lang="en-MY" dirty="0" smtClean="0"/>
              <a:t> </a:t>
            </a:r>
            <a:r>
              <a:rPr lang="en-MY" dirty="0" err="1" smtClean="0"/>
              <a:t>dengan</a:t>
            </a:r>
            <a:r>
              <a:rPr lang="en-MY" dirty="0" smtClean="0"/>
              <a:t> </a:t>
            </a:r>
            <a:r>
              <a:rPr lang="en-MY" dirty="0" err="1" smtClean="0"/>
              <a:t>bidang</a:t>
            </a:r>
            <a:r>
              <a:rPr lang="en-MY" dirty="0" smtClean="0"/>
              <a:t> </a:t>
            </a:r>
            <a:r>
              <a:rPr lang="en-MY" dirty="0" err="1" smtClean="0"/>
              <a:t>pengajian</a:t>
            </a:r>
            <a:endParaRPr lang="en-MY" dirty="0" smtClean="0"/>
          </a:p>
          <a:p>
            <a:pPr marL="266700" indent="0">
              <a:buNone/>
            </a:pPr>
            <a:r>
              <a:rPr lang="en-MY" dirty="0" smtClean="0"/>
              <a:t>3. </a:t>
            </a:r>
            <a:r>
              <a:rPr lang="en-MY" dirty="0" err="1" smtClean="0"/>
              <a:t>Jangkaan</a:t>
            </a:r>
            <a:r>
              <a:rPr lang="en-MY" dirty="0" smtClean="0"/>
              <a:t> </a:t>
            </a:r>
            <a:r>
              <a:rPr lang="en-MY" dirty="0" err="1" smtClean="0"/>
              <a:t>manfaat</a:t>
            </a:r>
            <a:endParaRPr lang="en-MY" dirty="0" smtClean="0"/>
          </a:p>
          <a:p>
            <a:pPr marL="266700" indent="0">
              <a:buNone/>
            </a:pPr>
            <a:r>
              <a:rPr lang="en-MY" dirty="0" smtClean="0"/>
              <a:t>4. </a:t>
            </a:r>
            <a:r>
              <a:rPr lang="en-MY" dirty="0" err="1" smtClean="0"/>
              <a:t>Komitmen</a:t>
            </a:r>
            <a:r>
              <a:rPr lang="en-MY" dirty="0" smtClean="0"/>
              <a:t> </a:t>
            </a:r>
            <a:r>
              <a:rPr lang="en-MY" dirty="0" err="1" smtClean="0"/>
              <a:t>dan</a:t>
            </a:r>
            <a:r>
              <a:rPr lang="en-MY" dirty="0" smtClean="0"/>
              <a:t> </a:t>
            </a:r>
            <a:r>
              <a:rPr lang="en-MY" dirty="0" err="1" smtClean="0"/>
              <a:t>sumbangan</a:t>
            </a:r>
            <a:endParaRPr lang="en-MY" dirty="0" smtClean="0"/>
          </a:p>
          <a:p>
            <a:pPr marL="266700" indent="0">
              <a:buNone/>
            </a:pPr>
            <a:endParaRPr lang="en-MY" dirty="0"/>
          </a:p>
          <a:p>
            <a:pPr marL="0" indent="0">
              <a:buNone/>
            </a:pPr>
            <a:r>
              <a:rPr lang="en-MY" dirty="0" smtClean="0"/>
              <a:t>Masa yang </a:t>
            </a:r>
            <a:r>
              <a:rPr lang="en-MY" dirty="0" err="1" smtClean="0"/>
              <a:t>diberikan</a:t>
            </a:r>
            <a:r>
              <a:rPr lang="en-MY" dirty="0" smtClean="0"/>
              <a:t>: 10 </a:t>
            </a:r>
            <a:r>
              <a:rPr lang="en-MY" dirty="0" err="1" smtClean="0"/>
              <a:t>minit</a:t>
            </a:r>
            <a:endParaRPr lang="en-MY" dirty="0" smtClean="0"/>
          </a:p>
          <a:p>
            <a:pPr marL="0" indent="0">
              <a:buNone/>
            </a:pPr>
            <a:r>
              <a:rPr lang="en-MY" dirty="0"/>
              <a:t>https://</a:t>
            </a:r>
            <a:r>
              <a:rPr lang="en-MY" dirty="0" err="1"/>
              <a:t>eportfolio.utm.my</a:t>
            </a:r>
            <a:r>
              <a:rPr lang="en-MY" dirty="0"/>
              <a:t>/interaction/forum/</a:t>
            </a:r>
            <a:r>
              <a:rPr lang="en-MY" dirty="0" err="1"/>
              <a:t>index.php?group</a:t>
            </a:r>
            <a:r>
              <a:rPr lang="en-MY" dirty="0"/>
              <a:t>=3735</a:t>
            </a:r>
            <a:endParaRPr lang="en-MY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C79BD3-A261-49FD-87E5-21C854F7A9E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984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03A206-ABE5-4DC1-9B8C-47D82D7AA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5579" y="534534"/>
            <a:ext cx="3695700" cy="988227"/>
          </a:xfrm>
        </p:spPr>
        <p:txBody>
          <a:bodyPr/>
          <a:lstStyle/>
          <a:p>
            <a:pPr algn="ctr"/>
            <a:r>
              <a:rPr lang="en-GB" b="1" dirty="0">
                <a:solidFill>
                  <a:srgbClr val="FFFF00"/>
                </a:solidFill>
              </a:rPr>
              <a:t>SINOPSIS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6C645AF-902D-4EE9-A7DE-116E7C5A5D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360" y="1600200"/>
            <a:ext cx="7955280" cy="4663440"/>
          </a:xfrm>
        </p:spPr>
        <p:txBody>
          <a:bodyPr>
            <a:normAutofit/>
          </a:bodyPr>
          <a:lstStyle/>
          <a:p>
            <a:r>
              <a:rPr lang="ms-MY" dirty="0"/>
              <a:t>Kursus</a:t>
            </a:r>
            <a:r>
              <a:rPr lang="ms-MY" b="1" dirty="0"/>
              <a:t> </a:t>
            </a:r>
            <a:r>
              <a:rPr lang="ms-MY" dirty="0"/>
              <a:t>ini menjelaskan </a:t>
            </a:r>
            <a:r>
              <a:rPr lang="ms-MY" b="1" dirty="0" smtClean="0"/>
              <a:t>perkembangan </a:t>
            </a:r>
            <a:r>
              <a:rPr lang="ms-MY" b="1" dirty="0"/>
              <a:t>pemikiran sains dan teknologi</a:t>
            </a:r>
            <a:r>
              <a:rPr lang="ms-MY" dirty="0"/>
              <a:t> dalam peradaban manusia sejak zaman klasik hingga kini. </a:t>
            </a:r>
            <a:endParaRPr lang="ms-MY" dirty="0" smtClean="0"/>
          </a:p>
          <a:p>
            <a:r>
              <a:rPr lang="ms-MY" dirty="0" smtClean="0"/>
              <a:t>Fokus </a:t>
            </a:r>
            <a:r>
              <a:rPr lang="ms-MY" dirty="0"/>
              <a:t>utama adalah berkaitan dengan </a:t>
            </a:r>
            <a:r>
              <a:rPr lang="ms-MY" b="1" dirty="0"/>
              <a:t>ekosistem pemikiran saintifik</a:t>
            </a:r>
            <a:r>
              <a:rPr lang="ms-MY" dirty="0"/>
              <a:t> yang merangkumi aspek hubungan antara manusia dan agama, kepentingan sistem nilai dan etika, serta peranan sains dalam kehidupan.  </a:t>
            </a:r>
            <a:endParaRPr lang="ms-MY" dirty="0" smtClean="0"/>
          </a:p>
          <a:p>
            <a:r>
              <a:rPr lang="ms-MY" dirty="0" smtClean="0"/>
              <a:t>Kursus </a:t>
            </a:r>
            <a:r>
              <a:rPr lang="ms-MY" dirty="0"/>
              <a:t>ini juga menekankan </a:t>
            </a:r>
            <a:r>
              <a:rPr lang="en-US" b="1" dirty="0" err="1"/>
              <a:t>anjakan</a:t>
            </a:r>
            <a:r>
              <a:rPr lang="en-US" b="1" dirty="0"/>
              <a:t> </a:t>
            </a:r>
            <a:r>
              <a:rPr lang="en-US" b="1" dirty="0" err="1"/>
              <a:t>paradigma</a:t>
            </a:r>
            <a:r>
              <a:rPr lang="en-US" b="1" dirty="0"/>
              <a:t>, </a:t>
            </a:r>
            <a:r>
              <a:rPr lang="en-US" b="1" dirty="0" err="1"/>
              <a:t>penyelesaian</a:t>
            </a:r>
            <a:r>
              <a:rPr lang="en-US" b="1" dirty="0"/>
              <a:t> </a:t>
            </a:r>
            <a:r>
              <a:rPr lang="en-US" b="1" dirty="0" err="1"/>
              <a:t>holistik</a:t>
            </a:r>
            <a:r>
              <a:rPr lang="en-US" b="1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isu-isu</a:t>
            </a:r>
            <a:r>
              <a:rPr lang="en-US" dirty="0"/>
              <a:t> </a:t>
            </a:r>
            <a:r>
              <a:rPr lang="en-US" dirty="0" err="1"/>
              <a:t>semasa</a:t>
            </a:r>
            <a:r>
              <a:rPr lang="en-US" dirty="0"/>
              <a:t>, </a:t>
            </a:r>
            <a:r>
              <a:rPr lang="ms-MY" dirty="0"/>
              <a:t>transformasi dan inovasi, </a:t>
            </a:r>
            <a:r>
              <a:rPr lang="en-US" dirty="0" err="1"/>
              <a:t>falsafah</a:t>
            </a:r>
            <a:r>
              <a:rPr lang="en-US" dirty="0"/>
              <a:t> </a:t>
            </a:r>
            <a:r>
              <a:rPr lang="en-US" dirty="0" err="1"/>
              <a:t>sains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konteks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 </a:t>
            </a:r>
            <a:r>
              <a:rPr lang="en-US" dirty="0" err="1"/>
              <a:t>Sains</a:t>
            </a:r>
            <a:r>
              <a:rPr lang="en-US" dirty="0"/>
              <a:t>, </a:t>
            </a:r>
            <a:r>
              <a:rPr lang="en-US" dirty="0" err="1"/>
              <a:t>Teknologi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Inovasi</a:t>
            </a:r>
            <a:r>
              <a:rPr lang="en-US" dirty="0"/>
              <a:t> Negara </a:t>
            </a:r>
            <a:r>
              <a:rPr lang="en-US" dirty="0" err="1"/>
              <a:t>sejajar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perkembangan</a:t>
            </a:r>
            <a:r>
              <a:rPr lang="en-US" dirty="0"/>
              <a:t> </a:t>
            </a:r>
            <a:r>
              <a:rPr lang="en-US" dirty="0" err="1"/>
              <a:t>Industri</a:t>
            </a:r>
            <a:r>
              <a:rPr lang="en-US" dirty="0"/>
              <a:t> 4.0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usaha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arah</a:t>
            </a:r>
            <a:r>
              <a:rPr lang="en-US" dirty="0"/>
              <a:t> </a:t>
            </a:r>
            <a:r>
              <a:rPr lang="en-US" dirty="0" err="1"/>
              <a:t>menginsankan</a:t>
            </a:r>
            <a:r>
              <a:rPr lang="en-US" dirty="0"/>
              <a:t> </a:t>
            </a:r>
            <a:r>
              <a:rPr lang="en-US" dirty="0" err="1"/>
              <a:t>sains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i="1" dirty="0" smtClean="0"/>
              <a:t>humanizing science and </a:t>
            </a:r>
            <a:r>
              <a:rPr lang="en-US" i="1" dirty="0"/>
              <a:t>technology</a:t>
            </a:r>
            <a:r>
              <a:rPr lang="en-US" dirty="0"/>
              <a:t>).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0DD8C56-52FF-49E9-837B-269261CE7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C79BD3-A261-49FD-87E5-21C854F7A9E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610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Rectangle 6"/>
          <p:cNvSpPr>
            <a:spLocks noGrp="1" noChangeArrowheads="1"/>
          </p:cNvSpPr>
          <p:nvPr>
            <p:ph type="title"/>
          </p:nvPr>
        </p:nvSpPr>
        <p:spPr>
          <a:xfrm>
            <a:off x="914400" y="854508"/>
            <a:ext cx="7772400" cy="10668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4800" b="1" dirty="0" err="1">
                <a:solidFill>
                  <a:srgbClr val="FFFF00"/>
                </a:solidFill>
              </a:rPr>
              <a:t>Hasil</a:t>
            </a:r>
            <a:r>
              <a:rPr lang="en-US" sz="4800" b="1" dirty="0">
                <a:solidFill>
                  <a:srgbClr val="FFFF00"/>
                </a:solidFill>
              </a:rPr>
              <a:t> </a:t>
            </a:r>
            <a:r>
              <a:rPr lang="en-US" sz="4800" b="1" dirty="0" err="1">
                <a:solidFill>
                  <a:srgbClr val="FFFF00"/>
                </a:solidFill>
              </a:rPr>
              <a:t>Pembelajaran</a:t>
            </a:r>
            <a:r>
              <a:rPr lang="en-US" sz="4800" b="1" dirty="0">
                <a:solidFill>
                  <a:srgbClr val="FFFF00"/>
                </a:solidFill>
              </a:rPr>
              <a:t> </a:t>
            </a:r>
            <a:r>
              <a:rPr lang="en-US" sz="4400" b="1" dirty="0"/>
              <a:t>(program outcome)</a:t>
            </a:r>
          </a:p>
        </p:txBody>
      </p:sp>
      <p:sp>
        <p:nvSpPr>
          <p:cNvPr id="9223" name="Rectangle 7"/>
          <p:cNvSpPr>
            <a:spLocks noGrp="1" noChangeArrowheads="1"/>
          </p:cNvSpPr>
          <p:nvPr>
            <p:ph idx="1"/>
          </p:nvPr>
        </p:nvSpPr>
        <p:spPr>
          <a:xfrm>
            <a:off x="304800" y="2057400"/>
            <a:ext cx="8534400" cy="44958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arenR"/>
              <a:defRPr/>
            </a:pPr>
            <a:r>
              <a:rPr lang="ms-MY" sz="2800" b="1" dirty="0" smtClean="0"/>
              <a:t>Menjelaskan</a:t>
            </a:r>
            <a:r>
              <a:rPr lang="ms-MY" sz="2800" dirty="0" smtClean="0"/>
              <a:t> perkembangan pemikiran </a:t>
            </a:r>
            <a:r>
              <a:rPr lang="ms-MY" sz="2800" dirty="0"/>
              <a:t>sains dan teknologi dalam peradaban manusia sejak </a:t>
            </a:r>
            <a:r>
              <a:rPr lang="ms-MY" sz="2800" dirty="0" smtClean="0"/>
              <a:t>zaman </a:t>
            </a:r>
            <a:r>
              <a:rPr lang="ms-MY" sz="2800" dirty="0"/>
              <a:t>klasik hingga kini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endParaRPr lang="en-US" sz="2800" dirty="0"/>
          </a:p>
          <a:p>
            <a:pPr marL="514350" indent="-514350">
              <a:buFont typeface="+mj-lt"/>
              <a:buAutoNum type="arabicParenR"/>
              <a:defRPr/>
            </a:pPr>
            <a:r>
              <a:rPr lang="ms-MY" sz="2800" b="1" dirty="0"/>
              <a:t>Melakukan inferensi </a:t>
            </a:r>
            <a:r>
              <a:rPr lang="ms-MY" sz="2800" dirty="0"/>
              <a:t>berkaitan ekosistem pemikiran saintifik yang merangkumi aspek hubungan antara manusia dan agama, kepentingan sistem nilai dan etika, serta peranan sains dalam kehidupan</a:t>
            </a:r>
            <a:r>
              <a:rPr lang="ms-MY" sz="2800" dirty="0" smtClean="0"/>
              <a:t>.</a:t>
            </a:r>
            <a:endParaRPr lang="en-US" sz="2800" dirty="0"/>
          </a:p>
          <a:p>
            <a:pPr marL="514350" indent="-514350">
              <a:buFont typeface="+mj-lt"/>
              <a:buAutoNum type="arabicParenR"/>
              <a:defRPr/>
            </a:pPr>
            <a:r>
              <a:rPr lang="ms-MY" sz="2800" b="1" dirty="0"/>
              <a:t>Menganalisis</a:t>
            </a:r>
            <a:r>
              <a:rPr lang="ms-MY" sz="2800" dirty="0"/>
              <a:t> isu-isu semasa berkaitan transformasi dan inovasi dalam pemikiran sains dan teknologi</a:t>
            </a:r>
            <a:r>
              <a:rPr lang="en-MY" sz="2800" dirty="0" smtClean="0"/>
              <a:t>.</a:t>
            </a:r>
            <a:endParaRPr lang="en-US" sz="2800" dirty="0"/>
          </a:p>
        </p:txBody>
      </p:sp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1B6355C-2F0F-402D-9ECF-B69BDF4F897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018" y="228600"/>
            <a:ext cx="7955280" cy="517526"/>
          </a:xfrm>
        </p:spPr>
        <p:txBody>
          <a:bodyPr>
            <a:normAutofit fontScale="90000"/>
          </a:bodyPr>
          <a:lstStyle/>
          <a:p>
            <a:r>
              <a:rPr lang="en-MY" dirty="0" smtClean="0"/>
              <a:t>KANDUNGAN KURSUS</a:t>
            </a: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C79BD3-A261-49FD-87E5-21C854F7A9E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aphicFrame>
        <p:nvGraphicFramePr>
          <p:cNvPr id="5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9163402"/>
              </p:ext>
            </p:extLst>
          </p:nvPr>
        </p:nvGraphicFramePr>
        <p:xfrm>
          <a:off x="0" y="767897"/>
          <a:ext cx="91440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32386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79E0E4-CD79-4A82-B10F-7700E6B3C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63714"/>
            <a:ext cx="8046404" cy="524276"/>
          </a:xfrm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GB" sz="2400" b="1" dirty="0" err="1" smtClean="0">
                <a:solidFill>
                  <a:srgbClr val="FFFF00"/>
                </a:solidFill>
              </a:rPr>
              <a:t>Pemetaan</a:t>
            </a:r>
            <a:r>
              <a:rPr lang="en-GB" sz="2400" b="1" dirty="0" smtClean="0">
                <a:solidFill>
                  <a:srgbClr val="FFFF00"/>
                </a:solidFill>
              </a:rPr>
              <a:t> </a:t>
            </a:r>
            <a:r>
              <a:rPr lang="en-GB" sz="2400" b="1" dirty="0" err="1" smtClean="0">
                <a:solidFill>
                  <a:srgbClr val="FFFF00"/>
                </a:solidFill>
              </a:rPr>
              <a:t>penjajaran</a:t>
            </a:r>
            <a:r>
              <a:rPr lang="en-GB" sz="2400" b="1" dirty="0" smtClean="0">
                <a:solidFill>
                  <a:srgbClr val="FFFF00"/>
                </a:solidFill>
              </a:rPr>
              <a:t> </a:t>
            </a:r>
            <a:r>
              <a:rPr lang="en-GB" sz="2400" b="1" dirty="0" err="1" smtClean="0">
                <a:solidFill>
                  <a:srgbClr val="FFFF00"/>
                </a:solidFill>
              </a:rPr>
              <a:t>konstruktif</a:t>
            </a:r>
            <a:r>
              <a:rPr lang="en-GB" sz="2400" b="1" dirty="0" smtClean="0">
                <a:solidFill>
                  <a:srgbClr val="FFFF00"/>
                </a:solidFill>
              </a:rPr>
              <a:t> </a:t>
            </a:r>
            <a:r>
              <a:rPr lang="en-GB" sz="2400" b="1" dirty="0" err="1">
                <a:solidFill>
                  <a:srgbClr val="FFFF00"/>
                </a:solidFill>
              </a:rPr>
              <a:t>kursus</a:t>
            </a:r>
            <a:r>
              <a:rPr lang="en-GB" sz="2400" b="1" dirty="0">
                <a:solidFill>
                  <a:srgbClr val="FFFF00"/>
                </a:solidFill>
              </a:rPr>
              <a:t> </a:t>
            </a:r>
            <a:r>
              <a:rPr lang="en-GB" sz="2400" b="1" dirty="0" smtClean="0">
                <a:solidFill>
                  <a:srgbClr val="FFFF00"/>
                </a:solidFill>
              </a:rPr>
              <a:t>PST</a:t>
            </a:r>
            <a:endParaRPr lang="en-GB" sz="2400" b="1" dirty="0">
              <a:solidFill>
                <a:srgbClr val="FFFF00"/>
              </a:solidFill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xmlns="" id="{AE21FAC9-297A-4457-9F1A-31F94F12B7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358100"/>
              </p:ext>
            </p:extLst>
          </p:nvPr>
        </p:nvGraphicFramePr>
        <p:xfrm>
          <a:off x="228600" y="767356"/>
          <a:ext cx="8763000" cy="5894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3676">
                  <a:extLst>
                    <a:ext uri="{9D8B030D-6E8A-4147-A177-3AD203B41FA5}">
                      <a16:colId xmlns:a16="http://schemas.microsoft.com/office/drawing/2014/main" xmlns="" val="3913356386"/>
                    </a:ext>
                  </a:extLst>
                </a:gridCol>
                <a:gridCol w="2526270">
                  <a:extLst>
                    <a:ext uri="{9D8B030D-6E8A-4147-A177-3AD203B41FA5}">
                      <a16:colId xmlns:a16="http://schemas.microsoft.com/office/drawing/2014/main" xmlns="" val="427805827"/>
                    </a:ext>
                  </a:extLst>
                </a:gridCol>
                <a:gridCol w="789460">
                  <a:extLst>
                    <a:ext uri="{9D8B030D-6E8A-4147-A177-3AD203B41FA5}">
                      <a16:colId xmlns:a16="http://schemas.microsoft.com/office/drawing/2014/main" xmlns="" val="3256382215"/>
                    </a:ext>
                  </a:extLst>
                </a:gridCol>
                <a:gridCol w="2131540">
                  <a:extLst>
                    <a:ext uri="{9D8B030D-6E8A-4147-A177-3AD203B41FA5}">
                      <a16:colId xmlns:a16="http://schemas.microsoft.com/office/drawing/2014/main" xmlns="" val="1730663721"/>
                    </a:ext>
                  </a:extLst>
                </a:gridCol>
                <a:gridCol w="2842054">
                  <a:extLst>
                    <a:ext uri="{9D8B030D-6E8A-4147-A177-3AD203B41FA5}">
                      <a16:colId xmlns:a16="http://schemas.microsoft.com/office/drawing/2014/main" xmlns="" val="64890647"/>
                    </a:ext>
                  </a:extLst>
                </a:gridCol>
              </a:tblGrid>
              <a:tr h="74356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/>
                        <a:t>Bil</a:t>
                      </a:r>
                      <a:r>
                        <a:rPr lang="en-GB" sz="14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/>
                        <a:t>Hasil</a:t>
                      </a:r>
                      <a:r>
                        <a:rPr lang="en-GB" sz="1400" dirty="0"/>
                        <a:t> </a:t>
                      </a:r>
                      <a:r>
                        <a:rPr lang="en-GB" sz="1400" dirty="0" err="1"/>
                        <a:t>Pembelajaran</a:t>
                      </a:r>
                      <a:r>
                        <a:rPr lang="en-GB" sz="1400" dirty="0"/>
                        <a:t> (HPK)/</a:t>
                      </a:r>
                    </a:p>
                    <a:p>
                      <a:pPr algn="ctr"/>
                      <a:r>
                        <a:rPr lang="en-GB" sz="1400" dirty="0"/>
                        <a:t>Program Outcome (PO)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PLO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err="1"/>
                        <a:t>Komponen</a:t>
                      </a:r>
                      <a:r>
                        <a:rPr lang="en-GB" sz="1800" dirty="0"/>
                        <a:t>/ </a:t>
                      </a:r>
                      <a:r>
                        <a:rPr lang="en-GB" sz="1800" dirty="0" err="1"/>
                        <a:t>Kaedah</a:t>
                      </a:r>
                      <a:r>
                        <a:rPr lang="en-GB" sz="1800" dirty="0"/>
                        <a:t> </a:t>
                      </a:r>
                      <a:r>
                        <a:rPr lang="en-GB" sz="1800" dirty="0" err="1"/>
                        <a:t>Taksiran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err="1"/>
                        <a:t>Perincian</a:t>
                      </a:r>
                      <a:r>
                        <a:rPr lang="en-GB" sz="1800" dirty="0"/>
                        <a:t> </a:t>
                      </a:r>
                      <a:r>
                        <a:rPr lang="en-GB" sz="1800" dirty="0" err="1"/>
                        <a:t>Tugasan</a:t>
                      </a:r>
                      <a:endParaRPr lang="en-GB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45538540"/>
                  </a:ext>
                </a:extLst>
              </a:tr>
              <a:tr h="1240012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400" b="1" dirty="0" smtClean="0"/>
                        <a:t>Menjelaskan</a:t>
                      </a:r>
                      <a:r>
                        <a:rPr lang="ms-MY" sz="1400" dirty="0" smtClean="0"/>
                        <a:t> perkembangan pemikiran sains dan teknologi dalam peradaban manusia sejak zaman klasik hingga kini</a:t>
                      </a:r>
                      <a:r>
                        <a:rPr lang="en-US" sz="1400" dirty="0" smtClean="0"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.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/>
                        <a:t>SC</a:t>
                      </a:r>
                      <a:endParaRPr lang="en-GB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/>
                        <a:t>(20%)</a:t>
                      </a:r>
                    </a:p>
                    <a:p>
                      <a:pPr algn="ctr"/>
                      <a:r>
                        <a:rPr lang="en-GB" sz="1800" b="0" dirty="0" err="1" smtClean="0"/>
                        <a:t>Tugasan</a:t>
                      </a:r>
                      <a:r>
                        <a:rPr lang="en-GB" sz="1800" b="0" dirty="0" smtClean="0"/>
                        <a:t> </a:t>
                      </a:r>
                      <a:r>
                        <a:rPr lang="en-GB" sz="1800" b="0" dirty="0" err="1" smtClean="0"/>
                        <a:t>kumpulan</a:t>
                      </a:r>
                      <a:endParaRPr lang="en-GB" sz="1800" b="1" dirty="0" smtClean="0"/>
                    </a:p>
                    <a:p>
                      <a:pPr algn="ctr"/>
                      <a:r>
                        <a:rPr lang="en-GB" sz="1800" b="1" dirty="0" smtClean="0"/>
                        <a:t>(10</a:t>
                      </a:r>
                      <a:r>
                        <a:rPr lang="en-GB" sz="1800" b="1" dirty="0"/>
                        <a:t>%) </a:t>
                      </a:r>
                      <a:endParaRPr lang="en-GB" sz="1800" b="1" dirty="0" smtClean="0"/>
                    </a:p>
                    <a:p>
                      <a:pPr algn="ctr"/>
                      <a:r>
                        <a:rPr lang="en-GB" sz="1800" b="0" dirty="0" err="1" smtClean="0"/>
                        <a:t>Kuiz</a:t>
                      </a:r>
                      <a:endParaRPr lang="en-GB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/>
                        <a:t>Portfolio &amp; </a:t>
                      </a:r>
                      <a:r>
                        <a:rPr lang="en-GB" sz="1800" b="1" dirty="0" err="1" smtClean="0"/>
                        <a:t>Elearning</a:t>
                      </a:r>
                      <a:r>
                        <a:rPr lang="en-GB" sz="1800" b="1" dirty="0" smtClean="0"/>
                        <a:t> </a:t>
                      </a:r>
                      <a:r>
                        <a:rPr lang="en-GB" sz="1800" b="0" dirty="0" smtClean="0"/>
                        <a:t>(20%)</a:t>
                      </a:r>
                      <a:endParaRPr lang="en-GB" sz="1800" b="1" dirty="0" smtClean="0"/>
                    </a:p>
                    <a:p>
                      <a:pPr algn="ctr"/>
                      <a:r>
                        <a:rPr lang="en-GB" sz="1800" b="1" dirty="0" err="1" smtClean="0"/>
                        <a:t>Kuiz</a:t>
                      </a:r>
                      <a:r>
                        <a:rPr lang="en-GB" sz="1800" b="0" dirty="0" smtClean="0"/>
                        <a:t> </a:t>
                      </a:r>
                      <a:r>
                        <a:rPr lang="en-GB" sz="1800" b="0" dirty="0" smtClean="0"/>
                        <a:t>1(5</a:t>
                      </a:r>
                      <a:r>
                        <a:rPr lang="en-GB" sz="1800" b="0" baseline="0" dirty="0" smtClean="0"/>
                        <a:t> </a:t>
                      </a:r>
                      <a:r>
                        <a:rPr lang="en-GB" sz="1800" b="0" dirty="0" smtClean="0"/>
                        <a:t>%)</a:t>
                      </a:r>
                    </a:p>
                    <a:p>
                      <a:pPr algn="ctr"/>
                      <a:r>
                        <a:rPr lang="en-GB" sz="1800" b="1" dirty="0" err="1" smtClean="0"/>
                        <a:t>Kuiz</a:t>
                      </a:r>
                      <a:r>
                        <a:rPr lang="en-GB" sz="1800" b="0" dirty="0" smtClean="0"/>
                        <a:t> 2 (5 %)</a:t>
                      </a:r>
                      <a:endParaRPr lang="en-GB" sz="1800" b="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63016996"/>
                  </a:ext>
                </a:extLst>
              </a:tr>
              <a:tr h="1827919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  <a:defRPr/>
                      </a:pPr>
                      <a:r>
                        <a:rPr lang="ms-MY" sz="1400" b="1" dirty="0" smtClean="0"/>
                        <a:t>Melakukan inferensi </a:t>
                      </a:r>
                      <a:r>
                        <a:rPr lang="ms-MY" sz="1400" dirty="0" smtClean="0"/>
                        <a:t>berkaitan ekosistem pemikiran saintifik yang merangkumi aspek hubungan antara manusia dan agama, kepentingan sistem nilai dan etika, serta peranan sains dalam kehidupan.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/>
                        <a:t>TH</a:t>
                      </a:r>
                      <a:endParaRPr lang="en-GB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/>
                        <a:t>(30</a:t>
                      </a:r>
                      <a:r>
                        <a:rPr lang="en-GB" sz="1800" b="1" dirty="0"/>
                        <a:t>%) </a:t>
                      </a:r>
                    </a:p>
                    <a:p>
                      <a:pPr algn="ctr"/>
                      <a:r>
                        <a:rPr lang="en-GB" sz="1800" dirty="0" err="1"/>
                        <a:t>Tugasan</a:t>
                      </a:r>
                      <a:r>
                        <a:rPr lang="en-GB" sz="1800" dirty="0"/>
                        <a:t> </a:t>
                      </a:r>
                      <a:r>
                        <a:rPr lang="en-GB" sz="1800" dirty="0" smtClean="0"/>
                        <a:t>Kumpulan (video) &amp; </a:t>
                      </a:r>
                    </a:p>
                    <a:p>
                      <a:pPr algn="ctr"/>
                      <a:r>
                        <a:rPr lang="en-GB" sz="1800" dirty="0" err="1" smtClean="0"/>
                        <a:t>Tugasan</a:t>
                      </a:r>
                      <a:r>
                        <a:rPr lang="en-GB" sz="1800" dirty="0" smtClean="0"/>
                        <a:t> </a:t>
                      </a:r>
                      <a:r>
                        <a:rPr lang="en-GB" sz="1800" dirty="0" err="1" smtClean="0"/>
                        <a:t>individu</a:t>
                      </a:r>
                      <a:r>
                        <a:rPr lang="en-GB" sz="1800" dirty="0" smtClean="0"/>
                        <a:t>/</a:t>
                      </a:r>
                    </a:p>
                    <a:p>
                      <a:pPr algn="ctr"/>
                      <a:r>
                        <a:rPr lang="en-GB" sz="1800" dirty="0" err="1" smtClean="0"/>
                        <a:t>kumpulan</a:t>
                      </a:r>
                      <a:endParaRPr lang="en-GB" sz="1800" dirty="0" smtClean="0"/>
                    </a:p>
                    <a:p>
                      <a:pPr algn="ctr"/>
                      <a:r>
                        <a:rPr lang="en-GB" sz="1600" dirty="0" smtClean="0"/>
                        <a:t>(</a:t>
                      </a:r>
                      <a:r>
                        <a:rPr lang="en-GB" sz="1600" dirty="0" err="1" smtClean="0"/>
                        <a:t>pembentangan</a:t>
                      </a:r>
                      <a:r>
                        <a:rPr lang="en-GB" sz="1600" dirty="0" smtClean="0"/>
                        <a:t>)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(Bab 3)</a:t>
                      </a:r>
                    </a:p>
                    <a:p>
                      <a:pPr algn="ctr"/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Video (20%)</a:t>
                      </a:r>
                    </a:p>
                    <a:p>
                      <a:pPr algn="ctr"/>
                      <a:r>
                        <a:rPr lang="en-GB" sz="18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Pembentangan</a:t>
                      </a:r>
                      <a:r>
                        <a:rPr lang="en-GB" sz="18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(10%)</a:t>
                      </a:r>
                      <a:endParaRPr lang="en-GB" sz="18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86979126"/>
                  </a:ext>
                </a:extLst>
              </a:tr>
              <a:tr h="1394175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  <a:defRPr/>
                      </a:pPr>
                      <a:r>
                        <a:rPr lang="ms-MY" sz="1400" b="1" dirty="0" smtClean="0"/>
                        <a:t>Menganalisis</a:t>
                      </a:r>
                      <a:r>
                        <a:rPr lang="ms-MY" sz="1400" dirty="0" smtClean="0"/>
                        <a:t> isu-isu semasa berkaitan transformasi dan inovasi dalam pemikiran sains dan teknologi</a:t>
                      </a:r>
                      <a:r>
                        <a:rPr lang="en-MY" sz="1400" dirty="0" smtClean="0"/>
                        <a:t>.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/>
                        <a:t>GC</a:t>
                      </a:r>
                      <a:endParaRPr lang="en-GB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/>
                        <a:t>(40</a:t>
                      </a:r>
                      <a:r>
                        <a:rPr lang="en-GB" sz="1800" b="1" dirty="0"/>
                        <a:t>%) </a:t>
                      </a:r>
                    </a:p>
                    <a:p>
                      <a:pPr algn="ctr"/>
                      <a:r>
                        <a:rPr lang="en-GB" sz="1800" dirty="0" err="1" smtClean="0"/>
                        <a:t>Tugasan</a:t>
                      </a:r>
                      <a:r>
                        <a:rPr lang="en-GB" sz="1800" dirty="0" smtClean="0"/>
                        <a:t> Kumpulan (LS) &amp; </a:t>
                      </a:r>
                      <a:r>
                        <a:rPr lang="en-GB" sz="1800" dirty="0" err="1" smtClean="0"/>
                        <a:t>Tugasan</a:t>
                      </a:r>
                      <a:r>
                        <a:rPr lang="en-GB" sz="1800" dirty="0" smtClean="0"/>
                        <a:t> </a:t>
                      </a:r>
                      <a:r>
                        <a:rPr lang="en-GB" sz="1800" dirty="0" err="1" smtClean="0"/>
                        <a:t>individu</a:t>
                      </a:r>
                      <a:endParaRPr lang="en-GB" sz="1800" dirty="0" smtClean="0"/>
                    </a:p>
                    <a:p>
                      <a:pPr algn="ctr"/>
                      <a:r>
                        <a:rPr lang="en-GB" sz="1600" smtClean="0"/>
                        <a:t>(PA)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err="1" smtClean="0"/>
                        <a:t>Laporan</a:t>
                      </a:r>
                      <a:r>
                        <a:rPr lang="en-GB" sz="1800" b="1" dirty="0" smtClean="0"/>
                        <a:t> Seminar </a:t>
                      </a:r>
                      <a:r>
                        <a:rPr lang="en-GB" sz="1800" b="0" dirty="0" smtClean="0"/>
                        <a:t>(10%)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err="1" smtClean="0"/>
                        <a:t>Peperiksaan</a:t>
                      </a:r>
                      <a:r>
                        <a:rPr lang="en-GB" sz="1800" b="1" dirty="0" smtClean="0"/>
                        <a:t> </a:t>
                      </a:r>
                      <a:r>
                        <a:rPr lang="en-GB" sz="1800" b="1" dirty="0" err="1" smtClean="0"/>
                        <a:t>Akhir</a:t>
                      </a:r>
                      <a:r>
                        <a:rPr lang="en-GB" sz="1800" b="1" dirty="0" smtClean="0"/>
                        <a:t> </a:t>
                      </a:r>
                      <a:r>
                        <a:rPr lang="en-GB" sz="1800" b="0" dirty="0" smtClean="0"/>
                        <a:t>(30%) </a:t>
                      </a:r>
                      <a:r>
                        <a:rPr lang="en-GB" sz="1800" b="1" dirty="0" smtClean="0"/>
                        <a:t>– </a:t>
                      </a:r>
                      <a:r>
                        <a:rPr lang="en-GB" sz="1800" b="0" dirty="0" smtClean="0"/>
                        <a:t>(Bab</a:t>
                      </a:r>
                      <a:r>
                        <a:rPr lang="en-GB" sz="1800" b="0" baseline="0" dirty="0" smtClean="0"/>
                        <a:t> 4-10)</a:t>
                      </a:r>
                      <a:endParaRPr lang="en-GB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53423766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5E944A0-21D8-4FA9-9F95-E8DA08E91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30324" y="322865"/>
            <a:ext cx="1977390" cy="365125"/>
          </a:xfrm>
        </p:spPr>
        <p:txBody>
          <a:bodyPr/>
          <a:lstStyle/>
          <a:p>
            <a:pPr>
              <a:defRPr/>
            </a:pPr>
            <a:fld id="{58C79BD3-A261-49FD-87E5-21C854F7A9E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970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239000" cy="990600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FFFF00"/>
                </a:solidFill>
              </a:rPr>
              <a:t>PEMARKAHAN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3895715"/>
              </p:ext>
            </p:extLst>
          </p:nvPr>
        </p:nvGraphicFramePr>
        <p:xfrm>
          <a:off x="381000" y="1055912"/>
          <a:ext cx="8382003" cy="56335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17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5861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98120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627409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ms-MY" sz="1600" dirty="0">
                          <a:solidFill>
                            <a:srgbClr val="FFFF00"/>
                          </a:solidFill>
                          <a:effectLst/>
                        </a:rPr>
                        <a:t>No.</a:t>
                      </a:r>
                      <a:endParaRPr lang="en-US" sz="16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ms-MY" sz="1600" dirty="0">
                          <a:solidFill>
                            <a:srgbClr val="FFFF00"/>
                          </a:solidFill>
                          <a:effectLst/>
                        </a:rPr>
                        <a:t>Penilaian</a:t>
                      </a:r>
                      <a:endParaRPr lang="en-US" sz="16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ms-MY" sz="1600" dirty="0">
                          <a:solidFill>
                            <a:srgbClr val="FFFF00"/>
                          </a:solidFill>
                          <a:effectLst/>
                        </a:rPr>
                        <a:t>Bilangan</a:t>
                      </a:r>
                      <a:endParaRPr lang="en-US" sz="16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ms-MY" sz="1600" dirty="0">
                          <a:solidFill>
                            <a:srgbClr val="FFFF00"/>
                          </a:solidFill>
                          <a:effectLst/>
                        </a:rPr>
                        <a:t>% setiap satu</a:t>
                      </a:r>
                      <a:endParaRPr lang="en-US" sz="16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ms-MY" sz="1600" dirty="0">
                          <a:solidFill>
                            <a:srgbClr val="FFFF00"/>
                          </a:solidFill>
                          <a:effectLst/>
                        </a:rPr>
                        <a:t>% jumlah</a:t>
                      </a:r>
                      <a:endParaRPr lang="en-US" sz="16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ms-MY" sz="1600" dirty="0">
                          <a:solidFill>
                            <a:srgbClr val="FFFF00"/>
                          </a:solidFill>
                          <a:effectLst/>
                        </a:rPr>
                        <a:t>Catatan</a:t>
                      </a:r>
                      <a:endParaRPr lang="en-US" sz="16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27409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ms-MY" sz="2000" dirty="0">
                          <a:solidFill>
                            <a:srgbClr val="FFFF00"/>
                          </a:solidFill>
                          <a:effectLst/>
                        </a:rPr>
                        <a:t>1</a:t>
                      </a:r>
                      <a:endParaRPr lang="en-US" sz="20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800" dirty="0" smtClean="0">
                          <a:effectLst/>
                        </a:rPr>
                        <a:t>Portfolio</a:t>
                      </a:r>
                      <a:r>
                        <a:rPr lang="ms-MY" sz="1800" baseline="0" dirty="0" smtClean="0">
                          <a:effectLst/>
                        </a:rPr>
                        <a:t> &amp;</a:t>
                      </a:r>
                      <a:endParaRPr lang="ms-MY" sz="1800" dirty="0" smtClean="0">
                        <a:effectLst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800" dirty="0" err="1" smtClean="0">
                          <a:effectLst/>
                        </a:rPr>
                        <a:t>Elearning</a:t>
                      </a:r>
                      <a:endParaRPr lang="ms-MY" sz="1800" dirty="0" smtClean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ms-MY" sz="1800" dirty="0" smtClean="0">
                          <a:effectLst/>
                        </a:rPr>
                        <a:t>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ms-MY" sz="1800" dirty="0" smtClean="0">
                          <a:effectLst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ms-MY" sz="1800" dirty="0" smtClean="0">
                          <a:effectLst/>
                        </a:rPr>
                        <a:t>15%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ms-MY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5%</a:t>
                      </a:r>
                      <a:endParaRPr lang="en-US" sz="18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ms-MY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Kumpulan</a:t>
                      </a: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Individu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27409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 smtClean="0">
                          <a:solidFill>
                            <a:srgbClr val="FFFF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</a:t>
                      </a:r>
                      <a:endParaRPr lang="en-US" sz="2000" dirty="0">
                        <a:solidFill>
                          <a:srgbClr val="FFFF00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Kuiz</a:t>
                      </a:r>
                      <a:r>
                        <a:rPr lang="en-US" sz="1800" baseline="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Atas</a:t>
                      </a:r>
                      <a:r>
                        <a:rPr lang="en-US" sz="1800" baseline="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Talian</a:t>
                      </a:r>
                      <a:r>
                        <a:rPr lang="en-US" sz="1800" baseline="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(online)</a:t>
                      </a:r>
                      <a:endParaRPr lang="en-US" sz="18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</a:t>
                      </a:r>
                      <a:endParaRPr lang="en-US" sz="18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10%</a:t>
                      </a:r>
                      <a:endParaRPr lang="en-US" sz="18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8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Markah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individu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305198452"/>
                  </a:ext>
                </a:extLst>
              </a:tr>
              <a:tr h="564669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ms-MY" sz="2000" dirty="0" smtClean="0">
                          <a:solidFill>
                            <a:srgbClr val="FFFF00"/>
                          </a:solidFill>
                          <a:effectLst/>
                        </a:rPr>
                        <a:t>3</a:t>
                      </a:r>
                      <a:endParaRPr lang="en-US" sz="20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1800" dirty="0" smtClean="0">
                          <a:effectLst/>
                        </a:rPr>
                        <a:t>Projek Kumpulan (video)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ms-MY" sz="1800">
                          <a:effectLst/>
                        </a:rPr>
                        <a:t>1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ms-MY" sz="1800" dirty="0" smtClean="0">
                          <a:effectLst/>
                        </a:rPr>
                        <a:t>20</a:t>
                      </a:r>
                      <a:r>
                        <a:rPr lang="ms-MY" sz="1800" dirty="0">
                          <a:effectLst/>
                        </a:rPr>
                        <a:t>%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ms-MY" sz="1800" dirty="0" smtClean="0">
                          <a:effectLst/>
                        </a:rPr>
                        <a:t>30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Soft copy</a:t>
                      </a: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link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)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97967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ms-MY" sz="20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n-US" sz="20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ms-MY" sz="1800" smtClean="0">
                          <a:effectLst/>
                        </a:rPr>
                        <a:t>Pembentangan (individu/kumpulan)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ms-MY" sz="1800" dirty="0">
                          <a:effectLst/>
                        </a:rPr>
                        <a:t>1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ms-MY" sz="1800" dirty="0">
                          <a:effectLst/>
                        </a:rPr>
                        <a:t>10%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8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63733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ms-MY" sz="20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en-US" sz="20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ms-MY" sz="1800" dirty="0" smtClean="0">
                          <a:effectLst/>
                        </a:rPr>
                        <a:t>Laporan Seminar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ms-MY" sz="1800" dirty="0">
                          <a:effectLst/>
                        </a:rPr>
                        <a:t>1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ms-MY" sz="1800" dirty="0" smtClean="0">
                          <a:effectLst/>
                        </a:rPr>
                        <a:t>10</a:t>
                      </a:r>
                      <a:r>
                        <a:rPr lang="ms-MY" sz="1800" dirty="0">
                          <a:effectLst/>
                        </a:rPr>
                        <a:t>%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ms-MY" sz="1800" dirty="0" smtClean="0">
                          <a:effectLst/>
                        </a:rPr>
                        <a:t>10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Kehadiran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(3%)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Laporan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kumpulan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(7%)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00222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 smtClean="0">
                          <a:solidFill>
                            <a:srgbClr val="FFFF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6</a:t>
                      </a:r>
                      <a:endParaRPr lang="en-US" sz="2000" dirty="0">
                        <a:solidFill>
                          <a:srgbClr val="FFFF00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Peperiksaan</a:t>
                      </a:r>
                      <a:r>
                        <a:rPr lang="en-US" sz="18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Akhir</a:t>
                      </a:r>
                      <a:endParaRPr lang="en-US" sz="18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</a:t>
                      </a:r>
                      <a:endParaRPr lang="en-US" sz="18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ms-MY" sz="1800" dirty="0">
                          <a:effectLst/>
                        </a:rPr>
                        <a:t>30%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ms-MY" sz="1800" dirty="0">
                          <a:effectLst/>
                        </a:rPr>
                        <a:t>30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Struktur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(10%)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Esei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(20%)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818636218"/>
                  </a:ext>
                </a:extLst>
              </a:tr>
              <a:tr h="564669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ms-MY" sz="2000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ms-MY" sz="1800" dirty="0">
                          <a:effectLst/>
                        </a:rPr>
                        <a:t>Jumlah Keseluruhan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ms-MY" sz="1800" dirty="0" smtClean="0">
                          <a:effectLst/>
                        </a:rPr>
                        <a:t>6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ms-MY" sz="1800" dirty="0">
                          <a:effectLst/>
                        </a:rPr>
                        <a:t>100% 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ms-MY" sz="1800">
                          <a:effectLst/>
                        </a:rPr>
                        <a:t>100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ms-MY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717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381000"/>
            <a:ext cx="1977390" cy="365125"/>
          </a:xfrm>
          <a:noFill/>
        </p:spPr>
        <p:txBody>
          <a:bodyPr/>
          <a:lstStyle/>
          <a:p>
            <a:fld id="{EC6582F7-8411-4B6D-9EFA-5AA0EBB63BD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3403</TotalTime>
  <Words>2787</Words>
  <Application>Microsoft Macintosh PowerPoint</Application>
  <PresentationFormat>On-screen Show (4:3)</PresentationFormat>
  <Paragraphs>571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9" baseType="lpstr">
      <vt:lpstr>Arial Narrow</vt:lpstr>
      <vt:lpstr>Cambria</vt:lpstr>
      <vt:lpstr>Century Gothic</vt:lpstr>
      <vt:lpstr>Garamond</vt:lpstr>
      <vt:lpstr>Mangal</vt:lpstr>
      <vt:lpstr>ＭＳ Ｐゴシック</vt:lpstr>
      <vt:lpstr>Trebuchet MS</vt:lpstr>
      <vt:lpstr>Arial</vt:lpstr>
      <vt:lpstr>Calibri</vt:lpstr>
      <vt:lpstr>Times New Roman</vt:lpstr>
      <vt:lpstr>Wingdings</vt:lpstr>
      <vt:lpstr>Vapor Trail</vt:lpstr>
      <vt:lpstr>UICL 2302</vt:lpstr>
      <vt:lpstr>Mohd Fauzi bin Abu @ Hussin (Ph.D)</vt:lpstr>
      <vt:lpstr>PowerPoint Presentation</vt:lpstr>
      <vt:lpstr>AKTIVITI DALAM KULIAH (Portfolio 2)</vt:lpstr>
      <vt:lpstr>SINOPSIS</vt:lpstr>
      <vt:lpstr>Hasil Pembelajaran (program outcome)</vt:lpstr>
      <vt:lpstr>KANDUNGAN KURSUS</vt:lpstr>
      <vt:lpstr>Pemetaan penjajaran konstruktif kursus PST</vt:lpstr>
      <vt:lpstr>PEMARKAHAN</vt:lpstr>
      <vt:lpstr>RUBRIK PORTFOLIO &amp; LAPORAN (20%)</vt:lpstr>
      <vt:lpstr>Sambungan…</vt:lpstr>
      <vt:lpstr>RUBRIK VIDEO KUMPULAN (20%)</vt:lpstr>
      <vt:lpstr>RUBRIK pEMBENTANGAN (10%)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Perancangan kuliah</vt:lpstr>
      <vt:lpstr>PORTFOLIO, PROJEK &amp; LAPORAN (60%)</vt:lpstr>
      <vt:lpstr>TugasaN Portfolio 2</vt:lpstr>
      <vt:lpstr>PROJEK KUMPULAN </vt:lpstr>
      <vt:lpstr>ARAHAN TUGASAN</vt:lpstr>
      <vt:lpstr>PERANCANGAN KULIAH</vt:lpstr>
    </vt:vector>
  </TitlesOfParts>
  <Company/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 ZILAL SAARI</dc:creator>
  <cp:lastModifiedBy>Mohd Fauzi Abu-Hussin</cp:lastModifiedBy>
  <cp:revision>188</cp:revision>
  <cp:lastPrinted>1601-01-01T00:00:00Z</cp:lastPrinted>
  <dcterms:created xsi:type="dcterms:W3CDTF">1601-01-01T00:00:00Z</dcterms:created>
  <dcterms:modified xsi:type="dcterms:W3CDTF">2019-01-26T17:00:07Z</dcterms:modified>
</cp:coreProperties>
</file>