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34"/>
  </p:notesMasterIdLst>
  <p:sldIdLst>
    <p:sldId id="262" r:id="rId2"/>
    <p:sldId id="303" r:id="rId3"/>
    <p:sldId id="304" r:id="rId4"/>
    <p:sldId id="362" r:id="rId5"/>
    <p:sldId id="361" r:id="rId6"/>
    <p:sldId id="363" r:id="rId7"/>
    <p:sldId id="364" r:id="rId8"/>
    <p:sldId id="365" r:id="rId9"/>
    <p:sldId id="366" r:id="rId10"/>
    <p:sldId id="367" r:id="rId11"/>
    <p:sldId id="307" r:id="rId12"/>
    <p:sldId id="308" r:id="rId13"/>
    <p:sldId id="309" r:id="rId14"/>
    <p:sldId id="310" r:id="rId15"/>
    <p:sldId id="311" r:id="rId16"/>
    <p:sldId id="312" r:id="rId17"/>
    <p:sldId id="314" r:id="rId18"/>
    <p:sldId id="315" r:id="rId19"/>
    <p:sldId id="316" r:id="rId20"/>
    <p:sldId id="333" r:id="rId21"/>
    <p:sldId id="334" r:id="rId22"/>
    <p:sldId id="335" r:id="rId23"/>
    <p:sldId id="336" r:id="rId24"/>
    <p:sldId id="338" r:id="rId25"/>
    <p:sldId id="339" r:id="rId26"/>
    <p:sldId id="340" r:id="rId27"/>
    <p:sldId id="342" r:id="rId28"/>
    <p:sldId id="341" r:id="rId29"/>
    <p:sldId id="360" r:id="rId30"/>
    <p:sldId id="350" r:id="rId31"/>
    <p:sldId id="351" r:id="rId32"/>
    <p:sldId id="35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7" autoAdjust="0"/>
    <p:restoredTop sz="94660"/>
  </p:normalViewPr>
  <p:slideViewPr>
    <p:cSldViewPr>
      <p:cViewPr varScale="1">
        <p:scale>
          <a:sx n="83" d="100"/>
          <a:sy n="83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06E2D-A6AD-42FD-8A59-DD9C0FCD55F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00355-BD3A-41CA-BEC7-9DD21DED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3D6D2E-5DAF-453C-A710-88F19E46602A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881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07421-1BA5-4125-AF4B-7A9D89971BF3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1505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6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0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A748-8DC8-42F2-BCF6-E7EF6CE8DD8C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8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1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8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8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3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9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1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1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C7A00-6D3E-4328-A053-6A99028875C0}" type="datetimeFigureOut">
              <a:rPr lang="en-US" smtClean="0">
                <a:solidFill>
                  <a:srgbClr val="000000"/>
                </a:solidFill>
              </a:rPr>
              <a:pPr/>
              <a:t>2/21/2018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E84F-A195-49F8-9DCB-40E22A0479C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6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anthakumar@utm.my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0"/>
            <a:ext cx="8001000" cy="1143000"/>
          </a:xfrm>
        </p:spPr>
        <p:txBody>
          <a:bodyPr/>
          <a:lstStyle/>
          <a:p>
            <a:r>
              <a:rPr lang="en-US" b="1" dirty="0" smtClean="0"/>
              <a:t>Assessment 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265005"/>
              </p:ext>
            </p:extLst>
          </p:nvPr>
        </p:nvGraphicFramePr>
        <p:xfrm>
          <a:off x="1295400" y="3886200"/>
          <a:ext cx="6553200" cy="2595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Assessment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Marks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Week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Quiz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Quiz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Test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Test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assignment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Final examination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16-18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ubtitle 2"/>
          <p:cNvSpPr txBox="1">
            <a:spLocks/>
          </p:cNvSpPr>
          <p:nvPr/>
        </p:nvSpPr>
        <p:spPr>
          <a:xfrm>
            <a:off x="1295400" y="1981200"/>
            <a:ext cx="6400800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smtClean="0"/>
              <a:t>Assoc. Prof. Dr. Nanthakumar Loganathan</a:t>
            </a:r>
          </a:p>
          <a:p>
            <a:pPr algn="ctr"/>
            <a:r>
              <a:rPr lang="en-US" sz="1400" smtClean="0"/>
              <a:t>Department of Business Administration</a:t>
            </a:r>
          </a:p>
          <a:p>
            <a:pPr algn="ctr"/>
            <a:r>
              <a:rPr lang="en-US" sz="1400" smtClean="0"/>
              <a:t>Faculty of Management</a:t>
            </a:r>
          </a:p>
          <a:p>
            <a:pPr algn="ctr"/>
            <a:r>
              <a:rPr lang="en-US" sz="1400" smtClean="0"/>
              <a:t>Universiti Teknologi Malaysia</a:t>
            </a:r>
          </a:p>
          <a:p>
            <a:pPr algn="ctr"/>
            <a:r>
              <a:rPr lang="en-US" sz="1400" smtClean="0"/>
              <a:t>Email: </a:t>
            </a:r>
            <a:r>
              <a:rPr lang="en-US" sz="1400" smtClean="0">
                <a:hlinkClick r:id="rId2"/>
              </a:rPr>
              <a:t>nanthakumar@utm.my</a:t>
            </a:r>
            <a:endParaRPr lang="en-US" sz="1400" smtClean="0"/>
          </a:p>
          <a:p>
            <a:pPr algn="ctr"/>
            <a:endParaRPr lang="en-US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0" y="48346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of Macroeconomics</a:t>
            </a:r>
            <a:br>
              <a:rPr 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(SHAD1053)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778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01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Production Possibilities Efficiency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91000"/>
          </a:xfrm>
        </p:spPr>
        <p:txBody>
          <a:bodyPr/>
          <a:lstStyle/>
          <a:p>
            <a:endParaRPr lang="en-US" b="1" dirty="0">
              <a:latin typeface="Andalus" pitchFamily="18" charset="-78"/>
              <a:cs typeface="Andalus" pitchFamily="18" charset="-78"/>
            </a:endParaRPr>
          </a:p>
          <a:p>
            <a:endParaRPr lang="en-US" b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8" descr="7825_Krugman_f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6873875" cy="4705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48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Introduction of Economics 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Economic resources?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Used to produce goods and services to satisfy human wants </a:t>
            </a:r>
          </a:p>
          <a:p>
            <a:pPr>
              <a:buFont typeface="Wingdings" charset="2"/>
              <a:buChar char="q"/>
            </a:pPr>
            <a:endParaRPr lang="en-US" sz="2000" dirty="0" smtClean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Limited in supply</a:t>
            </a:r>
          </a:p>
          <a:p>
            <a:pPr>
              <a:buFont typeface="Wingdings" charset="2"/>
              <a:buChar char="q"/>
            </a:pPr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Scarce, their quantities are insufficient to satisfy all human wants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96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The Importance of Economics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8120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Type of resources?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Natural resources (Land, rain, sunshine etc.)</a:t>
            </a:r>
          </a:p>
          <a:p>
            <a:pPr>
              <a:buFont typeface="Wingdings" charset="2"/>
              <a:buChar char="q"/>
            </a:pPr>
            <a:endParaRPr lang="en-US" sz="2000" dirty="0" smtClean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Human resources (Labor force)</a:t>
            </a:r>
          </a:p>
          <a:p>
            <a:pPr>
              <a:buFont typeface="Wingdings" charset="2"/>
              <a:buChar char="q"/>
            </a:pPr>
            <a:endParaRPr lang="en-US" sz="2000" dirty="0" smtClean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Man made resources (Technological materials)</a:t>
            </a:r>
          </a:p>
        </p:txBody>
      </p:sp>
    </p:spTree>
    <p:extLst>
      <p:ext uri="{BB962C8B-B14F-4D97-AF65-F5344CB8AC3E}">
        <p14:creationId xmlns:p14="http://schemas.microsoft.com/office/powerpoint/2010/main" val="29351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Scarcity Concept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What does mean by ‘scarcity’?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The resources are insufficient to fulfill or satisfy all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human needs.</a:t>
            </a:r>
          </a:p>
          <a:p>
            <a:pPr>
              <a:buFont typeface="Wingdings" charset="2"/>
              <a:buChar char="q"/>
            </a:pPr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Human always need more than their basic needs</a:t>
            </a:r>
          </a:p>
          <a:p>
            <a:pPr>
              <a:buFont typeface="Wingdings" charset="2"/>
              <a:buChar char="q"/>
            </a:pPr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dirty="0" smtClean="0"/>
              <a:t> Create economic problems in human society</a:t>
            </a:r>
          </a:p>
          <a:p>
            <a:pPr>
              <a:buFont typeface="Wingdings" charset="2"/>
              <a:buChar char="q"/>
            </a:pPr>
            <a:endParaRPr lang="en-US" sz="2000" i="1" dirty="0"/>
          </a:p>
          <a:p>
            <a:pPr>
              <a:buFont typeface="Wingdings" charset="2"/>
              <a:buChar char="q"/>
            </a:pPr>
            <a:r>
              <a:rPr lang="en-US" sz="2000" i="1" dirty="0"/>
              <a:t> </a:t>
            </a:r>
            <a:r>
              <a:rPr lang="en-US" sz="2000" i="1" dirty="0" smtClean="0"/>
              <a:t>“A situation in which the amount of something actually available would not be sufficient to satisfy the desire for it, if it were provided free of charge” 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65783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Scarcity Concept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13360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Are the following items scarce?</a:t>
            </a:r>
          </a:p>
          <a:p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Sunshine around UTM? ……</a:t>
            </a:r>
            <a:r>
              <a:rPr lang="en-US" sz="2400" dirty="0" smtClean="0">
                <a:solidFill>
                  <a:srgbClr val="FF0000"/>
                </a:solidFill>
              </a:rPr>
              <a:t>NO!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Sandy beaches near JDT? ……</a:t>
            </a:r>
            <a:r>
              <a:rPr lang="en-US" sz="2400" dirty="0" smtClean="0">
                <a:solidFill>
                  <a:srgbClr val="FF0000"/>
                </a:solidFill>
              </a:rPr>
              <a:t>NO!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Fresh air condition at lecture hall? ……</a:t>
            </a:r>
            <a:r>
              <a:rPr lang="en-US" sz="2400" dirty="0" smtClean="0">
                <a:solidFill>
                  <a:srgbClr val="FF0000"/>
                </a:solidFill>
              </a:rPr>
              <a:t>YES?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93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Scarcity Concept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Do human being need to compete for resources?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Yes! </a:t>
            </a:r>
            <a:r>
              <a:rPr lang="en-US" sz="2000" dirty="0" smtClean="0"/>
              <a:t>Compete for the purpose of fulfilling their need because resources are limited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b="1" dirty="0" smtClean="0"/>
              <a:t> How to compete?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/>
              <a:t>	1. Price competition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2. Non-price competition (violence, waiting for good luck etc.)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271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Scarcity Concept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5240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Do human being need to make their choice?</a:t>
            </a:r>
          </a:p>
          <a:p>
            <a:endParaRPr lang="en-US" sz="2000" dirty="0"/>
          </a:p>
          <a:p>
            <a:pPr>
              <a:buFont typeface="Wingdings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Yes!</a:t>
            </a:r>
            <a:r>
              <a:rPr lang="en-US" sz="2000" dirty="0" smtClean="0">
                <a:solidFill>
                  <a:srgbClr val="073E87"/>
                </a:solidFill>
              </a:rPr>
              <a:t> Human being needs to make their own choice </a:t>
            </a:r>
          </a:p>
          <a:p>
            <a:pPr>
              <a:buFont typeface="Wingdings" charset="2"/>
              <a:buChar char="q"/>
            </a:pPr>
            <a:endParaRPr lang="en-US" sz="2000" dirty="0" smtClean="0">
              <a:solidFill>
                <a:srgbClr val="073E87"/>
              </a:solidFill>
            </a:endParaRPr>
          </a:p>
          <a:p>
            <a:pPr marL="0" indent="0">
              <a:buNone/>
            </a:pPr>
            <a:r>
              <a:rPr lang="en-US" sz="2000" b="1" u="sng" dirty="0" smtClean="0"/>
              <a:t>For example: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073E87"/>
                </a:solidFill>
              </a:rPr>
              <a:t>Why you pursue your study?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073E87"/>
                </a:solidFill>
              </a:rPr>
              <a:t>What will  you do if I cancel today’s lecture?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073E87"/>
                </a:solidFill>
              </a:rPr>
              <a:t>Which boy/girl will you will get married?</a:t>
            </a:r>
            <a:endParaRPr lang="en-US" sz="2000" dirty="0">
              <a:solidFill>
                <a:srgbClr val="073E87"/>
              </a:solidFill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12486" y="449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Factors of Production</a:t>
            </a:r>
            <a:endParaRPr lang="en-US" sz="4000" b="1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766618" y="5791200"/>
            <a:ext cx="12954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Resources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81960" y="5638800"/>
            <a:ext cx="159004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Labor &amp; Entrepreneur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5411643" y="5671127"/>
            <a:ext cx="12954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 smtClean="0"/>
              <a:t>Capital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720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Economic Opportunity Cost 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3434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What is opportunity cost means?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“The highest valued option forgone”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u="sng" dirty="0" smtClean="0"/>
              <a:t>Example: </a:t>
            </a:r>
          </a:p>
          <a:p>
            <a:pPr marL="0" indent="0">
              <a:buNone/>
            </a:pPr>
            <a:endParaRPr lang="en-US" sz="2000" b="1" u="sng" dirty="0" smtClean="0"/>
          </a:p>
          <a:p>
            <a:r>
              <a:rPr lang="en-US" sz="2000" i="1" dirty="0" smtClean="0"/>
              <a:t>“We have lecture today at 10 am, what will  be your opportunity cost”</a:t>
            </a:r>
          </a:p>
          <a:p>
            <a:r>
              <a:rPr lang="en-US" sz="2000" dirty="0" smtClean="0"/>
              <a:t>Going to library? Sleep at hostel? Playing netball???</a:t>
            </a:r>
          </a:p>
          <a:p>
            <a:r>
              <a:rPr lang="en-US" sz="2000" dirty="0" smtClean="0"/>
              <a:t>Only </a:t>
            </a:r>
            <a:r>
              <a:rPr lang="en-US" sz="2000" b="1" dirty="0" smtClean="0">
                <a:solidFill>
                  <a:srgbClr val="FF0000"/>
                </a:solidFill>
              </a:rPr>
              <a:t>ONE </a:t>
            </a:r>
            <a:r>
              <a:rPr lang="en-US" sz="2000" dirty="0" smtClean="0"/>
              <a:t>option will represent opportunity cost, which is the highest values option forgone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93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595" name="Rectangle 3"/>
          <p:cNvSpPr>
            <a:spLocks noChangeArrowheads="1"/>
          </p:cNvSpPr>
          <p:nvPr/>
        </p:nvSpPr>
        <p:spPr bwMode="auto">
          <a:xfrm>
            <a:off x="1793875" y="2895600"/>
            <a:ext cx="5394325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Basic needs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262599" name="Rectangle 7"/>
          <p:cNvSpPr>
            <a:spLocks noChangeArrowheads="1"/>
          </p:cNvSpPr>
          <p:nvPr/>
        </p:nvSpPr>
        <p:spPr bwMode="auto">
          <a:xfrm>
            <a:off x="1314450" y="4343400"/>
            <a:ext cx="13335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Foods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</p:txBody>
      </p:sp>
      <p:sp>
        <p:nvSpPr>
          <p:cNvPr id="1262600" name="Rectangle 8"/>
          <p:cNvSpPr>
            <a:spLocks noChangeArrowheads="1"/>
          </p:cNvSpPr>
          <p:nvPr/>
        </p:nvSpPr>
        <p:spPr bwMode="auto">
          <a:xfrm>
            <a:off x="3652837" y="4400550"/>
            <a:ext cx="1676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Clothing</a:t>
            </a:r>
          </a:p>
        </p:txBody>
      </p:sp>
      <p:sp>
        <p:nvSpPr>
          <p:cNvPr id="1262601" name="Rectangle 9"/>
          <p:cNvSpPr>
            <a:spLocks noChangeArrowheads="1"/>
          </p:cNvSpPr>
          <p:nvPr/>
        </p:nvSpPr>
        <p:spPr bwMode="auto">
          <a:xfrm>
            <a:off x="6248400" y="4331855"/>
            <a:ext cx="2076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Home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</p:txBody>
      </p:sp>
      <p:sp>
        <p:nvSpPr>
          <p:cNvPr id="1262602" name="Rectangle 10"/>
          <p:cNvSpPr>
            <a:spLocks noChangeArrowheads="1"/>
          </p:cNvSpPr>
          <p:nvPr/>
        </p:nvSpPr>
        <p:spPr bwMode="auto">
          <a:xfrm>
            <a:off x="-80963" y="381000"/>
            <a:ext cx="91440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Not basic need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1212612"/>
            <a:ext cx="407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Expensive car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6848941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6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6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6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6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2595" grpId="0"/>
      <p:bldP spid="1262599" grpId="0"/>
      <p:bldP spid="1262600" grpId="0"/>
      <p:bldP spid="1262601" grpId="0"/>
      <p:bldP spid="12626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474" name="Oval 2"/>
          <p:cNvSpPr>
            <a:spLocks noChangeArrowheads="1"/>
          </p:cNvSpPr>
          <p:nvPr/>
        </p:nvSpPr>
        <p:spPr bwMode="auto">
          <a:xfrm>
            <a:off x="762000" y="2514600"/>
            <a:ext cx="2895600" cy="2571750"/>
          </a:xfrm>
          <a:prstGeom prst="ellipse">
            <a:avLst/>
          </a:prstGeom>
          <a:solidFill>
            <a:srgbClr val="FF33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en-US" sz="2000">
              <a:solidFill>
                <a:prstClr val="black"/>
              </a:solidFill>
            </a:endParaRPr>
          </a:p>
        </p:txBody>
      </p:sp>
      <p:pic>
        <p:nvPicPr>
          <p:cNvPr id="1385476" name="Picture 4" descr="arrow cyan r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609600"/>
            <a:ext cx="3048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5480" name="Picture 8" descr="arrow red r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33400"/>
            <a:ext cx="3094037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5481" name="Rectangle 9"/>
          <p:cNvSpPr>
            <a:spLocks noChangeArrowheads="1"/>
          </p:cNvSpPr>
          <p:nvPr/>
        </p:nvSpPr>
        <p:spPr bwMode="auto">
          <a:xfrm>
            <a:off x="685800" y="685800"/>
            <a:ext cx="1098550" cy="4953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Scarcity</a:t>
            </a:r>
          </a:p>
        </p:txBody>
      </p:sp>
      <p:sp>
        <p:nvSpPr>
          <p:cNvPr id="1385482" name="Rectangle 10"/>
          <p:cNvSpPr>
            <a:spLocks noChangeArrowheads="1"/>
          </p:cNvSpPr>
          <p:nvPr/>
        </p:nvSpPr>
        <p:spPr bwMode="auto">
          <a:xfrm>
            <a:off x="5410200" y="762000"/>
            <a:ext cx="1403350" cy="4381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Choices</a:t>
            </a:r>
          </a:p>
        </p:txBody>
      </p:sp>
      <p:sp>
        <p:nvSpPr>
          <p:cNvPr id="1385485" name="WordArt 13"/>
          <p:cNvSpPr>
            <a:spLocks noChangeArrowheads="1" noChangeShapeType="1" noTextEdit="1"/>
          </p:cNvSpPr>
          <p:nvPr/>
        </p:nvSpPr>
        <p:spPr bwMode="auto">
          <a:xfrm>
            <a:off x="990600" y="5943600"/>
            <a:ext cx="32766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12700">
                  <a:solidFill>
                    <a:prstClr val="blac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oper Black"/>
              </a:rPr>
              <a:t>Opportunity Cost</a:t>
            </a:r>
          </a:p>
        </p:txBody>
      </p:sp>
      <p:sp>
        <p:nvSpPr>
          <p:cNvPr id="1385486" name="Oval 14"/>
          <p:cNvSpPr>
            <a:spLocks noChangeArrowheads="1"/>
          </p:cNvSpPr>
          <p:nvPr/>
        </p:nvSpPr>
        <p:spPr bwMode="auto">
          <a:xfrm>
            <a:off x="2514600" y="1219200"/>
            <a:ext cx="2895600" cy="2571750"/>
          </a:xfrm>
          <a:prstGeom prst="ellipse">
            <a:avLst/>
          </a:prstGeom>
          <a:solidFill>
            <a:srgbClr val="99CCFF"/>
          </a:solidFill>
          <a:ln w="38100" cmpd="dbl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en-US" sz="2000"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85487" name="Oval 15"/>
          <p:cNvSpPr>
            <a:spLocks noChangeArrowheads="1"/>
          </p:cNvSpPr>
          <p:nvPr/>
        </p:nvSpPr>
        <p:spPr bwMode="auto">
          <a:xfrm>
            <a:off x="3276600" y="2667000"/>
            <a:ext cx="2895600" cy="2571750"/>
          </a:xfrm>
          <a:prstGeom prst="ellipse">
            <a:avLst/>
          </a:prstGeom>
          <a:solidFill>
            <a:srgbClr val="1C1C1C"/>
          </a:solidFill>
          <a:ln w="38100" cmpd="dbl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en-US" sz="2000">
              <a:solidFill>
                <a:srgbClr val="99FF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85491" name="Rectangle 19"/>
          <p:cNvSpPr>
            <a:spLocks noChangeArrowheads="1"/>
          </p:cNvSpPr>
          <p:nvPr/>
        </p:nvSpPr>
        <p:spPr bwMode="auto">
          <a:xfrm>
            <a:off x="4495800" y="5943600"/>
            <a:ext cx="32004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aiandra GD" pitchFamily="34" charset="0"/>
              </a:rPr>
              <a:t>……What </a:t>
            </a:r>
            <a:r>
              <a:rPr 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aiandra GD" pitchFamily="34" charset="0"/>
              </a:rPr>
              <a:t>is given up</a:t>
            </a:r>
          </a:p>
        </p:txBody>
      </p:sp>
      <p:sp>
        <p:nvSpPr>
          <p:cNvPr id="1385501" name="Rectangle 29"/>
          <p:cNvSpPr>
            <a:spLocks noChangeArrowheads="1"/>
          </p:cNvSpPr>
          <p:nvPr/>
        </p:nvSpPr>
        <p:spPr bwMode="auto">
          <a:xfrm>
            <a:off x="990600" y="3048000"/>
            <a:ext cx="2495550" cy="15621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Unlimited Needs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 </a:t>
            </a:r>
            <a:r>
              <a:rPr lang="en-US" sz="1600" b="1" dirty="0">
                <a:solidFill>
                  <a:prstClr val="black"/>
                </a:solidFill>
              </a:rPr>
              <a:t>Wants</a:t>
            </a:r>
          </a:p>
          <a:p>
            <a:pPr algn="ctr">
              <a:defRPr/>
            </a:pPr>
            <a:r>
              <a:rPr lang="en-US" sz="1600" b="1" dirty="0">
                <a:solidFill>
                  <a:prstClr val="black"/>
                </a:solidFill>
              </a:rPr>
              <a:t>Demand</a:t>
            </a:r>
          </a:p>
        </p:txBody>
      </p:sp>
      <p:sp>
        <p:nvSpPr>
          <p:cNvPr id="1385506" name="Rectangle 34"/>
          <p:cNvSpPr>
            <a:spLocks noChangeArrowheads="1"/>
          </p:cNvSpPr>
          <p:nvPr/>
        </p:nvSpPr>
        <p:spPr bwMode="auto">
          <a:xfrm>
            <a:off x="2590800" y="19050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prstClr val="black"/>
                </a:solidFill>
                <a:latin typeface="Maiandra GD" pitchFamily="34" charset="0"/>
              </a:rPr>
              <a:t>Choice</a:t>
            </a:r>
            <a:r>
              <a:rPr lang="en-US" sz="1600" b="1" dirty="0">
                <a:solidFill>
                  <a:prstClr val="black"/>
                </a:solidFill>
              </a:rPr>
              <a:t>s</a:t>
            </a:r>
          </a:p>
        </p:txBody>
      </p:sp>
      <p:sp>
        <p:nvSpPr>
          <p:cNvPr id="1385508" name="Rectangle 36"/>
          <p:cNvSpPr>
            <a:spLocks noChangeArrowheads="1"/>
          </p:cNvSpPr>
          <p:nvPr/>
        </p:nvSpPr>
        <p:spPr bwMode="auto">
          <a:xfrm>
            <a:off x="3429000" y="3276600"/>
            <a:ext cx="2743200" cy="13906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600" b="1" dirty="0">
                <a:solidFill>
                  <a:srgbClr val="CCFFFF"/>
                </a:solidFill>
              </a:rPr>
              <a:t>Limited Resources</a:t>
            </a:r>
          </a:p>
          <a:p>
            <a:pPr algn="ctr">
              <a:defRPr/>
            </a:pPr>
            <a:r>
              <a:rPr lang="en-US" sz="1600" b="1" dirty="0">
                <a:solidFill>
                  <a:srgbClr val="CCFFFF"/>
                </a:solidFill>
              </a:rPr>
              <a:t>Supply</a:t>
            </a:r>
          </a:p>
        </p:txBody>
      </p:sp>
    </p:spTree>
    <p:extLst>
      <p:ext uri="{BB962C8B-B14F-4D97-AF65-F5344CB8AC3E}">
        <p14:creationId xmlns:p14="http://schemas.microsoft.com/office/powerpoint/2010/main" val="1473132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8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38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38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38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38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8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.55112E-17 -3.33333E-6 C 0.00694 -0.01342 0.01406 -0.02801 0.02101 -0.04676 C 0.03993 -0.1 0.04497 -0.15208 0.03108 -0.15995 C 0.01701 -0.16944 -0.01007 -0.13194 -0.02899 -0.0787 C -0.03906 -0.05069 -0.04497 -0.02407 -0.04705 -0.00393 C -0.05 0.01204 -0.05104 0.02801 -0.05104 0.04676 C -0.05104 0.10672 -0.03802 0.15602 -0.02292 0.15602 C -0.00799 0.15602 0.00503 0.10672 0.00503 0.04676 C 0.00503 0.01875 0.00208 -0.0081 -0.00295 -0.02662 C -0.00503 -0.04259 -0.01007 -0.05995 -0.01597 -0.07731 C -0.03594 -0.13194 -0.06302 -0.16944 -0.07708 -0.15995 C -0.09097 -0.15069 -0.08594 -0.1 -0.06597 -0.04537 C -0.05799 -0.0199 -0.04705 0.00139 -0.03594 0.01598 C -0.02795 0.0294 -0.01892 0.04144 -0.00694 0.05324 C 0.02899 0.0919 0.06493 0.10926 0.075 0.09329 C 0.08403 0.07732 0.06406 0.03334 0.02795 -0.00393 C 0.01302 -0.0199 -0.00295 -0.03194 -0.01597 -0.04004 C -0.02795 -0.04791 -0.04306 -0.05463 -0.05903 -0.05856 C -0.10295 -0.07199 -0.14097 -0.06805 -0.14392 -0.04676 C -0.14792 -0.02662 -0.11493 -3.33333E-6 -0.07101 0.01343 C -0.05104 0.01875 -0.03194 0.0213 -0.01701 0.01991 C -0.00399 0.01991 0.01007 0.01736 0.025 0.01343 C 0.06892 -3.33333E-6 0.10208 -0.02801 0.09792 -0.04791 C 0.09497 -0.06805 0.05694 -0.07338 0.01302 -0.05995 C -0.00799 -0.05324 -0.02708 -0.04398 -0.03993 -0.03333 C -0.05104 -0.02523 -0.06198 -0.01597 -0.07396 -0.00393 C -0.10903 0.03473 -0.13003 0.07732 -0.11997 0.09329 C -0.11094 0.10926 -0.07396 0.0919 -0.03906 0.05463 C -0.02205 0.03611 -0.00799 0.01736 5.55112E-17 -3.33333E-6 Z " pathEditMode="relative" rAng="0" ptsTypes="fffffffffffffffffffffffffffff">
                                      <p:cBhvr>
                                        <p:cTn id="28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-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38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8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38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8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38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38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5474" grpId="0" animBg="1"/>
      <p:bldP spid="1385485" grpId="0" animBg="1"/>
      <p:bldP spid="13855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5545" y="1524000"/>
            <a:ext cx="8686800" cy="47244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3200" b="1" u="sng" dirty="0" smtClean="0"/>
              <a:t>Contents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  </a:t>
            </a:r>
            <a:r>
              <a:rPr lang="en-US" sz="2800" dirty="0" smtClean="0"/>
              <a:t>Introduction to course synopsis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 smtClean="0"/>
              <a:t>  Introduction to economics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/>
              <a:t> </a:t>
            </a:r>
            <a:r>
              <a:rPr lang="en-US" sz="2800" dirty="0" smtClean="0"/>
              <a:t> The importance of economics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/>
              <a:t>  </a:t>
            </a:r>
            <a:r>
              <a:rPr lang="en-US" sz="2800" dirty="0" smtClean="0"/>
              <a:t>Scarcity concept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 smtClean="0"/>
              <a:t>  Factors of production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/>
              <a:t> </a:t>
            </a:r>
            <a:r>
              <a:rPr lang="en-US" sz="2800" dirty="0" smtClean="0"/>
              <a:t> Economic opportunity cost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dirty="0" smtClean="0"/>
              <a:t>  Discussion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LECTURE 1:</a:t>
            </a:r>
            <a:br>
              <a:rPr lang="en-US" sz="2400" b="1" dirty="0" smtClean="0"/>
            </a:br>
            <a:r>
              <a:rPr lang="en-US" sz="800" b="1" dirty="0" smtClean="0"/>
              <a:t/>
            </a:r>
            <a:br>
              <a:rPr lang="en-US" sz="800" b="1" dirty="0" smtClean="0"/>
            </a:br>
            <a:r>
              <a:rPr lang="en-US" sz="2400" dirty="0" smtClean="0"/>
              <a:t>Introduction to Macroeconomics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34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1143000"/>
          </a:xfrm>
        </p:spPr>
        <p:txBody>
          <a:bodyPr/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000" b="1" dirty="0" smtClean="0">
                <a:solidFill>
                  <a:srgbClr val="00B0F0"/>
                </a:solidFill>
                <a:cs typeface="Andalus" pitchFamily="18" charset="-78"/>
              </a:rPr>
              <a:t>Economic system?</a:t>
            </a:r>
          </a:p>
          <a:p>
            <a:pPr marL="68580" indent="0">
              <a:buNone/>
            </a:pPr>
            <a:endParaRPr lang="en-US" sz="2000" dirty="0" smtClean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How society uses resources to satisfy people’s needs</a:t>
            </a:r>
          </a:p>
          <a:p>
            <a:r>
              <a:rPr lang="en-US" sz="2000" dirty="0" smtClean="0">
                <a:cs typeface="Andalus" pitchFamily="18" charset="-78"/>
              </a:rPr>
              <a:t>An economy or economic system is the way a nation makes economic choices how the nation will use its resources to produce and distribute goods and services</a:t>
            </a:r>
          </a:p>
          <a:p>
            <a:pPr marL="68580" indent="0">
              <a:buNone/>
            </a:pPr>
            <a:endParaRPr lang="en-US" sz="2000" dirty="0">
              <a:cs typeface="Andalus" pitchFamily="18" charset="-78"/>
            </a:endParaRPr>
          </a:p>
          <a:p>
            <a:pPr marL="68580" indent="0">
              <a:buNone/>
            </a:pPr>
            <a:r>
              <a:rPr lang="en-US" sz="2000" b="1" dirty="0" smtClean="0">
                <a:solidFill>
                  <a:srgbClr val="00B0F0"/>
                </a:solidFill>
                <a:cs typeface="Andalus" pitchFamily="18" charset="-78"/>
              </a:rPr>
              <a:t>Does economic system keep on changing?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Yes, it’s keep on changing when the society moving forward with technological changes  </a:t>
            </a:r>
            <a:endParaRPr lang="en-US" sz="2000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60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08977"/>
          </a:xfrm>
        </p:spPr>
        <p:txBody>
          <a:bodyPr/>
          <a:lstStyle/>
          <a:p>
            <a:pPr marL="68580" indent="0">
              <a:buNone/>
            </a:pPr>
            <a:r>
              <a:rPr lang="en-US" sz="2000" b="1" dirty="0" smtClean="0">
                <a:solidFill>
                  <a:srgbClr val="00B0F0"/>
                </a:solidFill>
              </a:rPr>
              <a:t>How economic works?</a:t>
            </a:r>
          </a:p>
          <a:p>
            <a:endParaRPr lang="en-US" sz="2000" dirty="0">
              <a:cs typeface="Andalus" pitchFamily="18" charset="-78"/>
            </a:endParaRPr>
          </a:p>
          <a:p>
            <a:pPr marL="68580" indent="0">
              <a:buNone/>
            </a:pPr>
            <a:r>
              <a:rPr lang="en-US" sz="2000" dirty="0" smtClean="0">
                <a:cs typeface="Andalus" pitchFamily="18" charset="-78"/>
              </a:rPr>
              <a:t>Basically we have 3 types of basic economic system</a:t>
            </a:r>
          </a:p>
          <a:p>
            <a:pPr marL="68580" indent="0">
              <a:buNone/>
            </a:pPr>
            <a:endParaRPr lang="en-US" sz="2000" dirty="0" smtClean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Traditional system</a:t>
            </a:r>
          </a:p>
          <a:p>
            <a:r>
              <a:rPr lang="en-US" sz="2000" dirty="0" smtClean="0">
                <a:cs typeface="Andalus" pitchFamily="18" charset="-78"/>
              </a:rPr>
              <a:t>Command system</a:t>
            </a:r>
          </a:p>
          <a:p>
            <a:r>
              <a:rPr lang="en-US" sz="2000" dirty="0" smtClean="0">
                <a:cs typeface="Andalus" pitchFamily="18" charset="-78"/>
              </a:rPr>
              <a:t>Market economies system </a:t>
            </a:r>
            <a:endParaRPr lang="en-US" sz="2000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041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67200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US" b="1" dirty="0" smtClean="0"/>
              <a:t>Traditional economic system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>
                <a:cs typeface="Andalus" pitchFamily="18" charset="-78"/>
              </a:rPr>
              <a:t>Centers on families</a:t>
            </a:r>
          </a:p>
          <a:p>
            <a:r>
              <a:rPr lang="en-US" dirty="0" smtClean="0">
                <a:cs typeface="Andalus" pitchFamily="18" charset="-78"/>
              </a:rPr>
              <a:t>Decision based on customs, religion and beliefs</a:t>
            </a:r>
          </a:p>
          <a:p>
            <a:r>
              <a:rPr lang="en-US" dirty="0" smtClean="0">
                <a:cs typeface="Andalus" pitchFamily="18" charset="-78"/>
              </a:rPr>
              <a:t>No individual decisions, all based on group decisions</a:t>
            </a:r>
          </a:p>
          <a:p>
            <a:r>
              <a:rPr lang="en-US" dirty="0" smtClean="0">
                <a:cs typeface="Andalus" pitchFamily="18" charset="-78"/>
              </a:rPr>
              <a:t>Goods and services are produces by the family for their personal consumption.</a:t>
            </a:r>
          </a:p>
          <a:p>
            <a:r>
              <a:rPr lang="en-US" dirty="0" smtClean="0">
                <a:cs typeface="Andalus" pitchFamily="18" charset="-78"/>
              </a:rPr>
              <a:t>Resources are allocated according to long-lived practices from the past.</a:t>
            </a:r>
          </a:p>
          <a:p>
            <a:r>
              <a:rPr lang="en-US" dirty="0" smtClean="0">
                <a:cs typeface="Andalus" pitchFamily="18" charset="-78"/>
              </a:rPr>
              <a:t>Only have little surplus (something extra) of productions and traditional trade approach (exchange of goods)</a:t>
            </a:r>
          </a:p>
          <a:p>
            <a:r>
              <a:rPr lang="en-US" dirty="0" smtClean="0">
                <a:cs typeface="Andalus" pitchFamily="18" charset="-78"/>
              </a:rPr>
              <a:t>Limited need for markets (no specific places for sell and purchase goods/services)</a:t>
            </a:r>
          </a:p>
          <a:p>
            <a:r>
              <a:rPr lang="en-US" dirty="0" smtClean="0">
                <a:cs typeface="Andalus" pitchFamily="18" charset="-78"/>
              </a:rPr>
              <a:t>Still remain in some rural areas in Africa and Asian regions. </a:t>
            </a:r>
          </a:p>
          <a:p>
            <a:endParaRPr lang="en-US" b="1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091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371600"/>
            <a:ext cx="8229600" cy="411480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000" b="1" dirty="0" smtClean="0">
                <a:solidFill>
                  <a:srgbClr val="00B0F0"/>
                </a:solidFill>
              </a:rPr>
              <a:t>Traditional economic system: Good or not?</a:t>
            </a:r>
          </a:p>
          <a:p>
            <a:pPr marL="68580" indent="0">
              <a:buNone/>
            </a:pPr>
            <a:endParaRPr lang="en-US" sz="2000" dirty="0" smtClean="0"/>
          </a:p>
          <a:p>
            <a:pPr marL="68580" indent="0">
              <a:buNone/>
            </a:pPr>
            <a:r>
              <a:rPr lang="en-US" sz="2000" b="1" dirty="0" smtClean="0">
                <a:cs typeface="Andalus" pitchFamily="18" charset="-78"/>
              </a:rPr>
              <a:t>Positive effects</a:t>
            </a:r>
          </a:p>
          <a:p>
            <a:r>
              <a:rPr lang="en-US" sz="2000" dirty="0" smtClean="0">
                <a:cs typeface="Andalus" pitchFamily="18" charset="-78"/>
              </a:rPr>
              <a:t>Method of production, goals and roles played by each members determined by </a:t>
            </a:r>
            <a:r>
              <a:rPr lang="en-US" sz="2000" dirty="0" smtClean="0">
                <a:cs typeface="Andalus" pitchFamily="18" charset="-78"/>
              </a:rPr>
              <a:t>custom</a:t>
            </a:r>
            <a:endParaRPr lang="en-US" sz="2000" dirty="0">
              <a:cs typeface="Andalus" pitchFamily="18" charset="-78"/>
            </a:endParaRPr>
          </a:p>
          <a:p>
            <a:pPr marL="68580" indent="0">
              <a:buNone/>
            </a:pPr>
            <a:r>
              <a:rPr lang="en-US" sz="2000" b="1" dirty="0" smtClean="0">
                <a:cs typeface="Andalus" pitchFamily="18" charset="-78"/>
              </a:rPr>
              <a:t>Negative effects</a:t>
            </a:r>
          </a:p>
          <a:p>
            <a:r>
              <a:rPr lang="en-US" sz="2000" dirty="0" smtClean="0">
                <a:cs typeface="Andalus" pitchFamily="18" charset="-78"/>
              </a:rPr>
              <a:t>All traditional and old method of production</a:t>
            </a:r>
          </a:p>
          <a:p>
            <a:r>
              <a:rPr lang="en-US" sz="2000" dirty="0" smtClean="0">
                <a:cs typeface="Andalus" pitchFamily="18" charset="-78"/>
              </a:rPr>
              <a:t>Low productivity</a:t>
            </a:r>
          </a:p>
          <a:p>
            <a:r>
              <a:rPr lang="en-US" sz="2000" dirty="0" smtClean="0">
                <a:cs typeface="Andalus" pitchFamily="18" charset="-78"/>
              </a:rPr>
              <a:t>Low standard of living</a:t>
            </a:r>
          </a:p>
          <a:p>
            <a:pPr marL="68580" indent="0">
              <a:buNone/>
            </a:pPr>
            <a:endParaRPr lang="en-US" sz="2000" b="1" dirty="0" smtClean="0">
              <a:cs typeface="Andalus" pitchFamily="18" charset="-78"/>
            </a:endParaRPr>
          </a:p>
          <a:p>
            <a:endParaRPr lang="en-US" sz="2000" b="1" dirty="0">
              <a:cs typeface="Andalus" pitchFamily="18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9491" y="49530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Arial" panose="020B0604020202020204" pitchFamily="34" charset="0"/>
              <a:buNone/>
            </a:pPr>
            <a:r>
              <a:rPr lang="en-US" sz="2000" b="1" dirty="0" smtClean="0"/>
              <a:t>Command Economy </a:t>
            </a:r>
            <a:endParaRPr lang="en-US" sz="2000" b="1" dirty="0" smtClean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Known as socialism or communism economies  </a:t>
            </a:r>
          </a:p>
          <a:p>
            <a:r>
              <a:rPr lang="en-US" sz="2000" dirty="0" smtClean="0">
                <a:cs typeface="Andalus" pitchFamily="18" charset="-78"/>
              </a:rPr>
              <a:t>All resources are belongs to the government</a:t>
            </a:r>
          </a:p>
          <a:p>
            <a:r>
              <a:rPr lang="en-US" sz="2000" dirty="0" smtClean="0">
                <a:cs typeface="Andalus" pitchFamily="18" charset="-78"/>
              </a:rPr>
              <a:t>Only the government can decide what and how much to produce.</a:t>
            </a:r>
          </a:p>
          <a:p>
            <a:endParaRPr lang="en-US" sz="2000" b="1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210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8862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b="1" dirty="0" smtClean="0"/>
              <a:t>How the government rule the economy?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What – The planner will the government leader (dictator) and the fundamental committee will decide what to produce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How – The government will decide how to produce the goods and services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From whom – The government will decide who will get the produced goods and services. </a:t>
            </a:r>
          </a:p>
          <a:p>
            <a:endParaRPr lang="en-US" sz="2000" b="1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938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886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cs typeface="Andalus" pitchFamily="18" charset="-78"/>
              </a:rPr>
              <a:t>In the command economy, the government will decide where to locate all of the nations economic activities.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The people do not have power to overcome the government rules and regulations.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The government will decide the prices and the charge for the goods and services produced </a:t>
            </a:r>
          </a:p>
          <a:p>
            <a:endParaRPr lang="en-US" sz="2000" dirty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Example: All communist countries (Cuba, China, previously the Soviet Union, North Korea)</a:t>
            </a:r>
            <a:endParaRPr lang="en-US" sz="2000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967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Economic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8862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b="1" dirty="0" smtClean="0">
                <a:cs typeface="Andalus" pitchFamily="18" charset="-78"/>
              </a:rPr>
              <a:t>Market Economy</a:t>
            </a:r>
          </a:p>
          <a:p>
            <a:endParaRPr lang="en-US" sz="2000" b="1" dirty="0" smtClean="0">
              <a:cs typeface="Andalus" pitchFamily="18" charset="-78"/>
            </a:endParaRPr>
          </a:p>
          <a:p>
            <a:r>
              <a:rPr lang="en-US" sz="2000" dirty="0" smtClean="0">
                <a:cs typeface="Andalus" pitchFamily="18" charset="-78"/>
              </a:rPr>
              <a:t>All decision made by the market equilibrium stage</a:t>
            </a:r>
          </a:p>
          <a:p>
            <a:r>
              <a:rPr lang="en-US" sz="2000" dirty="0" smtClean="0">
                <a:cs typeface="Andalus" pitchFamily="18" charset="-78"/>
              </a:rPr>
              <a:t>Producers need to plan, organize and coordinate the productions </a:t>
            </a:r>
          </a:p>
          <a:p>
            <a:r>
              <a:rPr lang="en-US" sz="2000" dirty="0" smtClean="0">
                <a:cs typeface="Andalus" pitchFamily="18" charset="-78"/>
              </a:rPr>
              <a:t>Resources are allocated through individual decision making</a:t>
            </a:r>
          </a:p>
          <a:p>
            <a:r>
              <a:rPr lang="en-US" sz="2000" dirty="0" smtClean="0">
                <a:cs typeface="Andalus" pitchFamily="18" charset="-78"/>
              </a:rPr>
              <a:t>People can own their business and property</a:t>
            </a:r>
          </a:p>
          <a:p>
            <a:r>
              <a:rPr lang="en-US" sz="2000" dirty="0" smtClean="0">
                <a:cs typeface="Andalus" pitchFamily="18" charset="-78"/>
              </a:rPr>
              <a:t>Price based on demand supply theory. Limited product have higher price rate in the market (signal of scarcity)</a:t>
            </a:r>
            <a:endParaRPr lang="en-US" sz="2000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56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24744" cy="1143000"/>
          </a:xfrm>
        </p:spPr>
        <p:txBody>
          <a:bodyPr/>
          <a:lstStyle/>
          <a:p>
            <a:r>
              <a:rPr lang="en-US" b="1" dirty="0" smtClean="0"/>
              <a:t>Circular Flow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458200" cy="4876800"/>
          </a:xfrm>
        </p:spPr>
        <p:txBody>
          <a:bodyPr>
            <a:no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/>
              <a:t>E</a:t>
            </a:r>
            <a:r>
              <a:rPr lang="en-US" sz="2000" kern="0" dirty="0" smtClean="0"/>
              <a:t>conomy </a:t>
            </a:r>
            <a:r>
              <a:rPr lang="en-US" sz="2000" kern="0" dirty="0"/>
              <a:t>is a complex organism whose many elements engage in a variety of  economic transactions</a:t>
            </a:r>
            <a:r>
              <a:rPr lang="en-US" sz="2000" kern="0" dirty="0" smtClean="0"/>
              <a:t>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endParaRPr lang="en-US" sz="2000" kern="0" dirty="0"/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/>
              <a:t>A </a:t>
            </a:r>
            <a:r>
              <a:rPr lang="en-US" sz="2000" kern="0" dirty="0"/>
              <a:t>simplest version of an economy consists of households and producers</a:t>
            </a:r>
            <a:r>
              <a:rPr lang="en-US" sz="2000" kern="0" dirty="0" smtClean="0"/>
              <a:t>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endParaRPr lang="en-US" sz="2000" kern="0" dirty="0"/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/>
              <a:t>C</a:t>
            </a:r>
            <a:r>
              <a:rPr lang="en-US" sz="2000" kern="0" dirty="0" smtClean="0"/>
              <a:t>omplete </a:t>
            </a:r>
            <a:r>
              <a:rPr lang="en-US" sz="2000" kern="0" dirty="0"/>
              <a:t>circular flow diagram adds a financial sector and a government</a:t>
            </a:r>
            <a:r>
              <a:rPr lang="en-US" sz="2000" kern="0" dirty="0" smtClean="0"/>
              <a:t>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endParaRPr lang="en-US" sz="2000" kern="0" dirty="0"/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/>
              <a:t>C</a:t>
            </a:r>
            <a:r>
              <a:rPr lang="en-US" sz="2000" kern="0" dirty="0" smtClean="0"/>
              <a:t>ircular </a:t>
            </a:r>
            <a:r>
              <a:rPr lang="en-US" sz="2000" kern="0" dirty="0"/>
              <a:t>flow shows the directions of the flows of payments, not the direction of the flows of the goods or services paid for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144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772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Circular Flow</a:t>
            </a:r>
            <a:endParaRPr lang="en-US" sz="4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5" t="6453" r="12156" b="6451"/>
          <a:stretch/>
        </p:blipFill>
        <p:spPr bwMode="auto">
          <a:xfrm>
            <a:off x="821266" y="1371600"/>
            <a:ext cx="7349067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6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Long-run Supply-Side National Policy</a:t>
            </a:r>
            <a:endParaRPr lang="en-US" sz="3600" b="1" dirty="0"/>
          </a:p>
        </p:txBody>
      </p:sp>
      <p:pic>
        <p:nvPicPr>
          <p:cNvPr id="29698" name="Picture 2" descr="http://images.flatworldknowledge.com/cooperecon/cooperecon-fig18_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8534400" cy="548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24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Introduction of Economics 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524000"/>
            <a:ext cx="7772400" cy="4572000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does economic means?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“A science that deals with the allocation of scarce resources for the purpose of fulfilling human being needs and wants”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“Resources are scarce and the society has unlimited need and </a:t>
            </a:r>
            <a:r>
              <a:rPr lang="en-US" dirty="0" smtClean="0"/>
              <a:t>wants”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4343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9900"/>
                </a:solidFill>
              </a:rPr>
              <a:t>Economics</a:t>
            </a:r>
            <a:r>
              <a:rPr lang="en-US" sz="2400" dirty="0">
                <a:solidFill>
                  <a:prstClr val="black"/>
                </a:solidFill>
              </a:rPr>
              <a:t> as a social science looks </a:t>
            </a: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</a:rPr>
              <a:t>at the </a:t>
            </a:r>
            <a:r>
              <a:rPr lang="en-US" sz="2400" dirty="0">
                <a:solidFill>
                  <a:srgbClr val="009900"/>
                </a:solidFill>
              </a:rPr>
              <a:t>behavior of people</a:t>
            </a:r>
            <a:r>
              <a:rPr lang="en-US" sz="2400" dirty="0">
                <a:solidFill>
                  <a:prstClr val="black"/>
                </a:solidFill>
              </a:rPr>
              <a:t> in the marketplace.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572580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Economics is </a:t>
            </a:r>
            <a:r>
              <a:rPr lang="en-US" dirty="0">
                <a:solidFill>
                  <a:srgbClr val="009900"/>
                </a:solidFill>
              </a:rPr>
              <a:t>not an “exact science”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but it gives </a:t>
            </a:r>
            <a:r>
              <a:rPr lang="en-US" dirty="0">
                <a:solidFill>
                  <a:srgbClr val="0066FF"/>
                </a:solidFill>
              </a:rPr>
              <a:t>“likely  results”.</a:t>
            </a:r>
            <a:endParaRPr lang="en-US" dirty="0">
              <a:solidFill>
                <a:srgbClr val="0066FF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181600" y="4972229"/>
            <a:ext cx="3560446" cy="1143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r>
              <a:rPr lang="en-US" sz="1600" dirty="0" smtClean="0">
                <a:solidFill>
                  <a:srgbClr val="0000CC"/>
                </a:solidFill>
              </a:rPr>
              <a:t>** The </a:t>
            </a:r>
            <a:r>
              <a:rPr lang="en-US" sz="1600" dirty="0">
                <a:solidFill>
                  <a:srgbClr val="0000CC"/>
                </a:solidFill>
              </a:rPr>
              <a:t>economist’s lab is the real </a:t>
            </a:r>
            <a:r>
              <a:rPr lang="en-US" sz="1600" dirty="0" smtClean="0">
                <a:solidFill>
                  <a:srgbClr val="0000CC"/>
                </a:solidFill>
              </a:rPr>
              <a:t>world</a:t>
            </a:r>
            <a:r>
              <a:rPr lang="en-US" sz="1600" dirty="0">
                <a:solidFill>
                  <a:srgbClr val="0000CC"/>
                </a:solidFill>
              </a:rPr>
              <a:t>. </a:t>
            </a:r>
            <a:endParaRPr lang="en-US" sz="1600" dirty="0" smtClean="0">
              <a:solidFill>
                <a:srgbClr val="0000CC"/>
              </a:solidFill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0000CC"/>
                </a:solidFill>
              </a:rPr>
              <a:t>** They </a:t>
            </a:r>
            <a:r>
              <a:rPr lang="en-US" sz="1600" dirty="0">
                <a:solidFill>
                  <a:srgbClr val="0000CC"/>
                </a:solidFill>
              </a:rPr>
              <a:t>don’t conduct controlled   </a:t>
            </a:r>
          </a:p>
          <a:p>
            <a:pPr>
              <a:defRPr/>
            </a:pPr>
            <a:r>
              <a:rPr lang="en-US" sz="1600" dirty="0">
                <a:solidFill>
                  <a:srgbClr val="0000CC"/>
                </a:solidFill>
              </a:rPr>
              <a:t>laboratory  </a:t>
            </a:r>
            <a:r>
              <a:rPr lang="en-US" sz="1600" dirty="0" smtClean="0">
                <a:solidFill>
                  <a:srgbClr val="0000CC"/>
                </a:solidFill>
              </a:rPr>
              <a:t>experiments. </a:t>
            </a:r>
          </a:p>
          <a:p>
            <a:pPr>
              <a:defRPr/>
            </a:pPr>
            <a:r>
              <a:rPr lang="en-US" sz="1600" dirty="0" smtClean="0">
                <a:solidFill>
                  <a:srgbClr val="0000CC"/>
                </a:solidFill>
              </a:rPr>
              <a:t>** They  are </a:t>
            </a:r>
            <a:r>
              <a:rPr lang="en-US" sz="1600" dirty="0">
                <a:solidFill>
                  <a:srgbClr val="0000CC"/>
                </a:solidFill>
              </a:rPr>
              <a:t>predicting human behavior.</a:t>
            </a:r>
          </a:p>
        </p:txBody>
      </p:sp>
    </p:spTree>
    <p:extLst>
      <p:ext uri="{BB962C8B-B14F-4D97-AF65-F5344CB8AC3E}">
        <p14:creationId xmlns:p14="http://schemas.microsoft.com/office/powerpoint/2010/main" val="289655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9" y="228600"/>
            <a:ext cx="8915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The Complete Set of International Links for an Open Economy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733800" y="1447800"/>
            <a:ext cx="1920875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114800" y="2667000"/>
            <a:ext cx="1189038" cy="822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751638" y="2636838"/>
            <a:ext cx="1189037" cy="822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355725" y="2636838"/>
            <a:ext cx="1189038" cy="822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733800" y="5470525"/>
            <a:ext cx="1920875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2" name="Arc 8"/>
          <p:cNvSpPr>
            <a:spLocks/>
          </p:cNvSpPr>
          <p:nvPr/>
        </p:nvSpPr>
        <p:spPr bwMode="auto">
          <a:xfrm flipH="1">
            <a:off x="1997075" y="2270125"/>
            <a:ext cx="365125" cy="366713"/>
          </a:xfrm>
          <a:custGeom>
            <a:avLst/>
            <a:gdLst>
              <a:gd name="T0" fmla="*/ 0 w 21600"/>
              <a:gd name="T1" fmla="*/ 0 h 21600"/>
              <a:gd name="T2" fmla="*/ 365125 w 21600"/>
              <a:gd name="T3" fmla="*/ 366713 h 21600"/>
              <a:gd name="T4" fmla="*/ 0 w 21600"/>
              <a:gd name="T5" fmla="*/ 36671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3" name="Arc 9"/>
          <p:cNvSpPr>
            <a:spLocks/>
          </p:cNvSpPr>
          <p:nvPr/>
        </p:nvSpPr>
        <p:spPr bwMode="auto">
          <a:xfrm>
            <a:off x="6751638" y="2270125"/>
            <a:ext cx="365125" cy="366713"/>
          </a:xfrm>
          <a:custGeom>
            <a:avLst/>
            <a:gdLst>
              <a:gd name="T0" fmla="*/ 0 w 21600"/>
              <a:gd name="T1" fmla="*/ 0 h 21600"/>
              <a:gd name="T2" fmla="*/ 365125 w 21600"/>
              <a:gd name="T3" fmla="*/ 366713 h 21600"/>
              <a:gd name="T4" fmla="*/ 0 w 21600"/>
              <a:gd name="T5" fmla="*/ 36671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2362200" y="2270125"/>
            <a:ext cx="43894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5" name="Arc 11"/>
          <p:cNvSpPr>
            <a:spLocks/>
          </p:cNvSpPr>
          <p:nvPr/>
        </p:nvSpPr>
        <p:spPr bwMode="auto">
          <a:xfrm flipH="1" flipV="1">
            <a:off x="1997075" y="3459163"/>
            <a:ext cx="365125" cy="366712"/>
          </a:xfrm>
          <a:custGeom>
            <a:avLst/>
            <a:gdLst>
              <a:gd name="T0" fmla="*/ 0 w 21600"/>
              <a:gd name="T1" fmla="*/ 0 h 21600"/>
              <a:gd name="T2" fmla="*/ 365125 w 21600"/>
              <a:gd name="T3" fmla="*/ 366712 h 21600"/>
              <a:gd name="T4" fmla="*/ 0 w 21600"/>
              <a:gd name="T5" fmla="*/ 3667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6" name="Arc 12"/>
          <p:cNvSpPr>
            <a:spLocks/>
          </p:cNvSpPr>
          <p:nvPr/>
        </p:nvSpPr>
        <p:spPr bwMode="auto">
          <a:xfrm flipV="1">
            <a:off x="6751638" y="3459163"/>
            <a:ext cx="365125" cy="366712"/>
          </a:xfrm>
          <a:custGeom>
            <a:avLst/>
            <a:gdLst>
              <a:gd name="T0" fmla="*/ 0 w 21600"/>
              <a:gd name="T1" fmla="*/ 0 h 21600"/>
              <a:gd name="T2" fmla="*/ 365125 w 21600"/>
              <a:gd name="T3" fmla="*/ 366712 h 21600"/>
              <a:gd name="T4" fmla="*/ 0 w 21600"/>
              <a:gd name="T5" fmla="*/ 3667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2362200" y="3825875"/>
            <a:ext cx="43894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447800" y="2819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Individuals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858000" y="2819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Producers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191000" y="3733800"/>
            <a:ext cx="10064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C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124200" y="2209800"/>
            <a:ext cx="914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FP</a:t>
            </a:r>
          </a:p>
        </p:txBody>
      </p:sp>
      <p:sp>
        <p:nvSpPr>
          <p:cNvPr id="26642" name="Arc 18"/>
          <p:cNvSpPr>
            <a:spLocks/>
          </p:cNvSpPr>
          <p:nvPr/>
        </p:nvSpPr>
        <p:spPr bwMode="auto">
          <a:xfrm rot="5400000" flipH="1">
            <a:off x="7847806" y="2270919"/>
            <a:ext cx="366713" cy="365125"/>
          </a:xfrm>
          <a:custGeom>
            <a:avLst/>
            <a:gdLst>
              <a:gd name="T0" fmla="*/ 0 w 21600"/>
              <a:gd name="T1" fmla="*/ 0 h 21600"/>
              <a:gd name="T2" fmla="*/ 366713 w 21600"/>
              <a:gd name="T3" fmla="*/ 365125 h 21600"/>
              <a:gd name="T4" fmla="*/ 0 w 21600"/>
              <a:gd name="T5" fmla="*/ 3651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3" name="Arc 19"/>
          <p:cNvSpPr>
            <a:spLocks/>
          </p:cNvSpPr>
          <p:nvPr/>
        </p:nvSpPr>
        <p:spPr bwMode="auto">
          <a:xfrm flipH="1" flipV="1">
            <a:off x="7299325" y="3459163"/>
            <a:ext cx="366713" cy="366712"/>
          </a:xfrm>
          <a:custGeom>
            <a:avLst/>
            <a:gdLst>
              <a:gd name="T0" fmla="*/ 0 w 21600"/>
              <a:gd name="T1" fmla="*/ 0 h 21600"/>
              <a:gd name="T2" fmla="*/ 366713 w 21600"/>
              <a:gd name="T3" fmla="*/ 366712 h 21600"/>
              <a:gd name="T4" fmla="*/ 0 w 21600"/>
              <a:gd name="T5" fmla="*/ 3667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4" name="Arc 20"/>
          <p:cNvSpPr>
            <a:spLocks/>
          </p:cNvSpPr>
          <p:nvPr/>
        </p:nvSpPr>
        <p:spPr bwMode="auto">
          <a:xfrm flipH="1">
            <a:off x="7299325" y="2270125"/>
            <a:ext cx="366713" cy="366713"/>
          </a:xfrm>
          <a:custGeom>
            <a:avLst/>
            <a:gdLst>
              <a:gd name="T0" fmla="*/ 0 w 21600"/>
              <a:gd name="T1" fmla="*/ 0 h 21600"/>
              <a:gd name="T2" fmla="*/ 366713 w 21600"/>
              <a:gd name="T3" fmla="*/ 366713 h 21600"/>
              <a:gd name="T4" fmla="*/ 0 w 21600"/>
              <a:gd name="T5" fmla="*/ 36671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5" name="Arc 21"/>
          <p:cNvSpPr>
            <a:spLocks/>
          </p:cNvSpPr>
          <p:nvPr/>
        </p:nvSpPr>
        <p:spPr bwMode="auto">
          <a:xfrm rot="-5400000" flipH="1" flipV="1">
            <a:off x="7847807" y="3459956"/>
            <a:ext cx="366712" cy="365125"/>
          </a:xfrm>
          <a:custGeom>
            <a:avLst/>
            <a:gdLst>
              <a:gd name="T0" fmla="*/ 0 w 21600"/>
              <a:gd name="T1" fmla="*/ 0 h 21600"/>
              <a:gd name="T2" fmla="*/ 366712 w 21600"/>
              <a:gd name="T3" fmla="*/ 365125 h 21600"/>
              <a:gd name="T4" fmla="*/ 0 w 21600"/>
              <a:gd name="T5" fmla="*/ 3651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7666038" y="2270125"/>
            <a:ext cx="182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7666038" y="3825875"/>
            <a:ext cx="182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8213725" y="2636838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49" name="Arc 25"/>
          <p:cNvSpPr>
            <a:spLocks/>
          </p:cNvSpPr>
          <p:nvPr/>
        </p:nvSpPr>
        <p:spPr bwMode="auto">
          <a:xfrm flipH="1">
            <a:off x="7483475" y="2454275"/>
            <a:ext cx="182563" cy="18256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3 h 21600"/>
              <a:gd name="T4" fmla="*/ 0 w 21600"/>
              <a:gd name="T5" fmla="*/ 18256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0" name="Arc 26"/>
          <p:cNvSpPr>
            <a:spLocks/>
          </p:cNvSpPr>
          <p:nvPr/>
        </p:nvSpPr>
        <p:spPr bwMode="auto">
          <a:xfrm flipV="1">
            <a:off x="7848600" y="3459163"/>
            <a:ext cx="182563" cy="182562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1" name="Arc 27"/>
          <p:cNvSpPr>
            <a:spLocks/>
          </p:cNvSpPr>
          <p:nvPr/>
        </p:nvSpPr>
        <p:spPr bwMode="auto">
          <a:xfrm>
            <a:off x="7848600" y="2454275"/>
            <a:ext cx="182563" cy="18256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3 h 21600"/>
              <a:gd name="T4" fmla="*/ 0 w 21600"/>
              <a:gd name="T5" fmla="*/ 18256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2" name="Arc 28"/>
          <p:cNvSpPr>
            <a:spLocks/>
          </p:cNvSpPr>
          <p:nvPr/>
        </p:nvSpPr>
        <p:spPr bwMode="auto">
          <a:xfrm flipH="1" flipV="1">
            <a:off x="7483475" y="3459163"/>
            <a:ext cx="182563" cy="182562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>
            <a:off x="7666038" y="2454275"/>
            <a:ext cx="182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>
            <a:off x="7666038" y="3641725"/>
            <a:ext cx="1825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5" name="Line 31"/>
          <p:cNvSpPr>
            <a:spLocks noChangeShapeType="1"/>
          </p:cNvSpPr>
          <p:nvPr/>
        </p:nvSpPr>
        <p:spPr bwMode="auto">
          <a:xfrm>
            <a:off x="8031163" y="2636838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7924800" y="3200400"/>
            <a:ext cx="457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b="1">
                <a:solidFill>
                  <a:prstClr val="black"/>
                </a:solidFill>
              </a:rPr>
              <a:t>IG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8153400" y="3429000"/>
            <a:ext cx="5476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b="1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26658" name="Arc 34"/>
          <p:cNvSpPr>
            <a:spLocks/>
          </p:cNvSpPr>
          <p:nvPr/>
        </p:nvSpPr>
        <p:spPr bwMode="auto">
          <a:xfrm flipH="1">
            <a:off x="2362200" y="2454275"/>
            <a:ext cx="182563" cy="182563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3 h 21600"/>
              <a:gd name="T4" fmla="*/ 0 w 21600"/>
              <a:gd name="T5" fmla="*/ 18256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59" name="Arc 35"/>
          <p:cNvSpPr>
            <a:spLocks/>
          </p:cNvSpPr>
          <p:nvPr/>
        </p:nvSpPr>
        <p:spPr bwMode="auto">
          <a:xfrm flipV="1">
            <a:off x="2544763" y="3459163"/>
            <a:ext cx="182562" cy="182562"/>
          </a:xfrm>
          <a:custGeom>
            <a:avLst/>
            <a:gdLst>
              <a:gd name="T0" fmla="*/ 0 w 21600"/>
              <a:gd name="T1" fmla="*/ 0 h 21600"/>
              <a:gd name="T2" fmla="*/ 182562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0" name="Arc 36"/>
          <p:cNvSpPr>
            <a:spLocks/>
          </p:cNvSpPr>
          <p:nvPr/>
        </p:nvSpPr>
        <p:spPr bwMode="auto">
          <a:xfrm>
            <a:off x="2544763" y="2454275"/>
            <a:ext cx="182562" cy="182563"/>
          </a:xfrm>
          <a:custGeom>
            <a:avLst/>
            <a:gdLst>
              <a:gd name="T0" fmla="*/ 0 w 21600"/>
              <a:gd name="T1" fmla="*/ 0 h 21600"/>
              <a:gd name="T2" fmla="*/ 182562 w 21600"/>
              <a:gd name="T3" fmla="*/ 182563 h 21600"/>
              <a:gd name="T4" fmla="*/ 0 w 21600"/>
              <a:gd name="T5" fmla="*/ 18256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1" name="Arc 37"/>
          <p:cNvSpPr>
            <a:spLocks/>
          </p:cNvSpPr>
          <p:nvPr/>
        </p:nvSpPr>
        <p:spPr bwMode="auto">
          <a:xfrm flipH="1" flipV="1">
            <a:off x="2362200" y="3459163"/>
            <a:ext cx="182563" cy="182562"/>
          </a:xfrm>
          <a:custGeom>
            <a:avLst/>
            <a:gdLst>
              <a:gd name="T0" fmla="*/ 0 w 21600"/>
              <a:gd name="T1" fmla="*/ 0 h 21600"/>
              <a:gd name="T2" fmla="*/ 182563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727325" y="2636838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5654675" y="1539875"/>
            <a:ext cx="23764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5654675" y="1812925"/>
            <a:ext cx="23764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5" name="Arc 41"/>
          <p:cNvSpPr>
            <a:spLocks/>
          </p:cNvSpPr>
          <p:nvPr/>
        </p:nvSpPr>
        <p:spPr bwMode="auto">
          <a:xfrm>
            <a:off x="8031163" y="1812925"/>
            <a:ext cx="457200" cy="457200"/>
          </a:xfrm>
          <a:custGeom>
            <a:avLst/>
            <a:gdLst>
              <a:gd name="T0" fmla="*/ 0 w 21600"/>
              <a:gd name="T1" fmla="*/ 0 h 21600"/>
              <a:gd name="T2" fmla="*/ 457200 w 21600"/>
              <a:gd name="T3" fmla="*/ 457200 h 21600"/>
              <a:gd name="T4" fmla="*/ 0 w 21600"/>
              <a:gd name="T5" fmla="*/ 457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6" name="Arc 42"/>
          <p:cNvSpPr>
            <a:spLocks/>
          </p:cNvSpPr>
          <p:nvPr/>
        </p:nvSpPr>
        <p:spPr bwMode="auto">
          <a:xfrm>
            <a:off x="8031163" y="1539875"/>
            <a:ext cx="731837" cy="730250"/>
          </a:xfrm>
          <a:custGeom>
            <a:avLst/>
            <a:gdLst>
              <a:gd name="T0" fmla="*/ 0 w 21600"/>
              <a:gd name="T1" fmla="*/ 0 h 21600"/>
              <a:gd name="T2" fmla="*/ 731837 w 21600"/>
              <a:gd name="T3" fmla="*/ 730250 h 21600"/>
              <a:gd name="T4" fmla="*/ 0 w 21600"/>
              <a:gd name="T5" fmla="*/ 7302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7" name="Arc 43"/>
          <p:cNvSpPr>
            <a:spLocks/>
          </p:cNvSpPr>
          <p:nvPr/>
        </p:nvSpPr>
        <p:spPr bwMode="auto">
          <a:xfrm flipV="1">
            <a:off x="7940675" y="2270125"/>
            <a:ext cx="547688" cy="641350"/>
          </a:xfrm>
          <a:custGeom>
            <a:avLst/>
            <a:gdLst>
              <a:gd name="T0" fmla="*/ 0 w 21600"/>
              <a:gd name="T1" fmla="*/ 0 h 21600"/>
              <a:gd name="T2" fmla="*/ 547688 w 21600"/>
              <a:gd name="T3" fmla="*/ 641350 h 21600"/>
              <a:gd name="T4" fmla="*/ 0 w 21600"/>
              <a:gd name="T5" fmla="*/ 6413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8" name="Arc 44"/>
          <p:cNvSpPr>
            <a:spLocks/>
          </p:cNvSpPr>
          <p:nvPr/>
        </p:nvSpPr>
        <p:spPr bwMode="auto">
          <a:xfrm flipV="1">
            <a:off x="7940675" y="2270125"/>
            <a:ext cx="822325" cy="914400"/>
          </a:xfrm>
          <a:custGeom>
            <a:avLst/>
            <a:gdLst>
              <a:gd name="T0" fmla="*/ 0 w 21600"/>
              <a:gd name="T1" fmla="*/ 0 h 21600"/>
              <a:gd name="T2" fmla="*/ 822325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2667000" y="2590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Tr</a:t>
            </a:r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8305800" y="13716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S</a:t>
            </a:r>
            <a:r>
              <a:rPr lang="en-US" sz="1600" b="1" baseline="-25000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8153400" y="1905000"/>
            <a:ext cx="457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r</a:t>
            </a:r>
            <a:r>
              <a:rPr lang="en-US" sz="1600" b="1" baseline="-25000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26672" name="Arc 48"/>
          <p:cNvSpPr>
            <a:spLocks/>
          </p:cNvSpPr>
          <p:nvPr/>
        </p:nvSpPr>
        <p:spPr bwMode="auto">
          <a:xfrm flipH="1">
            <a:off x="1812925" y="1812925"/>
            <a:ext cx="274638" cy="274638"/>
          </a:xfrm>
          <a:custGeom>
            <a:avLst/>
            <a:gdLst>
              <a:gd name="T0" fmla="*/ 0 w 21600"/>
              <a:gd name="T1" fmla="*/ 0 h 21600"/>
              <a:gd name="T2" fmla="*/ 274638 w 21600"/>
              <a:gd name="T3" fmla="*/ 274638 h 21600"/>
              <a:gd name="T4" fmla="*/ 0 w 21600"/>
              <a:gd name="T5" fmla="*/ 27463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3" name="Line 49"/>
          <p:cNvSpPr>
            <a:spLocks noChangeShapeType="1"/>
          </p:cNvSpPr>
          <p:nvPr/>
        </p:nvSpPr>
        <p:spPr bwMode="auto">
          <a:xfrm>
            <a:off x="2087563" y="1812925"/>
            <a:ext cx="16462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4" name="Arc 50"/>
          <p:cNvSpPr>
            <a:spLocks/>
          </p:cNvSpPr>
          <p:nvPr/>
        </p:nvSpPr>
        <p:spPr bwMode="auto">
          <a:xfrm flipH="1">
            <a:off x="1539875" y="1539875"/>
            <a:ext cx="547688" cy="547688"/>
          </a:xfrm>
          <a:custGeom>
            <a:avLst/>
            <a:gdLst>
              <a:gd name="T0" fmla="*/ 0 w 21600"/>
              <a:gd name="T1" fmla="*/ 0 h 21600"/>
              <a:gd name="T2" fmla="*/ 547688 w 21600"/>
              <a:gd name="T3" fmla="*/ 547688 h 21600"/>
              <a:gd name="T4" fmla="*/ 0 w 21600"/>
              <a:gd name="T5" fmla="*/ 5476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5" name="Line 51"/>
          <p:cNvSpPr>
            <a:spLocks noChangeShapeType="1"/>
          </p:cNvSpPr>
          <p:nvPr/>
        </p:nvSpPr>
        <p:spPr bwMode="auto">
          <a:xfrm>
            <a:off x="2087563" y="1539875"/>
            <a:ext cx="16462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6" name="Line 52"/>
          <p:cNvSpPr>
            <a:spLocks noChangeShapeType="1"/>
          </p:cNvSpPr>
          <p:nvPr/>
        </p:nvSpPr>
        <p:spPr bwMode="auto">
          <a:xfrm>
            <a:off x="1812925" y="2087563"/>
            <a:ext cx="0" cy="5492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7" name="Line 53"/>
          <p:cNvSpPr>
            <a:spLocks noChangeShapeType="1"/>
          </p:cNvSpPr>
          <p:nvPr/>
        </p:nvSpPr>
        <p:spPr bwMode="auto">
          <a:xfrm>
            <a:off x="1539875" y="2087563"/>
            <a:ext cx="0" cy="5492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1905000" y="1752600"/>
            <a:ext cx="54927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r</a:t>
            </a:r>
            <a:r>
              <a:rPr lang="en-US" sz="1600" b="1" baseline="-25000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1676400" y="1524000"/>
            <a:ext cx="3651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S</a:t>
            </a:r>
            <a:r>
              <a:rPr lang="en-US" sz="1600" b="1" baseline="-25000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26680" name="Text Box 56"/>
          <p:cNvSpPr txBox="1">
            <a:spLocks noChangeArrowheads="1"/>
          </p:cNvSpPr>
          <p:nvPr/>
        </p:nvSpPr>
        <p:spPr bwMode="auto">
          <a:xfrm>
            <a:off x="3962400" y="1524000"/>
            <a:ext cx="15557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Financial Sector</a:t>
            </a:r>
          </a:p>
        </p:txBody>
      </p:sp>
      <p:sp>
        <p:nvSpPr>
          <p:cNvPr id="26681" name="Text Box 57"/>
          <p:cNvSpPr txBox="1">
            <a:spLocks noChangeArrowheads="1"/>
          </p:cNvSpPr>
          <p:nvPr/>
        </p:nvSpPr>
        <p:spPr bwMode="auto">
          <a:xfrm>
            <a:off x="4114800" y="2819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Government</a:t>
            </a:r>
          </a:p>
        </p:txBody>
      </p:sp>
      <p:sp>
        <p:nvSpPr>
          <p:cNvPr id="26682" name="Line 58"/>
          <p:cNvSpPr>
            <a:spLocks noChangeShapeType="1"/>
          </p:cNvSpPr>
          <p:nvPr/>
        </p:nvSpPr>
        <p:spPr bwMode="auto">
          <a:xfrm>
            <a:off x="2544763" y="2911475"/>
            <a:ext cx="15541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3" name="Line 59"/>
          <p:cNvSpPr>
            <a:spLocks noChangeShapeType="1"/>
          </p:cNvSpPr>
          <p:nvPr/>
        </p:nvSpPr>
        <p:spPr bwMode="auto">
          <a:xfrm>
            <a:off x="2544763" y="3184525"/>
            <a:ext cx="15541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4" name="Line 60"/>
          <p:cNvSpPr>
            <a:spLocks noChangeShapeType="1"/>
          </p:cNvSpPr>
          <p:nvPr/>
        </p:nvSpPr>
        <p:spPr bwMode="auto">
          <a:xfrm>
            <a:off x="5287963" y="2911475"/>
            <a:ext cx="14636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5" name="Line 61"/>
          <p:cNvSpPr>
            <a:spLocks noChangeShapeType="1"/>
          </p:cNvSpPr>
          <p:nvPr/>
        </p:nvSpPr>
        <p:spPr bwMode="auto">
          <a:xfrm>
            <a:off x="5287963" y="3184525"/>
            <a:ext cx="14636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6" name="Line 62"/>
          <p:cNvSpPr>
            <a:spLocks noChangeShapeType="1"/>
          </p:cNvSpPr>
          <p:nvPr/>
        </p:nvSpPr>
        <p:spPr bwMode="auto">
          <a:xfrm flipV="1">
            <a:off x="4556125" y="1905000"/>
            <a:ext cx="0" cy="731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7" name="Line 63"/>
          <p:cNvSpPr>
            <a:spLocks noChangeShapeType="1"/>
          </p:cNvSpPr>
          <p:nvPr/>
        </p:nvSpPr>
        <p:spPr bwMode="auto">
          <a:xfrm>
            <a:off x="4830763" y="1905000"/>
            <a:ext cx="0" cy="731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8" name="Arc 64"/>
          <p:cNvSpPr>
            <a:spLocks/>
          </p:cNvSpPr>
          <p:nvPr/>
        </p:nvSpPr>
        <p:spPr bwMode="auto">
          <a:xfrm flipV="1">
            <a:off x="6629400" y="3459163"/>
            <a:ext cx="212725" cy="182562"/>
          </a:xfrm>
          <a:custGeom>
            <a:avLst/>
            <a:gdLst>
              <a:gd name="T0" fmla="*/ 0 w 21600"/>
              <a:gd name="T1" fmla="*/ 0 h 21600"/>
              <a:gd name="T2" fmla="*/ 212725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3505200" y="2590800"/>
            <a:ext cx="609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TX</a:t>
            </a:r>
            <a:r>
              <a:rPr lang="en-US" sz="1600" b="1" baseline="-25000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26690" name="Text Box 66"/>
          <p:cNvSpPr txBox="1">
            <a:spLocks noChangeArrowheads="1"/>
          </p:cNvSpPr>
          <p:nvPr/>
        </p:nvSpPr>
        <p:spPr bwMode="auto">
          <a:xfrm>
            <a:off x="3505200" y="2895600"/>
            <a:ext cx="6096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TR</a:t>
            </a:r>
            <a:r>
              <a:rPr lang="en-US" sz="1600" b="1" baseline="-25000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26691" name="Text Box 67"/>
          <p:cNvSpPr txBox="1">
            <a:spLocks noChangeArrowheads="1"/>
          </p:cNvSpPr>
          <p:nvPr/>
        </p:nvSpPr>
        <p:spPr bwMode="auto">
          <a:xfrm>
            <a:off x="5927725" y="3368675"/>
            <a:ext cx="3667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26692" name="Text Box 68"/>
          <p:cNvSpPr txBox="1">
            <a:spLocks noChangeArrowheads="1"/>
          </p:cNvSpPr>
          <p:nvPr/>
        </p:nvSpPr>
        <p:spPr bwMode="auto">
          <a:xfrm>
            <a:off x="5715000" y="2590800"/>
            <a:ext cx="639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TX</a:t>
            </a:r>
            <a:r>
              <a:rPr lang="en-US" sz="1600" b="1" baseline="-25000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26693" name="Text Box 69"/>
          <p:cNvSpPr txBox="1">
            <a:spLocks noChangeArrowheads="1"/>
          </p:cNvSpPr>
          <p:nvPr/>
        </p:nvSpPr>
        <p:spPr bwMode="auto">
          <a:xfrm>
            <a:off x="5654675" y="2911475"/>
            <a:ext cx="59372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TR</a:t>
            </a:r>
            <a:r>
              <a:rPr lang="en-US" sz="1600" b="1" baseline="-25000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26694" name="Text Box 70"/>
          <p:cNvSpPr txBox="1">
            <a:spLocks noChangeArrowheads="1"/>
          </p:cNvSpPr>
          <p:nvPr/>
        </p:nvSpPr>
        <p:spPr bwMode="auto">
          <a:xfrm>
            <a:off x="4191000" y="19050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r</a:t>
            </a:r>
            <a:r>
              <a:rPr lang="en-US" sz="1600" b="1" baseline="-2500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26695" name="Text Box 71"/>
          <p:cNvSpPr txBox="1">
            <a:spLocks noChangeArrowheads="1"/>
          </p:cNvSpPr>
          <p:nvPr/>
        </p:nvSpPr>
        <p:spPr bwMode="auto">
          <a:xfrm>
            <a:off x="4800600" y="1905000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S</a:t>
            </a:r>
            <a:r>
              <a:rPr lang="en-US" sz="1600" b="1" baseline="-2500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26696" name="Line 72"/>
          <p:cNvSpPr>
            <a:spLocks noChangeShapeType="1"/>
          </p:cNvSpPr>
          <p:nvPr/>
        </p:nvSpPr>
        <p:spPr bwMode="auto">
          <a:xfrm>
            <a:off x="533400" y="4800600"/>
            <a:ext cx="8229600" cy="0"/>
          </a:xfrm>
          <a:prstGeom prst="line">
            <a:avLst/>
          </a:prstGeom>
          <a:noFill/>
          <a:ln w="38100">
            <a:solidFill>
              <a:srgbClr val="00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697" name="Text Box 73"/>
          <p:cNvSpPr txBox="1">
            <a:spLocks noChangeArrowheads="1"/>
          </p:cNvSpPr>
          <p:nvPr/>
        </p:nvSpPr>
        <p:spPr bwMode="auto">
          <a:xfrm>
            <a:off x="8001000" y="4800600"/>
            <a:ext cx="9604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Border</a:t>
            </a:r>
          </a:p>
        </p:txBody>
      </p:sp>
      <p:sp>
        <p:nvSpPr>
          <p:cNvPr id="26698" name="Text Box 74"/>
          <p:cNvSpPr txBox="1">
            <a:spLocks noChangeArrowheads="1"/>
          </p:cNvSpPr>
          <p:nvPr/>
        </p:nvSpPr>
        <p:spPr bwMode="auto">
          <a:xfrm>
            <a:off x="4267200" y="5562600"/>
            <a:ext cx="9604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Abroad</a:t>
            </a:r>
          </a:p>
        </p:txBody>
      </p:sp>
      <p:sp>
        <p:nvSpPr>
          <p:cNvPr id="26699" name="Arc 75"/>
          <p:cNvSpPr>
            <a:spLocks/>
          </p:cNvSpPr>
          <p:nvPr/>
        </p:nvSpPr>
        <p:spPr bwMode="auto">
          <a:xfrm>
            <a:off x="6111875" y="3825875"/>
            <a:ext cx="730250" cy="914400"/>
          </a:xfrm>
          <a:custGeom>
            <a:avLst/>
            <a:gdLst>
              <a:gd name="T0" fmla="*/ 0 w 21600"/>
              <a:gd name="T1" fmla="*/ 0 h 21600"/>
              <a:gd name="T2" fmla="*/ 730250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0" name="Arc 76"/>
          <p:cNvSpPr>
            <a:spLocks/>
          </p:cNvSpPr>
          <p:nvPr/>
        </p:nvSpPr>
        <p:spPr bwMode="auto">
          <a:xfrm flipV="1">
            <a:off x="5654675" y="4740275"/>
            <a:ext cx="1187450" cy="914400"/>
          </a:xfrm>
          <a:custGeom>
            <a:avLst/>
            <a:gdLst>
              <a:gd name="T0" fmla="*/ 0 w 21600"/>
              <a:gd name="T1" fmla="*/ 0 h 21600"/>
              <a:gd name="T2" fmla="*/ 1187450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1" name="Arc 77"/>
          <p:cNvSpPr>
            <a:spLocks/>
          </p:cNvSpPr>
          <p:nvPr/>
        </p:nvSpPr>
        <p:spPr bwMode="auto">
          <a:xfrm>
            <a:off x="5334000" y="4038600"/>
            <a:ext cx="1050925" cy="701675"/>
          </a:xfrm>
          <a:custGeom>
            <a:avLst/>
            <a:gdLst>
              <a:gd name="T0" fmla="*/ 0 w 21600"/>
              <a:gd name="T1" fmla="*/ 0 h 21600"/>
              <a:gd name="T2" fmla="*/ 1050925 w 21600"/>
              <a:gd name="T3" fmla="*/ 701675 h 21600"/>
              <a:gd name="T4" fmla="*/ 0 w 21600"/>
              <a:gd name="T5" fmla="*/ 7016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2" name="Arc 78"/>
          <p:cNvSpPr>
            <a:spLocks/>
          </p:cNvSpPr>
          <p:nvPr/>
        </p:nvSpPr>
        <p:spPr bwMode="auto">
          <a:xfrm flipV="1">
            <a:off x="5654675" y="4740275"/>
            <a:ext cx="730250" cy="914400"/>
          </a:xfrm>
          <a:custGeom>
            <a:avLst/>
            <a:gdLst>
              <a:gd name="T0" fmla="*/ 0 w 21600"/>
              <a:gd name="T1" fmla="*/ 0 h 21600"/>
              <a:gd name="T2" fmla="*/ 730250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3" name="Arc 79"/>
          <p:cNvSpPr>
            <a:spLocks/>
          </p:cNvSpPr>
          <p:nvPr/>
        </p:nvSpPr>
        <p:spPr bwMode="auto">
          <a:xfrm flipV="1">
            <a:off x="5654675" y="3459163"/>
            <a:ext cx="2376488" cy="2195512"/>
          </a:xfrm>
          <a:custGeom>
            <a:avLst/>
            <a:gdLst>
              <a:gd name="T0" fmla="*/ 0 w 21600"/>
              <a:gd name="T1" fmla="*/ 0 h 21600"/>
              <a:gd name="T2" fmla="*/ 2376488 w 21600"/>
              <a:gd name="T3" fmla="*/ 2195512 h 21600"/>
              <a:gd name="T4" fmla="*/ 0 w 21600"/>
              <a:gd name="T5" fmla="*/ 21955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4" name="Arc 80"/>
          <p:cNvSpPr>
            <a:spLocks/>
          </p:cNvSpPr>
          <p:nvPr/>
        </p:nvSpPr>
        <p:spPr bwMode="auto">
          <a:xfrm flipV="1">
            <a:off x="5654675" y="3459163"/>
            <a:ext cx="2559050" cy="2195512"/>
          </a:xfrm>
          <a:custGeom>
            <a:avLst/>
            <a:gdLst>
              <a:gd name="T0" fmla="*/ 0 w 21600"/>
              <a:gd name="T1" fmla="*/ 0 h 21600"/>
              <a:gd name="T2" fmla="*/ 2559050 w 21600"/>
              <a:gd name="T3" fmla="*/ 2195512 h 21600"/>
              <a:gd name="T4" fmla="*/ 0 w 21600"/>
              <a:gd name="T5" fmla="*/ 21955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5" name="Text Box 81"/>
          <p:cNvSpPr txBox="1">
            <a:spLocks noChangeArrowheads="1"/>
          </p:cNvSpPr>
          <p:nvPr/>
        </p:nvSpPr>
        <p:spPr bwMode="auto">
          <a:xfrm>
            <a:off x="6019800" y="5105400"/>
            <a:ext cx="121920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Imports IM</a:t>
            </a:r>
          </a:p>
        </p:txBody>
      </p:sp>
      <p:sp>
        <p:nvSpPr>
          <p:cNvPr id="26706" name="Arc 82"/>
          <p:cNvSpPr>
            <a:spLocks/>
          </p:cNvSpPr>
          <p:nvPr/>
        </p:nvSpPr>
        <p:spPr bwMode="auto">
          <a:xfrm flipH="1">
            <a:off x="2636838" y="3825875"/>
            <a:ext cx="944562" cy="914400"/>
          </a:xfrm>
          <a:custGeom>
            <a:avLst/>
            <a:gdLst>
              <a:gd name="T0" fmla="*/ 0 w 21600"/>
              <a:gd name="T1" fmla="*/ 0 h 21600"/>
              <a:gd name="T2" fmla="*/ 944562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7" name="Arc 83"/>
          <p:cNvSpPr>
            <a:spLocks/>
          </p:cNvSpPr>
          <p:nvPr/>
        </p:nvSpPr>
        <p:spPr bwMode="auto">
          <a:xfrm flipH="1" flipV="1">
            <a:off x="2636838" y="4740275"/>
            <a:ext cx="1096962" cy="914400"/>
          </a:xfrm>
          <a:custGeom>
            <a:avLst/>
            <a:gdLst>
              <a:gd name="T0" fmla="*/ 0 w 21600"/>
              <a:gd name="T1" fmla="*/ 0 h 21600"/>
              <a:gd name="T2" fmla="*/ 1096962 w 21600"/>
              <a:gd name="T3" fmla="*/ 914400 h 21600"/>
              <a:gd name="T4" fmla="*/ 0 w 2160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8" name="Arc 84"/>
          <p:cNvSpPr>
            <a:spLocks/>
          </p:cNvSpPr>
          <p:nvPr/>
        </p:nvSpPr>
        <p:spPr bwMode="auto">
          <a:xfrm flipH="1" flipV="1">
            <a:off x="3184525" y="5105400"/>
            <a:ext cx="549275" cy="549275"/>
          </a:xfrm>
          <a:custGeom>
            <a:avLst/>
            <a:gdLst>
              <a:gd name="T0" fmla="*/ 0 w 21600"/>
              <a:gd name="T1" fmla="*/ 0 h 21600"/>
              <a:gd name="T2" fmla="*/ 549275 w 21600"/>
              <a:gd name="T3" fmla="*/ 549275 h 21600"/>
              <a:gd name="T4" fmla="*/ 0 w 21600"/>
              <a:gd name="T5" fmla="*/ 5492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09" name="Arc 85"/>
          <p:cNvSpPr>
            <a:spLocks/>
          </p:cNvSpPr>
          <p:nvPr/>
        </p:nvSpPr>
        <p:spPr bwMode="auto">
          <a:xfrm flipH="1">
            <a:off x="3184525" y="4556125"/>
            <a:ext cx="549275" cy="549275"/>
          </a:xfrm>
          <a:custGeom>
            <a:avLst/>
            <a:gdLst>
              <a:gd name="T0" fmla="*/ 0 w 21600"/>
              <a:gd name="T1" fmla="*/ 0 h 21600"/>
              <a:gd name="T2" fmla="*/ 549275 w 21600"/>
              <a:gd name="T3" fmla="*/ 549275 h 21600"/>
              <a:gd name="T4" fmla="*/ 0 w 21600"/>
              <a:gd name="T5" fmla="*/ 5492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0" name="Line 86"/>
          <p:cNvSpPr>
            <a:spLocks noChangeShapeType="1"/>
          </p:cNvSpPr>
          <p:nvPr/>
        </p:nvSpPr>
        <p:spPr bwMode="auto">
          <a:xfrm>
            <a:off x="3733800" y="4556125"/>
            <a:ext cx="25606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1" name="Arc 87"/>
          <p:cNvSpPr>
            <a:spLocks/>
          </p:cNvSpPr>
          <p:nvPr/>
        </p:nvSpPr>
        <p:spPr bwMode="auto">
          <a:xfrm flipV="1">
            <a:off x="6294438" y="3459163"/>
            <a:ext cx="1189037" cy="1096962"/>
          </a:xfrm>
          <a:custGeom>
            <a:avLst/>
            <a:gdLst>
              <a:gd name="T0" fmla="*/ 0 w 21600"/>
              <a:gd name="T1" fmla="*/ 0 h 21600"/>
              <a:gd name="T2" fmla="*/ 1189037 w 21600"/>
              <a:gd name="T3" fmla="*/ 1096962 h 21600"/>
              <a:gd name="T4" fmla="*/ 0 w 21600"/>
              <a:gd name="T5" fmla="*/ 10969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2" name="Arc 88"/>
          <p:cNvSpPr>
            <a:spLocks/>
          </p:cNvSpPr>
          <p:nvPr/>
        </p:nvSpPr>
        <p:spPr bwMode="auto">
          <a:xfrm flipH="1" flipV="1">
            <a:off x="2911475" y="4922838"/>
            <a:ext cx="822325" cy="731837"/>
          </a:xfrm>
          <a:custGeom>
            <a:avLst/>
            <a:gdLst>
              <a:gd name="T0" fmla="*/ 0 w 21600"/>
              <a:gd name="T1" fmla="*/ 0 h 21600"/>
              <a:gd name="T2" fmla="*/ 822325 w 21600"/>
              <a:gd name="T3" fmla="*/ 731837 h 21600"/>
              <a:gd name="T4" fmla="*/ 0 w 21600"/>
              <a:gd name="T5" fmla="*/ 73183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3" name="Arc 89"/>
          <p:cNvSpPr>
            <a:spLocks/>
          </p:cNvSpPr>
          <p:nvPr/>
        </p:nvSpPr>
        <p:spPr bwMode="auto">
          <a:xfrm flipH="1">
            <a:off x="2911475" y="4191000"/>
            <a:ext cx="822325" cy="731838"/>
          </a:xfrm>
          <a:custGeom>
            <a:avLst/>
            <a:gdLst>
              <a:gd name="T0" fmla="*/ 0 w 21600"/>
              <a:gd name="T1" fmla="*/ 0 h 21600"/>
              <a:gd name="T2" fmla="*/ 822325 w 21600"/>
              <a:gd name="T3" fmla="*/ 731838 h 21600"/>
              <a:gd name="T4" fmla="*/ 0 w 21600"/>
              <a:gd name="T5" fmla="*/ 73183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4" name="Line 90"/>
          <p:cNvSpPr>
            <a:spLocks noChangeShapeType="1"/>
          </p:cNvSpPr>
          <p:nvPr/>
        </p:nvSpPr>
        <p:spPr bwMode="auto">
          <a:xfrm>
            <a:off x="3733800" y="4191000"/>
            <a:ext cx="2835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5" name="Arc 91"/>
          <p:cNvSpPr>
            <a:spLocks/>
          </p:cNvSpPr>
          <p:nvPr/>
        </p:nvSpPr>
        <p:spPr bwMode="auto">
          <a:xfrm flipV="1">
            <a:off x="6569075" y="3459163"/>
            <a:ext cx="730250" cy="731837"/>
          </a:xfrm>
          <a:custGeom>
            <a:avLst/>
            <a:gdLst>
              <a:gd name="T0" fmla="*/ 0 w 21600"/>
              <a:gd name="T1" fmla="*/ 0 h 21600"/>
              <a:gd name="T2" fmla="*/ 730250 w 21600"/>
              <a:gd name="T3" fmla="*/ 731837 h 21600"/>
              <a:gd name="T4" fmla="*/ 0 w 21600"/>
              <a:gd name="T5" fmla="*/ 73183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6" name="Line 92"/>
          <p:cNvSpPr>
            <a:spLocks noChangeShapeType="1"/>
          </p:cNvSpPr>
          <p:nvPr/>
        </p:nvSpPr>
        <p:spPr bwMode="auto">
          <a:xfrm flipH="1">
            <a:off x="3459163" y="3641725"/>
            <a:ext cx="18288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7" name="Arc 93"/>
          <p:cNvSpPr>
            <a:spLocks/>
          </p:cNvSpPr>
          <p:nvPr/>
        </p:nvSpPr>
        <p:spPr bwMode="auto">
          <a:xfrm flipH="1">
            <a:off x="2362200" y="3641725"/>
            <a:ext cx="1096963" cy="1006475"/>
          </a:xfrm>
          <a:custGeom>
            <a:avLst/>
            <a:gdLst>
              <a:gd name="T0" fmla="*/ 0 w 21600"/>
              <a:gd name="T1" fmla="*/ 0 h 21600"/>
              <a:gd name="T2" fmla="*/ 1096963 w 21600"/>
              <a:gd name="T3" fmla="*/ 1006475 h 21600"/>
              <a:gd name="T4" fmla="*/ 0 w 21600"/>
              <a:gd name="T5" fmla="*/ 10064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8" name="Arc 94"/>
          <p:cNvSpPr>
            <a:spLocks/>
          </p:cNvSpPr>
          <p:nvPr/>
        </p:nvSpPr>
        <p:spPr bwMode="auto">
          <a:xfrm flipH="1" flipV="1">
            <a:off x="2362200" y="4648200"/>
            <a:ext cx="1371600" cy="1006475"/>
          </a:xfrm>
          <a:custGeom>
            <a:avLst/>
            <a:gdLst>
              <a:gd name="T0" fmla="*/ 0 w 21600"/>
              <a:gd name="T1" fmla="*/ 0 h 21600"/>
              <a:gd name="T2" fmla="*/ 1371600 w 21600"/>
              <a:gd name="T3" fmla="*/ 1006475 h 21600"/>
              <a:gd name="T4" fmla="*/ 0 w 21600"/>
              <a:gd name="T5" fmla="*/ 10064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19" name="Text Box 95"/>
          <p:cNvSpPr txBox="1">
            <a:spLocks noChangeArrowheads="1"/>
          </p:cNvSpPr>
          <p:nvPr/>
        </p:nvSpPr>
        <p:spPr bwMode="auto">
          <a:xfrm>
            <a:off x="2362200" y="5105400"/>
            <a:ext cx="1066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prstClr val="black"/>
                </a:solidFill>
              </a:rPr>
              <a:t>Exports X</a:t>
            </a:r>
          </a:p>
        </p:txBody>
      </p:sp>
      <p:sp>
        <p:nvSpPr>
          <p:cNvPr id="26720" name="Arc 96"/>
          <p:cNvSpPr>
            <a:spLocks/>
          </p:cNvSpPr>
          <p:nvPr/>
        </p:nvSpPr>
        <p:spPr bwMode="auto">
          <a:xfrm>
            <a:off x="2544763" y="2454275"/>
            <a:ext cx="1371600" cy="3016250"/>
          </a:xfrm>
          <a:custGeom>
            <a:avLst/>
            <a:gdLst>
              <a:gd name="T0" fmla="*/ 0 w 21600"/>
              <a:gd name="T1" fmla="*/ 0 h 21600"/>
              <a:gd name="T2" fmla="*/ 1371600 w 21600"/>
              <a:gd name="T3" fmla="*/ 3016250 h 21600"/>
              <a:gd name="T4" fmla="*/ 0 w 21600"/>
              <a:gd name="T5" fmla="*/ 30162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1" name="Arc 97"/>
          <p:cNvSpPr>
            <a:spLocks/>
          </p:cNvSpPr>
          <p:nvPr/>
        </p:nvSpPr>
        <p:spPr bwMode="auto">
          <a:xfrm>
            <a:off x="2590800" y="3641725"/>
            <a:ext cx="1219200" cy="1828800"/>
          </a:xfrm>
          <a:custGeom>
            <a:avLst/>
            <a:gdLst>
              <a:gd name="T0" fmla="*/ 0 w 21600"/>
              <a:gd name="T1" fmla="*/ 0 h 21600"/>
              <a:gd name="T2" fmla="*/ 1219200 w 21600"/>
              <a:gd name="T3" fmla="*/ 1828800 h 21600"/>
              <a:gd name="T4" fmla="*/ 0 w 21600"/>
              <a:gd name="T5" fmla="*/ 18288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2" name="Arc 98"/>
          <p:cNvSpPr>
            <a:spLocks/>
          </p:cNvSpPr>
          <p:nvPr/>
        </p:nvSpPr>
        <p:spPr bwMode="auto">
          <a:xfrm flipH="1">
            <a:off x="4114800" y="3471863"/>
            <a:ext cx="76200" cy="1954212"/>
          </a:xfrm>
          <a:custGeom>
            <a:avLst/>
            <a:gdLst>
              <a:gd name="T0" fmla="*/ 22013 w 21600"/>
              <a:gd name="T1" fmla="*/ 0 h 20679"/>
              <a:gd name="T2" fmla="*/ 76200 w 21600"/>
              <a:gd name="T3" fmla="*/ 1954212 h 20679"/>
              <a:gd name="T4" fmla="*/ 0 w 21600"/>
              <a:gd name="T5" fmla="*/ 1954212 h 206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679" fill="none" extrusionOk="0">
                <a:moveTo>
                  <a:pt x="6240" y="-1"/>
                </a:moveTo>
                <a:cubicBezTo>
                  <a:pt x="15359" y="2751"/>
                  <a:pt x="21600" y="11153"/>
                  <a:pt x="21600" y="20679"/>
                </a:cubicBezTo>
              </a:path>
              <a:path w="21600" h="20679" stroke="0" extrusionOk="0">
                <a:moveTo>
                  <a:pt x="6240" y="-1"/>
                </a:moveTo>
                <a:cubicBezTo>
                  <a:pt x="15359" y="2751"/>
                  <a:pt x="21600" y="11153"/>
                  <a:pt x="21600" y="20679"/>
                </a:cubicBezTo>
                <a:lnTo>
                  <a:pt x="0" y="20679"/>
                </a:lnTo>
                <a:lnTo>
                  <a:pt x="6240" y="-1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3" name="Arc 99"/>
          <p:cNvSpPr>
            <a:spLocks/>
          </p:cNvSpPr>
          <p:nvPr/>
        </p:nvSpPr>
        <p:spPr bwMode="auto">
          <a:xfrm>
            <a:off x="4373563" y="1265238"/>
            <a:ext cx="182562" cy="182562"/>
          </a:xfrm>
          <a:custGeom>
            <a:avLst/>
            <a:gdLst>
              <a:gd name="T0" fmla="*/ 0 w 21600"/>
              <a:gd name="T1" fmla="*/ 0 h 21600"/>
              <a:gd name="T2" fmla="*/ 182562 w 21600"/>
              <a:gd name="T3" fmla="*/ 182562 h 21600"/>
              <a:gd name="T4" fmla="*/ 0 w 21600"/>
              <a:gd name="T5" fmla="*/ 18256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4" name="Line 100"/>
          <p:cNvSpPr>
            <a:spLocks noChangeShapeType="1"/>
          </p:cNvSpPr>
          <p:nvPr/>
        </p:nvSpPr>
        <p:spPr bwMode="auto">
          <a:xfrm flipH="1">
            <a:off x="1812925" y="1265238"/>
            <a:ext cx="25606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5" name="Arc 101"/>
          <p:cNvSpPr>
            <a:spLocks/>
          </p:cNvSpPr>
          <p:nvPr/>
        </p:nvSpPr>
        <p:spPr bwMode="auto">
          <a:xfrm flipH="1">
            <a:off x="1173163" y="1265238"/>
            <a:ext cx="639762" cy="547687"/>
          </a:xfrm>
          <a:custGeom>
            <a:avLst/>
            <a:gdLst>
              <a:gd name="T0" fmla="*/ 0 w 21600"/>
              <a:gd name="T1" fmla="*/ 0 h 21600"/>
              <a:gd name="T2" fmla="*/ 639762 w 21600"/>
              <a:gd name="T3" fmla="*/ 547687 h 21600"/>
              <a:gd name="T4" fmla="*/ 0 w 21600"/>
              <a:gd name="T5" fmla="*/ 54768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6" name="Line 102"/>
          <p:cNvSpPr>
            <a:spLocks noChangeShapeType="1"/>
          </p:cNvSpPr>
          <p:nvPr/>
        </p:nvSpPr>
        <p:spPr bwMode="auto">
          <a:xfrm>
            <a:off x="1173163" y="1812925"/>
            <a:ext cx="0" cy="2560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7" name="Arc 103"/>
          <p:cNvSpPr>
            <a:spLocks/>
          </p:cNvSpPr>
          <p:nvPr/>
        </p:nvSpPr>
        <p:spPr bwMode="auto">
          <a:xfrm flipH="1" flipV="1">
            <a:off x="1173163" y="4373563"/>
            <a:ext cx="2286000" cy="1920875"/>
          </a:xfrm>
          <a:custGeom>
            <a:avLst/>
            <a:gdLst>
              <a:gd name="T0" fmla="*/ 0 w 21600"/>
              <a:gd name="T1" fmla="*/ 0 h 21600"/>
              <a:gd name="T2" fmla="*/ 2286000 w 21600"/>
              <a:gd name="T3" fmla="*/ 1920875 h 21600"/>
              <a:gd name="T4" fmla="*/ 0 w 21600"/>
              <a:gd name="T5" fmla="*/ 192087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8" name="Arc 104"/>
          <p:cNvSpPr>
            <a:spLocks/>
          </p:cNvSpPr>
          <p:nvPr/>
        </p:nvSpPr>
        <p:spPr bwMode="auto">
          <a:xfrm flipV="1">
            <a:off x="3459163" y="5927725"/>
            <a:ext cx="1096962" cy="366713"/>
          </a:xfrm>
          <a:custGeom>
            <a:avLst/>
            <a:gdLst>
              <a:gd name="T0" fmla="*/ 0 w 21600"/>
              <a:gd name="T1" fmla="*/ 0 h 21600"/>
              <a:gd name="T2" fmla="*/ 1096962 w 21600"/>
              <a:gd name="T3" fmla="*/ 366713 h 21600"/>
              <a:gd name="T4" fmla="*/ 0 w 21600"/>
              <a:gd name="T5" fmla="*/ 36671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29" name="Text Box 105"/>
          <p:cNvSpPr txBox="1">
            <a:spLocks noChangeArrowheads="1"/>
          </p:cNvSpPr>
          <p:nvPr/>
        </p:nvSpPr>
        <p:spPr bwMode="auto">
          <a:xfrm>
            <a:off x="3048000" y="59436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S</a:t>
            </a:r>
            <a:r>
              <a:rPr lang="en-US" sz="1600" b="1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30" name="Arc 106"/>
          <p:cNvSpPr>
            <a:spLocks/>
          </p:cNvSpPr>
          <p:nvPr/>
        </p:nvSpPr>
        <p:spPr bwMode="auto">
          <a:xfrm>
            <a:off x="4373563" y="990600"/>
            <a:ext cx="457200" cy="457200"/>
          </a:xfrm>
          <a:custGeom>
            <a:avLst/>
            <a:gdLst>
              <a:gd name="T0" fmla="*/ 0 w 21600"/>
              <a:gd name="T1" fmla="*/ 0 h 21600"/>
              <a:gd name="T2" fmla="*/ 457200 w 21600"/>
              <a:gd name="T3" fmla="*/ 457200 h 21600"/>
              <a:gd name="T4" fmla="*/ 0 w 21600"/>
              <a:gd name="T5" fmla="*/ 457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1" name="Line 107"/>
          <p:cNvSpPr>
            <a:spLocks noChangeShapeType="1"/>
          </p:cNvSpPr>
          <p:nvPr/>
        </p:nvSpPr>
        <p:spPr bwMode="auto">
          <a:xfrm flipH="1">
            <a:off x="1812925" y="990600"/>
            <a:ext cx="25606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2" name="Arc 108"/>
          <p:cNvSpPr>
            <a:spLocks/>
          </p:cNvSpPr>
          <p:nvPr/>
        </p:nvSpPr>
        <p:spPr bwMode="auto">
          <a:xfrm flipH="1">
            <a:off x="898525" y="990600"/>
            <a:ext cx="914400" cy="822325"/>
          </a:xfrm>
          <a:custGeom>
            <a:avLst/>
            <a:gdLst>
              <a:gd name="T0" fmla="*/ 0 w 21600"/>
              <a:gd name="T1" fmla="*/ 0 h 21600"/>
              <a:gd name="T2" fmla="*/ 914400 w 21600"/>
              <a:gd name="T3" fmla="*/ 822325 h 21600"/>
              <a:gd name="T4" fmla="*/ 0 w 21600"/>
              <a:gd name="T5" fmla="*/ 82232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3" name="Line 109"/>
          <p:cNvSpPr>
            <a:spLocks noChangeShapeType="1"/>
          </p:cNvSpPr>
          <p:nvPr/>
        </p:nvSpPr>
        <p:spPr bwMode="auto">
          <a:xfrm>
            <a:off x="898525" y="1812925"/>
            <a:ext cx="0" cy="2560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4" name="Arc 110"/>
          <p:cNvSpPr>
            <a:spLocks/>
          </p:cNvSpPr>
          <p:nvPr/>
        </p:nvSpPr>
        <p:spPr bwMode="auto">
          <a:xfrm flipH="1" flipV="1">
            <a:off x="898525" y="4373563"/>
            <a:ext cx="2560638" cy="2195512"/>
          </a:xfrm>
          <a:custGeom>
            <a:avLst/>
            <a:gdLst>
              <a:gd name="T0" fmla="*/ 0 w 21600"/>
              <a:gd name="T1" fmla="*/ 0 h 21600"/>
              <a:gd name="T2" fmla="*/ 2560638 w 21600"/>
              <a:gd name="T3" fmla="*/ 2195512 h 21600"/>
              <a:gd name="T4" fmla="*/ 0 w 21600"/>
              <a:gd name="T5" fmla="*/ 21955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5" name="Arc 111"/>
          <p:cNvSpPr>
            <a:spLocks/>
          </p:cNvSpPr>
          <p:nvPr/>
        </p:nvSpPr>
        <p:spPr bwMode="auto">
          <a:xfrm flipV="1">
            <a:off x="3459163" y="5927725"/>
            <a:ext cx="1371600" cy="641350"/>
          </a:xfrm>
          <a:custGeom>
            <a:avLst/>
            <a:gdLst>
              <a:gd name="T0" fmla="*/ 0 w 21600"/>
              <a:gd name="T1" fmla="*/ 0 h 21600"/>
              <a:gd name="T2" fmla="*/ 1371600 w 21600"/>
              <a:gd name="T3" fmla="*/ 641350 h 21600"/>
              <a:gd name="T4" fmla="*/ 0 w 21600"/>
              <a:gd name="T5" fmla="*/ 6413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36" name="Text Box 112"/>
          <p:cNvSpPr txBox="1">
            <a:spLocks noChangeArrowheads="1"/>
          </p:cNvSpPr>
          <p:nvPr/>
        </p:nvSpPr>
        <p:spPr bwMode="auto">
          <a:xfrm>
            <a:off x="4038600" y="6400800"/>
            <a:ext cx="365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prstClr val="black"/>
                </a:solidFill>
              </a:rPr>
              <a:t>r</a:t>
            </a:r>
            <a:r>
              <a:rPr lang="en-US" sz="1600" b="1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37" name="Text Box 113"/>
          <p:cNvSpPr txBox="1">
            <a:spLocks noChangeArrowheads="1"/>
          </p:cNvSpPr>
          <p:nvPr/>
        </p:nvSpPr>
        <p:spPr bwMode="auto">
          <a:xfrm>
            <a:off x="762000" y="5029200"/>
            <a:ext cx="1219200" cy="62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>
                <a:solidFill>
                  <a:prstClr val="black"/>
                </a:solidFill>
              </a:rPr>
              <a:t>Financial Flows S</a:t>
            </a:r>
            <a:r>
              <a:rPr lang="en-US" sz="1600" baseline="-25000">
                <a:solidFill>
                  <a:prstClr val="black"/>
                </a:solidFill>
              </a:rPr>
              <a:t>F</a:t>
            </a:r>
            <a:r>
              <a:rPr lang="en-US" sz="1600">
                <a:solidFill>
                  <a:prstClr val="black"/>
                </a:solidFill>
              </a:rPr>
              <a:t>, r</a:t>
            </a:r>
            <a:r>
              <a:rPr lang="en-US" sz="1600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38" name="Rectangle 114"/>
          <p:cNvSpPr>
            <a:spLocks noChangeArrowheads="1"/>
          </p:cNvSpPr>
          <p:nvPr/>
        </p:nvSpPr>
        <p:spPr bwMode="auto">
          <a:xfrm>
            <a:off x="1143000" y="1600200"/>
            <a:ext cx="382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prstClr val="black"/>
                </a:solidFill>
              </a:rPr>
              <a:t>S</a:t>
            </a:r>
            <a:r>
              <a:rPr lang="en-US" sz="1600" b="1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39" name="Arc 115"/>
          <p:cNvSpPr>
            <a:spLocks/>
          </p:cNvSpPr>
          <p:nvPr/>
        </p:nvSpPr>
        <p:spPr bwMode="auto">
          <a:xfrm flipH="1" flipV="1">
            <a:off x="4953000" y="3505200"/>
            <a:ext cx="381000" cy="5334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533400 h 21600"/>
              <a:gd name="T4" fmla="*/ 0 w 21600"/>
              <a:gd name="T5" fmla="*/ 533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40" name="Freeform 116"/>
          <p:cNvSpPr>
            <a:spLocks/>
          </p:cNvSpPr>
          <p:nvPr/>
        </p:nvSpPr>
        <p:spPr bwMode="auto">
          <a:xfrm>
            <a:off x="5181600" y="3505200"/>
            <a:ext cx="1460500" cy="152400"/>
          </a:xfrm>
          <a:custGeom>
            <a:avLst/>
            <a:gdLst>
              <a:gd name="T0" fmla="*/ 12700 w 920"/>
              <a:gd name="T1" fmla="*/ 0 h 104"/>
              <a:gd name="T2" fmla="*/ 12700 w 920"/>
              <a:gd name="T3" fmla="*/ 70338 h 104"/>
              <a:gd name="T4" fmla="*/ 88900 w 920"/>
              <a:gd name="T5" fmla="*/ 140677 h 104"/>
              <a:gd name="T6" fmla="*/ 393700 w 920"/>
              <a:gd name="T7" fmla="*/ 140677 h 104"/>
              <a:gd name="T8" fmla="*/ 1460500 w 920"/>
              <a:gd name="T9" fmla="*/ 140677 h 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20" h="104">
                <a:moveTo>
                  <a:pt x="8" y="0"/>
                </a:moveTo>
                <a:cubicBezTo>
                  <a:pt x="4" y="16"/>
                  <a:pt x="0" y="32"/>
                  <a:pt x="8" y="48"/>
                </a:cubicBezTo>
                <a:cubicBezTo>
                  <a:pt x="16" y="64"/>
                  <a:pt x="16" y="88"/>
                  <a:pt x="56" y="96"/>
                </a:cubicBezTo>
                <a:cubicBezTo>
                  <a:pt x="96" y="104"/>
                  <a:pt x="104" y="96"/>
                  <a:pt x="248" y="96"/>
                </a:cubicBezTo>
                <a:cubicBezTo>
                  <a:pt x="392" y="96"/>
                  <a:pt x="656" y="96"/>
                  <a:pt x="92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41" name="Freeform 117"/>
          <p:cNvSpPr>
            <a:spLocks/>
          </p:cNvSpPr>
          <p:nvPr/>
        </p:nvSpPr>
        <p:spPr bwMode="auto">
          <a:xfrm>
            <a:off x="4191000" y="3505200"/>
            <a:ext cx="76200" cy="1905000"/>
          </a:xfrm>
          <a:custGeom>
            <a:avLst/>
            <a:gdLst>
              <a:gd name="T0" fmla="*/ 76200 w 48"/>
              <a:gd name="T1" fmla="*/ 0 h 1200"/>
              <a:gd name="T2" fmla="*/ 0 w 48"/>
              <a:gd name="T3" fmla="*/ 1905000 h 120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8" h="1200">
                <a:moveTo>
                  <a:pt x="48" y="0"/>
                </a:moveTo>
                <a:cubicBezTo>
                  <a:pt x="48" y="0"/>
                  <a:pt x="24" y="600"/>
                  <a:pt x="0" y="120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742" name="Rectangle 118"/>
          <p:cNvSpPr>
            <a:spLocks noChangeArrowheads="1"/>
          </p:cNvSpPr>
          <p:nvPr/>
        </p:nvSpPr>
        <p:spPr bwMode="auto">
          <a:xfrm>
            <a:off x="3505200" y="4876800"/>
            <a:ext cx="1295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solidFill>
                  <a:prstClr val="black"/>
                </a:solidFill>
              </a:rPr>
              <a:t>Transfers Tr</a:t>
            </a:r>
            <a:r>
              <a:rPr lang="en-US" sz="1600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43" name="Rectangle 119"/>
          <p:cNvSpPr>
            <a:spLocks noChangeArrowheads="1"/>
          </p:cNvSpPr>
          <p:nvPr/>
        </p:nvSpPr>
        <p:spPr bwMode="auto">
          <a:xfrm>
            <a:off x="838200" y="1524000"/>
            <a:ext cx="360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prstClr val="black"/>
                </a:solidFill>
              </a:rPr>
              <a:t>r</a:t>
            </a:r>
            <a:r>
              <a:rPr lang="en-US" sz="1600" b="1" baseline="-25000">
                <a:solidFill>
                  <a:prstClr val="black"/>
                </a:solidFill>
              </a:rPr>
              <a:t>F</a:t>
            </a:r>
          </a:p>
        </p:txBody>
      </p:sp>
      <p:sp>
        <p:nvSpPr>
          <p:cNvPr id="26744" name="Rectangle 120"/>
          <p:cNvSpPr>
            <a:spLocks noChangeArrowheads="1"/>
          </p:cNvSpPr>
          <p:nvPr/>
        </p:nvSpPr>
        <p:spPr bwMode="auto">
          <a:xfrm>
            <a:off x="3733800" y="4191000"/>
            <a:ext cx="4540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prstClr val="black"/>
                </a:solidFill>
              </a:rPr>
              <a:t>Tr</a:t>
            </a:r>
            <a:r>
              <a:rPr lang="en-US" sz="1600" baseline="-25000">
                <a:solidFill>
                  <a:prstClr val="black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67740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Economist </a:t>
            </a:r>
            <a:endParaRPr lang="en-US" dirty="0"/>
          </a:p>
        </p:txBody>
      </p:sp>
      <p:pic>
        <p:nvPicPr>
          <p:cNvPr id="4" name="Content Placeholder 3" descr="G:\Tokoh Makroekonomi\AdamSmith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1828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40280" y="250317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Adam Smith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G:\Tokoh Makroekonomi\David Ricardo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250372"/>
            <a:ext cx="1828800" cy="184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369820" y="4942353"/>
            <a:ext cx="212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David Ricardo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8" name="Picture 7" descr="G:\Tokoh Makroekonomi\Thomas_Malthus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934552"/>
            <a:ext cx="1905000" cy="2060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663690" y="250317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Thomas </a:t>
            </a:r>
            <a:r>
              <a:rPr lang="en-US" sz="2400" b="1" dirty="0" err="1" smtClean="0">
                <a:solidFill>
                  <a:srgbClr val="FF0000"/>
                </a:solidFill>
              </a:rPr>
              <a:t>Maltus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0" name="Picture 9" descr="G:\Tokoh Makroekonomi\Jean-baptiste Say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351008"/>
            <a:ext cx="1939290" cy="1897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751320" y="506887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2400" b="1" dirty="0">
                <a:solidFill>
                  <a:srgbClr val="FF0000"/>
                </a:solidFill>
              </a:rPr>
              <a:t>Jean-Baptiste Say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4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Economist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40280" y="250317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Gary Becker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9820" y="4942353"/>
            <a:ext cx="212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John Nash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63690" y="250317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Robert Lucas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670" y="1934552"/>
            <a:ext cx="1802130" cy="19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70" y="4164011"/>
            <a:ext cx="1832610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2020" y="1821814"/>
            <a:ext cx="1821180" cy="1988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72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219200" y="3124200"/>
            <a:ext cx="6858000" cy="2387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b="1" dirty="0">
                <a:latin typeface="Calibri" charset="0"/>
              </a:rPr>
              <a:t/>
            </a:r>
            <a:br>
              <a:rPr lang="en-GB" sz="4000" b="1" dirty="0">
                <a:latin typeface="Calibri" charset="0"/>
              </a:rPr>
            </a:br>
            <a:r>
              <a:rPr lang="en-GB" sz="4000" b="1" dirty="0">
                <a:latin typeface="Calibri" charset="0"/>
              </a:rPr>
              <a:t>Macroeconomic Overview</a:t>
            </a:r>
            <a:br>
              <a:rPr lang="en-GB" sz="4000" b="1" dirty="0">
                <a:latin typeface="Calibri" charset="0"/>
              </a:rPr>
            </a:br>
            <a:r>
              <a:rPr lang="en-US" sz="4000" dirty="0">
                <a:latin typeface="Calibri" charset="0"/>
              </a:rPr>
              <a:t/>
            </a:r>
            <a:br>
              <a:rPr lang="en-US" sz="4000" dirty="0">
                <a:latin typeface="Calibri" charset="0"/>
              </a:rPr>
            </a:br>
            <a:r>
              <a:rPr lang="en-GB" sz="4000" dirty="0">
                <a:latin typeface="Calibri" charset="0"/>
              </a:rPr>
              <a:t>Scarcity, </a:t>
            </a:r>
            <a:br>
              <a:rPr lang="en-GB" sz="4000" dirty="0">
                <a:latin typeface="Calibri" charset="0"/>
              </a:rPr>
            </a:br>
            <a:r>
              <a:rPr lang="en-GB" sz="4000" dirty="0">
                <a:latin typeface="Calibri" charset="0"/>
              </a:rPr>
              <a:t>Production Possibility Curve, Growth, Unemployment, </a:t>
            </a:r>
            <a:br>
              <a:rPr lang="en-GB" sz="4000" dirty="0">
                <a:latin typeface="Calibri" charset="0"/>
              </a:rPr>
            </a:br>
            <a:r>
              <a:rPr lang="en-GB" sz="4000" dirty="0">
                <a:latin typeface="Calibri" charset="0"/>
              </a:rPr>
              <a:t>Circular Flow of Incomes, </a:t>
            </a:r>
            <a:br>
              <a:rPr lang="en-GB" sz="4000" dirty="0">
                <a:latin typeface="Calibri" charset="0"/>
              </a:rPr>
            </a:br>
            <a:r>
              <a:rPr lang="en-GB" sz="4000" dirty="0">
                <a:latin typeface="Calibri" charset="0"/>
              </a:rPr>
              <a:t>Economic System: Market System, Islamic Economic System.</a:t>
            </a:r>
            <a:r>
              <a:rPr lang="en-US" sz="4000" dirty="0">
                <a:latin typeface="Calibri" charset="0"/>
              </a:rPr>
              <a:t/>
            </a:r>
            <a:br>
              <a:rPr lang="en-US" sz="4000" dirty="0">
                <a:latin typeface="Calibri" charset="0"/>
              </a:rPr>
            </a:br>
            <a:endParaRPr lang="en-US" sz="4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6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Macroeconomics Basic Components 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1025" y="1752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-Growth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080" y="2389657"/>
            <a:ext cx="17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prstClr val="black"/>
                </a:solidFill>
              </a:rPr>
              <a:t>-Full </a:t>
            </a:r>
            <a:r>
              <a:rPr lang="en-US" sz="1600" b="1" dirty="0" smtClean="0">
                <a:solidFill>
                  <a:prstClr val="black"/>
                </a:solidFill>
              </a:rPr>
              <a:t>Employment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9370" y="1760981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-Inflation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79370" y="2268438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-Trade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388" y="3039771"/>
            <a:ext cx="173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</a:rPr>
              <a:t>-Interest </a:t>
            </a:r>
            <a:r>
              <a:rPr lang="en-US" b="1" dirty="0" smtClean="0">
                <a:solidFill>
                  <a:prstClr val="black"/>
                </a:solidFill>
              </a:rPr>
              <a:t>Rate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9370" y="2879031"/>
            <a:ext cx="1916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</a:rPr>
              <a:t>-Exchange </a:t>
            </a:r>
            <a:r>
              <a:rPr lang="en-US" b="1" dirty="0" smtClean="0">
                <a:solidFill>
                  <a:prstClr val="black"/>
                </a:solidFill>
              </a:rPr>
              <a:t>Rate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9" name="Content Placeholder 1"/>
          <p:cNvSpPr>
            <a:spLocks noGrp="1"/>
          </p:cNvSpPr>
          <p:nvPr>
            <p:ph idx="1"/>
          </p:nvPr>
        </p:nvSpPr>
        <p:spPr>
          <a:xfrm>
            <a:off x="443345" y="4648200"/>
            <a:ext cx="8001000" cy="4267200"/>
          </a:xfrm>
        </p:spPr>
        <p:txBody>
          <a:bodyPr/>
          <a:lstStyle/>
          <a:p>
            <a:r>
              <a:rPr lang="en-US" sz="2800" dirty="0" smtClean="0"/>
              <a:t>What are the basic concepts of economics?</a:t>
            </a:r>
          </a:p>
          <a:p>
            <a:endParaRPr lang="en-US" dirty="0"/>
          </a:p>
          <a:p>
            <a:pPr>
              <a:buFont typeface="Wingdings" charset="2"/>
              <a:buChar char="q"/>
            </a:pPr>
            <a:r>
              <a:rPr lang="en-US" sz="2800" dirty="0" smtClean="0"/>
              <a:t> Scarcity and choice</a:t>
            </a:r>
            <a:endParaRPr lang="en-US" sz="2800" dirty="0"/>
          </a:p>
          <a:p>
            <a:pPr>
              <a:buFont typeface="Wingdings" charset="2"/>
              <a:buChar char="q"/>
            </a:pPr>
            <a:r>
              <a:rPr lang="en-US" sz="2800" dirty="0" smtClean="0"/>
              <a:t> Opportunity cost</a:t>
            </a:r>
            <a:endParaRPr lang="en-US" sz="2800" dirty="0"/>
          </a:p>
        </p:txBody>
      </p:sp>
      <p:sp>
        <p:nvSpPr>
          <p:cNvPr id="20" name="Title 2"/>
          <p:cNvSpPr txBox="1">
            <a:spLocks/>
          </p:cNvSpPr>
          <p:nvPr/>
        </p:nvSpPr>
        <p:spPr>
          <a:xfrm>
            <a:off x="443345" y="341829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Introduction of Economics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2908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BMW</a:t>
            </a:r>
            <a:r>
              <a:rPr lang="ja-JP" altLang="en-US" sz="4000">
                <a:latin typeface="Calibri" charset="0"/>
              </a:rPr>
              <a:t>’</a:t>
            </a:r>
            <a:r>
              <a:rPr lang="en-US" altLang="ja-JP" sz="4000">
                <a:latin typeface="Calibri" charset="0"/>
              </a:rPr>
              <a:t>S PRODUCTION POSSIBILITIES</a:t>
            </a:r>
            <a:endParaRPr lang="en-US" sz="4000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3205166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4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EBMW</a:t>
                      </a:r>
                      <a:r>
                        <a:rPr kumimoji="0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’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S PRODUCTION CHOICE AT  SPARTANBURG PLANT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ROADSTERS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SUV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98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        PPF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38100" y="3009900"/>
            <a:ext cx="3810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49530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05000" y="1600200"/>
            <a:ext cx="411480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40386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457700" y="44577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81200" y="3200400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048000" y="4114800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25146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790700" y="36957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5" name="TextBox 26"/>
          <p:cNvSpPr txBox="1">
            <a:spLocks noChangeArrowheads="1"/>
          </p:cNvSpPr>
          <p:nvPr/>
        </p:nvSpPr>
        <p:spPr bwMode="auto">
          <a:xfrm>
            <a:off x="1219200" y="1447800"/>
            <a:ext cx="6096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Calibri" charset="0"/>
              </a:rPr>
              <a:t>800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600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400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200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0</a:t>
            </a:r>
          </a:p>
        </p:txBody>
      </p:sp>
      <p:sp>
        <p:nvSpPr>
          <p:cNvPr id="16396" name="TextBox 27"/>
          <p:cNvSpPr txBox="1">
            <a:spLocks noChangeArrowheads="1"/>
          </p:cNvSpPr>
          <p:nvPr/>
        </p:nvSpPr>
        <p:spPr bwMode="auto">
          <a:xfrm rot="-5400000" flipH="1" flipV="1">
            <a:off x="3566319" y="3569494"/>
            <a:ext cx="838200" cy="406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Calibri" charset="0"/>
              </a:rPr>
              <a:t>800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600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400</a:t>
            </a:r>
          </a:p>
          <a:p>
            <a:pPr eaLnBrk="1" hangingPunct="1"/>
            <a:r>
              <a:rPr lang="en-US" sz="2000">
                <a:latin typeface="Calibri" charset="0"/>
              </a:rPr>
              <a:t>   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2000">
                <a:latin typeface="Calibri" charset="0"/>
              </a:rPr>
              <a:t>200</a:t>
            </a: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endParaRPr lang="en-US" sz="2000">
              <a:latin typeface="Calibri" charset="0"/>
            </a:endParaRPr>
          </a:p>
          <a:p>
            <a:pPr eaLnBrk="1" hangingPunct="1"/>
            <a:r>
              <a:rPr lang="en-US" sz="1800">
                <a:latin typeface="Calibri" charset="0"/>
              </a:rPr>
              <a:t>0</a:t>
            </a:r>
          </a:p>
        </p:txBody>
      </p:sp>
      <p:sp>
        <p:nvSpPr>
          <p:cNvPr id="16397" name="TextBox 29"/>
          <p:cNvSpPr txBox="1">
            <a:spLocks noChangeArrowheads="1"/>
          </p:cNvSpPr>
          <p:nvPr/>
        </p:nvSpPr>
        <p:spPr bwMode="auto">
          <a:xfrm rot="10800000" flipV="1">
            <a:off x="19050" y="1250950"/>
            <a:ext cx="186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ROADSTERS</a:t>
            </a:r>
          </a:p>
        </p:txBody>
      </p:sp>
      <p:sp>
        <p:nvSpPr>
          <p:cNvPr id="16398" name="TextBox 30"/>
          <p:cNvSpPr txBox="1">
            <a:spLocks noChangeArrowheads="1"/>
          </p:cNvSpPr>
          <p:nvPr/>
        </p:nvSpPr>
        <p:spPr bwMode="auto">
          <a:xfrm>
            <a:off x="6477000" y="5105400"/>
            <a:ext cx="1752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SUVs</a:t>
            </a:r>
          </a:p>
        </p:txBody>
      </p:sp>
      <p:sp>
        <p:nvSpPr>
          <p:cNvPr id="16399" name="TextBox 31"/>
          <p:cNvSpPr txBox="1">
            <a:spLocks noChangeArrowheads="1"/>
          </p:cNvSpPr>
          <p:nvPr/>
        </p:nvSpPr>
        <p:spPr bwMode="auto">
          <a:xfrm>
            <a:off x="914400" y="381000"/>
            <a:ext cx="7391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WHAT CAN YOU SAY ABOUT THE OPPORTUNITY COST OF PRODUCING SUVs OR ROADSTERS AT BMW?</a:t>
            </a:r>
          </a:p>
        </p:txBody>
      </p:sp>
      <p:sp>
        <p:nvSpPr>
          <p:cNvPr id="16400" name="TextBox 32"/>
          <p:cNvSpPr txBox="1">
            <a:spLocks noChangeArrowheads="1"/>
          </p:cNvSpPr>
          <p:nvPr/>
        </p:nvSpPr>
        <p:spPr bwMode="auto">
          <a:xfrm>
            <a:off x="457200" y="5934075"/>
            <a:ext cx="830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WHEN THERE IS INCREASING MARGINAL OPPORTUNITY COST, the more resources allocated to an activity the smaller the payoff to devoting additional resources to that activity.,</a:t>
            </a:r>
          </a:p>
        </p:txBody>
      </p:sp>
    </p:spTree>
    <p:extLst>
      <p:ext uri="{BB962C8B-B14F-4D97-AF65-F5344CB8AC3E}">
        <p14:creationId xmlns:p14="http://schemas.microsoft.com/office/powerpoint/2010/main" val="87923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Economic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At any one time resources available  in any economy are fixed.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Resources may increase  over time </a:t>
            </a:r>
            <a:r>
              <a:rPr lang="en-US" sz="2800" dirty="0" smtClean="0">
                <a:ea typeface="+mn-ea"/>
                <a:cs typeface="+mn-cs"/>
                <a:sym typeface="Wingdings" pitchFamily="2" charset="2"/>
              </a:rPr>
              <a:t> e.g. </a:t>
            </a:r>
            <a:r>
              <a:rPr lang="en-US" sz="2800" dirty="0" err="1" smtClean="0">
                <a:ea typeface="+mn-ea"/>
                <a:cs typeface="+mn-cs"/>
                <a:sym typeface="Wingdings" pitchFamily="2" charset="2"/>
              </a:rPr>
              <a:t>labour</a:t>
            </a:r>
            <a:r>
              <a:rPr lang="en-US" sz="2800" dirty="0" smtClean="0">
                <a:ea typeface="+mn-ea"/>
                <a:cs typeface="+mn-cs"/>
                <a:sym typeface="Wingdings" pitchFamily="2" charset="2"/>
              </a:rPr>
              <a:t> force  (higher birth rate, lower death rate, foreign </a:t>
            </a:r>
            <a:r>
              <a:rPr lang="en-US" sz="2800" dirty="0" err="1" smtClean="0">
                <a:ea typeface="+mn-ea"/>
                <a:cs typeface="+mn-cs"/>
                <a:sym typeface="Wingdings" pitchFamily="2" charset="2"/>
              </a:rPr>
              <a:t>labour</a:t>
            </a:r>
            <a:r>
              <a:rPr lang="en-US" sz="2800" dirty="0" smtClean="0">
                <a:ea typeface="+mn-ea"/>
                <a:cs typeface="+mn-cs"/>
                <a:sym typeface="Wingdings" pitchFamily="2" charset="2"/>
              </a:rPr>
              <a:t> /inward immigration) and capital stock (higher savings/ inward foreign investment) production possibilities frontier shifts outwards countries able to produce may of both goods.</a:t>
            </a:r>
            <a:endParaRPr lang="en-US" sz="28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6417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257300" y="3238500"/>
            <a:ext cx="4572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990600" y="55626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044575" y="1371600"/>
            <a:ext cx="5889625" cy="4343400"/>
          </a:xfrm>
          <a:custGeom>
            <a:avLst/>
            <a:gdLst>
              <a:gd name="connsiteX0" fmla="*/ 0 w 5225142"/>
              <a:gd name="connsiteY0" fmla="*/ 0 h 4005943"/>
              <a:gd name="connsiteX1" fmla="*/ 1828800 w 5225142"/>
              <a:gd name="connsiteY1" fmla="*/ 653143 h 4005943"/>
              <a:gd name="connsiteX2" fmla="*/ 3918857 w 5225142"/>
              <a:gd name="connsiteY2" fmla="*/ 1959428 h 4005943"/>
              <a:gd name="connsiteX3" fmla="*/ 5225142 w 5225142"/>
              <a:gd name="connsiteY3" fmla="*/ 4005943 h 4005943"/>
              <a:gd name="connsiteX4" fmla="*/ 5225142 w 5225142"/>
              <a:gd name="connsiteY4" fmla="*/ 4005943 h 4005943"/>
              <a:gd name="connsiteX5" fmla="*/ 5138057 w 5225142"/>
              <a:gd name="connsiteY5" fmla="*/ 3875314 h 400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5142" h="4005943">
                <a:moveTo>
                  <a:pt x="0" y="0"/>
                </a:moveTo>
                <a:cubicBezTo>
                  <a:pt x="587828" y="163286"/>
                  <a:pt x="1175657" y="326572"/>
                  <a:pt x="1828800" y="653143"/>
                </a:cubicBezTo>
                <a:cubicBezTo>
                  <a:pt x="2481943" y="979714"/>
                  <a:pt x="3352800" y="1400628"/>
                  <a:pt x="3918857" y="1959428"/>
                </a:cubicBezTo>
                <a:cubicBezTo>
                  <a:pt x="4484914" y="2518228"/>
                  <a:pt x="5225142" y="4005943"/>
                  <a:pt x="5225142" y="4005943"/>
                </a:cubicBezTo>
                <a:lnTo>
                  <a:pt x="5225142" y="4005943"/>
                </a:lnTo>
                <a:lnTo>
                  <a:pt x="5138057" y="3875314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143000" y="2438400"/>
            <a:ext cx="4495800" cy="3200400"/>
          </a:xfrm>
          <a:custGeom>
            <a:avLst/>
            <a:gdLst>
              <a:gd name="connsiteX0" fmla="*/ 0 w 5225142"/>
              <a:gd name="connsiteY0" fmla="*/ 0 h 4005943"/>
              <a:gd name="connsiteX1" fmla="*/ 1828800 w 5225142"/>
              <a:gd name="connsiteY1" fmla="*/ 653143 h 4005943"/>
              <a:gd name="connsiteX2" fmla="*/ 3918857 w 5225142"/>
              <a:gd name="connsiteY2" fmla="*/ 1959428 h 4005943"/>
              <a:gd name="connsiteX3" fmla="*/ 5225142 w 5225142"/>
              <a:gd name="connsiteY3" fmla="*/ 4005943 h 4005943"/>
              <a:gd name="connsiteX4" fmla="*/ 5225142 w 5225142"/>
              <a:gd name="connsiteY4" fmla="*/ 4005943 h 4005943"/>
              <a:gd name="connsiteX5" fmla="*/ 5138057 w 5225142"/>
              <a:gd name="connsiteY5" fmla="*/ 3875314 h 400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5142" h="4005943">
                <a:moveTo>
                  <a:pt x="0" y="0"/>
                </a:moveTo>
                <a:cubicBezTo>
                  <a:pt x="587828" y="163286"/>
                  <a:pt x="1175657" y="326572"/>
                  <a:pt x="1828800" y="653143"/>
                </a:cubicBezTo>
                <a:cubicBezTo>
                  <a:pt x="2481943" y="979714"/>
                  <a:pt x="3352800" y="1400628"/>
                  <a:pt x="3918857" y="1959428"/>
                </a:cubicBezTo>
                <a:cubicBezTo>
                  <a:pt x="4484914" y="2518228"/>
                  <a:pt x="5225142" y="4005943"/>
                  <a:pt x="5225142" y="4005943"/>
                </a:cubicBezTo>
                <a:lnTo>
                  <a:pt x="5225142" y="4005943"/>
                </a:lnTo>
                <a:lnTo>
                  <a:pt x="5138057" y="3875314"/>
                </a:lnTo>
              </a:path>
            </a:pathLst>
          </a:cu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066800" y="2438400"/>
            <a:ext cx="6477000" cy="3124200"/>
          </a:xfrm>
          <a:custGeom>
            <a:avLst/>
            <a:gdLst>
              <a:gd name="connsiteX0" fmla="*/ 0 w 5225142"/>
              <a:gd name="connsiteY0" fmla="*/ 0 h 4005943"/>
              <a:gd name="connsiteX1" fmla="*/ 1828800 w 5225142"/>
              <a:gd name="connsiteY1" fmla="*/ 653143 h 4005943"/>
              <a:gd name="connsiteX2" fmla="*/ 3918857 w 5225142"/>
              <a:gd name="connsiteY2" fmla="*/ 1959428 h 4005943"/>
              <a:gd name="connsiteX3" fmla="*/ 5225142 w 5225142"/>
              <a:gd name="connsiteY3" fmla="*/ 4005943 h 4005943"/>
              <a:gd name="connsiteX4" fmla="*/ 5225142 w 5225142"/>
              <a:gd name="connsiteY4" fmla="*/ 4005943 h 4005943"/>
              <a:gd name="connsiteX5" fmla="*/ 5138057 w 5225142"/>
              <a:gd name="connsiteY5" fmla="*/ 3875314 h 400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5142" h="4005943">
                <a:moveTo>
                  <a:pt x="0" y="0"/>
                </a:moveTo>
                <a:cubicBezTo>
                  <a:pt x="587828" y="163286"/>
                  <a:pt x="1175657" y="326572"/>
                  <a:pt x="1828800" y="653143"/>
                </a:cubicBezTo>
                <a:cubicBezTo>
                  <a:pt x="2481943" y="979714"/>
                  <a:pt x="3352800" y="1400628"/>
                  <a:pt x="3918857" y="1959428"/>
                </a:cubicBezTo>
                <a:cubicBezTo>
                  <a:pt x="4484914" y="2518228"/>
                  <a:pt x="5225142" y="4005943"/>
                  <a:pt x="5225142" y="4005943"/>
                </a:cubicBezTo>
                <a:lnTo>
                  <a:pt x="5225142" y="4005943"/>
                </a:lnTo>
                <a:lnTo>
                  <a:pt x="5138057" y="3875314"/>
                </a:lnTo>
              </a:path>
            </a:pathLst>
          </a:cu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438" name="TextBox 11"/>
          <p:cNvSpPr txBox="1">
            <a:spLocks noChangeArrowheads="1"/>
          </p:cNvSpPr>
          <p:nvPr/>
        </p:nvSpPr>
        <p:spPr bwMode="auto">
          <a:xfrm>
            <a:off x="0" y="6096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Consumer goods</a:t>
            </a:r>
          </a:p>
        </p:txBody>
      </p:sp>
      <p:sp>
        <p:nvSpPr>
          <p:cNvPr id="18439" name="TextBox 12"/>
          <p:cNvSpPr txBox="1">
            <a:spLocks noChangeArrowheads="1"/>
          </p:cNvSpPr>
          <p:nvPr/>
        </p:nvSpPr>
        <p:spPr bwMode="auto">
          <a:xfrm>
            <a:off x="6934200" y="56388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Capital  goods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1409700" y="18669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562600" y="48006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400800" y="41148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TextBox 18"/>
          <p:cNvSpPr txBox="1">
            <a:spLocks noChangeArrowheads="1"/>
          </p:cNvSpPr>
          <p:nvPr/>
        </p:nvSpPr>
        <p:spPr bwMode="auto">
          <a:xfrm>
            <a:off x="6858000" y="3276600"/>
            <a:ext cx="1752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Growth due to technological change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2857500" y="17145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5" name="TextBox 20"/>
          <p:cNvSpPr txBox="1">
            <a:spLocks noChangeArrowheads="1"/>
          </p:cNvSpPr>
          <p:nvPr/>
        </p:nvSpPr>
        <p:spPr bwMode="auto">
          <a:xfrm>
            <a:off x="2590800" y="914400"/>
            <a:ext cx="327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New  PPF due to increase in resources,</a:t>
            </a:r>
          </a:p>
        </p:txBody>
      </p:sp>
      <p:sp>
        <p:nvSpPr>
          <p:cNvPr id="18446" name="TextBox 21"/>
          <p:cNvSpPr txBox="1">
            <a:spLocks noChangeArrowheads="1"/>
          </p:cNvSpPr>
          <p:nvPr/>
        </p:nvSpPr>
        <p:spPr bwMode="auto">
          <a:xfrm>
            <a:off x="4191000" y="3505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A</a:t>
            </a:r>
          </a:p>
        </p:txBody>
      </p:sp>
      <p:sp>
        <p:nvSpPr>
          <p:cNvPr id="18447" name="TextBox 22"/>
          <p:cNvSpPr txBox="1">
            <a:spLocks noChangeArrowheads="1"/>
          </p:cNvSpPr>
          <p:nvPr/>
        </p:nvSpPr>
        <p:spPr bwMode="auto">
          <a:xfrm>
            <a:off x="5105400" y="28956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185175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1295</Words>
  <Application>Microsoft Office PowerPoint</Application>
  <PresentationFormat>On-screen Show (4:3)</PresentationFormat>
  <Paragraphs>327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ＭＳ Ｐゴシック</vt:lpstr>
      <vt:lpstr>游ゴシック Light</vt:lpstr>
      <vt:lpstr>Andalus</vt:lpstr>
      <vt:lpstr>Arial</vt:lpstr>
      <vt:lpstr>Calibri</vt:lpstr>
      <vt:lpstr>Calibri Light</vt:lpstr>
      <vt:lpstr>Comic Sans MS</vt:lpstr>
      <vt:lpstr>Cooper Black</vt:lpstr>
      <vt:lpstr>Kristen ITC</vt:lpstr>
      <vt:lpstr>Maiandra GD</vt:lpstr>
      <vt:lpstr>Symbol</vt:lpstr>
      <vt:lpstr>Times New Roman</vt:lpstr>
      <vt:lpstr>Wingdings</vt:lpstr>
      <vt:lpstr>Office Theme</vt:lpstr>
      <vt:lpstr>Assessment </vt:lpstr>
      <vt:lpstr>LECTURE 1:  Introduction to Macroeconomics </vt:lpstr>
      <vt:lpstr>Introduction of Economics </vt:lpstr>
      <vt:lpstr> Macroeconomic Overview  Scarcity,  Production Possibility Curve, Growth, Unemployment,  Circular Flow of Incomes,  Economic System: Market System, Islamic Economic System. </vt:lpstr>
      <vt:lpstr>Macroeconomics Basic Components </vt:lpstr>
      <vt:lpstr>BMW’S PRODUCTION POSSIBILITIES</vt:lpstr>
      <vt:lpstr>        PPF</vt:lpstr>
      <vt:lpstr>Economic growth</vt:lpstr>
      <vt:lpstr>PowerPoint Presentation</vt:lpstr>
      <vt:lpstr>Production Possibilities Efficiency </vt:lpstr>
      <vt:lpstr>Introduction of Economics </vt:lpstr>
      <vt:lpstr>The Importance of Economics</vt:lpstr>
      <vt:lpstr>Scarcity Concept</vt:lpstr>
      <vt:lpstr>Scarcity Concept</vt:lpstr>
      <vt:lpstr>Scarcity Concept</vt:lpstr>
      <vt:lpstr>Scarcity Concept</vt:lpstr>
      <vt:lpstr>Economic Opportunity Cost </vt:lpstr>
      <vt:lpstr>PowerPoint Presentation</vt:lpstr>
      <vt:lpstr>PowerPoint Presentation</vt:lpstr>
      <vt:lpstr>Economic System</vt:lpstr>
      <vt:lpstr>Economic System</vt:lpstr>
      <vt:lpstr>Economic System</vt:lpstr>
      <vt:lpstr>Economic System</vt:lpstr>
      <vt:lpstr>Economic System</vt:lpstr>
      <vt:lpstr>Economic System</vt:lpstr>
      <vt:lpstr>Economic System</vt:lpstr>
      <vt:lpstr>Circular Flow</vt:lpstr>
      <vt:lpstr>Circular Flow</vt:lpstr>
      <vt:lpstr>Long-run Supply-Side National Policy</vt:lpstr>
      <vt:lpstr> The Complete Set of International Links for an Open Economy</vt:lpstr>
      <vt:lpstr>Classical Economist </vt:lpstr>
      <vt:lpstr>Modern Economist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 (SHAD1013)</dc:title>
  <dc:creator>Mac</dc:creator>
  <cp:lastModifiedBy>User</cp:lastModifiedBy>
  <cp:revision>24</cp:revision>
  <dcterms:created xsi:type="dcterms:W3CDTF">2016-09-05T03:19:32Z</dcterms:created>
  <dcterms:modified xsi:type="dcterms:W3CDTF">2018-02-21T13:25:59Z</dcterms:modified>
</cp:coreProperties>
</file>