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8" r:id="rId14"/>
    <p:sldId id="289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6" r:id="rId32"/>
    <p:sldId id="284" r:id="rId33"/>
    <p:sldId id="285" r:id="rId34"/>
    <p:sldId id="287" r:id="rId3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0E3E"/>
    <a:srgbClr val="0070C0"/>
    <a:srgbClr val="4472C4"/>
    <a:srgbClr val="E2A2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notesMaster" Target="notesMasters/notesMaster1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CB005FD-FC8B-4FF4-955B-7EA50B8B0663}" type="datetimeFigureOut">
              <a:rPr lang="en-MY"/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MY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MY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7D76A01-9653-4E88-A0A9-E9EA91B8AD2B}" type="slidenum">
              <a:rPr lang="en-MY"/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000" b="1">
                <a:solidFill>
                  <a:srgbClr val="830E3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2AA78-53F5-4655-AD4F-E026B237CDA6}" type="datetime5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</a:t>
            </a:r>
            <a:r>
              <a:rPr lang="en-MY" altLang="en-US"/>
              <a:t>EC</a:t>
            </a:r>
            <a:r>
              <a:rPr lang="en-US"/>
              <a:t>D2523 Database - Introduction to Database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02A6F-F68E-42AE-AE2F-753F71817D84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4D1AA-7300-4731-A245-0A7C552AEE7D}" type="datetime5">
              <a:rPr lang="en-US" smtClean="0"/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4142B-9149-44AD-9D92-D86EB0C2BF77}" type="slidenum">
              <a:rPr lang="en-US"/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</a:t>
            </a:r>
            <a:r>
              <a:rPr lang="en-MY" altLang="en-US"/>
              <a:t>EC</a:t>
            </a:r>
            <a:r>
              <a:rPr lang="en-US"/>
              <a:t>D2523 Database - Introduction to Database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219DA-9431-406D-811C-528BB595EBE4}" type="datetime5">
              <a:rPr lang="en-US" smtClean="0"/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1EE60-E854-4E7C-BF7C-54A65C2A0E64}" type="slidenum">
              <a:rPr lang="en-US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</a:t>
            </a:r>
            <a:r>
              <a:rPr lang="en-MY" altLang="en-US"/>
              <a:t>EC</a:t>
            </a:r>
            <a:r>
              <a:rPr lang="en-US"/>
              <a:t>D2523 Database - Introduction to Database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3C7CF-0AAA-4C23-8400-6A31C2CCF9FF}" type="datetime5">
              <a:rPr lang="en-US" smtClean="0"/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EF2DB-3D68-4EFF-B92B-90C34555BE45}" type="slidenum">
              <a:rPr lang="en-US"/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</a:t>
            </a:r>
            <a:r>
              <a:rPr lang="en-MY" altLang="en-US"/>
              <a:t>EC</a:t>
            </a:r>
            <a:r>
              <a:rPr lang="en-US"/>
              <a:t>D2523 Database - Introduction to Database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CA0E-292D-4F2F-B5F9-014F24A7D4EB}" type="datetime5">
              <a:rPr lang="en-US" smtClean="0"/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D5586-745C-4D1D-AC0D-50A29C310C58}" type="slidenum">
              <a:rPr lang="en-US"/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</a:t>
            </a:r>
            <a:r>
              <a:rPr lang="en-MY" altLang="en-US"/>
              <a:t>EC</a:t>
            </a:r>
            <a:r>
              <a:rPr lang="en-US"/>
              <a:t>D2523 Database - Introduction to Database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5334B-FD78-4CDF-B618-F7BBA3A14F2C}" type="datetime5">
              <a:rPr lang="en-US" smtClean="0"/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69A2C-1C93-4A5E-AA86-D928C00BCD92}" type="slidenum">
              <a:rPr lang="en-US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</a:t>
            </a:r>
            <a:r>
              <a:rPr lang="en-MY" altLang="en-US"/>
              <a:t>EC</a:t>
            </a:r>
            <a:r>
              <a:rPr lang="en-US"/>
              <a:t>D2523 Database - Introduction to Database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F226B-3167-4979-8717-A4A6ED60DADE}" type="datetime5">
              <a:rPr lang="en-US" smtClean="0"/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7D458-EF61-4B7E-AFE9-875D2476F532}" type="slidenum">
              <a:rPr lang="en-US"/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</a:t>
            </a:r>
            <a:r>
              <a:rPr lang="en-MY" altLang="en-US"/>
              <a:t>EC</a:t>
            </a:r>
            <a:r>
              <a:rPr lang="en-US"/>
              <a:t>D2523 Database - Introduction to Database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7AC36-CE3C-4AFC-B590-26713582EC46}" type="datetime5">
              <a:rPr lang="en-US" smtClean="0"/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95FEE-A042-4E46-858D-E255F286AFAD}" type="slidenum">
              <a:rPr lang="en-US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</a:t>
            </a:r>
            <a:r>
              <a:rPr lang="en-MY" altLang="en-US"/>
              <a:t>EC</a:t>
            </a:r>
            <a:r>
              <a:rPr lang="en-US"/>
              <a:t>D2523 Database - Introduction to Database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E2392-0AD7-475B-9A08-57552AFF2F48}" type="datetime5">
              <a:rPr lang="en-US" smtClean="0"/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C836-3674-4059-90D2-D86E3DE58AF5}" type="slidenum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</a:t>
            </a:r>
            <a:r>
              <a:rPr lang="en-MY" altLang="en-US"/>
              <a:t>EC</a:t>
            </a:r>
            <a:r>
              <a:rPr lang="en-US"/>
              <a:t>D2523 Database - Introduction to Database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A104A-F4E7-48C5-996F-2C19E1F12705}" type="datetime5">
              <a:rPr lang="en-US" smtClean="0"/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6BA56-7896-42D5-8307-DADE9CA6683E}" type="slidenum">
              <a:rPr lang="en-US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</a:t>
            </a:r>
            <a:r>
              <a:rPr lang="en-MY" altLang="en-US"/>
              <a:t>EC</a:t>
            </a:r>
            <a:r>
              <a:rPr lang="en-US"/>
              <a:t>D2523 Database - Introduction to Database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CF5F7-4C70-45D0-A891-77BF8800E409}" type="datetime5">
              <a:rPr lang="en-US" smtClean="0"/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12DB0-978D-4D16-877F-1B531896CD64}" type="slidenum">
              <a:rPr lang="en-US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</a:t>
            </a:r>
            <a:r>
              <a:rPr lang="en-MY" altLang="en-US"/>
              <a:t>EC</a:t>
            </a:r>
            <a:r>
              <a:rPr lang="en-US"/>
              <a:t>D2523 Database - Introduction to Database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582613"/>
            <a:ext cx="78867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646238"/>
            <a:ext cx="78867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457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F153883-92EB-49A8-B1DC-9F4665D0CB20}" type="datetime5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830E3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S</a:t>
            </a:r>
            <a:r>
              <a:rPr lang="en-MY" altLang="en-US"/>
              <a:t>ECD</a:t>
            </a:r>
            <a:r>
              <a:rPr lang="en-US"/>
              <a:t>2523 Database - Introduction to Database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66963" y="6492875"/>
            <a:ext cx="674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78DD1A9-E041-452A-A8AB-5B84301EF847}" type="slidenum">
              <a:rPr lang="en-US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830E3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830E3E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830E3E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830E3E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830E3E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.svg"/><Relationship Id="rId7" Type="http://schemas.openxmlformats.org/officeDocument/2006/relationships/image" Target="../media/image10.png"/><Relationship Id="rId6" Type="http://schemas.openxmlformats.org/officeDocument/2006/relationships/image" Target="../media/image3.svg"/><Relationship Id="rId5" Type="http://schemas.openxmlformats.org/officeDocument/2006/relationships/image" Target="../media/image9.png"/><Relationship Id="rId4" Type="http://schemas.openxmlformats.org/officeDocument/2006/relationships/image" Target="../media/image2.svg"/><Relationship Id="rId3" Type="http://schemas.openxmlformats.org/officeDocument/2006/relationships/image" Target="../media/image8.png"/><Relationship Id="rId2" Type="http://schemas.openxmlformats.org/officeDocument/2006/relationships/image" Target="../media/image1.sv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MY" altLang="en-US"/>
              <a:t>Introduction to Database</a:t>
            </a:r>
            <a:endParaRPr lang="en-MY" altLang="en-US"/>
          </a:p>
        </p:txBody>
      </p:sp>
      <p:sp>
        <p:nvSpPr>
          <p:cNvPr id="3075" name="Subtit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MY" altLang="en-US"/>
              <a:t>SECD2523 Database</a:t>
            </a:r>
            <a:endParaRPr lang="en-MY" altLang="en-US"/>
          </a:p>
          <a:p>
            <a:pPr eaLnBrk="1" hangingPunct="1"/>
            <a:r>
              <a:rPr lang="en-MY" altLang="en-US"/>
              <a:t>Semester 1 2020/2021</a:t>
            </a:r>
            <a:endParaRPr lang="en-MY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Limitations of File-based Approach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b="1" dirty="0">
                <a:solidFill>
                  <a:srgbClr val="0070C0"/>
                </a:solidFill>
              </a:rPr>
              <a:t>Data dependence</a:t>
            </a:r>
            <a:endParaRPr lang="en-MY" b="1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File structure (for data file) is defined in the program code.</a:t>
            </a:r>
            <a:endParaRPr lang="en-US" dirty="0"/>
          </a:p>
          <a:p>
            <a:pPr lvl="1"/>
            <a:r>
              <a:rPr lang="en-US" dirty="0"/>
              <a:t>Changes to an existing structure are difficult to make</a:t>
            </a:r>
            <a:endParaRPr lang="en-MY" dirty="0"/>
          </a:p>
          <a:p>
            <a:r>
              <a:rPr lang="en-MY" b="1" dirty="0">
                <a:solidFill>
                  <a:srgbClr val="0070C0"/>
                </a:solidFill>
              </a:rPr>
              <a:t>Incompatible file formats</a:t>
            </a:r>
            <a:endParaRPr lang="en-MY" b="1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Programs are written in different languages, and so cannot easily access each other’s files.</a:t>
            </a:r>
            <a:endParaRPr lang="en-MY" dirty="0"/>
          </a:p>
          <a:p>
            <a:r>
              <a:rPr lang="en-MY" b="1" dirty="0">
                <a:solidFill>
                  <a:srgbClr val="0070C0"/>
                </a:solidFill>
              </a:rPr>
              <a:t>Fixed Queries/Proliferation of application programs</a:t>
            </a:r>
            <a:endParaRPr lang="en-MY" b="1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Programs are written to satisfy specific functions.</a:t>
            </a:r>
            <a:endParaRPr lang="en-US" dirty="0"/>
          </a:p>
          <a:p>
            <a:pPr lvl="1"/>
            <a:r>
              <a:rPr lang="en-US" dirty="0"/>
              <a:t>Any new requirement needs a new program.</a:t>
            </a:r>
            <a:endParaRPr lang="en-MY" dirty="0"/>
          </a:p>
          <a:p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CD9D5B-BFB0-4CC5-9A4E-6528DD939C91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Database Approach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limitations of the file-based approach can be attributed to 2 factors:</a:t>
            </a:r>
            <a:endParaRPr lang="en-US" dirty="0"/>
          </a:p>
          <a:p>
            <a:pPr lvl="1"/>
            <a:r>
              <a:rPr lang="en-US" dirty="0"/>
              <a:t>Definition of data was embedded in application programs, rather than being stored separately and independently.</a:t>
            </a:r>
            <a:endParaRPr lang="en-US" dirty="0"/>
          </a:p>
          <a:p>
            <a:pPr lvl="1"/>
            <a:r>
              <a:rPr lang="en-US" dirty="0"/>
              <a:t>No control over access and manipulation of data beyond that imposed by application programs.</a:t>
            </a:r>
            <a:endParaRPr lang="en-US" dirty="0"/>
          </a:p>
          <a:p>
            <a:r>
              <a:rPr lang="en-US" dirty="0"/>
              <a:t>Result, a new approach was required:-</a:t>
            </a:r>
            <a:endParaRPr lang="en-US" dirty="0"/>
          </a:p>
          <a:p>
            <a:pPr lvl="1"/>
            <a:r>
              <a:rPr lang="en-US" dirty="0"/>
              <a:t>the database and Database Management System (DBMS).</a:t>
            </a:r>
            <a:endParaRPr lang="en-US" dirty="0"/>
          </a:p>
          <a:p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9ADAEB-C5B5-484F-939B-92EDC18D0AAA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Contrasting File-based Approach and Database Approach</a:t>
            </a:r>
            <a:endParaRPr lang="en-MY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54555" y="1564056"/>
            <a:ext cx="6034890" cy="47000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4245E8-8EFA-4A6E-9D03-318A93328C60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38407" y="1317609"/>
            <a:ext cx="14510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100" dirty="0"/>
              <a:t>Source: Coronel, 2019</a:t>
            </a:r>
            <a:endParaRPr lang="en-MY" sz="11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90488"/>
            <a:ext cx="4151086" cy="176213"/>
          </a:xfrm>
        </p:spPr>
        <p:txBody>
          <a:bodyPr/>
          <a:lstStyle/>
          <a:p>
            <a:pPr>
              <a:defRPr/>
            </a:pPr>
            <a:r>
              <a:rPr lang="en-US"/>
              <a:t>SCSD2523 Database - Introduction to Database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545977" y="2037975"/>
            <a:ext cx="5402730" cy="2964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8" name="Rectangle 17"/>
          <p:cNvSpPr/>
          <p:nvPr/>
        </p:nvSpPr>
        <p:spPr>
          <a:xfrm>
            <a:off x="3173506" y="2462306"/>
            <a:ext cx="776941" cy="5677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Rectangle 18"/>
          <p:cNvSpPr/>
          <p:nvPr/>
        </p:nvSpPr>
        <p:spPr>
          <a:xfrm>
            <a:off x="3173506" y="3747503"/>
            <a:ext cx="776941" cy="5677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Overview of DB System</a:t>
            </a:r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3501E0-8C2A-4224-8D62-81166B43AB0F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pic>
        <p:nvPicPr>
          <p:cNvPr id="7" name="Graphic 6" descr="Users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63" y="2240639"/>
            <a:ext cx="1007782" cy="1007782"/>
          </a:xfrm>
          <a:prstGeom prst="rect">
            <a:avLst/>
          </a:prstGeom>
          <a:effectLst/>
        </p:spPr>
      </p:pic>
      <p:pic>
        <p:nvPicPr>
          <p:cNvPr id="9" name="Graphic 8" descr="Users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63" y="3527495"/>
            <a:ext cx="1007782" cy="1007782"/>
          </a:xfrm>
          <a:prstGeom prst="rect">
            <a:avLst/>
          </a:prstGeom>
          <a:effectLst/>
        </p:spPr>
      </p:pic>
      <p:pic>
        <p:nvPicPr>
          <p:cNvPr id="11" name="Graphic 10" descr="Web desig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63788" y="2240639"/>
            <a:ext cx="1007782" cy="1007782"/>
          </a:xfrm>
          <a:prstGeom prst="rect">
            <a:avLst/>
          </a:prstGeom>
        </p:spPr>
      </p:pic>
      <p:pic>
        <p:nvPicPr>
          <p:cNvPr id="12" name="Graphic 11" descr="Web desig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63788" y="3527495"/>
            <a:ext cx="1007782" cy="1007782"/>
          </a:xfrm>
          <a:prstGeom prst="rect">
            <a:avLst/>
          </a:prstGeom>
        </p:spPr>
      </p:pic>
      <p:pic>
        <p:nvPicPr>
          <p:cNvPr id="14" name="Graphic 13" descr="Databas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48385" y="2853975"/>
            <a:ext cx="1007782" cy="1007782"/>
          </a:xfrm>
          <a:prstGeom prst="rect">
            <a:avLst/>
          </a:prstGeom>
        </p:spPr>
      </p:pic>
      <p:pic>
        <p:nvPicPr>
          <p:cNvPr id="16" name="Graphic 15" descr="Server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53797" y="2853975"/>
            <a:ext cx="1007782" cy="100778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030259" y="1729721"/>
            <a:ext cx="1918447" cy="308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Database system</a:t>
            </a:r>
            <a:endParaRPr lang="en-MY" dirty="0"/>
          </a:p>
        </p:txBody>
      </p:sp>
      <p:sp>
        <p:nvSpPr>
          <p:cNvPr id="22" name="TextBox 21"/>
          <p:cNvSpPr txBox="1"/>
          <p:nvPr/>
        </p:nvSpPr>
        <p:spPr>
          <a:xfrm>
            <a:off x="2734281" y="4515755"/>
            <a:ext cx="1632710" cy="338554"/>
          </a:xfrm>
          <a:prstGeom prst="rect">
            <a:avLst/>
          </a:prstGeom>
          <a:solidFill>
            <a:srgbClr val="4472C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1600" dirty="0">
                <a:solidFill>
                  <a:schemeClr val="bg1"/>
                </a:solidFill>
              </a:rPr>
              <a:t>DB Applications</a:t>
            </a:r>
            <a:endParaRPr lang="en-MY" sz="16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34281" y="2169048"/>
            <a:ext cx="1632710" cy="23432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4" name="TextBox 23"/>
          <p:cNvSpPr txBox="1"/>
          <p:nvPr/>
        </p:nvSpPr>
        <p:spPr>
          <a:xfrm>
            <a:off x="4953797" y="3924200"/>
            <a:ext cx="1007782" cy="338554"/>
          </a:xfrm>
          <a:prstGeom prst="rect">
            <a:avLst/>
          </a:prstGeom>
          <a:solidFill>
            <a:srgbClr val="4472C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1600" dirty="0">
                <a:solidFill>
                  <a:schemeClr val="bg1"/>
                </a:solidFill>
              </a:rPr>
              <a:t>DBMS</a:t>
            </a:r>
            <a:endParaRPr lang="en-MY" sz="16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48385" y="3924200"/>
            <a:ext cx="1007782" cy="338554"/>
          </a:xfrm>
          <a:prstGeom prst="rect">
            <a:avLst/>
          </a:prstGeom>
          <a:solidFill>
            <a:srgbClr val="4472C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1600" dirty="0">
                <a:solidFill>
                  <a:schemeClr val="bg1"/>
                </a:solidFill>
              </a:rPr>
              <a:t>DB</a:t>
            </a:r>
            <a:endParaRPr lang="en-MY" sz="1600" dirty="0">
              <a:solidFill>
                <a:schemeClr val="bg1"/>
              </a:solidFill>
            </a:endParaRPr>
          </a:p>
        </p:txBody>
      </p:sp>
      <p:cxnSp>
        <p:nvCxnSpPr>
          <p:cNvPr id="27" name="Connector: Elbow 26"/>
          <p:cNvCxnSpPr>
            <a:stCxn id="11" idx="3"/>
          </p:cNvCxnSpPr>
          <p:nvPr/>
        </p:nvCxnSpPr>
        <p:spPr>
          <a:xfrm>
            <a:off x="4071570" y="2744530"/>
            <a:ext cx="917762" cy="463933"/>
          </a:xfrm>
          <a:prstGeom prst="bentConnector3">
            <a:avLst/>
          </a:prstGeom>
          <a:ln w="190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/>
          <p:cNvCxnSpPr>
            <a:stCxn id="12" idx="3"/>
          </p:cNvCxnSpPr>
          <p:nvPr/>
        </p:nvCxnSpPr>
        <p:spPr>
          <a:xfrm flipV="1">
            <a:off x="4071570" y="3520140"/>
            <a:ext cx="936712" cy="511246"/>
          </a:xfrm>
          <a:prstGeom prst="bentConnector3">
            <a:avLst/>
          </a:prstGeom>
          <a:ln w="190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961579" y="3208463"/>
            <a:ext cx="648397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961579" y="3522227"/>
            <a:ext cx="648397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283062" y="2763216"/>
            <a:ext cx="648397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323428" y="4092575"/>
            <a:ext cx="648397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97763" y="4535277"/>
            <a:ext cx="1007782" cy="338554"/>
          </a:xfrm>
          <a:prstGeom prst="rect">
            <a:avLst/>
          </a:prstGeom>
          <a:solidFill>
            <a:srgbClr val="4472C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1600" dirty="0">
                <a:solidFill>
                  <a:schemeClr val="bg1"/>
                </a:solidFill>
              </a:rPr>
              <a:t>Users</a:t>
            </a:r>
            <a:endParaRPr lang="en-MY" sz="1600" dirty="0">
              <a:solidFill>
                <a:schemeClr val="bg1"/>
              </a:solidFill>
            </a:endParaRPr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11"/>
          </p:nvPr>
        </p:nvSpPr>
        <p:spPr>
          <a:xfrm>
            <a:off x="0" y="90488"/>
            <a:ext cx="4151086" cy="176213"/>
          </a:xfrm>
        </p:spPr>
        <p:txBody>
          <a:bodyPr/>
          <a:lstStyle/>
          <a:p>
            <a:pPr>
              <a:defRPr/>
            </a:pPr>
            <a:r>
              <a:rPr lang="en-US"/>
              <a:t>SCSD2523 Database - Introduction to Database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The Database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2400" dirty="0"/>
              <a:t>Definition:</a:t>
            </a:r>
            <a:endParaRPr lang="en-MY" sz="2400" dirty="0"/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Shared collection of logically related data (and a description of this data), designed to meet the information needs of an organization.</a:t>
            </a:r>
            <a:endParaRPr lang="en-MY" sz="2000" dirty="0">
              <a:solidFill>
                <a:srgbClr val="0070C0"/>
              </a:solidFill>
            </a:endParaRPr>
          </a:p>
          <a:p>
            <a:r>
              <a:rPr lang="en-US" sz="2400" dirty="0"/>
              <a:t>A database is also defined as a self-describing collection of integrated records</a:t>
            </a:r>
            <a:endParaRPr lang="en-US" sz="2400" dirty="0"/>
          </a:p>
          <a:p>
            <a:pPr lvl="1"/>
            <a:r>
              <a:rPr lang="en-US" sz="2000" dirty="0"/>
              <a:t>The description of the data is known as the system catalogue (metadata) to enable program–data independence.</a:t>
            </a:r>
            <a:endParaRPr lang="en-US" sz="2000" dirty="0"/>
          </a:p>
          <a:p>
            <a:pPr lvl="1"/>
            <a:r>
              <a:rPr lang="en-US" sz="2000" dirty="0"/>
              <a:t>The definition of data is separated from the application program.</a:t>
            </a:r>
            <a:endParaRPr lang="en-US" sz="2000" dirty="0"/>
          </a:p>
          <a:p>
            <a:pPr lvl="1"/>
            <a:r>
              <a:rPr lang="en-US" sz="2000" dirty="0"/>
              <a:t>The users of an object only see the external definition and unaware of how the object is defined and how it functioned</a:t>
            </a:r>
            <a:endParaRPr lang="en-MY" sz="2000" dirty="0"/>
          </a:p>
          <a:p>
            <a:r>
              <a:rPr lang="en-US" sz="2400" dirty="0"/>
              <a:t>Logically related data comprises entities, attributes, and relationships of an organization’s information.</a:t>
            </a:r>
            <a:endParaRPr lang="en-US" sz="2400" dirty="0"/>
          </a:p>
          <a:p>
            <a:endParaRPr lang="en-MY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023C68-3D13-4738-96C0-643FFBA790C5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Database Management System (DBMS)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DBMS is the software that interacts with the user’s application programs and the database </a:t>
            </a:r>
            <a:endParaRPr lang="en-US" sz="2400" dirty="0"/>
          </a:p>
          <a:p>
            <a:r>
              <a:rPr lang="en-US" sz="2400" dirty="0"/>
              <a:t>Definition: </a:t>
            </a:r>
            <a:r>
              <a:rPr lang="en-US" sz="2400" dirty="0">
                <a:solidFill>
                  <a:srgbClr val="0070C0"/>
                </a:solidFill>
              </a:rPr>
              <a:t>A software system that enables users to define, create, and maintain the database and that provides controlled access to this database.</a:t>
            </a:r>
            <a:endParaRPr lang="en-US" sz="2400" dirty="0">
              <a:solidFill>
                <a:srgbClr val="0070C0"/>
              </a:solidFill>
            </a:endParaRPr>
          </a:p>
          <a:p>
            <a:pPr lvl="1"/>
            <a:r>
              <a:rPr lang="en-US" sz="2000" dirty="0"/>
              <a:t>Define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using Data Definition Language (DDL)</a:t>
            </a:r>
            <a:endParaRPr lang="en-US" sz="2000" dirty="0"/>
          </a:p>
          <a:p>
            <a:pPr lvl="1"/>
            <a:r>
              <a:rPr lang="en-US" sz="2000" dirty="0"/>
              <a:t>Create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insert, update, delete &amp; retrieve data using Data Manipulation Language (DML)</a:t>
            </a:r>
            <a:endParaRPr lang="en-US" sz="2000" dirty="0"/>
          </a:p>
          <a:p>
            <a:pPr lvl="1"/>
            <a:r>
              <a:rPr lang="en-US" sz="2000" dirty="0"/>
              <a:t>Controlled accessed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security, integrity, concurrency control, recovery &amp; user-accessible catalog</a:t>
            </a:r>
            <a:endParaRPr lang="en-US" sz="2000" dirty="0"/>
          </a:p>
          <a:p>
            <a:r>
              <a:rPr lang="en-US" sz="2400" dirty="0"/>
              <a:t>Example of  DBMS – Microsoft Access, Microsoft SQL Server, Oracle, Sybase, MongoDB, CouchDB and etc.</a:t>
            </a:r>
            <a:endParaRPr lang="en-US" sz="2400" dirty="0"/>
          </a:p>
          <a:p>
            <a:endParaRPr lang="en-US" sz="2400" dirty="0"/>
          </a:p>
          <a:p>
            <a:endParaRPr lang="en-MY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2AA919-D23B-4C1B-B2F3-3652E80733CE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Database Management System (DBMS)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Data definition language (DDL).</a:t>
            </a:r>
            <a:endParaRPr lang="en-US" b="1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Permits specification of data types, structures and any data constraints.  </a:t>
            </a:r>
            <a:endParaRPr lang="en-US" dirty="0"/>
          </a:p>
          <a:p>
            <a:pPr lvl="1"/>
            <a:r>
              <a:rPr lang="en-US" dirty="0"/>
              <a:t>All specifications are stored in the database.</a:t>
            </a:r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Data manipulation language (DML).</a:t>
            </a:r>
            <a:endParaRPr lang="en-US" b="1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General enquiry facility (query language) of the data.</a:t>
            </a:r>
            <a:endParaRPr lang="en-US" dirty="0"/>
          </a:p>
          <a:p>
            <a:pPr lvl="1"/>
            <a:r>
              <a:rPr lang="en-US" dirty="0"/>
              <a:t>Using Structured Query Language (SQL) to produce required information.-</a:t>
            </a:r>
            <a:endParaRPr lang="en-US" dirty="0"/>
          </a:p>
          <a:p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34735A-C8CF-4386-912C-58A586F6663C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Database Application Programs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of (Database) Application Program</a:t>
            </a:r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A computer program that interacts with the database by issuing an appropriate request (typically an SQL statement) to the DBMS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Users interact with the database through several application programs (used to create &amp; maintain the database &amp; to generate information)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written in some programming language</a:t>
            </a:r>
            <a:endParaRPr lang="en-US" dirty="0"/>
          </a:p>
          <a:p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7B3785-3DFB-486D-85E4-9D7A4308B0FC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Database Application Programs</a:t>
            </a:r>
            <a:endParaRPr lang="en-MY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9588" y="1509713"/>
            <a:ext cx="8544824" cy="451103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867F5-0E0A-4D06-BA38-4554932B04A2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62449" y="4405800"/>
            <a:ext cx="1632710" cy="338554"/>
          </a:xfrm>
          <a:prstGeom prst="rect">
            <a:avLst/>
          </a:prstGeom>
          <a:solidFill>
            <a:srgbClr val="4472C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1600" dirty="0">
                <a:solidFill>
                  <a:schemeClr val="bg1"/>
                </a:solidFill>
              </a:rPr>
              <a:t>DB Applications</a:t>
            </a:r>
            <a:endParaRPr lang="en-MY" sz="16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5294" y="2037029"/>
            <a:ext cx="2137155" cy="2707325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Database Application Programs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Figure shows each department using their application programs to access the database through the DBMS.</a:t>
            </a:r>
            <a:endParaRPr lang="en-US" dirty="0"/>
          </a:p>
          <a:p>
            <a:pPr lvl="1"/>
            <a:r>
              <a:rPr lang="en-US" dirty="0"/>
              <a:t>Each set of departmental application programs handles data entry, file maintenance, and the generation of a fixed set of specific reports.</a:t>
            </a:r>
            <a:endParaRPr lang="en-US" dirty="0"/>
          </a:p>
          <a:p>
            <a:pPr lvl="1"/>
            <a:r>
              <a:rPr lang="en-US" dirty="0"/>
              <a:t>The physical structure &amp; storage of the data are now managed by the DBMS</a:t>
            </a:r>
            <a:endParaRPr lang="en-US" dirty="0"/>
          </a:p>
          <a:p>
            <a:r>
              <a:rPr lang="en-US" dirty="0"/>
              <a:t>A view mechanism.</a:t>
            </a:r>
            <a:endParaRPr lang="en-US" dirty="0"/>
          </a:p>
          <a:p>
            <a:pPr lvl="1"/>
            <a:r>
              <a:rPr lang="en-US" dirty="0"/>
              <a:t>Provides users with only the data they want or need to use.</a:t>
            </a:r>
            <a:endParaRPr lang="en-US" dirty="0"/>
          </a:p>
          <a:p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97E960-85C4-46BE-A307-16A7B064A4B9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MY" altLang="en-US"/>
              <a:t>Learning Objective</a:t>
            </a:r>
            <a:endParaRPr lang="en-MY" alt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MY" dirty="0"/>
              <a:t>At the end of this topic, students should be able to define and identify the following:</a:t>
            </a:r>
            <a:endParaRPr lang="en-MY" dirty="0"/>
          </a:p>
          <a:p>
            <a:pPr lvl="1" eaLnBrk="1" hangingPunct="1">
              <a:defRPr/>
            </a:pPr>
            <a:r>
              <a:rPr lang="en-MY" b="1" dirty="0">
                <a:solidFill>
                  <a:srgbClr val="C00000"/>
                </a:solidFill>
              </a:rPr>
              <a:t>Common uses </a:t>
            </a:r>
            <a:r>
              <a:rPr lang="en-MY" dirty="0"/>
              <a:t>of database systems (DB).</a:t>
            </a:r>
            <a:endParaRPr lang="en-MY" dirty="0"/>
          </a:p>
          <a:p>
            <a:pPr lvl="1" eaLnBrk="1" hangingPunct="1">
              <a:defRPr/>
            </a:pPr>
            <a:r>
              <a:rPr lang="en-MY" b="1" dirty="0">
                <a:solidFill>
                  <a:srgbClr val="C00000"/>
                </a:solidFill>
              </a:rPr>
              <a:t>Characteristics</a:t>
            </a:r>
            <a:r>
              <a:rPr lang="en-MY" dirty="0"/>
              <a:t>, </a:t>
            </a:r>
            <a:r>
              <a:rPr lang="en-MY" b="1" dirty="0">
                <a:solidFill>
                  <a:srgbClr val="C00000"/>
                </a:solidFill>
              </a:rPr>
              <a:t>problems</a:t>
            </a:r>
            <a:r>
              <a:rPr lang="en-MY" dirty="0"/>
              <a:t> and </a:t>
            </a:r>
            <a:r>
              <a:rPr lang="en-MY" b="1" dirty="0">
                <a:solidFill>
                  <a:srgbClr val="C00000"/>
                </a:solidFill>
              </a:rPr>
              <a:t>differences</a:t>
            </a:r>
            <a:r>
              <a:rPr lang="en-MY" dirty="0"/>
              <a:t> between file-based approach and DB approach.</a:t>
            </a:r>
            <a:endParaRPr lang="en-MY" dirty="0"/>
          </a:p>
          <a:p>
            <a:pPr lvl="1" eaLnBrk="1" hangingPunct="1">
              <a:defRPr/>
            </a:pPr>
            <a:r>
              <a:rPr lang="en-MY" dirty="0"/>
              <a:t>Meaning of </a:t>
            </a:r>
            <a:r>
              <a:rPr lang="en-MY" b="1" dirty="0">
                <a:solidFill>
                  <a:srgbClr val="C00000"/>
                </a:solidFill>
              </a:rPr>
              <a:t>terms</a:t>
            </a:r>
            <a:r>
              <a:rPr lang="en-MY" dirty="0"/>
              <a:t>: DB, Database Management System (DBMS), DB application system, DB system</a:t>
            </a:r>
            <a:endParaRPr lang="en-MY" dirty="0"/>
          </a:p>
          <a:p>
            <a:pPr lvl="1" eaLnBrk="1" hangingPunct="1">
              <a:defRPr/>
            </a:pPr>
            <a:r>
              <a:rPr lang="en-MY" b="1" dirty="0">
                <a:solidFill>
                  <a:srgbClr val="C00000"/>
                </a:solidFill>
              </a:rPr>
              <a:t>Personnel</a:t>
            </a:r>
            <a:r>
              <a:rPr lang="en-MY" dirty="0"/>
              <a:t> involved in the DBMS environment.</a:t>
            </a:r>
            <a:endParaRPr lang="en-MY" dirty="0"/>
          </a:p>
          <a:p>
            <a:pPr lvl="1" eaLnBrk="1" hangingPunct="1">
              <a:defRPr/>
            </a:pPr>
            <a:r>
              <a:rPr lang="en-MY" b="1" dirty="0">
                <a:solidFill>
                  <a:srgbClr val="C00000"/>
                </a:solidFill>
              </a:rPr>
              <a:t>Advantages</a:t>
            </a:r>
            <a:r>
              <a:rPr lang="en-MY" dirty="0"/>
              <a:t> and </a:t>
            </a:r>
            <a:r>
              <a:rPr lang="en-MY" b="1" dirty="0">
                <a:solidFill>
                  <a:srgbClr val="C00000"/>
                </a:solidFill>
              </a:rPr>
              <a:t>disadvantages</a:t>
            </a:r>
            <a:r>
              <a:rPr lang="en-MY" dirty="0"/>
              <a:t> of DBMS.</a:t>
            </a:r>
            <a:endParaRPr lang="en-MY" dirty="0"/>
          </a:p>
          <a:p>
            <a:pPr lvl="1" eaLnBrk="1" hangingPunct="1">
              <a:defRPr/>
            </a:pPr>
            <a:r>
              <a:rPr lang="en-MY" dirty="0"/>
              <a:t>Three-level </a:t>
            </a:r>
            <a:r>
              <a:rPr lang="en-MY" b="1" dirty="0">
                <a:solidFill>
                  <a:srgbClr val="C00000"/>
                </a:solidFill>
              </a:rPr>
              <a:t>ANSI-SPARC</a:t>
            </a:r>
            <a:r>
              <a:rPr lang="en-MY" dirty="0"/>
              <a:t> architecture</a:t>
            </a:r>
            <a:endParaRPr lang="en-MY" dirty="0"/>
          </a:p>
          <a:p>
            <a:pPr eaLnBrk="1" hangingPunct="1">
              <a:defRPr/>
            </a:pPr>
            <a:endParaRPr lang="en-MY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BC67EE2-2D3B-44DE-AAAF-BCDD48C583FD}" type="datetime5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AED24-6D37-4D12-96AA-7811E9B0D4A4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Components of DBMS Environment</a:t>
            </a:r>
            <a:endParaRPr lang="en-MY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8650" y="3007426"/>
            <a:ext cx="7886700" cy="180834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CD6ADF-0A84-44EC-A724-BAA76DBD83E2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Roles in the Database Environment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b="1" dirty="0">
                <a:solidFill>
                  <a:srgbClr val="0070C0"/>
                </a:solidFill>
              </a:rPr>
              <a:t>Data Administrator (DA)</a:t>
            </a:r>
            <a:endParaRPr lang="en-MY" b="1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responsible for the </a:t>
            </a:r>
            <a:r>
              <a:rPr lang="en-US" b="1" dirty="0"/>
              <a:t>management of the data resource</a:t>
            </a:r>
            <a:endParaRPr lang="en-US" b="1" dirty="0"/>
          </a:p>
          <a:p>
            <a:pPr lvl="2"/>
            <a:r>
              <a:rPr lang="en-US" dirty="0"/>
              <a:t>Database planning</a:t>
            </a:r>
            <a:endParaRPr lang="en-US" dirty="0"/>
          </a:p>
          <a:p>
            <a:pPr lvl="2"/>
            <a:r>
              <a:rPr lang="en-US" dirty="0"/>
              <a:t>Development and maintenance of standards, policies, procedures</a:t>
            </a:r>
            <a:endParaRPr lang="en-US" dirty="0"/>
          </a:p>
          <a:p>
            <a:pPr lvl="2"/>
            <a:r>
              <a:rPr lang="en-US" dirty="0"/>
              <a:t>Conceptual/logical database design</a:t>
            </a:r>
            <a:endParaRPr lang="en-US" dirty="0"/>
          </a:p>
          <a:p>
            <a:r>
              <a:rPr lang="en-MY" b="1" dirty="0">
                <a:solidFill>
                  <a:srgbClr val="0070C0"/>
                </a:solidFill>
              </a:rPr>
              <a:t>Database Administrator (DBA)</a:t>
            </a:r>
            <a:endParaRPr lang="en-MY" b="1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responsible for the </a:t>
            </a:r>
            <a:r>
              <a:rPr lang="en-US" b="1" dirty="0"/>
              <a:t>physical realization </a:t>
            </a:r>
            <a:r>
              <a:rPr lang="en-US" dirty="0"/>
              <a:t>of the database</a:t>
            </a:r>
            <a:endParaRPr lang="en-US" dirty="0"/>
          </a:p>
          <a:p>
            <a:pPr lvl="2"/>
            <a:r>
              <a:rPr lang="en-US" dirty="0"/>
              <a:t>Physical database design and implementation</a:t>
            </a:r>
            <a:endParaRPr lang="en-US" dirty="0"/>
          </a:p>
          <a:p>
            <a:pPr lvl="2"/>
            <a:r>
              <a:rPr lang="en-US" dirty="0"/>
              <a:t>Security &amp; integrity control</a:t>
            </a:r>
            <a:endParaRPr lang="en-US" dirty="0"/>
          </a:p>
          <a:p>
            <a:pPr lvl="2"/>
            <a:r>
              <a:rPr lang="en-US" dirty="0"/>
              <a:t>Maintenance of operational control</a:t>
            </a:r>
            <a:endParaRPr lang="en-US" dirty="0"/>
          </a:p>
          <a:p>
            <a:pPr lvl="2"/>
            <a:r>
              <a:rPr lang="en-US" dirty="0"/>
              <a:t>Ensuring satisfactory performance of applications for users</a:t>
            </a:r>
            <a:endParaRPr lang="en-US" dirty="0"/>
          </a:p>
          <a:p>
            <a:pPr lvl="2"/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457A06-E12F-4777-AD38-A58EFED65DBA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Roles in the Database Environment</a:t>
            </a:r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92B38B-1988-4496-9EDA-9AF1B12AE742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1646238"/>
            <a:ext cx="7886700" cy="453072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Database Designers (Logical and Physical) </a:t>
            </a:r>
            <a:endParaRPr lang="en-US" b="1" dirty="0">
              <a:solidFill>
                <a:srgbClr val="0070C0"/>
              </a:solidFill>
            </a:endParaRPr>
          </a:p>
          <a:p>
            <a:pPr lvl="1"/>
            <a:r>
              <a:rPr lang="en-US" b="1" dirty="0"/>
              <a:t>Logical</a:t>
            </a:r>
            <a:r>
              <a:rPr lang="en-US" dirty="0"/>
              <a:t> : is concerned with identifying the data, the relationships between the data, &amp; the constraint on the data that is to be stored in the database</a:t>
            </a:r>
            <a:endParaRPr lang="en-US" dirty="0"/>
          </a:p>
          <a:p>
            <a:pPr lvl="1"/>
            <a:r>
              <a:rPr lang="en-US" b="1" dirty="0"/>
              <a:t>Physical</a:t>
            </a:r>
            <a:r>
              <a:rPr lang="en-US" dirty="0"/>
              <a:t> : decides how the logical database design is to be physically realized</a:t>
            </a:r>
            <a:endParaRPr lang="en-US" dirty="0"/>
          </a:p>
          <a:p>
            <a:r>
              <a:rPr lang="en-MY" b="1" dirty="0">
                <a:solidFill>
                  <a:srgbClr val="0070C0"/>
                </a:solidFill>
              </a:rPr>
              <a:t>Application Programmers </a:t>
            </a:r>
            <a:endParaRPr lang="en-US" dirty="0"/>
          </a:p>
          <a:p>
            <a:pPr lvl="1"/>
            <a:r>
              <a:rPr lang="en-US" b="1" dirty="0"/>
              <a:t>build the application programs</a:t>
            </a:r>
            <a:r>
              <a:rPr lang="en-US" dirty="0"/>
              <a:t> that provide the required functionality for the end-users</a:t>
            </a:r>
            <a:endParaRPr lang="en-US" dirty="0"/>
          </a:p>
          <a:p>
            <a:r>
              <a:rPr lang="en-MY" b="1" dirty="0">
                <a:solidFill>
                  <a:srgbClr val="0070C0"/>
                </a:solidFill>
              </a:rPr>
              <a:t>End Users</a:t>
            </a:r>
            <a:endParaRPr lang="en-MY" b="1" dirty="0">
              <a:solidFill>
                <a:srgbClr val="0070C0"/>
              </a:solidFill>
            </a:endParaRPr>
          </a:p>
          <a:p>
            <a:pPr lvl="1"/>
            <a:r>
              <a:rPr lang="en-MY" b="1" dirty="0"/>
              <a:t>naive</a:t>
            </a:r>
            <a:r>
              <a:rPr lang="en-MY" dirty="0"/>
              <a:t> and </a:t>
            </a:r>
            <a:r>
              <a:rPr lang="en-MY" b="1" dirty="0"/>
              <a:t>sophisticated</a:t>
            </a:r>
            <a:endParaRPr lang="en-MY" b="1" dirty="0"/>
          </a:p>
          <a:p>
            <a:pPr lvl="1"/>
            <a:endParaRPr lang="en-MY" b="1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A77503-6BBA-43C7-B9CF-47BC1CA4AEC9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8495" y="688964"/>
            <a:ext cx="8821335" cy="369332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Book Antiqua" charset="0"/>
                <a:ea typeface="MS PGothic" panose="020B060007020508020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Book Antiqua" charset="0"/>
                <a:ea typeface="MS PGothic" panose="020B060007020508020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Book Antiqua" charset="0"/>
                <a:ea typeface="MS PGothic" panose="020B060007020508020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Book Antiqua" charset="0"/>
                <a:ea typeface="MS PGothic" panose="020B060007020508020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ook Antiqua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ook Antiqua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ook Antiqua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ook Antiqua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ook Antiqua" charset="0"/>
                <a:ea typeface="MS PGothic" panose="020B060007020508020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File-based Approach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49587" y="2747843"/>
            <a:ext cx="8821335" cy="369332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Book Antiqua" charset="0"/>
                <a:ea typeface="MS PGothic" panose="020B060007020508020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Book Antiqua" charset="0"/>
                <a:ea typeface="MS PGothic" panose="020B060007020508020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Book Antiqua" charset="0"/>
                <a:ea typeface="MS PGothic" panose="020B060007020508020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Book Antiqua" charset="0"/>
                <a:ea typeface="MS PGothic" panose="020B060007020508020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ook Antiqua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ook Antiqua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ook Antiqua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ook Antiqua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ook Antiqua" charset="0"/>
                <a:ea typeface="MS PGothic" panose="020B060007020508020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 Approach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48495" y="1093943"/>
            <a:ext cx="8821334" cy="1600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231775" indent="-2317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Book Antiqua" charset="0"/>
                <a:ea typeface="MS PGothic" panose="020B060007020508020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Book Antiqua" charset="0"/>
                <a:ea typeface="MS PGothic" panose="020B060007020508020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Book Antiqua" charset="0"/>
                <a:ea typeface="MS PGothic" panose="020B060007020508020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Book Antiqua" charset="0"/>
                <a:ea typeface="MS PGothic" panose="020B060007020508020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ook Antiqua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ook Antiqua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ook Antiqua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ook Antiqua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ook Antiqua" charset="0"/>
                <a:ea typeface="MS PGothic" panose="020B060007020508020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charset="0"/>
              </a:rPr>
              <a:t>Limitation</a:t>
            </a:r>
            <a:r>
              <a:rPr lang="en-US" altLang="en-US" sz="1800" b="1" dirty="0">
                <a:solidFill>
                  <a:srgbClr val="E2A22F"/>
                </a:solidFill>
                <a:latin typeface="Arial Narrow" charset="0"/>
              </a:rPr>
              <a:t> </a:t>
            </a:r>
            <a:r>
              <a:rPr lang="en-US" altLang="en-US" sz="1800" b="1" dirty="0">
                <a:solidFill>
                  <a:srgbClr val="E2A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charset="0"/>
              </a:rPr>
              <a:t>of File Based Approach </a:t>
            </a:r>
            <a:r>
              <a:rPr lang="en-US" altLang="en-US" sz="1800" b="1" dirty="0">
                <a:solidFill>
                  <a:srgbClr val="E2A22F"/>
                </a:solidFill>
                <a:latin typeface="Arial Narrow" charset="0"/>
              </a:rPr>
              <a:t>:</a:t>
            </a:r>
            <a:endParaRPr lang="en-US" altLang="en-US" sz="1800" b="1" dirty="0">
              <a:solidFill>
                <a:srgbClr val="E2A22F"/>
              </a:solidFill>
              <a:latin typeface="Arial Narrow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GB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charset="0"/>
              </a:rPr>
              <a:t>Separation and isolation of data</a:t>
            </a:r>
            <a:endParaRPr lang="en-GB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GB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charset="0"/>
              </a:rPr>
              <a:t>Duplication of data</a:t>
            </a:r>
            <a:endParaRPr lang="en-GB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GB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charset="0"/>
              </a:rPr>
              <a:t>Data dependence</a:t>
            </a:r>
            <a:endParaRPr lang="en-GB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GB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charset="0"/>
              </a:rPr>
              <a:t>Incompatible file formats</a:t>
            </a:r>
            <a:endParaRPr lang="en-GB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GB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charset="0"/>
              </a:rPr>
              <a:t>Fixed Queries/Proliferation of application programs</a:t>
            </a:r>
            <a:endParaRPr lang="en-GB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48494" y="3143359"/>
            <a:ext cx="4525105" cy="28315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231775" indent="-2317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Book Antiqua" charset="0"/>
                <a:ea typeface="MS PGothic" panose="020B060007020508020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Book Antiqua" charset="0"/>
                <a:ea typeface="MS PGothic" panose="020B060007020508020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Book Antiqua" charset="0"/>
                <a:ea typeface="MS PGothic" panose="020B060007020508020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Book Antiqua" charset="0"/>
                <a:ea typeface="MS PGothic" panose="020B060007020508020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ook Antiqua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ook Antiqua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ook Antiqua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ook Antiqua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ook Antiqua" charset="0"/>
                <a:ea typeface="MS PGothic" panose="020B060007020508020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charset="0"/>
              </a:rPr>
              <a:t>Advantages</a:t>
            </a:r>
            <a:r>
              <a:rPr lang="en-US" altLang="en-US" sz="1800" b="1" dirty="0">
                <a:solidFill>
                  <a:srgbClr val="E2A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charset="0"/>
              </a:rPr>
              <a:t> of Database Approach :</a:t>
            </a:r>
            <a:endParaRPr lang="en-US" altLang="en-US" sz="1800" b="1" dirty="0">
              <a:solidFill>
                <a:srgbClr val="E2A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charset="0"/>
              </a:rPr>
              <a:t>Control of data redundancy</a:t>
            </a:r>
            <a:endParaRPr lang="en-US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charset="0"/>
              </a:rPr>
              <a:t>Data consistency</a:t>
            </a:r>
            <a:endParaRPr lang="en-US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charset="0"/>
              </a:rPr>
              <a:t>More information from the same amount of data</a:t>
            </a:r>
            <a:endParaRPr lang="en-US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charset="0"/>
              </a:rPr>
              <a:t>Sharing of data</a:t>
            </a:r>
            <a:endParaRPr lang="en-US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charset="0"/>
              </a:rPr>
              <a:t>Improved data integrity &amp; security</a:t>
            </a:r>
            <a:endParaRPr lang="en-US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charset="0"/>
              </a:rPr>
              <a:t>Improved data accessibility and responsiveness</a:t>
            </a:r>
            <a:endParaRPr lang="en-US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charset="0"/>
              </a:rPr>
              <a:t>Increased productivity</a:t>
            </a:r>
            <a:endParaRPr lang="en-US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charset="0"/>
              </a:rPr>
              <a:t>Improved maintenance through data independence</a:t>
            </a:r>
            <a:endParaRPr lang="en-US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charset="0"/>
              </a:rPr>
              <a:t>Increased concurrency</a:t>
            </a:r>
            <a:endParaRPr lang="en-US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charset="0"/>
              </a:rPr>
              <a:t>Improved backup and recovery services</a:t>
            </a:r>
            <a:endParaRPr lang="en-US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780077" y="3143359"/>
            <a:ext cx="4189752" cy="209288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231775" indent="-2317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Book Antiqua" charset="0"/>
                <a:ea typeface="MS PGothic" panose="020B060007020508020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Book Antiqua" charset="0"/>
                <a:ea typeface="MS PGothic" panose="020B060007020508020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Book Antiqua" charset="0"/>
                <a:ea typeface="MS PGothic" panose="020B060007020508020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Book Antiqua" charset="0"/>
                <a:ea typeface="MS PGothic" panose="020B060007020508020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ook Antiqua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ook Antiqua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ook Antiqua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ook Antiqua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ook Antiqua" charset="0"/>
                <a:ea typeface="MS PGothic" panose="020B060007020508020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charset="0"/>
              </a:rPr>
              <a:t>Disadvantage</a:t>
            </a:r>
            <a:r>
              <a:rPr lang="en-US" altLang="en-US" sz="1800" b="1" dirty="0">
                <a:solidFill>
                  <a:srgbClr val="E2A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charset="0"/>
              </a:rPr>
              <a:t> of Database Approach :</a:t>
            </a:r>
            <a:endParaRPr lang="en-US" altLang="en-US" sz="1800" b="1" dirty="0">
              <a:solidFill>
                <a:srgbClr val="E2A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charset="0"/>
              </a:rPr>
              <a:t>Complexity</a:t>
            </a:r>
            <a:endParaRPr lang="en-US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charset="0"/>
              </a:rPr>
              <a:t>Size</a:t>
            </a:r>
            <a:endParaRPr lang="en-US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charset="0"/>
              </a:rPr>
              <a:t>Cost of DBMSs</a:t>
            </a:r>
            <a:endParaRPr lang="en-US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charset="0"/>
              </a:rPr>
              <a:t>Additional hardware costs</a:t>
            </a:r>
            <a:endParaRPr lang="en-US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charset="0"/>
              </a:rPr>
              <a:t>Cost of conversion</a:t>
            </a:r>
            <a:endParaRPr lang="en-US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charset="0"/>
              </a:rPr>
              <a:t>Performance</a:t>
            </a:r>
            <a:endParaRPr lang="en-US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charset="0"/>
              </a:rPr>
              <a:t>Greater impact of a failure</a:t>
            </a:r>
            <a:endParaRPr lang="en-US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Three-Level Architecture</a:t>
            </a:r>
            <a:endParaRPr lang="en-MY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DBMS are built based on the </a:t>
            </a:r>
            <a:r>
              <a:rPr lang="en-US" b="1" dirty="0">
                <a:solidFill>
                  <a:srgbClr val="0070C0"/>
                </a:solidFill>
              </a:rPr>
              <a:t>3-Level Architecture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dirty="0"/>
              <a:t>All users should be able to </a:t>
            </a:r>
            <a:r>
              <a:rPr lang="en-US" b="1" dirty="0">
                <a:solidFill>
                  <a:srgbClr val="0070C0"/>
                </a:solidFill>
              </a:rPr>
              <a:t>access same data</a:t>
            </a:r>
            <a:r>
              <a:rPr lang="en-US" dirty="0"/>
              <a:t>. </a:t>
            </a:r>
            <a:endParaRPr lang="en-US" dirty="0"/>
          </a:p>
          <a:p>
            <a:r>
              <a:rPr lang="en-US" dirty="0"/>
              <a:t>A </a:t>
            </a:r>
            <a:r>
              <a:rPr lang="en-US" b="1" dirty="0">
                <a:solidFill>
                  <a:srgbClr val="0070C0"/>
                </a:solidFill>
              </a:rPr>
              <a:t>user’s view </a:t>
            </a:r>
            <a:r>
              <a:rPr lang="en-US" dirty="0"/>
              <a:t>is immune to changes made in other views.</a:t>
            </a:r>
            <a:endParaRPr lang="en-US" dirty="0"/>
          </a:p>
          <a:p>
            <a:r>
              <a:rPr lang="en-US" dirty="0"/>
              <a:t>Users should not need to know physical database storage details.</a:t>
            </a:r>
            <a:endParaRPr lang="en-US" dirty="0"/>
          </a:p>
          <a:p>
            <a:endParaRPr lang="en-MY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0EF139-4C8B-4614-801D-DF5A8CBB7D4E}" type="datetime5">
              <a:rPr lang="en-US" smtClean="0"/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2C836-3674-4059-90D2-D86E3DE58A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Three-Level Architecture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DBA should be able to change database storage structures without affecting the users’ views.</a:t>
            </a:r>
            <a:endParaRPr lang="en-US" dirty="0"/>
          </a:p>
          <a:p>
            <a:r>
              <a:rPr lang="en-US" dirty="0"/>
              <a:t>Internal structure of database should be unaffected by changes to physical aspects of storage.</a:t>
            </a:r>
            <a:endParaRPr lang="en-US" dirty="0"/>
          </a:p>
          <a:p>
            <a:r>
              <a:rPr lang="en-US" dirty="0"/>
              <a:t>DBA should be able to change conceptual structure of database without affecting all users.</a:t>
            </a:r>
            <a:endParaRPr lang="en-US" dirty="0"/>
          </a:p>
          <a:p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0EDA9D-B18F-4F93-A432-0DA338BECADA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ANSI-SPARC Three-Level Architecture</a:t>
            </a:r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09B2F9-3C56-4CB5-A620-598CEDC8E58C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44934" y="1509713"/>
            <a:ext cx="6254131" cy="476567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ANSI-SPARC Three-Level Architecture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b="1" dirty="0">
                <a:solidFill>
                  <a:srgbClr val="0070C0"/>
                </a:solidFill>
              </a:rPr>
              <a:t>External Level</a:t>
            </a:r>
            <a:endParaRPr lang="en-MY" b="1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Users’ views of the database. </a:t>
            </a:r>
            <a:endParaRPr lang="en-US" dirty="0"/>
          </a:p>
          <a:p>
            <a:pPr lvl="1"/>
            <a:r>
              <a:rPr lang="en-US" dirty="0"/>
              <a:t>Describes that part of database that is relevant to a particular user.</a:t>
            </a:r>
            <a:endParaRPr lang="en-MY" dirty="0"/>
          </a:p>
          <a:p>
            <a:r>
              <a:rPr lang="en-MY" b="1" dirty="0">
                <a:solidFill>
                  <a:srgbClr val="0070C0"/>
                </a:solidFill>
              </a:rPr>
              <a:t>Conceptual Level</a:t>
            </a:r>
            <a:endParaRPr lang="en-MY" b="1" dirty="0">
              <a:solidFill>
                <a:srgbClr val="0070C0"/>
              </a:solidFill>
            </a:endParaRPr>
          </a:p>
          <a:p>
            <a:pPr lvl="1" eaLnBrk="1" hangingPunct="1"/>
            <a:r>
              <a:rPr lang="en-GB" altLang="en-US" dirty="0">
                <a:latin typeface="Calibri" panose="020F0502020204030204" pitchFamily="34" charset="0"/>
                <a:ea typeface="MS PGothic" panose="020B0600070205080204" charset="-128"/>
                <a:cs typeface="Calibri" panose="020F0502020204030204" pitchFamily="34" charset="0"/>
              </a:rPr>
              <a:t>Community view of the database.  </a:t>
            </a:r>
            <a:endParaRPr lang="en-GB" altLang="en-US" dirty="0">
              <a:latin typeface="Calibri" panose="020F0502020204030204" pitchFamily="34" charset="0"/>
              <a:ea typeface="MS PGothic" panose="020B0600070205080204" charset="-128"/>
              <a:cs typeface="Calibri" panose="020F0502020204030204" pitchFamily="34" charset="0"/>
            </a:endParaRPr>
          </a:p>
          <a:p>
            <a:pPr lvl="1" eaLnBrk="1" hangingPunct="1"/>
            <a:r>
              <a:rPr lang="en-GB" altLang="en-US" dirty="0">
                <a:latin typeface="Calibri" panose="020F0502020204030204" pitchFamily="34" charset="0"/>
                <a:ea typeface="MS PGothic" panose="020B0600070205080204" charset="-128"/>
                <a:cs typeface="Calibri" panose="020F0502020204030204" pitchFamily="34" charset="0"/>
              </a:rPr>
              <a:t>Describes what data is stored in database and relationships among the data</a:t>
            </a:r>
            <a:r>
              <a:rPr lang="en-GB" altLang="en-US" b="1" dirty="0">
                <a:latin typeface="Calibri" panose="020F0502020204030204" pitchFamily="34" charset="0"/>
                <a:ea typeface="MS PGothic" panose="020B0600070205080204" charset="-128"/>
                <a:cs typeface="Calibri" panose="020F0502020204030204" pitchFamily="34" charset="0"/>
              </a:rPr>
              <a:t>.  </a:t>
            </a:r>
            <a:r>
              <a:rPr lang="en-GB" altLang="en-US" sz="2800" b="1" dirty="0">
                <a:latin typeface="Calibri" panose="020F0502020204030204" pitchFamily="34" charset="0"/>
                <a:ea typeface="MS PGothic" panose="020B0600070205080204" charset="-128"/>
                <a:cs typeface="Calibri" panose="020F0502020204030204" pitchFamily="34" charset="0"/>
              </a:rPr>
              <a:t> </a:t>
            </a:r>
            <a:endParaRPr lang="en-MY" dirty="0"/>
          </a:p>
          <a:p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571DFD-550E-48F0-AEFF-E78F66AC37E0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ANSI-SPARC Three-Level Architecture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b="1" dirty="0">
                <a:solidFill>
                  <a:srgbClr val="0070C0"/>
                </a:solidFill>
              </a:rPr>
              <a:t>Internal Level</a:t>
            </a:r>
            <a:endParaRPr lang="en-MY" b="1" dirty="0">
              <a:solidFill>
                <a:srgbClr val="0070C0"/>
              </a:solidFill>
            </a:endParaRPr>
          </a:p>
          <a:p>
            <a:pPr lvl="1" eaLnBrk="1" hangingPunct="1"/>
            <a:r>
              <a:rPr lang="en-GB" altLang="en-US" dirty="0">
                <a:latin typeface="Calibri" panose="020F0502020204030204" pitchFamily="34" charset="0"/>
                <a:ea typeface="MS PGothic" panose="020B0600070205080204" charset="-128"/>
                <a:cs typeface="Calibri" panose="020F0502020204030204" pitchFamily="34" charset="0"/>
              </a:rPr>
              <a:t>Physical representation of the database on the computer.  </a:t>
            </a:r>
            <a:endParaRPr lang="en-GB" altLang="en-US" dirty="0">
              <a:latin typeface="Calibri" panose="020F0502020204030204" pitchFamily="34" charset="0"/>
              <a:ea typeface="MS PGothic" panose="020B0600070205080204" charset="-128"/>
              <a:cs typeface="Calibri" panose="020F0502020204030204" pitchFamily="34" charset="0"/>
            </a:endParaRPr>
          </a:p>
          <a:p>
            <a:pPr lvl="1" eaLnBrk="1" hangingPunct="1"/>
            <a:r>
              <a:rPr lang="en-GB" altLang="en-US" dirty="0">
                <a:latin typeface="Calibri" panose="020F0502020204030204" pitchFamily="34" charset="0"/>
                <a:ea typeface="MS PGothic" panose="020B0600070205080204" charset="-128"/>
                <a:cs typeface="Calibri" panose="020F0502020204030204" pitchFamily="34" charset="0"/>
              </a:rPr>
              <a:t>Describes how the data is stored in the database. </a:t>
            </a:r>
            <a:endParaRPr lang="en-GB" altLang="en-US" dirty="0">
              <a:latin typeface="Calibri" panose="020F0502020204030204" pitchFamily="34" charset="0"/>
              <a:ea typeface="MS PGothic" panose="020B0600070205080204" charset="-128"/>
              <a:cs typeface="Calibri" panose="020F0502020204030204" pitchFamily="34" charset="0"/>
            </a:endParaRPr>
          </a:p>
          <a:p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C9E9F2-9D14-4F8E-9728-B7677694F3D3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Differences between the three levels</a:t>
            </a:r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A7A32C-6F54-40F7-A87C-F28F20FD69AB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pic>
        <p:nvPicPr>
          <p:cNvPr id="6" name="Picture 1030" descr="C02NF0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7407" y="1509713"/>
            <a:ext cx="8289186" cy="4562014"/>
          </a:xfrm>
          <a:noFill/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1692538-1D63-4A4C-B65B-F65EB3CD3CD7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4F7C1-D176-4ABF-BF22-88C017881E9B}" type="slidenum">
              <a:rPr lang="en-US"/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44" y="1937079"/>
            <a:ext cx="4502838" cy="334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https://encrypted-tbn0.gstatic.com/images?q=tbn:ANd9GcQWmdaYOyV6DGpXhkTkchaqsJ6vuKElrmSy6DPSIkFou--1lxf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773" y="2055821"/>
            <a:ext cx="4306683" cy="322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1350124" y="1576699"/>
            <a:ext cx="2033677" cy="2877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Before computer</a:t>
            </a:r>
            <a:endParaRPr lang="en-MY" dirty="0"/>
          </a:p>
        </p:txBody>
      </p:sp>
      <p:sp>
        <p:nvSpPr>
          <p:cNvPr id="8" name="Rectangle: Rounded Corners 7"/>
          <p:cNvSpPr/>
          <p:nvPr/>
        </p:nvSpPr>
        <p:spPr>
          <a:xfrm>
            <a:off x="5858275" y="1576698"/>
            <a:ext cx="2033677" cy="2877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After computer</a:t>
            </a:r>
            <a:endParaRPr lang="en-MY" dirty="0"/>
          </a:p>
        </p:txBody>
      </p:sp>
    </p:spTree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Independence and the ANSI-SPARC Three-Level Architecture</a:t>
            </a:r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275FB4-BA4F-4A24-A3B2-EC74971B121A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pic>
        <p:nvPicPr>
          <p:cNvPr id="6" name="Picture 6" descr="C02NF03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" y="2006615"/>
            <a:ext cx="7886700" cy="3809971"/>
          </a:xfrm>
          <a:noFill/>
        </p:spPr>
      </p:pic>
    </p:spTree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Data Independence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Referring to mapping between external, conceptual &amp; internal levels</a:t>
            </a:r>
            <a:endParaRPr lang="en-US" dirty="0"/>
          </a:p>
          <a:p>
            <a:r>
              <a:rPr lang="en-MY" b="1" dirty="0">
                <a:solidFill>
                  <a:srgbClr val="0070C0"/>
                </a:solidFill>
              </a:rPr>
              <a:t>Logical Data Independence</a:t>
            </a:r>
            <a:endParaRPr lang="en-MY" b="1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The immunity of external schemas to changes in conceptual schema.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Conceptual schema changes (e.g. addition/ removal of entities).</a:t>
            </a:r>
            <a:endParaRPr lang="en-US" dirty="0"/>
          </a:p>
          <a:p>
            <a:pPr lvl="2"/>
            <a:r>
              <a:rPr lang="en-US" dirty="0"/>
              <a:t>Should not require changes to external schema or rewrites of application programs. </a:t>
            </a:r>
            <a:endParaRPr lang="en-US" dirty="0"/>
          </a:p>
          <a:p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6D5E18-8C85-4582-BFE2-D3159A61A3C3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Data Independence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Physical Data Independence</a:t>
            </a:r>
            <a:endParaRPr lang="en-US" b="1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The immunity of conceptual schema to changes in the internal schema.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Internal schema changes (e.g. using different file organizations, storage structures/ devices).</a:t>
            </a:r>
            <a:endParaRPr lang="en-US" dirty="0"/>
          </a:p>
          <a:p>
            <a:pPr lvl="2"/>
            <a:r>
              <a:rPr lang="en-US" dirty="0"/>
              <a:t>Should not require change to conceptual or external schemas.</a:t>
            </a:r>
            <a:endParaRPr lang="en-US" dirty="0"/>
          </a:p>
          <a:p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2C0DC5-A155-4F9A-B140-B9A9114C9D67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Summary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Importance of databases</a:t>
            </a:r>
            <a:endParaRPr lang="en-MY" dirty="0"/>
          </a:p>
          <a:p>
            <a:pPr lvl="1"/>
            <a:r>
              <a:rPr lang="en-MY" dirty="0"/>
              <a:t>Database approach VS file-based approach</a:t>
            </a:r>
            <a:endParaRPr lang="en-MY" dirty="0"/>
          </a:p>
          <a:p>
            <a:r>
              <a:rPr lang="en-MY" dirty="0"/>
              <a:t>Important terms in database fields 	</a:t>
            </a:r>
            <a:endParaRPr lang="en-MY" dirty="0"/>
          </a:p>
          <a:p>
            <a:pPr lvl="1"/>
            <a:r>
              <a:rPr lang="en-MY" dirty="0"/>
              <a:t>Database, database applications, database systems, DBMS</a:t>
            </a:r>
            <a:endParaRPr lang="en-MY" dirty="0"/>
          </a:p>
          <a:p>
            <a:r>
              <a:rPr lang="en-MY" dirty="0"/>
              <a:t>Database architectures – ANSI-SPARC levels and associations with data independence</a:t>
            </a:r>
            <a:endParaRPr lang="en-MY" dirty="0"/>
          </a:p>
          <a:p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1327FC-E3F4-487B-A1AF-1790C44F936D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Introduction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46239"/>
            <a:ext cx="2301927" cy="4274878"/>
          </a:xfrm>
        </p:spPr>
        <p:txBody>
          <a:bodyPr/>
          <a:lstStyle/>
          <a:p>
            <a:r>
              <a:rPr lang="en-MY" sz="2400" dirty="0"/>
              <a:t>Database is now such an integral part of our day-to-day life that often we are not aware we are using one.</a:t>
            </a:r>
            <a:endParaRPr lang="en-MY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559D6-6CA2-48B7-931D-29C0BA2F5192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0577" y="1684138"/>
            <a:ext cx="6095413" cy="42369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74952" y="1418641"/>
            <a:ext cx="14510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100" dirty="0"/>
              <a:t>Source: Coronel, 2019</a:t>
            </a:r>
            <a:endParaRPr lang="en-MY" sz="1100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Introduction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Some of the terminologies in this topic:</a:t>
            </a:r>
            <a:endParaRPr lang="en-MY" dirty="0"/>
          </a:p>
          <a:p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3812A2-85E1-41D2-9517-A4A7F3196E8B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963899" y="2207635"/>
          <a:ext cx="7216202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4245"/>
                <a:gridCol w="4521957"/>
              </a:tblGrid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Terms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Description</a:t>
                      </a:r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Database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A collection of related data.</a:t>
                      </a:r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Database Management System (DBMS)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The software that manages &amp; controls access to the database.</a:t>
                      </a:r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Database application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A program that interacts with the database at some point in its execution.</a:t>
                      </a:r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Database system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A collection of application programs that interact with the database along with the DBMS and database itself.</a:t>
                      </a:r>
                      <a:endParaRPr lang="en-MY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Traditional File-based System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An early attempt to computerize the manual filing system.</a:t>
            </a:r>
            <a:endParaRPr lang="en-MY" dirty="0"/>
          </a:p>
          <a:p>
            <a:r>
              <a:rPr lang="en-MY" dirty="0"/>
              <a:t>Definition:</a:t>
            </a:r>
            <a:endParaRPr lang="en-MY" dirty="0"/>
          </a:p>
          <a:p>
            <a:pPr lvl="1"/>
            <a:r>
              <a:rPr lang="en-MY" dirty="0">
                <a:solidFill>
                  <a:srgbClr val="0070C0"/>
                </a:solidFill>
              </a:rPr>
              <a:t>Collection of application programs that perform services for the end users (e.g.: reports). Each program </a:t>
            </a:r>
            <a:r>
              <a:rPr lang="en-MY" u="sng" dirty="0">
                <a:solidFill>
                  <a:srgbClr val="0070C0"/>
                </a:solidFill>
              </a:rPr>
              <a:t>defines and manages its own data</a:t>
            </a:r>
            <a:r>
              <a:rPr lang="en-MY" dirty="0">
                <a:solidFill>
                  <a:srgbClr val="0070C0"/>
                </a:solidFill>
              </a:rPr>
              <a:t>.</a:t>
            </a:r>
            <a:endParaRPr lang="en-MY" dirty="0">
              <a:solidFill>
                <a:srgbClr val="0070C0"/>
              </a:solidFill>
            </a:endParaRPr>
          </a:p>
          <a:p>
            <a:r>
              <a:rPr lang="en-MY" dirty="0"/>
              <a:t>Works well while the number of items to be stored is small. However, it breaks down when we need to cross-reference or process the information in the files.</a:t>
            </a:r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78642C-EECF-487C-8BBC-CE444187BC1A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File-based Processing</a:t>
            </a:r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529127-45D9-4F39-9D02-C7E8C368BD49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pic>
        <p:nvPicPr>
          <p:cNvPr id="9" name="Content Placeholder 8" descr="A screenshot of a cell phone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97287"/>
            <a:ext cx="8090418" cy="4765674"/>
          </a:xfr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File-based Processing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MS PGothic" panose="020B0600070205080204" charset="-128"/>
                <a:cs typeface="Calibri" panose="020F0502020204030204" pitchFamily="34" charset="0"/>
              </a:rPr>
              <a:t>Figure shows each department </a:t>
            </a:r>
            <a:r>
              <a:rPr lang="en-US" altLang="en-US" u="sng" dirty="0">
                <a:latin typeface="Calibri" panose="020F0502020204030204" pitchFamily="34" charset="0"/>
                <a:ea typeface="MS PGothic" panose="020B0600070205080204" charset="-128"/>
                <a:cs typeface="Calibri" panose="020F0502020204030204" pitchFamily="34" charset="0"/>
              </a:rPr>
              <a:t>accessing their own files</a:t>
            </a:r>
            <a:r>
              <a:rPr lang="en-US" altLang="en-US" dirty="0">
                <a:latin typeface="Calibri" panose="020F0502020204030204" pitchFamily="34" charset="0"/>
                <a:ea typeface="MS PGothic" panose="020B0600070205080204" charset="-128"/>
                <a:cs typeface="Calibri" panose="020F0502020204030204" pitchFamily="34" charset="0"/>
              </a:rPr>
              <a:t> through application </a:t>
            </a:r>
            <a:r>
              <a:rPr lang="en-US" altLang="en-US" u="sng" dirty="0">
                <a:latin typeface="Calibri" panose="020F0502020204030204" pitchFamily="34" charset="0"/>
                <a:ea typeface="MS PGothic" panose="020B0600070205080204" charset="-128"/>
                <a:cs typeface="Calibri" panose="020F0502020204030204" pitchFamily="34" charset="0"/>
              </a:rPr>
              <a:t>programs written specially for them</a:t>
            </a:r>
            <a:r>
              <a:rPr lang="en-US" altLang="en-US" dirty="0">
                <a:latin typeface="Calibri" panose="020F0502020204030204" pitchFamily="34" charset="0"/>
                <a:ea typeface="MS PGothic" panose="020B0600070205080204" charset="-128"/>
                <a:cs typeface="Calibri" panose="020F0502020204030204" pitchFamily="34" charset="0"/>
              </a:rPr>
              <a:t>.</a:t>
            </a:r>
            <a:endParaRPr lang="en-US" altLang="en-US" dirty="0">
              <a:latin typeface="Calibri" panose="020F0502020204030204" pitchFamily="34" charset="0"/>
              <a:ea typeface="MS PGothic" panose="020B0600070205080204" charset="-128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MS PGothic" panose="020B0600070205080204" charset="-128"/>
                <a:cs typeface="Calibri" panose="020F0502020204030204" pitchFamily="34" charset="0"/>
              </a:rPr>
              <a:t>Each set of departmental application programs handles data entry, file maintenance, and the generation of a fixed set of specific reports.</a:t>
            </a:r>
            <a:endParaRPr lang="en-US" altLang="en-US" dirty="0">
              <a:latin typeface="Calibri" panose="020F0502020204030204" pitchFamily="34" charset="0"/>
              <a:ea typeface="MS PGothic" panose="020B0600070205080204" charset="-128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MS PGothic" panose="020B0600070205080204" charset="-128"/>
                <a:cs typeface="Calibri" panose="020F0502020204030204" pitchFamily="34" charset="0"/>
              </a:rPr>
              <a:t>The </a:t>
            </a:r>
            <a:r>
              <a:rPr lang="en-US" altLang="en-US" u="sng" dirty="0">
                <a:latin typeface="Calibri" panose="020F0502020204030204" pitchFamily="34" charset="0"/>
                <a:ea typeface="MS PGothic" panose="020B0600070205080204" charset="-128"/>
                <a:cs typeface="Calibri" panose="020F0502020204030204" pitchFamily="34" charset="0"/>
              </a:rPr>
              <a:t>physical structure </a:t>
            </a:r>
            <a:r>
              <a:rPr lang="en-US" altLang="en-US" dirty="0">
                <a:latin typeface="Calibri" panose="020F0502020204030204" pitchFamily="34" charset="0"/>
                <a:ea typeface="MS PGothic" panose="020B0600070205080204" charset="-128"/>
                <a:cs typeface="Calibri" panose="020F0502020204030204" pitchFamily="34" charset="0"/>
              </a:rPr>
              <a:t>&amp; </a:t>
            </a:r>
            <a:r>
              <a:rPr lang="en-US" altLang="en-US" u="sng" dirty="0">
                <a:latin typeface="Calibri" panose="020F0502020204030204" pitchFamily="34" charset="0"/>
                <a:ea typeface="MS PGothic" panose="020B0600070205080204" charset="-128"/>
                <a:cs typeface="Calibri" panose="020F0502020204030204" pitchFamily="34" charset="0"/>
              </a:rPr>
              <a:t>storage of the data</a:t>
            </a:r>
            <a:r>
              <a:rPr lang="en-US" altLang="en-US" dirty="0">
                <a:latin typeface="Calibri" panose="020F0502020204030204" pitchFamily="34" charset="0"/>
                <a:ea typeface="MS PGothic" panose="020B0600070205080204" charset="-128"/>
                <a:cs typeface="Calibri" panose="020F0502020204030204" pitchFamily="34" charset="0"/>
              </a:rPr>
              <a:t> files and records are </a:t>
            </a:r>
            <a:r>
              <a:rPr lang="en-US" altLang="en-US" u="sng" dirty="0">
                <a:latin typeface="Calibri" panose="020F0502020204030204" pitchFamily="34" charset="0"/>
                <a:ea typeface="MS PGothic" panose="020B0600070205080204" charset="-128"/>
                <a:cs typeface="Calibri" panose="020F0502020204030204" pitchFamily="34" charset="0"/>
              </a:rPr>
              <a:t>defined in the application code </a:t>
            </a:r>
            <a:endParaRPr lang="en-US" altLang="en-US" u="sng" dirty="0">
              <a:latin typeface="Calibri" panose="020F0502020204030204" pitchFamily="34" charset="0"/>
              <a:ea typeface="MS PGothic" panose="020B0600070205080204" charset="-128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FF02E4-D102-4E33-898C-6564FEC27A12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Limitations of File-based Approach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b="1" dirty="0">
                <a:solidFill>
                  <a:srgbClr val="0070C0"/>
                </a:solidFill>
              </a:rPr>
              <a:t>Separation and isolation of data</a:t>
            </a:r>
            <a:endParaRPr lang="en-MY" b="1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Each program maintains its own set of data.</a:t>
            </a:r>
            <a:endParaRPr lang="en-US" dirty="0"/>
          </a:p>
          <a:p>
            <a:pPr lvl="1"/>
            <a:r>
              <a:rPr lang="en-US" dirty="0"/>
              <a:t>Users of one program may be unaware of potentially useful data held by other programs.</a:t>
            </a:r>
            <a:endParaRPr lang="en-MY" dirty="0"/>
          </a:p>
          <a:p>
            <a:r>
              <a:rPr lang="en-MY" b="1" dirty="0">
                <a:solidFill>
                  <a:srgbClr val="0070C0"/>
                </a:solidFill>
              </a:rPr>
              <a:t>Duplication of data</a:t>
            </a:r>
            <a:endParaRPr lang="en-MY" b="1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Same data is held by different programs.</a:t>
            </a:r>
            <a:endParaRPr lang="en-US" dirty="0"/>
          </a:p>
          <a:p>
            <a:pPr lvl="1"/>
            <a:r>
              <a:rPr lang="en-US" dirty="0"/>
              <a:t>Wasted space and potentially different values and/or different formats for the same item.</a:t>
            </a:r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5E3400-2DC4-49EC-91F1-C426DF81E630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9287</Words>
  <Application>WPS Presentation</Application>
  <PresentationFormat>On-screen Show (4:3)</PresentationFormat>
  <Paragraphs>420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4" baseType="lpstr">
      <vt:lpstr>Arial</vt:lpstr>
      <vt:lpstr>SimSun</vt:lpstr>
      <vt:lpstr>Wingdings</vt:lpstr>
      <vt:lpstr>Calibri</vt:lpstr>
      <vt:lpstr>Calibri Light</vt:lpstr>
      <vt:lpstr>MS PGothic</vt:lpstr>
      <vt:lpstr>Microsoft YaHei</vt:lpstr>
      <vt:lpstr>Arial Unicode MS</vt:lpstr>
      <vt:lpstr>Book Antiqua</vt:lpstr>
      <vt:lpstr>Arial Narrow</vt:lpstr>
      <vt:lpstr>Office Theme</vt:lpstr>
      <vt:lpstr>Introduction to Database</vt:lpstr>
      <vt:lpstr>Learning Objective</vt:lpstr>
      <vt:lpstr>PowerPoint 演示文稿</vt:lpstr>
      <vt:lpstr>Introduction</vt:lpstr>
      <vt:lpstr>Introduction</vt:lpstr>
      <vt:lpstr>Traditional File-based System</vt:lpstr>
      <vt:lpstr>File-based Processing</vt:lpstr>
      <vt:lpstr>File-based Processing</vt:lpstr>
      <vt:lpstr>Limitations of File-based Approach</vt:lpstr>
      <vt:lpstr>Limitations of File-based Approach</vt:lpstr>
      <vt:lpstr>Database Approach</vt:lpstr>
      <vt:lpstr>Contrasting File-based Approach and Database Approach</vt:lpstr>
      <vt:lpstr>Overview of DB System</vt:lpstr>
      <vt:lpstr>The Database</vt:lpstr>
      <vt:lpstr>Database Management System (DBMS)</vt:lpstr>
      <vt:lpstr>Database Management System (DBMS)</vt:lpstr>
      <vt:lpstr>Database Application Programs</vt:lpstr>
      <vt:lpstr>Database Application Programs</vt:lpstr>
      <vt:lpstr>Database Application Programs</vt:lpstr>
      <vt:lpstr>Components of DBMS Environment</vt:lpstr>
      <vt:lpstr>Roles in the Database Environment</vt:lpstr>
      <vt:lpstr>Roles in the Database Environment</vt:lpstr>
      <vt:lpstr>PowerPoint 演示文稿</vt:lpstr>
      <vt:lpstr>Three-Level Architecture</vt:lpstr>
      <vt:lpstr>Three-Level Architecture</vt:lpstr>
      <vt:lpstr>ANSI-SPARC Three-Level Architecture</vt:lpstr>
      <vt:lpstr>ANSI-SPARC Three-Level Architecture</vt:lpstr>
      <vt:lpstr>ANSI-SPARC Three-Level Architecture</vt:lpstr>
      <vt:lpstr>Differences between the three levels</vt:lpstr>
      <vt:lpstr>Data Independence and the ANSI-SPARC Three-Level Architecture</vt:lpstr>
      <vt:lpstr>Data Independence</vt:lpstr>
      <vt:lpstr>Data Independence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acidfed</dc:creator>
  <cp:lastModifiedBy>Eyda</cp:lastModifiedBy>
  <cp:revision>29</cp:revision>
  <dcterms:created xsi:type="dcterms:W3CDTF">2019-01-07T08:53:00Z</dcterms:created>
  <dcterms:modified xsi:type="dcterms:W3CDTF">2020-09-30T03:46:46Z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