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42" r:id="rId2"/>
    <p:sldId id="343" r:id="rId3"/>
    <p:sldId id="345" r:id="rId4"/>
    <p:sldId id="344" r:id="rId5"/>
    <p:sldId id="346" r:id="rId6"/>
    <p:sldId id="348" r:id="rId7"/>
    <p:sldId id="350" r:id="rId8"/>
    <p:sldId id="357" r:id="rId9"/>
    <p:sldId id="351" r:id="rId10"/>
    <p:sldId id="352" r:id="rId11"/>
    <p:sldId id="353" r:id="rId12"/>
    <p:sldId id="354" r:id="rId13"/>
    <p:sldId id="358" r:id="rId14"/>
    <p:sldId id="359" r:id="rId15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4988" cy="512763"/>
          </a:xfrm>
          <a:prstGeom prst="rect">
            <a:avLst/>
          </a:prstGeom>
        </p:spPr>
        <p:txBody>
          <a:bodyPr vert="horz" wrap="square" lIns="99044" tIns="49522" rIns="99044" bIns="49522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4988" cy="512763"/>
          </a:xfrm>
          <a:prstGeom prst="rect">
            <a:avLst/>
          </a:prstGeom>
        </p:spPr>
        <p:txBody>
          <a:bodyPr vert="horz" wrap="square" lIns="99044" tIns="49522" rIns="99044" bIns="49522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AD6F65E2-0CD4-408F-8DF2-89085E8E0FDA}" type="datetimeFigureOut">
              <a:rPr lang="en-US"/>
              <a:pPr>
                <a:defRPr/>
              </a:pPr>
              <a:t>10/3/2011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2" rIns="99044" bIns="49522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9044" tIns="49522" rIns="99044" bIns="49522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0263"/>
            <a:ext cx="3074988" cy="512762"/>
          </a:xfrm>
          <a:prstGeom prst="rect">
            <a:avLst/>
          </a:prstGeom>
        </p:spPr>
        <p:txBody>
          <a:bodyPr vert="horz" wrap="square" lIns="99044" tIns="49522" rIns="99044" bIns="49522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9720263"/>
            <a:ext cx="3074988" cy="512762"/>
          </a:xfrm>
          <a:prstGeom prst="rect">
            <a:avLst/>
          </a:prstGeom>
        </p:spPr>
        <p:txBody>
          <a:bodyPr vert="horz" wrap="square" lIns="99044" tIns="49522" rIns="99044" bIns="49522" numCol="1" anchor="b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fld id="{209AA5F8-C5FE-4660-968F-A709399498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08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Lucida Sans Unicode" pitchFamily="34" charset="0"/>
              </a:endParaRPr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Lucida Sans Unicode" pitchFamily="34" charset="0"/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1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D890835-DD1B-4E6D-BA00-98B19AB0D765}" type="datetime1">
              <a:rPr lang="en-US"/>
              <a:pPr>
                <a:defRPr/>
              </a:pPr>
              <a:t>10/3/2011</a:t>
            </a:fld>
            <a:endParaRPr lang="en-US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8F0F4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BE0B788-10B6-44DA-8E4B-803A0103E6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621F8-09FD-4E64-AFEE-11D574213559}" type="datetime1">
              <a:rPr lang="en-US"/>
              <a:pPr>
                <a:defRPr/>
              </a:pPr>
              <a:t>10/3/2011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5B2F7-42C9-4006-9E9C-3C4846C7D4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C6991C-C9BE-4F68-9651-2FD07B2E58BE}" type="datetime1">
              <a:rPr lang="en-US"/>
              <a:pPr>
                <a:defRPr/>
              </a:pPr>
              <a:t>10/3/2011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B43D8-160A-469D-B0BD-26547689DF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CA56F-9A52-453E-8D90-A29B3635843F}" type="datetime1">
              <a:rPr lang="en-US"/>
              <a:pPr>
                <a:defRPr/>
              </a:pPr>
              <a:t>10/3/2011</a:t>
            </a:fld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96E1FF-688D-4789-9AD2-08ECF115EB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44F7E-87F1-4E13-9176-60C52527C105}" type="datetime1">
              <a:rPr lang="en-US"/>
              <a:pPr>
                <a:defRPr/>
              </a:pPr>
              <a:t>10/3/2011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6D984E-BD78-4171-A34A-987F5D2F3B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38E9A-F7CF-462D-BAE2-49AD39DFD32B}" type="datetime1">
              <a:rPr lang="en-US"/>
              <a:pPr>
                <a:defRPr/>
              </a:pPr>
              <a:t>10/3/2011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782B4-5159-4367-9D07-719858A97B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2FCF5-171F-4AE9-94A8-3BCCA96EC7EA}" type="datetime1">
              <a:rPr lang="en-US"/>
              <a:pPr>
                <a:defRPr/>
              </a:pPr>
              <a:t>10/3/2011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C3259-EF61-4D85-98AE-E9BC188D9B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C833A-8EB0-441F-8718-FCFD0EBFE94D}" type="datetime1">
              <a:rPr lang="en-US"/>
              <a:pPr>
                <a:defRPr/>
              </a:pPr>
              <a:t>10/3/2011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4F915-DD08-4DE8-94C6-873BF721A8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8574C-20A8-422E-8922-0E5632BDC600}" type="datetime1">
              <a:rPr lang="en-US"/>
              <a:pPr>
                <a:defRPr/>
              </a:pPr>
              <a:t>10/3/2011</a:t>
            </a:fld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CDF3A5-8177-43E4-BB11-81D968DB63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B3C6A9-F273-4C9C-9FBC-3ED8FED46E93}" type="datetime1">
              <a:rPr lang="en-US"/>
              <a:pPr>
                <a:defRPr/>
              </a:pPr>
              <a:t>10/3/2011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FAAFC-83D5-47EB-8249-8645255E13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7" name="Right Triangle 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151E8-41F4-42A0-BAA6-A3A84FFDE7E3}" type="datetime1">
              <a:rPr lang="en-US"/>
              <a:pPr>
                <a:defRPr/>
              </a:pPr>
              <a:t>10/3/2011</a:t>
            </a:fld>
            <a:endParaRPr lang="en-US"/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2F809-B357-4B4D-900A-937BB765CD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Lucida Sans Unicode" pitchFamily="34" charset="0"/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1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fld id="{040A1D26-FB2C-4CC7-91B8-4F129111D93F}" type="datetime1">
              <a:rPr lang="en-US"/>
              <a:pPr>
                <a:defRPr/>
              </a:pPr>
              <a:t>10/3/2011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itchFamily="34" charset="0"/>
              </a:defRPr>
            </a:lvl1pPr>
          </a:lstStyle>
          <a:p>
            <a:pPr>
              <a:defRPr/>
            </a:pPr>
            <a:fld id="{25DA669C-C2D6-4F5D-8F1D-C472631AF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9" r:id="rId1"/>
    <p:sldLayoutId id="2147484075" r:id="rId2"/>
    <p:sldLayoutId id="2147484080" r:id="rId3"/>
    <p:sldLayoutId id="2147484081" r:id="rId4"/>
    <p:sldLayoutId id="2147484082" r:id="rId5"/>
    <p:sldLayoutId id="2147484083" r:id="rId6"/>
    <p:sldLayoutId id="2147484076" r:id="rId7"/>
    <p:sldLayoutId id="2147484084" r:id="rId8"/>
    <p:sldLayoutId id="2147484085" r:id="rId9"/>
    <p:sldLayoutId id="2147484077" r:id="rId10"/>
    <p:sldLayoutId id="214748407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image" Target="../media/image12.pn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image" Target="../media/image15.png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2.9 Star-delta transformation (1)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96E1FF-688D-4789-9AD2-08ECF115EBE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  <p:sp>
        <p:nvSpPr>
          <p:cNvPr id="5" name="AutoShape 3"/>
          <p:cNvSpPr>
            <a:spLocks noGrp="1" noChangeAspec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b="1" dirty="0" smtClean="0">
                <a:solidFill>
                  <a:srgbClr val="000000"/>
                </a:solidFill>
              </a:rPr>
              <a:t>Resistors are neither in parallel nor in series</a:t>
            </a:r>
          </a:p>
          <a:p>
            <a:pPr eaLnBrk="1" hangingPunct="1"/>
            <a:endParaRPr lang="en-US" sz="2800" dirty="0" smtClean="0">
              <a:solidFill>
                <a:srgbClr val="000000"/>
              </a:solidFill>
            </a:endParaRPr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228600" y="2667000"/>
            <a:ext cx="4724400" cy="2427288"/>
            <a:chOff x="480" y="1056"/>
            <a:chExt cx="2913" cy="1721"/>
          </a:xfrm>
        </p:grpSpPr>
        <p:graphicFrame>
          <p:nvGraphicFramePr>
            <p:cNvPr id="7" name="Object 5"/>
            <p:cNvGraphicFramePr>
              <a:graphicFrameLocks noChangeAspect="1"/>
            </p:cNvGraphicFramePr>
            <p:nvPr/>
          </p:nvGraphicFramePr>
          <p:xfrm>
            <a:off x="1056" y="1248"/>
            <a:ext cx="2337" cy="152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604" name="Visio" r:id="rId3" imgW="3710178" imgH="2426703" progId="Visio.Drawing.11">
                    <p:embed/>
                  </p:oleObj>
                </mc:Choice>
                <mc:Fallback>
                  <p:oleObj name="Visio" r:id="rId3" imgW="3710178" imgH="2426703" progId="Visio.Drawing.11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56" y="1248"/>
                          <a:ext cx="2337" cy="152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" name="Oval 6"/>
            <p:cNvSpPr>
              <a:spLocks noChangeArrowheads="1"/>
            </p:cNvSpPr>
            <p:nvPr/>
          </p:nvSpPr>
          <p:spPr bwMode="auto">
            <a:xfrm>
              <a:off x="1056" y="1344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Oval 7"/>
            <p:cNvSpPr>
              <a:spLocks noChangeArrowheads="1"/>
            </p:cNvSpPr>
            <p:nvPr/>
          </p:nvSpPr>
          <p:spPr bwMode="auto">
            <a:xfrm>
              <a:off x="1056" y="2688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8"/>
            <p:cNvSpPr txBox="1">
              <a:spLocks noChangeArrowheads="1"/>
            </p:cNvSpPr>
            <p:nvPr/>
          </p:nvSpPr>
          <p:spPr bwMode="auto">
            <a:xfrm>
              <a:off x="1632" y="1056"/>
              <a:ext cx="432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R</a:t>
              </a:r>
              <a:r>
                <a:rPr lang="en-US" b="1" baseline="-25000"/>
                <a:t>1</a:t>
              </a:r>
              <a:endParaRPr lang="en-US" b="1"/>
            </a:p>
          </p:txBody>
        </p:sp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2160" y="1535"/>
              <a:ext cx="336" cy="2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R</a:t>
              </a:r>
              <a:r>
                <a:rPr lang="en-US" b="1" baseline="-25000"/>
                <a:t>2</a:t>
              </a:r>
              <a:endParaRPr lang="en-US" b="1"/>
            </a:p>
          </p:txBody>
        </p:sp>
        <p:sp>
          <p:nvSpPr>
            <p:cNvPr id="12" name="Text Box 10"/>
            <p:cNvSpPr txBox="1">
              <a:spLocks noChangeArrowheads="1"/>
            </p:cNvSpPr>
            <p:nvPr/>
          </p:nvSpPr>
          <p:spPr bwMode="auto">
            <a:xfrm>
              <a:off x="2876" y="1488"/>
              <a:ext cx="340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R</a:t>
              </a:r>
              <a:r>
                <a:rPr lang="en-US" b="1" baseline="-25000"/>
                <a:t>3</a:t>
              </a:r>
              <a:endParaRPr lang="en-US" b="1"/>
            </a:p>
          </p:txBody>
        </p:sp>
        <p:sp>
          <p:nvSpPr>
            <p:cNvPr id="13" name="Text Box 11"/>
            <p:cNvSpPr txBox="1">
              <a:spLocks noChangeArrowheads="1"/>
            </p:cNvSpPr>
            <p:nvPr/>
          </p:nvSpPr>
          <p:spPr bwMode="auto">
            <a:xfrm>
              <a:off x="2687" y="2112"/>
              <a:ext cx="337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auto">
            <a:xfrm>
              <a:off x="2640" y="2065"/>
              <a:ext cx="335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R</a:t>
              </a:r>
              <a:r>
                <a:rPr lang="en-US" b="1" baseline="-25000"/>
                <a:t>4</a:t>
              </a:r>
              <a:endParaRPr lang="en-US" b="1"/>
            </a:p>
          </p:txBody>
        </p:sp>
        <p:sp>
          <p:nvSpPr>
            <p:cNvPr id="15" name="Text Box 13"/>
            <p:cNvSpPr txBox="1">
              <a:spLocks noChangeArrowheads="1"/>
            </p:cNvSpPr>
            <p:nvPr/>
          </p:nvSpPr>
          <p:spPr bwMode="auto">
            <a:xfrm>
              <a:off x="2160" y="2207"/>
              <a:ext cx="336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R</a:t>
              </a:r>
              <a:r>
                <a:rPr lang="en-US" b="1" baseline="-25000"/>
                <a:t>5</a:t>
              </a:r>
              <a:endParaRPr lang="en-US" b="1"/>
            </a:p>
          </p:txBody>
        </p:sp>
        <p:sp>
          <p:nvSpPr>
            <p:cNvPr id="16" name="Text Box 14"/>
            <p:cNvSpPr txBox="1">
              <a:spLocks noChangeArrowheads="1"/>
            </p:cNvSpPr>
            <p:nvPr/>
          </p:nvSpPr>
          <p:spPr bwMode="auto">
            <a:xfrm>
              <a:off x="2928" y="2256"/>
              <a:ext cx="371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R</a:t>
              </a:r>
              <a:r>
                <a:rPr lang="en-US" b="1" baseline="-25000"/>
                <a:t>6</a:t>
              </a:r>
              <a:endParaRPr lang="en-US" b="1"/>
            </a:p>
          </p:txBody>
        </p:sp>
        <p:sp>
          <p:nvSpPr>
            <p:cNvPr id="17" name="Line 15"/>
            <p:cNvSpPr>
              <a:spLocks noChangeShapeType="1"/>
            </p:cNvSpPr>
            <p:nvPr/>
          </p:nvSpPr>
          <p:spPr bwMode="auto">
            <a:xfrm>
              <a:off x="480" y="2064"/>
              <a:ext cx="67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Text Box 16"/>
            <p:cNvSpPr txBox="1">
              <a:spLocks noChangeArrowheads="1"/>
            </p:cNvSpPr>
            <p:nvPr/>
          </p:nvSpPr>
          <p:spPr bwMode="auto">
            <a:xfrm>
              <a:off x="672" y="1776"/>
              <a:ext cx="528" cy="2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b="1"/>
                <a:t>R</a:t>
              </a:r>
              <a:r>
                <a:rPr lang="en-US" b="1" baseline="-25000"/>
                <a:t>eq</a:t>
              </a:r>
              <a:endParaRPr lang="en-US" b="1"/>
            </a:p>
          </p:txBody>
        </p:sp>
      </p:grpSp>
      <p:grpSp>
        <p:nvGrpSpPr>
          <p:cNvPr id="19" name="Group 17"/>
          <p:cNvGrpSpPr>
            <a:grpSpLocks/>
          </p:cNvGrpSpPr>
          <p:nvPr/>
        </p:nvGrpSpPr>
        <p:grpSpPr bwMode="auto">
          <a:xfrm>
            <a:off x="5410200" y="3276600"/>
            <a:ext cx="3124200" cy="1600200"/>
            <a:chOff x="2832" y="1618"/>
            <a:chExt cx="2400" cy="1790"/>
          </a:xfrm>
        </p:grpSpPr>
        <p:graphicFrame>
          <p:nvGraphicFramePr>
            <p:cNvPr id="20" name="Object 18"/>
            <p:cNvGraphicFramePr>
              <a:graphicFrameLocks noChangeAspect="1"/>
            </p:cNvGraphicFramePr>
            <p:nvPr/>
          </p:nvGraphicFramePr>
          <p:xfrm>
            <a:off x="3317" y="1618"/>
            <a:ext cx="1765" cy="15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0605" name="Visio" r:id="rId5" imgW="2801836" imgH="2518258" progId="Visio.Drawing.11">
                    <p:embed/>
                  </p:oleObj>
                </mc:Choice>
                <mc:Fallback>
                  <p:oleObj name="Visio" r:id="rId5" imgW="2801836" imgH="2518258" progId="Visio.Drawing.11">
                    <p:embed/>
                    <p:pic>
                      <p:nvPicPr>
                        <p:cNvPr id="0" name="Object 1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7" y="1618"/>
                          <a:ext cx="1765" cy="15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1" name="Line 19"/>
            <p:cNvSpPr>
              <a:spLocks noChangeShapeType="1"/>
            </p:cNvSpPr>
            <p:nvPr/>
          </p:nvSpPr>
          <p:spPr bwMode="auto">
            <a:xfrm flipV="1">
              <a:off x="4320" y="1776"/>
              <a:ext cx="14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Line 20"/>
            <p:cNvSpPr>
              <a:spLocks noChangeShapeType="1"/>
            </p:cNvSpPr>
            <p:nvPr/>
          </p:nvSpPr>
          <p:spPr bwMode="auto">
            <a:xfrm>
              <a:off x="3600" y="1776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21"/>
            <p:cNvSpPr>
              <a:spLocks noChangeShapeType="1"/>
            </p:cNvSpPr>
            <p:nvPr/>
          </p:nvSpPr>
          <p:spPr bwMode="auto">
            <a:xfrm flipH="1">
              <a:off x="4224" y="1776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2"/>
            <p:cNvSpPr>
              <a:spLocks noChangeShapeType="1"/>
            </p:cNvSpPr>
            <p:nvPr/>
          </p:nvSpPr>
          <p:spPr bwMode="auto">
            <a:xfrm flipH="1">
              <a:off x="3936" y="2592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3"/>
            <p:cNvSpPr>
              <a:spLocks noChangeShapeType="1"/>
            </p:cNvSpPr>
            <p:nvPr/>
          </p:nvSpPr>
          <p:spPr bwMode="auto">
            <a:xfrm flipH="1">
              <a:off x="3936" y="2208"/>
              <a:ext cx="24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4"/>
            <p:cNvSpPr>
              <a:spLocks noChangeShapeType="1"/>
            </p:cNvSpPr>
            <p:nvPr/>
          </p:nvSpPr>
          <p:spPr bwMode="auto">
            <a:xfrm>
              <a:off x="4704" y="2592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Line 25"/>
            <p:cNvSpPr>
              <a:spLocks noChangeShapeType="1"/>
            </p:cNvSpPr>
            <p:nvPr/>
          </p:nvSpPr>
          <p:spPr bwMode="auto">
            <a:xfrm>
              <a:off x="4464" y="1776"/>
              <a:ext cx="33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Line 26"/>
            <p:cNvSpPr>
              <a:spLocks noChangeShapeType="1"/>
            </p:cNvSpPr>
            <p:nvPr/>
          </p:nvSpPr>
          <p:spPr bwMode="auto">
            <a:xfrm>
              <a:off x="4944" y="2256"/>
              <a:ext cx="288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3936" y="2592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 flipH="1">
              <a:off x="4992" y="2592"/>
              <a:ext cx="24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Line 29"/>
            <p:cNvSpPr>
              <a:spLocks noChangeShapeType="1"/>
            </p:cNvSpPr>
            <p:nvPr/>
          </p:nvSpPr>
          <p:spPr bwMode="auto">
            <a:xfrm>
              <a:off x="4320" y="3120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Line 30"/>
            <p:cNvSpPr>
              <a:spLocks noChangeShapeType="1"/>
            </p:cNvSpPr>
            <p:nvPr/>
          </p:nvSpPr>
          <p:spPr bwMode="auto">
            <a:xfrm flipH="1">
              <a:off x="4560" y="3120"/>
              <a:ext cx="24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Line 31"/>
            <p:cNvSpPr>
              <a:spLocks noChangeShapeType="1"/>
            </p:cNvSpPr>
            <p:nvPr/>
          </p:nvSpPr>
          <p:spPr bwMode="auto">
            <a:xfrm flipH="1">
              <a:off x="3072" y="3408"/>
              <a:ext cx="14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Line 32"/>
            <p:cNvSpPr>
              <a:spLocks noChangeShapeType="1"/>
            </p:cNvSpPr>
            <p:nvPr/>
          </p:nvSpPr>
          <p:spPr bwMode="auto">
            <a:xfrm flipH="1">
              <a:off x="2832" y="1728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Line 33"/>
            <p:cNvSpPr>
              <a:spLocks noChangeShapeType="1"/>
            </p:cNvSpPr>
            <p:nvPr/>
          </p:nvSpPr>
          <p:spPr bwMode="auto">
            <a:xfrm flipH="1">
              <a:off x="2928" y="3408"/>
              <a:ext cx="1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3" name="Picture 3" descr="ale29559_02053a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7838" y="1295400"/>
            <a:ext cx="8666162" cy="3499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3" name="Picture 3" descr="ale29559_02053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609600"/>
            <a:ext cx="4843462" cy="4575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3" name="Picture 3" descr="ale29559_0205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905000"/>
            <a:ext cx="5562809" cy="4077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04800" y="228600"/>
            <a:ext cx="66294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Practice Problem 2.15 (page 58)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4800" y="228600"/>
            <a:ext cx="66294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Problem 2.56 (page 75)</a:t>
            </a:r>
            <a:endParaRPr lang="en-US" sz="2800" dirty="0"/>
          </a:p>
        </p:txBody>
      </p:sp>
      <p:pic>
        <p:nvPicPr>
          <p:cNvPr id="5" name="Picture 3" descr="ale29559_021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1247775"/>
            <a:ext cx="9132888" cy="43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5295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3" name="Picture 3" descr="ale29559_021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169" y="1905000"/>
            <a:ext cx="3700906" cy="4171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" y="228600"/>
            <a:ext cx="66294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Problem 2.57 (page 75)</a:t>
            </a:r>
            <a:endParaRPr 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409433" y="1091625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 smtClean="0">
                <a:latin typeface="Arial" charset="0"/>
              </a:rPr>
              <a:t>Find </a:t>
            </a:r>
            <a:r>
              <a:rPr lang="en-US" sz="3200" dirty="0" err="1" smtClean="0">
                <a:latin typeface="Arial" charset="0"/>
              </a:rPr>
              <a:t>R</a:t>
            </a:r>
            <a:r>
              <a:rPr lang="en-US" sz="2000" dirty="0" err="1" smtClean="0">
                <a:latin typeface="Arial" charset="0"/>
              </a:rPr>
              <a:t>eq</a:t>
            </a:r>
            <a:r>
              <a:rPr lang="en-US" sz="3200" dirty="0" smtClean="0">
                <a:latin typeface="Arial" charset="0"/>
              </a:rPr>
              <a:t> and I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8478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3" name="Picture 3" descr="ale29559_020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838200"/>
            <a:ext cx="6096000" cy="251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1905000" y="3886200"/>
            <a:ext cx="6031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latin typeface="Arial" charset="0"/>
              </a:rPr>
              <a:t>A Y structure viewed as a T structure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4" name="Picture 3" descr="ale29559_0204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762000"/>
            <a:ext cx="4419600" cy="5538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81000" y="228600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latin typeface="Arial" charset="0"/>
              </a:rPr>
              <a:t>   </a:t>
            </a:r>
            <a:r>
              <a:rPr lang="en-US" sz="2800" dirty="0" smtClean="0">
                <a:latin typeface="Arial" charset="0"/>
              </a:rPr>
              <a:t>A </a:t>
            </a:r>
            <a:r>
              <a:rPr lang="en-US" sz="2800" b="1" dirty="0" smtClean="0">
                <a:latin typeface="Arial Unicode MS" charset="0"/>
                <a:cs typeface="Arial Unicode MS" charset="0"/>
              </a:rPr>
              <a:t>∆</a:t>
            </a:r>
            <a:r>
              <a:rPr lang="en-US" sz="2800" dirty="0" smtClean="0">
                <a:latin typeface="Arial" charset="0"/>
              </a:rPr>
              <a:t> configuration viewed as a </a:t>
            </a:r>
            <a:r>
              <a:rPr lang="el-GR" sz="2800" i="1" dirty="0" smtClean="0">
                <a:latin typeface="Arial Unicode MS" charset="0"/>
                <a:cs typeface="Arial Unicode MS" charset="0"/>
              </a:rPr>
              <a:t>π</a:t>
            </a:r>
            <a:r>
              <a:rPr lang="en-US" sz="2800" dirty="0" smtClean="0">
                <a:latin typeface="Arial" charset="0"/>
              </a:rPr>
              <a:t> configuration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3" name="Picture 3" descr="ale29559_0204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1371600"/>
            <a:ext cx="4419600" cy="3901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3" name="Picture 4" descr="AAAZILO0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0"/>
            <a:ext cx="5867400" cy="2847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2895600"/>
            <a:ext cx="5448300" cy="89535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4114800"/>
            <a:ext cx="5495925" cy="895350"/>
          </a:xfrm>
          <a:prstGeom prst="rect">
            <a:avLst/>
          </a:prstGeom>
          <a:noFill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5334000"/>
            <a:ext cx="5495925" cy="895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47800"/>
            <a:ext cx="4105275" cy="866775"/>
          </a:xfrm>
          <a:prstGeom prst="rect">
            <a:avLst/>
          </a:prstGeom>
          <a:noFill/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590800"/>
            <a:ext cx="4105275" cy="866775"/>
          </a:xfrm>
          <a:prstGeom prst="rect">
            <a:avLst/>
          </a:prstGeom>
          <a:noFill/>
        </p:spPr>
      </p:pic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3886200"/>
            <a:ext cx="4105275" cy="866775"/>
          </a:xfrm>
          <a:prstGeom prst="rect">
            <a:avLst/>
          </a:prstGeom>
          <a:noFill/>
        </p:spPr>
      </p:pic>
      <p:sp>
        <p:nvSpPr>
          <p:cNvPr id="2970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2190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0" y="3057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4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76187" y="2286000"/>
            <a:ext cx="4667813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0190" name="Object 14"/>
          <p:cNvGraphicFramePr>
            <a:graphicFrameLocks noChangeAspect="1"/>
          </p:cNvGraphicFramePr>
          <p:nvPr/>
        </p:nvGraphicFramePr>
        <p:xfrm>
          <a:off x="5867400" y="1447800"/>
          <a:ext cx="1981200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791" name="Equation" r:id="rId7" imgW="761669" imgH="241195" progId="Equation.3">
                  <p:embed/>
                </p:oleObj>
              </mc:Choice>
              <mc:Fallback>
                <p:oleObj name="Equation" r:id="rId7" imgW="761669" imgH="241195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447800"/>
                        <a:ext cx="1981200" cy="7000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0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143000"/>
            <a:ext cx="406717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2438400"/>
            <a:ext cx="4791075" cy="866775"/>
          </a:xfrm>
          <a:prstGeom prst="rect">
            <a:avLst/>
          </a:prstGeom>
          <a:noFill/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3657600"/>
            <a:ext cx="4791075" cy="866775"/>
          </a:xfrm>
          <a:prstGeom prst="rect">
            <a:avLst/>
          </a:prstGeom>
          <a:noFill/>
        </p:spPr>
      </p:pic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2190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3057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1754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5029200"/>
            <a:ext cx="4762500" cy="866775"/>
          </a:xfrm>
          <a:prstGeom prst="rect">
            <a:avLst/>
          </a:prstGeom>
          <a:noFill/>
        </p:spPr>
      </p:pic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1212" name="Object 12"/>
          <p:cNvGraphicFramePr>
            <a:graphicFrameLocks noChangeAspect="1"/>
          </p:cNvGraphicFramePr>
          <p:nvPr/>
        </p:nvGraphicFramePr>
        <p:xfrm>
          <a:off x="3124200" y="304800"/>
          <a:ext cx="1752600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815" name="Equation" r:id="rId7" imgW="761669" imgH="241195" progId="Equation.3">
                  <p:embed/>
                </p:oleObj>
              </mc:Choice>
              <mc:Fallback>
                <p:oleObj name="Equation" r:id="rId7" imgW="761669" imgH="241195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04800"/>
                        <a:ext cx="1752600" cy="54768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51" name="Rectangle 7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0" y="2190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0" y="3057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1756" name="Rectangle 12"/>
          <p:cNvSpPr>
            <a:spLocks noChangeArrowheads="1"/>
          </p:cNvSpPr>
          <p:nvPr/>
        </p:nvSpPr>
        <p:spPr bwMode="auto">
          <a:xfrm>
            <a:off x="0" y="1323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 descr="ale29559_020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196" y="2057400"/>
            <a:ext cx="6493607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055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CDF3A5-8177-43E4-BB11-81D968DB635B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3" name="Picture 3" descr="ale29559_0205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600200"/>
            <a:ext cx="5133975" cy="44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533400" y="304800"/>
            <a:ext cx="4419600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Example 2.15 (page 56)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4602</TotalTime>
  <Words>78</Words>
  <Application>Microsoft Office PowerPoint</Application>
  <PresentationFormat>On-screen Show (4:3)</PresentationFormat>
  <Paragraphs>27</Paragraphs>
  <Slides>14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Concourse</vt:lpstr>
      <vt:lpstr>Visio</vt:lpstr>
      <vt:lpstr>Equation</vt:lpstr>
      <vt:lpstr>2.9 Star-delta transformation (1)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UTM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Lecturer</dc:creator>
  <cp:lastModifiedBy>Nour</cp:lastModifiedBy>
  <cp:revision>146</cp:revision>
  <dcterms:created xsi:type="dcterms:W3CDTF">2008-06-30T23:15:38Z</dcterms:created>
  <dcterms:modified xsi:type="dcterms:W3CDTF">2011-10-03T12:37:16Z</dcterms:modified>
</cp:coreProperties>
</file>