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2" r:id="rId2"/>
    <p:sldId id="343" r:id="rId3"/>
    <p:sldId id="345" r:id="rId4"/>
    <p:sldId id="344" r:id="rId5"/>
    <p:sldId id="346" r:id="rId6"/>
    <p:sldId id="348" r:id="rId7"/>
    <p:sldId id="350" r:id="rId8"/>
    <p:sldId id="357" r:id="rId9"/>
    <p:sldId id="351" r:id="rId10"/>
    <p:sldId id="352" r:id="rId11"/>
    <p:sldId id="353" r:id="rId12"/>
    <p:sldId id="354" r:id="rId13"/>
    <p:sldId id="358" r:id="rId14"/>
    <p:sldId id="359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D6F65E2-0CD4-408F-8DF2-89085E8E0FDA}" type="datetimeFigureOut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4" tIns="49522" rIns="99044" bIns="495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09AA5F8-C5FE-4660-968F-A7093994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890835-DD1B-4E6D-BA00-98B19AB0D765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0B788-10B6-44DA-8E4B-803A0103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21F8-09FD-4E64-AFEE-11D574213559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B2F7-42C9-4006-9E9C-3C4846C7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91C-C9BE-4F68-9651-2FD07B2E58BE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43D8-160A-469D-B0BD-26547689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56F-9A52-453E-8D90-A29B3635843F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E1FF-688D-4789-9AD2-08ECF115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4F7E-87F1-4E13-9176-60C52527C105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984E-BD78-4171-A34A-987F5D2F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8E9A-F7CF-462D-BAE2-49AD39DFD32B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82B4-5159-4367-9D07-719858A9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CF5-171F-4AE9-94A8-3BCCA96EC7EA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3259-EF61-4D85-98AE-E9BC188D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833A-8EB0-441F-8718-FCFD0EBFE94D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F915-DD08-4DE8-94C6-873BF721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74C-20A8-422E-8922-0E5632BDC600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F3A5-8177-43E4-BB11-81D968DB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C6A9-F273-4C9C-9FBC-3ED8FED46E93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AAFC-83D5-47EB-8249-8645255E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51E8-41F4-42A0-BAA6-A3A84FFDE7E3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F809-B357-4B4D-900A-937BB76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040A1D26-FB2C-4CC7-91B8-4F129111D93F}" type="datetime1">
              <a:rPr lang="en-US"/>
              <a:pPr>
                <a:defRPr/>
              </a:pPr>
              <a:t>10/3/2011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25DA669C-C2D6-4F5D-8F1D-C472631A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83" r:id="rId6"/>
    <p:sldLayoutId id="2147484076" r:id="rId7"/>
    <p:sldLayoutId id="2147484084" r:id="rId8"/>
    <p:sldLayoutId id="2147484085" r:id="rId9"/>
    <p:sldLayoutId id="2147484077" r:id="rId10"/>
    <p:sldLayoutId id="214748407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2.9 Star-delta transformation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00"/>
                </a:solidFill>
              </a:rPr>
              <a:t>Resistors are neither in parallel nor in series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28600" y="2667000"/>
            <a:ext cx="4724400" cy="2427288"/>
            <a:chOff x="480" y="1056"/>
            <a:chExt cx="2913" cy="1721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1056" y="1248"/>
            <a:ext cx="2337" cy="1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4" name="Visio" r:id="rId3" imgW="3710178" imgH="2426703" progId="Visio.Drawing.11">
                    <p:embed/>
                  </p:oleObj>
                </mc:Choice>
                <mc:Fallback>
                  <p:oleObj name="Visio" r:id="rId3" imgW="3710178" imgH="2426703" progId="Visio.Drawing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248"/>
                          <a:ext cx="2337" cy="15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56" y="13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056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32" y="1056"/>
              <a:ext cx="4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1</a:t>
              </a:r>
              <a:endParaRPr lang="en-US" b="1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160" y="1535"/>
              <a:ext cx="33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876" y="1488"/>
              <a:ext cx="34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3</a:t>
              </a:r>
              <a:endParaRPr lang="en-US" b="1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687" y="2112"/>
              <a:ext cx="33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640" y="2065"/>
              <a:ext cx="33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4</a:t>
              </a:r>
              <a:endParaRPr lang="en-US" b="1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160" y="2207"/>
              <a:ext cx="33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5</a:t>
              </a:r>
              <a:endParaRPr lang="en-US" b="1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28" y="2256"/>
              <a:ext cx="37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6</a:t>
              </a:r>
              <a:endParaRPr lang="en-US" b="1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80" y="2064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672" y="1776"/>
              <a:ext cx="52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R</a:t>
              </a:r>
              <a:r>
                <a:rPr lang="en-US" b="1" baseline="-25000"/>
                <a:t>eq</a:t>
              </a:r>
              <a:endParaRPr lang="en-US" b="1"/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410200" y="3276600"/>
            <a:ext cx="3124200" cy="1600200"/>
            <a:chOff x="2832" y="1618"/>
            <a:chExt cx="2400" cy="1790"/>
          </a:xfrm>
        </p:grpSpPr>
        <p:graphicFrame>
          <p:nvGraphicFramePr>
            <p:cNvPr id="20" name="Object 18"/>
            <p:cNvGraphicFramePr>
              <a:graphicFrameLocks noChangeAspect="1"/>
            </p:cNvGraphicFramePr>
            <p:nvPr/>
          </p:nvGraphicFramePr>
          <p:xfrm>
            <a:off x="3317" y="1618"/>
            <a:ext cx="1765" cy="1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5" name="Visio" r:id="rId5" imgW="2801836" imgH="2518258" progId="Visio.Drawing.11">
                    <p:embed/>
                  </p:oleObj>
                </mc:Choice>
                <mc:Fallback>
                  <p:oleObj name="Visio" r:id="rId5" imgW="2801836" imgH="2518258" progId="Visio.Drawing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" y="1618"/>
                          <a:ext cx="1765" cy="1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4320" y="177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600" y="17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4224" y="17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3936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3936" y="2208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704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464" y="17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944" y="225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936" y="259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992" y="2592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320" y="312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560" y="312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3072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832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2928" y="34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3" descr="ale29559_0205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295400"/>
            <a:ext cx="8666162" cy="349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3" descr="ale29559_0205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4843462" cy="45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3" descr="ale29559_0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5562809" cy="407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Practice Problem 2.15 (page 58)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Problem 2.56 (page 75)</a:t>
            </a:r>
            <a:endParaRPr lang="en-US" sz="2800" dirty="0"/>
          </a:p>
        </p:txBody>
      </p:sp>
      <p:pic>
        <p:nvPicPr>
          <p:cNvPr id="5" name="Picture 3" descr="ale29559_02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47775"/>
            <a:ext cx="9132888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3" descr="ale29559_02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69" y="1905000"/>
            <a:ext cx="3700906" cy="41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629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Problem 2.57 (page 75)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09433" y="10916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Arial" charset="0"/>
              </a:rPr>
              <a:t>Find </a:t>
            </a:r>
            <a:r>
              <a:rPr lang="en-US" sz="3200" dirty="0" err="1" smtClean="0">
                <a:latin typeface="Arial" charset="0"/>
              </a:rPr>
              <a:t>R</a:t>
            </a:r>
            <a:r>
              <a:rPr lang="en-US" sz="2000" dirty="0" err="1" smtClean="0">
                <a:latin typeface="Arial" charset="0"/>
              </a:rPr>
              <a:t>eq</a:t>
            </a:r>
            <a:r>
              <a:rPr lang="en-US" sz="3200" dirty="0" smtClean="0">
                <a:latin typeface="Arial" charset="0"/>
              </a:rPr>
              <a:t> and 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3" descr="ale29559_02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096000" cy="25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3886200"/>
            <a:ext cx="6031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charset="0"/>
              </a:rPr>
              <a:t>A Y structure viewed as a T structure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 descr="ale29559_0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762000"/>
            <a:ext cx="4419600" cy="55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2286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</a:rPr>
              <a:t>   </a:t>
            </a: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 Unicode MS" charset="0"/>
                <a:cs typeface="Arial Unicode MS" charset="0"/>
              </a:rPr>
              <a:t>∆</a:t>
            </a:r>
            <a:r>
              <a:rPr lang="en-US" sz="2800" dirty="0" smtClean="0">
                <a:latin typeface="Arial" charset="0"/>
              </a:rPr>
              <a:t> configuration viewed as a </a:t>
            </a:r>
            <a:r>
              <a:rPr lang="el-GR" sz="2800" i="1" dirty="0" smtClean="0">
                <a:latin typeface="Arial Unicode MS" charset="0"/>
                <a:cs typeface="Arial Unicode MS" charset="0"/>
              </a:rPr>
              <a:t>π</a:t>
            </a:r>
            <a:r>
              <a:rPr lang="en-US" sz="2800" dirty="0" smtClean="0">
                <a:latin typeface="Arial" charset="0"/>
              </a:rPr>
              <a:t> configuration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3" descr="ale29559_02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4419600" cy="390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4" descr="AAAZILO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5867400" cy="284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895600"/>
            <a:ext cx="5448300" cy="8953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14800"/>
            <a:ext cx="5495925" cy="89535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334000"/>
            <a:ext cx="5495925" cy="89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7800"/>
            <a:ext cx="4105275" cy="866775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90800"/>
            <a:ext cx="4105275" cy="866775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86200"/>
            <a:ext cx="4105275" cy="866775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187" y="2286000"/>
            <a:ext cx="4667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5867400" y="1447800"/>
          <a:ext cx="1981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Equation" r:id="rId7" imgW="761669" imgH="241195" progId="Equation.3">
                  <p:embed/>
                </p:oleObj>
              </mc:Choice>
              <mc:Fallback>
                <p:oleObj name="Equation" r:id="rId7" imgW="761669" imgH="24119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1981200" cy="700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0671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438400"/>
            <a:ext cx="4791075" cy="866775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657600"/>
            <a:ext cx="4791075" cy="86677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029200"/>
            <a:ext cx="4762500" cy="866775"/>
          </a:xfrm>
          <a:prstGeom prst="rect">
            <a:avLst/>
          </a:prstGeom>
          <a:noFill/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3124200" y="304800"/>
          <a:ext cx="17526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5" name="Equation" r:id="rId7" imgW="761669" imgH="241195" progId="Equation.3">
                  <p:embed/>
                </p:oleObj>
              </mc:Choice>
              <mc:Fallback>
                <p:oleObj name="Equation" r:id="rId7" imgW="761669" imgH="24119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"/>
                        <a:ext cx="1752600" cy="5476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ale29559_0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96" y="2057400"/>
            <a:ext cx="649360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DF3A5-8177-43E4-BB11-81D968DB63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3" descr="ale29559_0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133975" cy="44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4419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2.15 (page 56)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4602</TotalTime>
  <Words>78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Concourse</vt:lpstr>
      <vt:lpstr>Visio</vt:lpstr>
      <vt:lpstr>Equation</vt:lpstr>
      <vt:lpstr>2.9 Star-delta transformation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Lecturer</dc:creator>
  <cp:lastModifiedBy>Nour</cp:lastModifiedBy>
  <cp:revision>146</cp:revision>
  <dcterms:created xsi:type="dcterms:W3CDTF">2008-06-30T23:15:38Z</dcterms:created>
  <dcterms:modified xsi:type="dcterms:W3CDTF">2011-10-03T12:37:16Z</dcterms:modified>
</cp:coreProperties>
</file>