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439" r:id="rId6"/>
    <p:sldId id="260" r:id="rId7"/>
    <p:sldId id="2434" r:id="rId8"/>
    <p:sldId id="2444" r:id="rId9"/>
    <p:sldId id="258" r:id="rId10"/>
    <p:sldId id="2445" r:id="rId11"/>
    <p:sldId id="2446" r:id="rId12"/>
    <p:sldId id="2447" r:id="rId13"/>
    <p:sldId id="2448" r:id="rId14"/>
    <p:sldId id="2449" r:id="rId15"/>
    <p:sldId id="2438" r:id="rId16"/>
    <p:sldId id="2450" r:id="rId17"/>
    <p:sldId id="2451" r:id="rId18"/>
    <p:sldId id="24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4948"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11/10/2019</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11/10/2019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3</a:t>
            </a:fld>
            <a:endParaRPr lang="en-US" dirty="0"/>
          </a:p>
        </p:txBody>
      </p:sp>
    </p:spTree>
    <p:extLst>
      <p:ext uri="{BB962C8B-B14F-4D97-AF65-F5344CB8AC3E}">
        <p14:creationId xmlns:p14="http://schemas.microsoft.com/office/powerpoint/2010/main" val="174446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12</a:t>
            </a:fld>
            <a:endParaRPr lang="en-US" dirty="0"/>
          </a:p>
        </p:txBody>
      </p:sp>
    </p:spTree>
    <p:extLst>
      <p:ext uri="{BB962C8B-B14F-4D97-AF65-F5344CB8AC3E}">
        <p14:creationId xmlns:p14="http://schemas.microsoft.com/office/powerpoint/2010/main" val="315203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4519" y="1189038"/>
            <a:ext cx="11002962" cy="4987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300">
                <a:solidFill>
                  <a:schemeClr val="bg1"/>
                </a:solidFill>
                <a:latin typeface="+mn-lt"/>
              </a:defRPr>
            </a:lvl1pPr>
          </a:lstStyle>
          <a:p>
            <a:r>
              <a:rPr lang="en-US" dirty="0"/>
              <a:t>CLICK TO EDIT MASTER TITLE STYLE</a:t>
            </a:r>
          </a:p>
        </p:txBody>
      </p:sp>
      <p:sp>
        <p:nvSpPr>
          <p:cNvPr id="6" name="Footer Placeholder 5">
            <a:extLst>
              <a:ext uri="{FF2B5EF4-FFF2-40B4-BE49-F238E27FC236}">
                <a16:creationId xmlns:a16="http://schemas.microsoft.com/office/drawing/2014/main" id="{5BC6E0AC-4834-46AF-A953-9EE372259DE3}"/>
              </a:ext>
            </a:extLst>
          </p:cNvPr>
          <p:cNvSpPr>
            <a:spLocks noGrp="1"/>
          </p:cNvSpPr>
          <p:nvPr>
            <p:ph type="ftr" sz="quarter" idx="10"/>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0D4F2F3C-7D16-40A3-A7C1-77AE127D5D9A}"/>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80800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381524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a:r>
              <a:rPr lang="en-US"/>
              <a:t>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a:t>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169633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6215741"/>
            <a:chOff x="252031" y="391887"/>
            <a:chExt cx="7433283" cy="6215741"/>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2729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4981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80580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8571B4-4133-4DE5-AD8F-A341842CBE58}"/>
              </a:ext>
            </a:extLst>
          </p:cNvPr>
          <p:cNvSpPr>
            <a:spLocks noGrp="1"/>
          </p:cNvSpPr>
          <p:nvPr>
            <p:ph type="ftr" sz="quarter" idx="10"/>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39C200B3-102B-4BB6-AEB0-D99EE027F096}"/>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979308"/>
          </a:xfrm>
        </p:spPr>
        <p:txBody>
          <a:bodyPr anchor="b"/>
          <a:lstStyle>
            <a:lvl1pPr>
              <a:defRPr sz="3200" b="1">
                <a:solidFill>
                  <a:schemeClr val="bg1"/>
                </a:solidFill>
                <a:latin typeface="+mn-lt"/>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Footer Placeholder 3">
            <a:extLst>
              <a:ext uri="{FF2B5EF4-FFF2-40B4-BE49-F238E27FC236}">
                <a16:creationId xmlns:a16="http://schemas.microsoft.com/office/drawing/2014/main" id="{7BFE929D-DC77-46CA-82A0-DBC67BEA93A1}"/>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04A17937-35A7-4492-BF9B-0912A22FF3F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a:solidFill>
            <a:schemeClr val="bg1">
              <a:lumMod val="50000"/>
            </a:schemeClr>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D56B8994-D221-4700-A133-4FCBC9C9406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CCBE36DC-B3F9-4725-94B8-EAD411EC241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5" name="Title 4">
            <a:extLst>
              <a:ext uri="{FF2B5EF4-FFF2-40B4-BE49-F238E27FC236}">
                <a16:creationId xmlns:a16="http://schemas.microsoft.com/office/drawing/2014/main" id="{AF50108F-20E3-412D-860B-14CB11988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Add a Footer</a:t>
            </a:r>
          </a:p>
        </p:txBody>
      </p:sp>
      <p:sp>
        <p:nvSpPr>
          <p:cNvPr id="9" name="Rectangle: Single Corner Snipped 8">
            <a:extLst>
              <a:ext uri="{FF2B5EF4-FFF2-40B4-BE49-F238E27FC236}">
                <a16:creationId xmlns:a16="http://schemas.microsoft.com/office/drawing/2014/main" id="{7166C798-72CE-4F2D-9A04-013F24A2659F}"/>
              </a:ext>
            </a:extLst>
          </p:cNvPr>
          <p:cNvSpPr/>
          <p:nvPr userDrawn="1"/>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0" r:id="rId7"/>
    <p:sldLayoutId id="2147483663" r:id="rId8"/>
    <p:sldLayoutId id="2147483662" r:id="rId9"/>
    <p:sldLayoutId id="2147483669" r:id="rId10"/>
    <p:sldLayoutId id="2147483661" r:id="rId11"/>
    <p:sldLayoutId id="2147483666" r:id="rId12"/>
    <p:sldLayoutId id="2147483670" r:id="rId13"/>
    <p:sldLayoutId id="2147483667" r:id="rId14"/>
    <p:sldLayoutId id="2147483668" r:id="rId15"/>
    <p:sldLayoutId id="2147483665" r:id="rId16"/>
    <p:sldLayoutId id="2147483671" r:id="rId17"/>
    <p:sldLayoutId id="2147483655" r:id="rId18"/>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youtube.com/watch?v=VON1ZHu5ntg"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xmlns="" val="1"/>
              </a:ext>
            </a:extLst>
          </p:cNvPr>
          <p:cNvSpPr/>
          <p:nvPr/>
        </p:nvSpPr>
        <p:spPr>
          <a:xfrm>
            <a:off x="-71015" y="0"/>
            <a:ext cx="12263015"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 uri="{C183D7F6-B498-43B3-948B-1728B52AA6E4}">
                  <adec:decorative xmlns:adec="http://schemas.microsoft.com/office/drawing/2017/decorative" xmlns=""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BF662F-A198-4AD3-8EBC-0EC9A52B2994}"/>
                </a:ext>
                <a:ext uri="{C183D7F6-B498-43B3-948B-1728B52AA6E4}">
                  <adec:decorative xmlns:adec="http://schemas.microsoft.com/office/drawing/2017/decorative" xmlns=""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 uri="{C183D7F6-B498-43B3-948B-1728B52AA6E4}">
                  <adec:decorative xmlns:adec="http://schemas.microsoft.com/office/drawing/2017/decorative" xmlns=""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1564151" y="1751364"/>
            <a:ext cx="6609256" cy="1508126"/>
          </a:xfrm>
        </p:spPr>
        <p:txBody>
          <a:bodyPr/>
          <a:lstStyle/>
          <a:p>
            <a:r>
              <a:rPr lang="en-US" dirty="0"/>
              <a:t>INFORMATION</a:t>
            </a:r>
            <a:br>
              <a:rPr lang="en-US" dirty="0"/>
            </a:br>
            <a:r>
              <a:rPr lang="en-US" dirty="0"/>
              <a:t>SYSTEM</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4471926" y="3393462"/>
            <a:ext cx="6609256" cy="1921020"/>
          </a:xfrm>
        </p:spPr>
        <p:txBody>
          <a:bodyPr/>
          <a:lstStyle/>
          <a:p>
            <a:pPr marL="800100" lvl="1" indent="-342900" algn="l">
              <a:buFont typeface="Wingdings" panose="05000000000000000000" pitchFamily="2" charset="2"/>
              <a:buChar char="q"/>
            </a:pPr>
            <a:r>
              <a:rPr lang="en-US" dirty="0"/>
              <a:t>NALINI A/P VIJAYAN</a:t>
            </a:r>
          </a:p>
          <a:p>
            <a:pPr marL="800100" lvl="1" indent="-342900" algn="l">
              <a:buFont typeface="Wingdings" panose="05000000000000000000" pitchFamily="2" charset="2"/>
              <a:buChar char="q"/>
            </a:pPr>
            <a:r>
              <a:rPr lang="en-US" dirty="0"/>
              <a:t>TEE HUI YOU</a:t>
            </a:r>
          </a:p>
          <a:p>
            <a:pPr marL="800100" lvl="1" indent="-342900" algn="l">
              <a:buFont typeface="Wingdings" panose="05000000000000000000" pitchFamily="2" charset="2"/>
              <a:buChar char="q"/>
            </a:pPr>
            <a:r>
              <a:rPr lang="en-US" dirty="0"/>
              <a:t>NOR HAFIYZHA BT. MD HUSNI</a:t>
            </a:r>
          </a:p>
          <a:p>
            <a:pPr marL="800100" lvl="1" indent="-342900" algn="l">
              <a:buFont typeface="Wingdings" panose="05000000000000000000" pitchFamily="2" charset="2"/>
              <a:buChar char="q"/>
            </a:pPr>
            <a:r>
              <a:rPr lang="en-US" dirty="0"/>
              <a:t>NOR ARMIRANI BINTI MOHD MAZLAN</a:t>
            </a:r>
          </a:p>
          <a:p>
            <a:pPr marL="800100" lvl="1" indent="-342900">
              <a:buFont typeface="Wingdings" panose="05000000000000000000" pitchFamily="2" charset="2"/>
              <a:buChar char="q"/>
            </a:pPr>
            <a:endParaRPr lang="en-US" dirty="0"/>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8042" b="8042"/>
          <a:stretch>
            <a:fillRect/>
          </a:stretch>
        </p:blipFill>
        <p:spPr>
          <a:xfrm>
            <a:off x="0" y="0"/>
            <a:ext cx="12263438" cy="6858000"/>
          </a:xfrm>
        </p:spPr>
      </p:pic>
      <p:sp>
        <p:nvSpPr>
          <p:cNvPr id="3" name="Title 2"/>
          <p:cNvSpPr>
            <a:spLocks noGrp="1"/>
          </p:cNvSpPr>
          <p:nvPr>
            <p:ph type="title"/>
          </p:nvPr>
        </p:nvSpPr>
        <p:spPr>
          <a:xfrm>
            <a:off x="4238587" y="2387266"/>
            <a:ext cx="3643809" cy="2083468"/>
          </a:xfrm>
        </p:spPr>
        <p:txBody>
          <a:bodyPr>
            <a:normAutofit/>
          </a:bodyPr>
          <a:lstStyle/>
          <a:p>
            <a:r>
              <a:rPr lang="en-MY" sz="3200" dirty="0"/>
              <a:t>Part of </a:t>
            </a:r>
            <a:r>
              <a:rPr lang="en-MY" sz="3200" dirty="0" err="1"/>
              <a:t>dss</a:t>
            </a:r>
            <a:endParaRPr lang="en-MY" sz="3200" dirty="0"/>
          </a:p>
        </p:txBody>
      </p:sp>
      <p:sp>
        <p:nvSpPr>
          <p:cNvPr id="5" name="Footer Placeholder 4"/>
          <p:cNvSpPr>
            <a:spLocks noGrp="1"/>
          </p:cNvSpPr>
          <p:nvPr>
            <p:ph type="ftr" sz="quarter" idx="16"/>
          </p:nvPr>
        </p:nvSpPr>
        <p:spPr/>
        <p:txBody>
          <a:bodyPr/>
          <a:lstStyle/>
          <a:p>
            <a:r>
              <a:rPr lang="en-US"/>
              <a:t>Add a Footer</a:t>
            </a:r>
            <a:endParaRPr lang="en-US" dirty="0"/>
          </a:p>
        </p:txBody>
      </p:sp>
      <p:sp>
        <p:nvSpPr>
          <p:cNvPr id="6" name="Slide Number Placeholder 5"/>
          <p:cNvSpPr>
            <a:spLocks noGrp="1"/>
          </p:cNvSpPr>
          <p:nvPr>
            <p:ph type="sldNum" sz="quarter" idx="17"/>
          </p:nvPr>
        </p:nvSpPr>
        <p:spPr/>
        <p:txBody>
          <a:bodyPr/>
          <a:lstStyle/>
          <a:p>
            <a:fld id="{8C2E478F-E849-4A8C-AF1F-CBCC78A7CBFA}" type="slidenum">
              <a:rPr lang="en-US" smtClean="0"/>
              <a:pPr/>
              <a:t>10</a:t>
            </a:fld>
            <a:endParaRPr lang="en-US" dirty="0"/>
          </a:p>
        </p:txBody>
      </p:sp>
      <p:sp>
        <p:nvSpPr>
          <p:cNvPr id="9" name="泪滴形 7"/>
          <p:cNvSpPr/>
          <p:nvPr/>
        </p:nvSpPr>
        <p:spPr>
          <a:xfrm rot="8220000">
            <a:off x="9736224" y="1825480"/>
            <a:ext cx="605155" cy="605155"/>
          </a:xfrm>
          <a:prstGeom prst="teardrop">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7"/>
          <p:cNvSpPr/>
          <p:nvPr/>
        </p:nvSpPr>
        <p:spPr>
          <a:xfrm rot="8220000">
            <a:off x="1628809" y="4311645"/>
            <a:ext cx="605155" cy="605155"/>
          </a:xfrm>
          <a:prstGeom prst="teardrop">
            <a:avLst>
              <a:gd name="adj" fmla="val 9947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7"/>
          <p:cNvSpPr/>
          <p:nvPr/>
        </p:nvSpPr>
        <p:spPr>
          <a:xfrm rot="8220000">
            <a:off x="1628809" y="1825478"/>
            <a:ext cx="605155" cy="605155"/>
          </a:xfrm>
          <a:prstGeom prst="teardrop">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泪滴形 7"/>
          <p:cNvSpPr/>
          <p:nvPr/>
        </p:nvSpPr>
        <p:spPr>
          <a:xfrm rot="8220000">
            <a:off x="9884392" y="4332756"/>
            <a:ext cx="605155" cy="605155"/>
          </a:xfrm>
          <a:prstGeom prst="teardrop">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2"/>
          <p:cNvSpPr>
            <a:spLocks noEditPoints="1"/>
          </p:cNvSpPr>
          <p:nvPr/>
        </p:nvSpPr>
        <p:spPr bwMode="auto">
          <a:xfrm>
            <a:off x="1761555" y="4462457"/>
            <a:ext cx="316230" cy="303530"/>
          </a:xfrm>
          <a:custGeom>
            <a:avLst/>
            <a:gdLst>
              <a:gd name="T0" fmla="*/ 134 w 184"/>
              <a:gd name="T1" fmla="*/ 84 h 176"/>
              <a:gd name="T2" fmla="*/ 148 w 184"/>
              <a:gd name="T3" fmla="*/ 48 h 176"/>
              <a:gd name="T4" fmla="*/ 142 w 184"/>
              <a:gd name="T5" fmla="*/ 44 h 176"/>
              <a:gd name="T6" fmla="*/ 128 w 184"/>
              <a:gd name="T7" fmla="*/ 80 h 176"/>
              <a:gd name="T8" fmla="*/ 156 w 184"/>
              <a:gd name="T9" fmla="*/ 144 h 176"/>
              <a:gd name="T10" fmla="*/ 156 w 184"/>
              <a:gd name="T11" fmla="*/ 176 h 176"/>
              <a:gd name="T12" fmla="*/ 156 w 184"/>
              <a:gd name="T13" fmla="*/ 144 h 176"/>
              <a:gd name="T14" fmla="*/ 148 w 184"/>
              <a:gd name="T15" fmla="*/ 160 h 176"/>
              <a:gd name="T16" fmla="*/ 164 w 184"/>
              <a:gd name="T17" fmla="*/ 160 h 176"/>
              <a:gd name="T18" fmla="*/ 76 w 184"/>
              <a:gd name="T19" fmla="*/ 144 h 176"/>
              <a:gd name="T20" fmla="*/ 76 w 184"/>
              <a:gd name="T21" fmla="*/ 176 h 176"/>
              <a:gd name="T22" fmla="*/ 76 w 184"/>
              <a:gd name="T23" fmla="*/ 144 h 176"/>
              <a:gd name="T24" fmla="*/ 68 w 184"/>
              <a:gd name="T25" fmla="*/ 160 h 176"/>
              <a:gd name="T26" fmla="*/ 84 w 184"/>
              <a:gd name="T27" fmla="*/ 160 h 176"/>
              <a:gd name="T28" fmla="*/ 182 w 184"/>
              <a:gd name="T29" fmla="*/ 24 h 176"/>
              <a:gd name="T30" fmla="*/ 40 w 184"/>
              <a:gd name="T31" fmla="*/ 25 h 176"/>
              <a:gd name="T32" fmla="*/ 32 w 184"/>
              <a:gd name="T33" fmla="*/ 3 h 176"/>
              <a:gd name="T34" fmla="*/ 30 w 184"/>
              <a:gd name="T35" fmla="*/ 0 h 176"/>
              <a:gd name="T36" fmla="*/ 0 w 184"/>
              <a:gd name="T37" fmla="*/ 2 h 176"/>
              <a:gd name="T38" fmla="*/ 2 w 184"/>
              <a:gd name="T39" fmla="*/ 8 h 176"/>
              <a:gd name="T40" fmla="*/ 55 w 184"/>
              <a:gd name="T41" fmla="*/ 98 h 176"/>
              <a:gd name="T42" fmla="*/ 56 w 184"/>
              <a:gd name="T43" fmla="*/ 99 h 176"/>
              <a:gd name="T44" fmla="*/ 44 w 184"/>
              <a:gd name="T45" fmla="*/ 129 h 176"/>
              <a:gd name="T46" fmla="*/ 44 w 184"/>
              <a:gd name="T47" fmla="*/ 131 h 176"/>
              <a:gd name="T48" fmla="*/ 46 w 184"/>
              <a:gd name="T49" fmla="*/ 136 h 176"/>
              <a:gd name="T50" fmla="*/ 172 w 184"/>
              <a:gd name="T51" fmla="*/ 134 h 176"/>
              <a:gd name="T52" fmla="*/ 170 w 184"/>
              <a:gd name="T53" fmla="*/ 128 h 176"/>
              <a:gd name="T54" fmla="*/ 62 w 184"/>
              <a:gd name="T55" fmla="*/ 104 h 176"/>
              <a:gd name="T56" fmla="*/ 164 w 184"/>
              <a:gd name="T57" fmla="*/ 102 h 176"/>
              <a:gd name="T58" fmla="*/ 183 w 184"/>
              <a:gd name="T59" fmla="*/ 32 h 176"/>
              <a:gd name="T60" fmla="*/ 184 w 184"/>
              <a:gd name="T61" fmla="*/ 26 h 176"/>
              <a:gd name="T62" fmla="*/ 156 w 184"/>
              <a:gd name="T63" fmla="*/ 96 h 176"/>
              <a:gd name="T64" fmla="*/ 63 w 184"/>
              <a:gd name="T65" fmla="*/ 96 h 176"/>
              <a:gd name="T66" fmla="*/ 174 w 184"/>
              <a:gd name="T67" fmla="*/ 32 h 176"/>
              <a:gd name="T68" fmla="*/ 80 w 184"/>
              <a:gd name="T69" fmla="*/ 82 h 176"/>
              <a:gd name="T70" fmla="*/ 87 w 184"/>
              <a:gd name="T71" fmla="*/ 83 h 176"/>
              <a:gd name="T72" fmla="*/ 78 w 184"/>
              <a:gd name="T73" fmla="*/ 46 h 176"/>
              <a:gd name="T74" fmla="*/ 71 w 184"/>
              <a:gd name="T75" fmla="*/ 45 h 176"/>
              <a:gd name="T76" fmla="*/ 80 w 184"/>
              <a:gd name="T77" fmla="*/ 82 h 176"/>
              <a:gd name="T78" fmla="*/ 110 w 184"/>
              <a:gd name="T79" fmla="*/ 84 h 176"/>
              <a:gd name="T80" fmla="*/ 112 w 184"/>
              <a:gd name="T81" fmla="*/ 46 h 176"/>
              <a:gd name="T82" fmla="*/ 106 w 184"/>
              <a:gd name="T83" fmla="*/ 44 h 176"/>
              <a:gd name="T84" fmla="*/ 104 w 184"/>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76">
                <a:moveTo>
                  <a:pt x="130" y="83"/>
                </a:moveTo>
                <a:cubicBezTo>
                  <a:pt x="134" y="84"/>
                  <a:pt x="134" y="84"/>
                  <a:pt x="134" y="84"/>
                </a:cubicBezTo>
                <a:cubicBezTo>
                  <a:pt x="135" y="84"/>
                  <a:pt x="136" y="83"/>
                  <a:pt x="137" y="82"/>
                </a:cubicBezTo>
                <a:cubicBezTo>
                  <a:pt x="148" y="48"/>
                  <a:pt x="148" y="48"/>
                  <a:pt x="148" y="48"/>
                </a:cubicBezTo>
                <a:cubicBezTo>
                  <a:pt x="148" y="47"/>
                  <a:pt x="147" y="46"/>
                  <a:pt x="146" y="45"/>
                </a:cubicBezTo>
                <a:cubicBezTo>
                  <a:pt x="142" y="44"/>
                  <a:pt x="142" y="44"/>
                  <a:pt x="142" y="44"/>
                </a:cubicBezTo>
                <a:cubicBezTo>
                  <a:pt x="141" y="44"/>
                  <a:pt x="140" y="45"/>
                  <a:pt x="139" y="46"/>
                </a:cubicBezTo>
                <a:cubicBezTo>
                  <a:pt x="128" y="80"/>
                  <a:pt x="128" y="80"/>
                  <a:pt x="128" y="80"/>
                </a:cubicBezTo>
                <a:cubicBezTo>
                  <a:pt x="128" y="81"/>
                  <a:pt x="129" y="82"/>
                  <a:pt x="130" y="83"/>
                </a:cubicBezTo>
                <a:close/>
                <a:moveTo>
                  <a:pt x="156" y="144"/>
                </a:moveTo>
                <a:cubicBezTo>
                  <a:pt x="147" y="144"/>
                  <a:pt x="140" y="151"/>
                  <a:pt x="140" y="160"/>
                </a:cubicBezTo>
                <a:cubicBezTo>
                  <a:pt x="140" y="169"/>
                  <a:pt x="147" y="176"/>
                  <a:pt x="156" y="176"/>
                </a:cubicBezTo>
                <a:cubicBezTo>
                  <a:pt x="165" y="176"/>
                  <a:pt x="172" y="169"/>
                  <a:pt x="172" y="160"/>
                </a:cubicBezTo>
                <a:cubicBezTo>
                  <a:pt x="172" y="151"/>
                  <a:pt x="165" y="144"/>
                  <a:pt x="156" y="144"/>
                </a:cubicBezTo>
                <a:close/>
                <a:moveTo>
                  <a:pt x="156" y="168"/>
                </a:moveTo>
                <a:cubicBezTo>
                  <a:pt x="152" y="168"/>
                  <a:pt x="148" y="164"/>
                  <a:pt x="148" y="160"/>
                </a:cubicBezTo>
                <a:cubicBezTo>
                  <a:pt x="148" y="156"/>
                  <a:pt x="152" y="152"/>
                  <a:pt x="156" y="152"/>
                </a:cubicBezTo>
                <a:cubicBezTo>
                  <a:pt x="160" y="152"/>
                  <a:pt x="164" y="156"/>
                  <a:pt x="164" y="160"/>
                </a:cubicBezTo>
                <a:cubicBezTo>
                  <a:pt x="164" y="164"/>
                  <a:pt x="160" y="168"/>
                  <a:pt x="156" y="168"/>
                </a:cubicBezTo>
                <a:close/>
                <a:moveTo>
                  <a:pt x="76" y="144"/>
                </a:moveTo>
                <a:cubicBezTo>
                  <a:pt x="67" y="144"/>
                  <a:pt x="60" y="151"/>
                  <a:pt x="60" y="160"/>
                </a:cubicBezTo>
                <a:cubicBezTo>
                  <a:pt x="60" y="169"/>
                  <a:pt x="67" y="176"/>
                  <a:pt x="76" y="176"/>
                </a:cubicBezTo>
                <a:cubicBezTo>
                  <a:pt x="85" y="176"/>
                  <a:pt x="92" y="169"/>
                  <a:pt x="92" y="160"/>
                </a:cubicBezTo>
                <a:cubicBezTo>
                  <a:pt x="92" y="151"/>
                  <a:pt x="85" y="144"/>
                  <a:pt x="76" y="144"/>
                </a:cubicBezTo>
                <a:close/>
                <a:moveTo>
                  <a:pt x="76" y="168"/>
                </a:moveTo>
                <a:cubicBezTo>
                  <a:pt x="72" y="168"/>
                  <a:pt x="68" y="164"/>
                  <a:pt x="68" y="160"/>
                </a:cubicBezTo>
                <a:cubicBezTo>
                  <a:pt x="68" y="156"/>
                  <a:pt x="72" y="152"/>
                  <a:pt x="76" y="152"/>
                </a:cubicBezTo>
                <a:cubicBezTo>
                  <a:pt x="80" y="152"/>
                  <a:pt x="84" y="156"/>
                  <a:pt x="84" y="160"/>
                </a:cubicBezTo>
                <a:cubicBezTo>
                  <a:pt x="84" y="164"/>
                  <a:pt x="80" y="168"/>
                  <a:pt x="76" y="168"/>
                </a:cubicBezTo>
                <a:close/>
                <a:moveTo>
                  <a:pt x="182" y="24"/>
                </a:moveTo>
                <a:cubicBezTo>
                  <a:pt x="42" y="24"/>
                  <a:pt x="42" y="24"/>
                  <a:pt x="42" y="24"/>
                </a:cubicBezTo>
                <a:cubicBezTo>
                  <a:pt x="41" y="24"/>
                  <a:pt x="41" y="24"/>
                  <a:pt x="40" y="25"/>
                </a:cubicBezTo>
                <a:cubicBezTo>
                  <a:pt x="34" y="4"/>
                  <a:pt x="34" y="4"/>
                  <a:pt x="34" y="4"/>
                </a:cubicBezTo>
                <a:cubicBezTo>
                  <a:pt x="33" y="4"/>
                  <a:pt x="33" y="3"/>
                  <a:pt x="32" y="3"/>
                </a:cubicBezTo>
                <a:cubicBezTo>
                  <a:pt x="32" y="2"/>
                  <a:pt x="32" y="2"/>
                  <a:pt x="32" y="2"/>
                </a:cubicBezTo>
                <a:cubicBezTo>
                  <a:pt x="32" y="1"/>
                  <a:pt x="31" y="0"/>
                  <a:pt x="30" y="0"/>
                </a:cubicBezTo>
                <a:cubicBezTo>
                  <a:pt x="2" y="0"/>
                  <a:pt x="2" y="0"/>
                  <a:pt x="2" y="0"/>
                </a:cubicBezTo>
                <a:cubicBezTo>
                  <a:pt x="1" y="0"/>
                  <a:pt x="0" y="1"/>
                  <a:pt x="0" y="2"/>
                </a:cubicBezTo>
                <a:cubicBezTo>
                  <a:pt x="0" y="6"/>
                  <a:pt x="0" y="6"/>
                  <a:pt x="0" y="6"/>
                </a:cubicBezTo>
                <a:cubicBezTo>
                  <a:pt x="0" y="7"/>
                  <a:pt x="1" y="8"/>
                  <a:pt x="2" y="8"/>
                </a:cubicBezTo>
                <a:cubicBezTo>
                  <a:pt x="26" y="8"/>
                  <a:pt x="26" y="8"/>
                  <a:pt x="26" y="8"/>
                </a:cubicBezTo>
                <a:cubicBezTo>
                  <a:pt x="55" y="98"/>
                  <a:pt x="55" y="98"/>
                  <a:pt x="55" y="98"/>
                </a:cubicBezTo>
                <a:cubicBezTo>
                  <a:pt x="55" y="99"/>
                  <a:pt x="56" y="99"/>
                  <a:pt x="56" y="99"/>
                </a:cubicBezTo>
                <a:cubicBezTo>
                  <a:pt x="56" y="99"/>
                  <a:pt x="56" y="99"/>
                  <a:pt x="56" y="99"/>
                </a:cubicBezTo>
                <a:cubicBezTo>
                  <a:pt x="44" y="129"/>
                  <a:pt x="44" y="129"/>
                  <a:pt x="44" y="129"/>
                </a:cubicBezTo>
                <a:cubicBezTo>
                  <a:pt x="44" y="129"/>
                  <a:pt x="44" y="129"/>
                  <a:pt x="44" y="129"/>
                </a:cubicBezTo>
                <a:cubicBezTo>
                  <a:pt x="44" y="130"/>
                  <a:pt x="44" y="130"/>
                  <a:pt x="44" y="130"/>
                </a:cubicBezTo>
                <a:cubicBezTo>
                  <a:pt x="44" y="130"/>
                  <a:pt x="44" y="130"/>
                  <a:pt x="44" y="131"/>
                </a:cubicBezTo>
                <a:cubicBezTo>
                  <a:pt x="44" y="134"/>
                  <a:pt x="44" y="134"/>
                  <a:pt x="44" y="134"/>
                </a:cubicBezTo>
                <a:cubicBezTo>
                  <a:pt x="44" y="135"/>
                  <a:pt x="45" y="136"/>
                  <a:pt x="46" y="136"/>
                </a:cubicBezTo>
                <a:cubicBezTo>
                  <a:pt x="170" y="136"/>
                  <a:pt x="170" y="136"/>
                  <a:pt x="170" y="136"/>
                </a:cubicBezTo>
                <a:cubicBezTo>
                  <a:pt x="171" y="136"/>
                  <a:pt x="172" y="135"/>
                  <a:pt x="172" y="134"/>
                </a:cubicBezTo>
                <a:cubicBezTo>
                  <a:pt x="172" y="130"/>
                  <a:pt x="172" y="130"/>
                  <a:pt x="172" y="130"/>
                </a:cubicBezTo>
                <a:cubicBezTo>
                  <a:pt x="172" y="129"/>
                  <a:pt x="171" y="128"/>
                  <a:pt x="170" y="128"/>
                </a:cubicBezTo>
                <a:cubicBezTo>
                  <a:pt x="53" y="128"/>
                  <a:pt x="53" y="128"/>
                  <a:pt x="53" y="128"/>
                </a:cubicBezTo>
                <a:cubicBezTo>
                  <a:pt x="62" y="104"/>
                  <a:pt x="62" y="104"/>
                  <a:pt x="62" y="104"/>
                </a:cubicBezTo>
                <a:cubicBezTo>
                  <a:pt x="162" y="104"/>
                  <a:pt x="162" y="104"/>
                  <a:pt x="162" y="104"/>
                </a:cubicBezTo>
                <a:cubicBezTo>
                  <a:pt x="163" y="104"/>
                  <a:pt x="164" y="103"/>
                  <a:pt x="164" y="102"/>
                </a:cubicBezTo>
                <a:cubicBezTo>
                  <a:pt x="164" y="99"/>
                  <a:pt x="164" y="99"/>
                  <a:pt x="164" y="99"/>
                </a:cubicBezTo>
                <a:cubicBezTo>
                  <a:pt x="183" y="32"/>
                  <a:pt x="183" y="32"/>
                  <a:pt x="183" y="32"/>
                </a:cubicBezTo>
                <a:cubicBezTo>
                  <a:pt x="183" y="32"/>
                  <a:pt x="184" y="31"/>
                  <a:pt x="184" y="30"/>
                </a:cubicBezTo>
                <a:cubicBezTo>
                  <a:pt x="184" y="26"/>
                  <a:pt x="184" y="26"/>
                  <a:pt x="184" y="26"/>
                </a:cubicBezTo>
                <a:cubicBezTo>
                  <a:pt x="184" y="25"/>
                  <a:pt x="183" y="24"/>
                  <a:pt x="182" y="24"/>
                </a:cubicBezTo>
                <a:close/>
                <a:moveTo>
                  <a:pt x="156" y="96"/>
                </a:moveTo>
                <a:cubicBezTo>
                  <a:pt x="63" y="96"/>
                  <a:pt x="63" y="96"/>
                  <a:pt x="63" y="96"/>
                </a:cubicBezTo>
                <a:cubicBezTo>
                  <a:pt x="63" y="96"/>
                  <a:pt x="63" y="96"/>
                  <a:pt x="63" y="96"/>
                </a:cubicBezTo>
                <a:cubicBezTo>
                  <a:pt x="42" y="32"/>
                  <a:pt x="42" y="32"/>
                  <a:pt x="42" y="32"/>
                </a:cubicBezTo>
                <a:cubicBezTo>
                  <a:pt x="174" y="32"/>
                  <a:pt x="174" y="32"/>
                  <a:pt x="174" y="32"/>
                </a:cubicBezTo>
                <a:lnTo>
                  <a:pt x="156" y="96"/>
                </a:lnTo>
                <a:close/>
                <a:moveTo>
                  <a:pt x="80" y="82"/>
                </a:moveTo>
                <a:cubicBezTo>
                  <a:pt x="81" y="83"/>
                  <a:pt x="82" y="84"/>
                  <a:pt x="83" y="84"/>
                </a:cubicBezTo>
                <a:cubicBezTo>
                  <a:pt x="87" y="83"/>
                  <a:pt x="87" y="83"/>
                  <a:pt x="87" y="83"/>
                </a:cubicBezTo>
                <a:cubicBezTo>
                  <a:pt x="88" y="83"/>
                  <a:pt x="88" y="81"/>
                  <a:pt x="88" y="80"/>
                </a:cubicBezTo>
                <a:cubicBezTo>
                  <a:pt x="78" y="46"/>
                  <a:pt x="78" y="46"/>
                  <a:pt x="78" y="46"/>
                </a:cubicBezTo>
                <a:cubicBezTo>
                  <a:pt x="77" y="45"/>
                  <a:pt x="76" y="44"/>
                  <a:pt x="75" y="44"/>
                </a:cubicBezTo>
                <a:cubicBezTo>
                  <a:pt x="71" y="45"/>
                  <a:pt x="71" y="45"/>
                  <a:pt x="71" y="45"/>
                </a:cubicBezTo>
                <a:cubicBezTo>
                  <a:pt x="70" y="46"/>
                  <a:pt x="70" y="47"/>
                  <a:pt x="70" y="48"/>
                </a:cubicBezTo>
                <a:lnTo>
                  <a:pt x="80" y="82"/>
                </a:lnTo>
                <a:close/>
                <a:moveTo>
                  <a:pt x="106" y="84"/>
                </a:moveTo>
                <a:cubicBezTo>
                  <a:pt x="110" y="84"/>
                  <a:pt x="110" y="84"/>
                  <a:pt x="110" y="84"/>
                </a:cubicBezTo>
                <a:cubicBezTo>
                  <a:pt x="111" y="84"/>
                  <a:pt x="112" y="83"/>
                  <a:pt x="112" y="82"/>
                </a:cubicBezTo>
                <a:cubicBezTo>
                  <a:pt x="112" y="46"/>
                  <a:pt x="112" y="46"/>
                  <a:pt x="112" y="46"/>
                </a:cubicBezTo>
                <a:cubicBezTo>
                  <a:pt x="112" y="45"/>
                  <a:pt x="111" y="44"/>
                  <a:pt x="110" y="44"/>
                </a:cubicBezTo>
                <a:cubicBezTo>
                  <a:pt x="106" y="44"/>
                  <a:pt x="106" y="44"/>
                  <a:pt x="106" y="44"/>
                </a:cubicBezTo>
                <a:cubicBezTo>
                  <a:pt x="105" y="44"/>
                  <a:pt x="104" y="45"/>
                  <a:pt x="104" y="46"/>
                </a:cubicBezTo>
                <a:cubicBezTo>
                  <a:pt x="104" y="82"/>
                  <a:pt x="104" y="82"/>
                  <a:pt x="104" y="82"/>
                </a:cubicBezTo>
                <a:cubicBezTo>
                  <a:pt x="104" y="83"/>
                  <a:pt x="105" y="84"/>
                  <a:pt x="106" y="84"/>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sp>
        <p:nvSpPr>
          <p:cNvPr id="15" name="Freeform 27"/>
          <p:cNvSpPr>
            <a:spLocks noEditPoints="1"/>
          </p:cNvSpPr>
          <p:nvPr/>
        </p:nvSpPr>
        <p:spPr bwMode="auto">
          <a:xfrm>
            <a:off x="1773270" y="1959615"/>
            <a:ext cx="316230" cy="302260"/>
          </a:xfrm>
          <a:custGeom>
            <a:avLst/>
            <a:gdLst>
              <a:gd name="T0" fmla="*/ 168 w 184"/>
              <a:gd name="T1" fmla="*/ 24 h 176"/>
              <a:gd name="T2" fmla="*/ 95 w 184"/>
              <a:gd name="T3" fmla="*/ 24 h 176"/>
              <a:gd name="T4" fmla="*/ 95 w 184"/>
              <a:gd name="T5" fmla="*/ 24 h 176"/>
              <a:gd name="T6" fmla="*/ 94 w 184"/>
              <a:gd name="T7" fmla="*/ 24 h 176"/>
              <a:gd name="T8" fmla="*/ 92 w 184"/>
              <a:gd name="T9" fmla="*/ 16 h 176"/>
              <a:gd name="T10" fmla="*/ 72 w 184"/>
              <a:gd name="T11" fmla="*/ 0 h 176"/>
              <a:gd name="T12" fmla="*/ 56 w 184"/>
              <a:gd name="T13" fmla="*/ 0 h 176"/>
              <a:gd name="T14" fmla="*/ 56 w 184"/>
              <a:gd name="T15" fmla="*/ 0 h 176"/>
              <a:gd name="T16" fmla="*/ 16 w 184"/>
              <a:gd name="T17" fmla="*/ 0 h 176"/>
              <a:gd name="T18" fmla="*/ 0 w 184"/>
              <a:gd name="T19" fmla="*/ 16 h 176"/>
              <a:gd name="T20" fmla="*/ 0 w 184"/>
              <a:gd name="T21" fmla="*/ 64 h 176"/>
              <a:gd name="T22" fmla="*/ 0 w 184"/>
              <a:gd name="T23" fmla="*/ 102 h 176"/>
              <a:gd name="T24" fmla="*/ 0 w 184"/>
              <a:gd name="T25" fmla="*/ 160 h 176"/>
              <a:gd name="T26" fmla="*/ 16 w 184"/>
              <a:gd name="T27" fmla="*/ 176 h 176"/>
              <a:gd name="T28" fmla="*/ 168 w 184"/>
              <a:gd name="T29" fmla="*/ 176 h 176"/>
              <a:gd name="T30" fmla="*/ 184 w 184"/>
              <a:gd name="T31" fmla="*/ 160 h 176"/>
              <a:gd name="T32" fmla="*/ 184 w 184"/>
              <a:gd name="T33" fmla="*/ 102 h 176"/>
              <a:gd name="T34" fmla="*/ 184 w 184"/>
              <a:gd name="T35" fmla="*/ 78 h 176"/>
              <a:gd name="T36" fmla="*/ 184 w 184"/>
              <a:gd name="T37" fmla="*/ 64 h 176"/>
              <a:gd name="T38" fmla="*/ 184 w 184"/>
              <a:gd name="T39" fmla="*/ 56 h 176"/>
              <a:gd name="T40" fmla="*/ 184 w 184"/>
              <a:gd name="T41" fmla="*/ 40 h 176"/>
              <a:gd name="T42" fmla="*/ 168 w 184"/>
              <a:gd name="T43" fmla="*/ 24 h 176"/>
              <a:gd name="T44" fmla="*/ 176 w 184"/>
              <a:gd name="T45" fmla="*/ 78 h 176"/>
              <a:gd name="T46" fmla="*/ 176 w 184"/>
              <a:gd name="T47" fmla="*/ 102 h 176"/>
              <a:gd name="T48" fmla="*/ 176 w 184"/>
              <a:gd name="T49" fmla="*/ 160 h 176"/>
              <a:gd name="T50" fmla="*/ 168 w 184"/>
              <a:gd name="T51" fmla="*/ 168 h 176"/>
              <a:gd name="T52" fmla="*/ 16 w 184"/>
              <a:gd name="T53" fmla="*/ 168 h 176"/>
              <a:gd name="T54" fmla="*/ 8 w 184"/>
              <a:gd name="T55" fmla="*/ 160 h 176"/>
              <a:gd name="T56" fmla="*/ 8 w 184"/>
              <a:gd name="T57" fmla="*/ 102 h 176"/>
              <a:gd name="T58" fmla="*/ 8 w 184"/>
              <a:gd name="T59" fmla="*/ 64 h 176"/>
              <a:gd name="T60" fmla="*/ 16 w 184"/>
              <a:gd name="T61" fmla="*/ 56 h 176"/>
              <a:gd name="T62" fmla="*/ 168 w 184"/>
              <a:gd name="T63" fmla="*/ 56 h 176"/>
              <a:gd name="T64" fmla="*/ 176 w 184"/>
              <a:gd name="T65" fmla="*/ 64 h 176"/>
              <a:gd name="T66" fmla="*/ 176 w 184"/>
              <a:gd name="T67" fmla="*/ 78 h 176"/>
              <a:gd name="T68" fmla="*/ 176 w 184"/>
              <a:gd name="T69" fmla="*/ 50 h 176"/>
              <a:gd name="T70" fmla="*/ 168 w 184"/>
              <a:gd name="T71" fmla="*/ 48 h 176"/>
              <a:gd name="T72" fmla="*/ 16 w 184"/>
              <a:gd name="T73" fmla="*/ 48 h 176"/>
              <a:gd name="T74" fmla="*/ 8 w 184"/>
              <a:gd name="T75" fmla="*/ 50 h 176"/>
              <a:gd name="T76" fmla="*/ 8 w 184"/>
              <a:gd name="T77" fmla="*/ 32 h 176"/>
              <a:gd name="T78" fmla="*/ 8 w 184"/>
              <a:gd name="T79" fmla="*/ 32 h 176"/>
              <a:gd name="T80" fmla="*/ 8 w 184"/>
              <a:gd name="T81" fmla="*/ 24 h 176"/>
              <a:gd name="T82" fmla="*/ 8 w 184"/>
              <a:gd name="T83" fmla="*/ 24 h 176"/>
              <a:gd name="T84" fmla="*/ 8 w 184"/>
              <a:gd name="T85" fmla="*/ 16 h 176"/>
              <a:gd name="T86" fmla="*/ 16 w 184"/>
              <a:gd name="T87" fmla="*/ 8 h 176"/>
              <a:gd name="T88" fmla="*/ 56 w 184"/>
              <a:gd name="T89" fmla="*/ 8 h 176"/>
              <a:gd name="T90" fmla="*/ 56 w 184"/>
              <a:gd name="T91" fmla="*/ 8 h 176"/>
              <a:gd name="T92" fmla="*/ 72 w 184"/>
              <a:gd name="T93" fmla="*/ 8 h 176"/>
              <a:gd name="T94" fmla="*/ 84 w 184"/>
              <a:gd name="T95" fmla="*/ 16 h 176"/>
              <a:gd name="T96" fmla="*/ 86 w 184"/>
              <a:gd name="T97" fmla="*/ 24 h 176"/>
              <a:gd name="T98" fmla="*/ 84 w 184"/>
              <a:gd name="T99" fmla="*/ 24 h 176"/>
              <a:gd name="T100" fmla="*/ 84 w 184"/>
              <a:gd name="T101" fmla="*/ 24 h 176"/>
              <a:gd name="T102" fmla="*/ 84 w 184"/>
              <a:gd name="T103" fmla="*/ 24 h 176"/>
              <a:gd name="T104" fmla="*/ 87 w 184"/>
              <a:gd name="T105" fmla="*/ 32 h 176"/>
              <a:gd name="T106" fmla="*/ 88 w 184"/>
              <a:gd name="T107" fmla="*/ 32 h 176"/>
              <a:gd name="T108" fmla="*/ 88 w 184"/>
              <a:gd name="T109" fmla="*/ 32 h 176"/>
              <a:gd name="T110" fmla="*/ 96 w 184"/>
              <a:gd name="T111" fmla="*/ 32 h 176"/>
              <a:gd name="T112" fmla="*/ 96 w 184"/>
              <a:gd name="T113" fmla="*/ 32 h 176"/>
              <a:gd name="T114" fmla="*/ 168 w 184"/>
              <a:gd name="T115" fmla="*/ 32 h 176"/>
              <a:gd name="T116" fmla="*/ 176 w 184"/>
              <a:gd name="T117" fmla="*/ 40 h 176"/>
              <a:gd name="T118" fmla="*/ 176 w 184"/>
              <a:gd name="T119"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76">
                <a:moveTo>
                  <a:pt x="168" y="24"/>
                </a:moveTo>
                <a:cubicBezTo>
                  <a:pt x="95" y="24"/>
                  <a:pt x="95" y="24"/>
                  <a:pt x="95" y="24"/>
                </a:cubicBezTo>
                <a:cubicBezTo>
                  <a:pt x="95" y="24"/>
                  <a:pt x="95" y="24"/>
                  <a:pt x="95" y="24"/>
                </a:cubicBezTo>
                <a:cubicBezTo>
                  <a:pt x="94" y="24"/>
                  <a:pt x="94" y="24"/>
                  <a:pt x="94" y="24"/>
                </a:cubicBezTo>
                <a:cubicBezTo>
                  <a:pt x="92" y="16"/>
                  <a:pt x="92" y="16"/>
                  <a:pt x="92" y="16"/>
                </a:cubicBezTo>
                <a:cubicBezTo>
                  <a:pt x="89" y="6"/>
                  <a:pt x="83" y="0"/>
                  <a:pt x="72" y="0"/>
                </a:cubicBezTo>
                <a:cubicBezTo>
                  <a:pt x="56" y="0"/>
                  <a:pt x="56" y="0"/>
                  <a:pt x="56" y="0"/>
                </a:cubicBezTo>
                <a:cubicBezTo>
                  <a:pt x="56" y="0"/>
                  <a:pt x="56" y="0"/>
                  <a:pt x="56" y="0"/>
                </a:cubicBezTo>
                <a:cubicBezTo>
                  <a:pt x="16" y="0"/>
                  <a:pt x="16" y="0"/>
                  <a:pt x="16" y="0"/>
                </a:cubicBezTo>
                <a:cubicBezTo>
                  <a:pt x="7" y="0"/>
                  <a:pt x="0" y="7"/>
                  <a:pt x="0" y="16"/>
                </a:cubicBezTo>
                <a:cubicBezTo>
                  <a:pt x="0" y="64"/>
                  <a:pt x="0" y="64"/>
                  <a:pt x="0" y="64"/>
                </a:cubicBezTo>
                <a:cubicBezTo>
                  <a:pt x="0" y="102"/>
                  <a:pt x="0" y="102"/>
                  <a:pt x="0" y="102"/>
                </a:cubicBezTo>
                <a:cubicBezTo>
                  <a:pt x="0" y="160"/>
                  <a:pt x="0" y="160"/>
                  <a:pt x="0" y="160"/>
                </a:cubicBezTo>
                <a:cubicBezTo>
                  <a:pt x="0" y="169"/>
                  <a:pt x="7" y="176"/>
                  <a:pt x="16" y="176"/>
                </a:cubicBezTo>
                <a:cubicBezTo>
                  <a:pt x="168" y="176"/>
                  <a:pt x="168" y="176"/>
                  <a:pt x="168" y="176"/>
                </a:cubicBezTo>
                <a:cubicBezTo>
                  <a:pt x="177" y="176"/>
                  <a:pt x="184" y="169"/>
                  <a:pt x="184" y="160"/>
                </a:cubicBezTo>
                <a:cubicBezTo>
                  <a:pt x="184" y="102"/>
                  <a:pt x="184" y="102"/>
                  <a:pt x="184" y="102"/>
                </a:cubicBezTo>
                <a:cubicBezTo>
                  <a:pt x="184" y="78"/>
                  <a:pt x="184" y="78"/>
                  <a:pt x="184" y="78"/>
                </a:cubicBezTo>
                <a:cubicBezTo>
                  <a:pt x="184" y="64"/>
                  <a:pt x="184" y="64"/>
                  <a:pt x="184" y="64"/>
                </a:cubicBezTo>
                <a:cubicBezTo>
                  <a:pt x="184" y="56"/>
                  <a:pt x="184" y="56"/>
                  <a:pt x="184" y="56"/>
                </a:cubicBezTo>
                <a:cubicBezTo>
                  <a:pt x="184" y="40"/>
                  <a:pt x="184" y="40"/>
                  <a:pt x="184" y="40"/>
                </a:cubicBezTo>
                <a:cubicBezTo>
                  <a:pt x="184" y="31"/>
                  <a:pt x="177" y="24"/>
                  <a:pt x="168" y="24"/>
                </a:cubicBezTo>
                <a:close/>
                <a:moveTo>
                  <a:pt x="176" y="78"/>
                </a:moveTo>
                <a:cubicBezTo>
                  <a:pt x="176" y="102"/>
                  <a:pt x="176" y="102"/>
                  <a:pt x="176" y="102"/>
                </a:cubicBezTo>
                <a:cubicBezTo>
                  <a:pt x="176" y="160"/>
                  <a:pt x="176" y="160"/>
                  <a:pt x="176" y="160"/>
                </a:cubicBezTo>
                <a:cubicBezTo>
                  <a:pt x="176" y="164"/>
                  <a:pt x="172" y="168"/>
                  <a:pt x="168" y="168"/>
                </a:cubicBezTo>
                <a:cubicBezTo>
                  <a:pt x="16" y="168"/>
                  <a:pt x="16" y="168"/>
                  <a:pt x="16" y="168"/>
                </a:cubicBezTo>
                <a:cubicBezTo>
                  <a:pt x="12" y="168"/>
                  <a:pt x="8" y="164"/>
                  <a:pt x="8" y="160"/>
                </a:cubicBezTo>
                <a:cubicBezTo>
                  <a:pt x="8" y="102"/>
                  <a:pt x="8" y="102"/>
                  <a:pt x="8" y="102"/>
                </a:cubicBezTo>
                <a:cubicBezTo>
                  <a:pt x="8" y="64"/>
                  <a:pt x="8" y="64"/>
                  <a:pt x="8" y="64"/>
                </a:cubicBezTo>
                <a:cubicBezTo>
                  <a:pt x="8" y="60"/>
                  <a:pt x="12" y="56"/>
                  <a:pt x="16" y="56"/>
                </a:cubicBezTo>
                <a:cubicBezTo>
                  <a:pt x="168" y="56"/>
                  <a:pt x="168" y="56"/>
                  <a:pt x="168" y="56"/>
                </a:cubicBezTo>
                <a:cubicBezTo>
                  <a:pt x="172" y="56"/>
                  <a:pt x="176" y="60"/>
                  <a:pt x="176" y="64"/>
                </a:cubicBezTo>
                <a:lnTo>
                  <a:pt x="176" y="78"/>
                </a:lnTo>
                <a:close/>
                <a:moveTo>
                  <a:pt x="176" y="50"/>
                </a:moveTo>
                <a:cubicBezTo>
                  <a:pt x="174" y="49"/>
                  <a:pt x="171" y="48"/>
                  <a:pt x="168" y="48"/>
                </a:cubicBezTo>
                <a:cubicBezTo>
                  <a:pt x="16" y="48"/>
                  <a:pt x="16" y="48"/>
                  <a:pt x="16" y="48"/>
                </a:cubicBezTo>
                <a:cubicBezTo>
                  <a:pt x="13" y="48"/>
                  <a:pt x="10" y="49"/>
                  <a:pt x="8" y="50"/>
                </a:cubicBezTo>
                <a:cubicBezTo>
                  <a:pt x="8" y="32"/>
                  <a:pt x="8" y="32"/>
                  <a:pt x="8" y="32"/>
                </a:cubicBezTo>
                <a:cubicBezTo>
                  <a:pt x="8" y="32"/>
                  <a:pt x="8" y="32"/>
                  <a:pt x="8" y="32"/>
                </a:cubicBezTo>
                <a:cubicBezTo>
                  <a:pt x="8" y="24"/>
                  <a:pt x="8" y="24"/>
                  <a:pt x="8" y="24"/>
                </a:cubicBezTo>
                <a:cubicBezTo>
                  <a:pt x="8" y="24"/>
                  <a:pt x="8" y="24"/>
                  <a:pt x="8" y="24"/>
                </a:cubicBezTo>
                <a:cubicBezTo>
                  <a:pt x="8" y="16"/>
                  <a:pt x="8" y="16"/>
                  <a:pt x="8" y="16"/>
                </a:cubicBezTo>
                <a:cubicBezTo>
                  <a:pt x="8" y="12"/>
                  <a:pt x="12" y="8"/>
                  <a:pt x="16" y="8"/>
                </a:cubicBezTo>
                <a:cubicBezTo>
                  <a:pt x="56" y="8"/>
                  <a:pt x="56" y="8"/>
                  <a:pt x="56" y="8"/>
                </a:cubicBezTo>
                <a:cubicBezTo>
                  <a:pt x="56" y="8"/>
                  <a:pt x="56" y="8"/>
                  <a:pt x="56" y="8"/>
                </a:cubicBezTo>
                <a:cubicBezTo>
                  <a:pt x="72" y="8"/>
                  <a:pt x="72" y="8"/>
                  <a:pt x="72" y="8"/>
                </a:cubicBezTo>
                <a:cubicBezTo>
                  <a:pt x="80" y="8"/>
                  <a:pt x="82" y="11"/>
                  <a:pt x="84" y="16"/>
                </a:cubicBezTo>
                <a:cubicBezTo>
                  <a:pt x="86" y="24"/>
                  <a:pt x="86" y="24"/>
                  <a:pt x="86" y="24"/>
                </a:cubicBezTo>
                <a:cubicBezTo>
                  <a:pt x="84" y="24"/>
                  <a:pt x="84" y="24"/>
                  <a:pt x="84" y="24"/>
                </a:cubicBezTo>
                <a:cubicBezTo>
                  <a:pt x="84" y="24"/>
                  <a:pt x="84" y="24"/>
                  <a:pt x="84" y="24"/>
                </a:cubicBezTo>
                <a:cubicBezTo>
                  <a:pt x="84" y="24"/>
                  <a:pt x="84" y="24"/>
                  <a:pt x="84" y="24"/>
                </a:cubicBezTo>
                <a:cubicBezTo>
                  <a:pt x="84" y="25"/>
                  <a:pt x="87" y="32"/>
                  <a:pt x="87" y="32"/>
                </a:cubicBezTo>
                <a:cubicBezTo>
                  <a:pt x="87" y="32"/>
                  <a:pt x="87" y="32"/>
                  <a:pt x="88" y="32"/>
                </a:cubicBezTo>
                <a:cubicBezTo>
                  <a:pt x="88" y="32"/>
                  <a:pt x="88" y="32"/>
                  <a:pt x="88" y="32"/>
                </a:cubicBezTo>
                <a:cubicBezTo>
                  <a:pt x="96" y="32"/>
                  <a:pt x="96" y="32"/>
                  <a:pt x="96" y="32"/>
                </a:cubicBezTo>
                <a:cubicBezTo>
                  <a:pt x="96" y="32"/>
                  <a:pt x="96" y="32"/>
                  <a:pt x="96" y="32"/>
                </a:cubicBezTo>
                <a:cubicBezTo>
                  <a:pt x="117" y="32"/>
                  <a:pt x="168" y="32"/>
                  <a:pt x="168" y="32"/>
                </a:cubicBezTo>
                <a:cubicBezTo>
                  <a:pt x="172" y="32"/>
                  <a:pt x="176" y="36"/>
                  <a:pt x="176" y="40"/>
                </a:cubicBezTo>
                <a:lnTo>
                  <a:pt x="176" y="5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16"/>
          <p:cNvSpPr>
            <a:spLocks noEditPoints="1"/>
          </p:cNvSpPr>
          <p:nvPr/>
        </p:nvSpPr>
        <p:spPr bwMode="auto">
          <a:xfrm>
            <a:off x="9908626" y="2005355"/>
            <a:ext cx="260350" cy="245400"/>
          </a:xfrm>
          <a:custGeom>
            <a:avLst/>
            <a:gdLst>
              <a:gd name="T0" fmla="*/ 184 w 185"/>
              <a:gd name="T1" fmla="*/ 178 h 185"/>
              <a:gd name="T2" fmla="*/ 146 w 185"/>
              <a:gd name="T3" fmla="*/ 140 h 185"/>
              <a:gd name="T4" fmla="*/ 168 w 185"/>
              <a:gd name="T5" fmla="*/ 84 h 185"/>
              <a:gd name="T6" fmla="*/ 84 w 185"/>
              <a:gd name="T7" fmla="*/ 0 h 185"/>
              <a:gd name="T8" fmla="*/ 0 w 185"/>
              <a:gd name="T9" fmla="*/ 84 h 185"/>
              <a:gd name="T10" fmla="*/ 84 w 185"/>
              <a:gd name="T11" fmla="*/ 168 h 185"/>
              <a:gd name="T12" fmla="*/ 140 w 185"/>
              <a:gd name="T13" fmla="*/ 146 h 185"/>
              <a:gd name="T14" fmla="*/ 178 w 185"/>
              <a:gd name="T15" fmla="*/ 184 h 185"/>
              <a:gd name="T16" fmla="*/ 181 w 185"/>
              <a:gd name="T17" fmla="*/ 184 h 185"/>
              <a:gd name="T18" fmla="*/ 184 w 185"/>
              <a:gd name="T19" fmla="*/ 181 h 185"/>
              <a:gd name="T20" fmla="*/ 184 w 185"/>
              <a:gd name="T21" fmla="*/ 178 h 185"/>
              <a:gd name="T22" fmla="*/ 84 w 185"/>
              <a:gd name="T23" fmla="*/ 160 h 185"/>
              <a:gd name="T24" fmla="*/ 8 w 185"/>
              <a:gd name="T25" fmla="*/ 84 h 185"/>
              <a:gd name="T26" fmla="*/ 84 w 185"/>
              <a:gd name="T27" fmla="*/ 8 h 185"/>
              <a:gd name="T28" fmla="*/ 160 w 185"/>
              <a:gd name="T29" fmla="*/ 84 h 185"/>
              <a:gd name="T30" fmla="*/ 84 w 185"/>
              <a:gd name="T31" fmla="*/ 160 h 185"/>
              <a:gd name="T32" fmla="*/ 118 w 185"/>
              <a:gd name="T33" fmla="*/ 80 h 185"/>
              <a:gd name="T34" fmla="*/ 50 w 185"/>
              <a:gd name="T35" fmla="*/ 80 h 185"/>
              <a:gd name="T36" fmla="*/ 48 w 185"/>
              <a:gd name="T37" fmla="*/ 82 h 185"/>
              <a:gd name="T38" fmla="*/ 48 w 185"/>
              <a:gd name="T39" fmla="*/ 86 h 185"/>
              <a:gd name="T40" fmla="*/ 50 w 185"/>
              <a:gd name="T41" fmla="*/ 88 h 185"/>
              <a:gd name="T42" fmla="*/ 118 w 185"/>
              <a:gd name="T43" fmla="*/ 88 h 185"/>
              <a:gd name="T44" fmla="*/ 120 w 185"/>
              <a:gd name="T45" fmla="*/ 86 h 185"/>
              <a:gd name="T46" fmla="*/ 120 w 185"/>
              <a:gd name="T47" fmla="*/ 82 h 185"/>
              <a:gd name="T48" fmla="*/ 118 w 185"/>
              <a:gd name="T49" fmla="*/ 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85">
                <a:moveTo>
                  <a:pt x="184" y="178"/>
                </a:moveTo>
                <a:cubicBezTo>
                  <a:pt x="146" y="140"/>
                  <a:pt x="146" y="140"/>
                  <a:pt x="146" y="140"/>
                </a:cubicBezTo>
                <a:cubicBezTo>
                  <a:pt x="160" y="126"/>
                  <a:pt x="168" y="106"/>
                  <a:pt x="168" y="84"/>
                </a:cubicBezTo>
                <a:cubicBezTo>
                  <a:pt x="168" y="38"/>
                  <a:pt x="130" y="0"/>
                  <a:pt x="84" y="0"/>
                </a:cubicBezTo>
                <a:cubicBezTo>
                  <a:pt x="38" y="0"/>
                  <a:pt x="0" y="38"/>
                  <a:pt x="0" y="84"/>
                </a:cubicBezTo>
                <a:cubicBezTo>
                  <a:pt x="0" y="130"/>
                  <a:pt x="38" y="168"/>
                  <a:pt x="84" y="168"/>
                </a:cubicBezTo>
                <a:cubicBezTo>
                  <a:pt x="106" y="168"/>
                  <a:pt x="126" y="160"/>
                  <a:pt x="140" y="146"/>
                </a:cubicBezTo>
                <a:cubicBezTo>
                  <a:pt x="178" y="184"/>
                  <a:pt x="178" y="184"/>
                  <a:pt x="178" y="184"/>
                </a:cubicBezTo>
                <a:cubicBezTo>
                  <a:pt x="179" y="185"/>
                  <a:pt x="180" y="185"/>
                  <a:pt x="181" y="184"/>
                </a:cubicBezTo>
                <a:cubicBezTo>
                  <a:pt x="184" y="181"/>
                  <a:pt x="184" y="181"/>
                  <a:pt x="184" y="181"/>
                </a:cubicBezTo>
                <a:cubicBezTo>
                  <a:pt x="185" y="180"/>
                  <a:pt x="185" y="179"/>
                  <a:pt x="184" y="178"/>
                </a:cubicBezTo>
                <a:close/>
                <a:moveTo>
                  <a:pt x="84" y="160"/>
                </a:moveTo>
                <a:cubicBezTo>
                  <a:pt x="42" y="160"/>
                  <a:pt x="8" y="126"/>
                  <a:pt x="8" y="84"/>
                </a:cubicBezTo>
                <a:cubicBezTo>
                  <a:pt x="8" y="42"/>
                  <a:pt x="42" y="8"/>
                  <a:pt x="84" y="8"/>
                </a:cubicBezTo>
                <a:cubicBezTo>
                  <a:pt x="126" y="8"/>
                  <a:pt x="160" y="42"/>
                  <a:pt x="160" y="84"/>
                </a:cubicBezTo>
                <a:cubicBezTo>
                  <a:pt x="160" y="126"/>
                  <a:pt x="126" y="160"/>
                  <a:pt x="84" y="160"/>
                </a:cubicBezTo>
                <a:close/>
                <a:moveTo>
                  <a:pt x="118" y="80"/>
                </a:moveTo>
                <a:cubicBezTo>
                  <a:pt x="50" y="80"/>
                  <a:pt x="50" y="80"/>
                  <a:pt x="50" y="80"/>
                </a:cubicBezTo>
                <a:cubicBezTo>
                  <a:pt x="49" y="80"/>
                  <a:pt x="48" y="81"/>
                  <a:pt x="48" y="82"/>
                </a:cubicBezTo>
                <a:cubicBezTo>
                  <a:pt x="48" y="86"/>
                  <a:pt x="48" y="86"/>
                  <a:pt x="48" y="86"/>
                </a:cubicBezTo>
                <a:cubicBezTo>
                  <a:pt x="48" y="87"/>
                  <a:pt x="49" y="88"/>
                  <a:pt x="50" y="88"/>
                </a:cubicBezTo>
                <a:cubicBezTo>
                  <a:pt x="118" y="88"/>
                  <a:pt x="118" y="88"/>
                  <a:pt x="118" y="88"/>
                </a:cubicBezTo>
                <a:cubicBezTo>
                  <a:pt x="119" y="88"/>
                  <a:pt x="120" y="87"/>
                  <a:pt x="120" y="86"/>
                </a:cubicBezTo>
                <a:cubicBezTo>
                  <a:pt x="120" y="82"/>
                  <a:pt x="120" y="82"/>
                  <a:pt x="120" y="82"/>
                </a:cubicBezTo>
                <a:cubicBezTo>
                  <a:pt x="120" y="81"/>
                  <a:pt x="119" y="80"/>
                  <a:pt x="118" y="8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15"/>
          <p:cNvSpPr>
            <a:spLocks noEditPoints="1"/>
          </p:cNvSpPr>
          <p:nvPr/>
        </p:nvSpPr>
        <p:spPr bwMode="auto">
          <a:xfrm>
            <a:off x="10028854" y="4477218"/>
            <a:ext cx="316230" cy="316230"/>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6 h 184"/>
              <a:gd name="T12" fmla="*/ 8 w 184"/>
              <a:gd name="T13" fmla="*/ 92 h 184"/>
              <a:gd name="T14" fmla="*/ 92 w 184"/>
              <a:gd name="T15" fmla="*/ 8 h 184"/>
              <a:gd name="T16" fmla="*/ 176 w 184"/>
              <a:gd name="T17" fmla="*/ 92 h 184"/>
              <a:gd name="T18" fmla="*/ 92 w 184"/>
              <a:gd name="T19" fmla="*/ 176 h 184"/>
              <a:gd name="T20" fmla="*/ 129 w 184"/>
              <a:gd name="T21" fmla="*/ 90 h 184"/>
              <a:gd name="T22" fmla="*/ 78 w 184"/>
              <a:gd name="T23" fmla="*/ 57 h 184"/>
              <a:gd name="T24" fmla="*/ 72 w 184"/>
              <a:gd name="T25" fmla="*/ 57 h 184"/>
              <a:gd name="T26" fmla="*/ 68 w 184"/>
              <a:gd name="T27" fmla="*/ 62 h 184"/>
              <a:gd name="T28" fmla="*/ 68 w 184"/>
              <a:gd name="T29" fmla="*/ 126 h 184"/>
              <a:gd name="T30" fmla="*/ 72 w 184"/>
              <a:gd name="T31" fmla="*/ 131 h 184"/>
              <a:gd name="T32" fmla="*/ 75 w 184"/>
              <a:gd name="T33" fmla="*/ 132 h 184"/>
              <a:gd name="T34" fmla="*/ 78 w 184"/>
              <a:gd name="T35" fmla="*/ 131 h 184"/>
              <a:gd name="T36" fmla="*/ 129 w 184"/>
              <a:gd name="T37" fmla="*/ 100 h 184"/>
              <a:gd name="T38" fmla="*/ 132 w 184"/>
              <a:gd name="T39" fmla="*/ 95 h 184"/>
              <a:gd name="T40" fmla="*/ 129 w 184"/>
              <a:gd name="T41" fmla="*/ 90 h 184"/>
              <a:gd name="T42" fmla="*/ 118 w 184"/>
              <a:gd name="T43" fmla="*/ 100 h 184"/>
              <a:gd name="T44" fmla="*/ 82 w 184"/>
              <a:gd name="T45" fmla="*/ 119 h 184"/>
              <a:gd name="T46" fmla="*/ 80 w 184"/>
              <a:gd name="T47" fmla="*/ 120 h 184"/>
              <a:gd name="T48" fmla="*/ 78 w 184"/>
              <a:gd name="T49" fmla="*/ 119 h 184"/>
              <a:gd name="T50" fmla="*/ 76 w 184"/>
              <a:gd name="T51" fmla="*/ 116 h 184"/>
              <a:gd name="T52" fmla="*/ 76 w 184"/>
              <a:gd name="T53" fmla="*/ 72 h 184"/>
              <a:gd name="T54" fmla="*/ 78 w 184"/>
              <a:gd name="T55" fmla="*/ 68 h 184"/>
              <a:gd name="T56" fmla="*/ 82 w 184"/>
              <a:gd name="T57" fmla="*/ 69 h 184"/>
              <a:gd name="T58" fmla="*/ 118 w 184"/>
              <a:gd name="T59" fmla="*/ 92 h 184"/>
              <a:gd name="T60" fmla="*/ 124 w 184"/>
              <a:gd name="T61" fmla="*/ 96 h 184"/>
              <a:gd name="T62" fmla="*/ 118 w 184"/>
              <a:gd name="T6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76"/>
                </a:moveTo>
                <a:cubicBezTo>
                  <a:pt x="46" y="176"/>
                  <a:pt x="8" y="138"/>
                  <a:pt x="8" y="92"/>
                </a:cubicBezTo>
                <a:cubicBezTo>
                  <a:pt x="8" y="46"/>
                  <a:pt x="46" y="8"/>
                  <a:pt x="92" y="8"/>
                </a:cubicBezTo>
                <a:cubicBezTo>
                  <a:pt x="138" y="8"/>
                  <a:pt x="176" y="46"/>
                  <a:pt x="176" y="92"/>
                </a:cubicBezTo>
                <a:cubicBezTo>
                  <a:pt x="176" y="138"/>
                  <a:pt x="138" y="176"/>
                  <a:pt x="92" y="176"/>
                </a:cubicBezTo>
                <a:close/>
                <a:moveTo>
                  <a:pt x="129" y="90"/>
                </a:moveTo>
                <a:cubicBezTo>
                  <a:pt x="78" y="57"/>
                  <a:pt x="78" y="57"/>
                  <a:pt x="78" y="57"/>
                </a:cubicBezTo>
                <a:cubicBezTo>
                  <a:pt x="77" y="56"/>
                  <a:pt x="74" y="56"/>
                  <a:pt x="72" y="57"/>
                </a:cubicBezTo>
                <a:cubicBezTo>
                  <a:pt x="70" y="58"/>
                  <a:pt x="68" y="60"/>
                  <a:pt x="68" y="62"/>
                </a:cubicBezTo>
                <a:cubicBezTo>
                  <a:pt x="68" y="126"/>
                  <a:pt x="68" y="126"/>
                  <a:pt x="68" y="126"/>
                </a:cubicBezTo>
                <a:cubicBezTo>
                  <a:pt x="68" y="128"/>
                  <a:pt x="70" y="130"/>
                  <a:pt x="72" y="131"/>
                </a:cubicBezTo>
                <a:cubicBezTo>
                  <a:pt x="73" y="132"/>
                  <a:pt x="74" y="132"/>
                  <a:pt x="75" y="132"/>
                </a:cubicBezTo>
                <a:cubicBezTo>
                  <a:pt x="76" y="132"/>
                  <a:pt x="77" y="132"/>
                  <a:pt x="78" y="131"/>
                </a:cubicBezTo>
                <a:cubicBezTo>
                  <a:pt x="129" y="100"/>
                  <a:pt x="129" y="100"/>
                  <a:pt x="129" y="100"/>
                </a:cubicBezTo>
                <a:cubicBezTo>
                  <a:pt x="131" y="99"/>
                  <a:pt x="132" y="97"/>
                  <a:pt x="132" y="95"/>
                </a:cubicBezTo>
                <a:cubicBezTo>
                  <a:pt x="132" y="93"/>
                  <a:pt x="131" y="91"/>
                  <a:pt x="129" y="90"/>
                </a:cubicBezTo>
                <a:close/>
                <a:moveTo>
                  <a:pt x="118" y="100"/>
                </a:moveTo>
                <a:cubicBezTo>
                  <a:pt x="82" y="119"/>
                  <a:pt x="82" y="119"/>
                  <a:pt x="82" y="119"/>
                </a:cubicBezTo>
                <a:cubicBezTo>
                  <a:pt x="81" y="120"/>
                  <a:pt x="81" y="120"/>
                  <a:pt x="80" y="120"/>
                </a:cubicBezTo>
                <a:cubicBezTo>
                  <a:pt x="79" y="120"/>
                  <a:pt x="79" y="120"/>
                  <a:pt x="78" y="119"/>
                </a:cubicBezTo>
                <a:cubicBezTo>
                  <a:pt x="77" y="119"/>
                  <a:pt x="76" y="117"/>
                  <a:pt x="76" y="116"/>
                </a:cubicBezTo>
                <a:cubicBezTo>
                  <a:pt x="76" y="72"/>
                  <a:pt x="76" y="72"/>
                  <a:pt x="76" y="72"/>
                </a:cubicBezTo>
                <a:cubicBezTo>
                  <a:pt x="76" y="71"/>
                  <a:pt x="77" y="69"/>
                  <a:pt x="78" y="68"/>
                </a:cubicBezTo>
                <a:cubicBezTo>
                  <a:pt x="79" y="68"/>
                  <a:pt x="81" y="68"/>
                  <a:pt x="82" y="69"/>
                </a:cubicBezTo>
                <a:cubicBezTo>
                  <a:pt x="118" y="92"/>
                  <a:pt x="118" y="92"/>
                  <a:pt x="118" y="92"/>
                </a:cubicBezTo>
                <a:cubicBezTo>
                  <a:pt x="119" y="92"/>
                  <a:pt x="124" y="95"/>
                  <a:pt x="124" y="96"/>
                </a:cubicBezTo>
                <a:cubicBezTo>
                  <a:pt x="124" y="97"/>
                  <a:pt x="119" y="99"/>
                  <a:pt x="118" y="10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TextBox 1210"/>
          <p:cNvSpPr/>
          <p:nvPr/>
        </p:nvSpPr>
        <p:spPr>
          <a:xfrm>
            <a:off x="9232033" y="2709457"/>
            <a:ext cx="1613535" cy="446276"/>
          </a:xfrm>
          <a:prstGeom prst="rect">
            <a:avLst/>
          </a:prstGeom>
          <a:noFill/>
          <a:ln w="9525">
            <a:noFill/>
            <a:miter/>
          </a:ln>
        </p:spPr>
        <p:txBody>
          <a:bodyPr wrap="square">
            <a:spAutoFit/>
          </a:bodyPr>
          <a:lstStyle/>
          <a:p>
            <a:pPr algn="ctr"/>
            <a:r>
              <a:rPr lang="en-US" altLang="zh-CN" sz="2300" noProof="0" dirty="0">
                <a:ln>
                  <a:noFill/>
                </a:ln>
                <a:solidFill>
                  <a:schemeClr val="bg1"/>
                </a:solidFill>
                <a:uLnTx/>
                <a:uFillTx/>
                <a:ea typeface="FZShuTi" panose="02010601030101010101" pitchFamily="2" charset="-122"/>
                <a:sym typeface="+mn-ea"/>
              </a:rPr>
              <a:t>User</a:t>
            </a:r>
          </a:p>
        </p:txBody>
      </p:sp>
      <p:sp>
        <p:nvSpPr>
          <p:cNvPr id="19" name="TextBox 1210"/>
          <p:cNvSpPr/>
          <p:nvPr/>
        </p:nvSpPr>
        <p:spPr>
          <a:xfrm>
            <a:off x="9380201" y="5259451"/>
            <a:ext cx="1613535" cy="738664"/>
          </a:xfrm>
          <a:prstGeom prst="rect">
            <a:avLst/>
          </a:prstGeom>
          <a:noFill/>
          <a:ln w="9525">
            <a:noFill/>
            <a:miter/>
          </a:ln>
        </p:spPr>
        <p:txBody>
          <a:bodyPr wrap="square">
            <a:spAutoFit/>
          </a:bodyPr>
          <a:lstStyle/>
          <a:p>
            <a:pPr algn="ctr"/>
            <a:r>
              <a:rPr lang="en-US" altLang="zh-CN" sz="2100" noProof="0" dirty="0">
                <a:ln>
                  <a:noFill/>
                </a:ln>
                <a:solidFill>
                  <a:schemeClr val="bg1"/>
                </a:solidFill>
                <a:uLnTx/>
                <a:uFillTx/>
                <a:ea typeface="FZShuTi" panose="02010601030101010101" pitchFamily="2" charset="-122"/>
                <a:sym typeface="+mn-ea"/>
              </a:rPr>
              <a:t>System Software</a:t>
            </a:r>
          </a:p>
        </p:txBody>
      </p:sp>
      <p:sp>
        <p:nvSpPr>
          <p:cNvPr id="20" name="TextBox 1210"/>
          <p:cNvSpPr/>
          <p:nvPr/>
        </p:nvSpPr>
        <p:spPr>
          <a:xfrm>
            <a:off x="1143466" y="2686433"/>
            <a:ext cx="1613535" cy="800219"/>
          </a:xfrm>
          <a:prstGeom prst="rect">
            <a:avLst/>
          </a:prstGeom>
          <a:noFill/>
          <a:ln w="9525">
            <a:noFill/>
            <a:miter/>
          </a:ln>
        </p:spPr>
        <p:txBody>
          <a:bodyPr wrap="square">
            <a:spAutoFit/>
          </a:bodyPr>
          <a:lstStyle/>
          <a:p>
            <a:pPr algn="ctr"/>
            <a:r>
              <a:rPr lang="en-US" altLang="zh-CN" sz="2300" noProof="0" dirty="0">
                <a:ln>
                  <a:noFill/>
                </a:ln>
                <a:solidFill>
                  <a:schemeClr val="bg1"/>
                </a:solidFill>
                <a:uLnTx/>
                <a:uFillTx/>
                <a:ea typeface="FZShuTi" panose="02010601030101010101" pitchFamily="2" charset="-122"/>
                <a:sym typeface="+mn-ea"/>
              </a:rPr>
              <a:t>Decision models</a:t>
            </a:r>
          </a:p>
        </p:txBody>
      </p:sp>
      <p:sp>
        <p:nvSpPr>
          <p:cNvPr id="21" name="TextBox 1210"/>
          <p:cNvSpPr/>
          <p:nvPr/>
        </p:nvSpPr>
        <p:spPr>
          <a:xfrm>
            <a:off x="1143466" y="5301549"/>
            <a:ext cx="1613535" cy="446276"/>
          </a:xfrm>
          <a:prstGeom prst="rect">
            <a:avLst/>
          </a:prstGeom>
          <a:noFill/>
          <a:ln w="9525">
            <a:noFill/>
            <a:miter/>
          </a:ln>
        </p:spPr>
        <p:txBody>
          <a:bodyPr wrap="square">
            <a:spAutoFit/>
          </a:bodyPr>
          <a:lstStyle/>
          <a:p>
            <a:pPr algn="ctr"/>
            <a:r>
              <a:rPr lang="en-US" altLang="zh-CN" sz="2300" noProof="0" dirty="0">
                <a:ln>
                  <a:noFill/>
                </a:ln>
                <a:solidFill>
                  <a:schemeClr val="bg1"/>
                </a:solidFill>
                <a:uLnTx/>
                <a:uFillTx/>
                <a:ea typeface="FZShuTi" panose="02010601030101010101" pitchFamily="2" charset="-122"/>
                <a:sym typeface="+mn-ea"/>
              </a:rPr>
              <a:t>Data</a:t>
            </a:r>
          </a:p>
        </p:txBody>
      </p:sp>
    </p:spTree>
    <p:extLst>
      <p:ext uri="{BB962C8B-B14F-4D97-AF65-F5344CB8AC3E}">
        <p14:creationId xmlns:p14="http://schemas.microsoft.com/office/powerpoint/2010/main" val="44011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096" y="1430167"/>
            <a:ext cx="4084452" cy="4080295"/>
          </a:xfrm>
        </p:spPr>
        <p:txBody>
          <a:bodyPr>
            <a:normAutofit/>
          </a:bodyPr>
          <a:lstStyle/>
          <a:p>
            <a:r>
              <a:rPr lang="en-MY" sz="3200" dirty="0"/>
              <a:t>DSS Decision model</a:t>
            </a:r>
          </a:p>
        </p:txBody>
      </p:sp>
      <p:sp>
        <p:nvSpPr>
          <p:cNvPr id="4" name="Slide Number Placeholder 3"/>
          <p:cNvSpPr>
            <a:spLocks noGrp="1"/>
          </p:cNvSpPr>
          <p:nvPr>
            <p:ph type="sldNum" sz="quarter" idx="17"/>
          </p:nvPr>
        </p:nvSpPr>
        <p:spPr/>
        <p:txBody>
          <a:bodyPr/>
          <a:lstStyle/>
          <a:p>
            <a:fld id="{8C2E478F-E849-4A8C-AF1F-CBCC78A7CBFA}" type="slidenum">
              <a:rPr lang="en-US" smtClean="0"/>
              <a:pPr/>
              <a:t>11</a:t>
            </a:fld>
            <a:endParaRPr lang="en-US" dirty="0"/>
          </a:p>
        </p:txBody>
      </p:sp>
      <p:sp>
        <p:nvSpPr>
          <p:cNvPr id="6" name="TextBox 1210"/>
          <p:cNvSpPr/>
          <p:nvPr/>
        </p:nvSpPr>
        <p:spPr>
          <a:xfrm>
            <a:off x="115923" y="2421822"/>
            <a:ext cx="2882265" cy="1646605"/>
          </a:xfrm>
          <a:prstGeom prst="rect">
            <a:avLst/>
          </a:prstGeom>
          <a:noFill/>
          <a:ln w="9525">
            <a:noFill/>
            <a:miter/>
          </a:ln>
        </p:spPr>
        <p:txBody>
          <a:bodyPr wrap="square">
            <a:spAutoFit/>
          </a:bodyPr>
          <a:lstStyle/>
          <a:p>
            <a:pPr marL="285750" indent="-285750" algn="ctr" fontAlgn="auto">
              <a:lnSpc>
                <a:spcPct val="150000"/>
              </a:lnSpc>
              <a:spcAft>
                <a:spcPts val="600"/>
              </a:spcAft>
              <a:buClr>
                <a:srgbClr val="FFC000"/>
              </a:buClr>
              <a:buFont typeface="Arial" panose="020B0604020202020204" pitchFamily="34" charset="0"/>
              <a:buChar char="•"/>
            </a:pPr>
            <a:r>
              <a:rPr lang="en-US" altLang="zh-CN" sz="1600" noProof="0" dirty="0">
                <a:ln>
                  <a:noFill/>
                </a:ln>
                <a:solidFill>
                  <a:schemeClr val="bg1"/>
                </a:solidFill>
                <a:uLnTx/>
                <a:uFillTx/>
                <a:ea typeface="Calibri" panose="020F0502020204030204" charset="0"/>
                <a:sym typeface="Arial" panose="020B0604020202020204" pitchFamily="34" charset="0"/>
              </a:rPr>
              <a:t>Assists middle-management control the work</a:t>
            </a:r>
          </a:p>
          <a:p>
            <a:pPr marL="285750" indent="-285750" algn="ctr" fontAlgn="auto">
              <a:lnSpc>
                <a:spcPct val="150000"/>
              </a:lnSpc>
              <a:spcAft>
                <a:spcPts val="600"/>
              </a:spcAft>
              <a:buClr>
                <a:srgbClr val="FFC000"/>
              </a:buClr>
              <a:buFont typeface="Arial" panose="020B0604020202020204" pitchFamily="34" charset="0"/>
              <a:buChar char="•"/>
            </a:pPr>
            <a:r>
              <a:rPr lang="en-US" altLang="zh-CN" sz="1600" noProof="0" dirty="0">
                <a:ln>
                  <a:noFill/>
                </a:ln>
                <a:solidFill>
                  <a:schemeClr val="bg1"/>
                </a:solidFill>
                <a:uLnTx/>
                <a:uFillTx/>
                <a:ea typeface="Calibri" panose="020F0502020204030204" charset="0"/>
                <a:sym typeface="Arial" panose="020B0604020202020204" pitchFamily="34" charset="0"/>
              </a:rPr>
              <a:t>Financial and sales promotion planning</a:t>
            </a:r>
          </a:p>
        </p:txBody>
      </p:sp>
      <p:sp>
        <p:nvSpPr>
          <p:cNvPr id="7" name="TextBox 1210"/>
          <p:cNvSpPr/>
          <p:nvPr/>
        </p:nvSpPr>
        <p:spPr>
          <a:xfrm>
            <a:off x="-376653" y="1939107"/>
            <a:ext cx="2882900" cy="383539"/>
          </a:xfrm>
          <a:prstGeom prst="rect">
            <a:avLst/>
          </a:prstGeom>
          <a:noFill/>
          <a:ln w="9525">
            <a:noFill/>
            <a:miter/>
          </a:ln>
        </p:spPr>
        <p:txBody>
          <a:bodyPr wrap="square">
            <a:spAutoFit/>
          </a:bodyPr>
          <a:lstStyle/>
          <a:p>
            <a:pPr algn="r"/>
            <a:r>
              <a:rPr lang="en-US" altLang="zh-CN" sz="1900" b="1" u="sng" noProof="0" dirty="0">
                <a:ln>
                  <a:noFill/>
                </a:ln>
                <a:solidFill>
                  <a:schemeClr val="bg1"/>
                </a:solidFill>
                <a:uLnTx/>
                <a:uFillTx/>
                <a:ea typeface="FZShuTi" panose="02010601030101010101" pitchFamily="2" charset="-122"/>
                <a:sym typeface="+mn-ea"/>
              </a:rPr>
              <a:t>Tactical models</a:t>
            </a:r>
          </a:p>
        </p:txBody>
      </p:sp>
      <p:sp>
        <p:nvSpPr>
          <p:cNvPr id="8" name="TextBox 1210"/>
          <p:cNvSpPr/>
          <p:nvPr/>
        </p:nvSpPr>
        <p:spPr>
          <a:xfrm>
            <a:off x="9148947" y="1601922"/>
            <a:ext cx="2882900" cy="384721"/>
          </a:xfrm>
          <a:prstGeom prst="rect">
            <a:avLst/>
          </a:prstGeom>
          <a:noFill/>
          <a:ln w="9525">
            <a:noFill/>
            <a:miter/>
          </a:ln>
        </p:spPr>
        <p:txBody>
          <a:bodyPr wrap="square">
            <a:spAutoFit/>
          </a:bodyPr>
          <a:lstStyle/>
          <a:p>
            <a:pPr algn="l"/>
            <a:r>
              <a:rPr lang="en-US" altLang="zh-CN" sz="1900" b="1" u="sng" noProof="0" dirty="0">
                <a:ln>
                  <a:noFill/>
                </a:ln>
                <a:solidFill>
                  <a:schemeClr val="bg1"/>
                </a:solidFill>
                <a:uLnTx/>
                <a:uFillTx/>
                <a:ea typeface="FZShuTi" panose="02010601030101010101" pitchFamily="2" charset="-122"/>
                <a:sym typeface="+mn-ea"/>
              </a:rPr>
              <a:t>Strategic models</a:t>
            </a:r>
          </a:p>
        </p:txBody>
      </p:sp>
      <p:sp>
        <p:nvSpPr>
          <p:cNvPr id="9" name="TextBox 1210"/>
          <p:cNvSpPr/>
          <p:nvPr/>
        </p:nvSpPr>
        <p:spPr>
          <a:xfrm>
            <a:off x="8667004" y="1986643"/>
            <a:ext cx="2882265" cy="1200329"/>
          </a:xfrm>
          <a:prstGeom prst="rect">
            <a:avLst/>
          </a:prstGeom>
          <a:noFill/>
          <a:ln w="9525">
            <a:noFill/>
            <a:miter/>
          </a:ln>
        </p:spPr>
        <p:txBody>
          <a:bodyPr wrap="square">
            <a:spAutoFit/>
          </a:bodyPr>
          <a:lstStyle/>
          <a:p>
            <a:pPr marL="285750" indent="-285750" algn="ctr" fontAlgn="auto">
              <a:lnSpc>
                <a:spcPct val="150000"/>
              </a:lnSpc>
              <a:spcAft>
                <a:spcPts val="600"/>
              </a:spcAft>
              <a:buClr>
                <a:srgbClr val="FFC000"/>
              </a:buClr>
              <a:buFont typeface="Arial" panose="020B0604020202020204" pitchFamily="34" charset="0"/>
              <a:buChar char="•"/>
            </a:pPr>
            <a:r>
              <a:rPr lang="en-US" altLang="zh-CN" sz="1600" noProof="0" dirty="0">
                <a:ln>
                  <a:noFill/>
                </a:ln>
                <a:solidFill>
                  <a:schemeClr val="bg1"/>
                </a:solidFill>
                <a:uLnTx/>
                <a:uFillTx/>
                <a:ea typeface="Calibri" panose="020F0502020204030204" charset="0"/>
                <a:sym typeface="Arial" panose="020B0604020202020204" pitchFamily="34" charset="0"/>
              </a:rPr>
              <a:t>Assists top level management in the long </a:t>
            </a:r>
            <a:r>
              <a:rPr lang="en-US" altLang="en" sz="1600" noProof="0" dirty="0">
                <a:ln>
                  <a:noFill/>
                </a:ln>
                <a:solidFill>
                  <a:schemeClr val="bg1"/>
                </a:solidFill>
                <a:uLnTx/>
                <a:uFillTx/>
                <a:ea typeface="Calibri" panose="020F0502020204030204" charset="0"/>
                <a:sym typeface="Arial" panose="020B0604020202020204" pitchFamily="34" charset="0"/>
              </a:rPr>
              <a:t>range </a:t>
            </a:r>
            <a:r>
              <a:rPr lang="en-US" altLang="zh-CN" sz="1600" noProof="0" dirty="0">
                <a:ln>
                  <a:noFill/>
                </a:ln>
                <a:solidFill>
                  <a:schemeClr val="bg1"/>
                </a:solidFill>
                <a:uLnTx/>
                <a:uFillTx/>
                <a:ea typeface="Calibri" panose="020F0502020204030204" charset="0"/>
                <a:sym typeface="Arial" panose="020B0604020202020204" pitchFamily="34" charset="0"/>
              </a:rPr>
              <a:t>planning</a:t>
            </a:r>
          </a:p>
        </p:txBody>
      </p:sp>
      <p:sp>
        <p:nvSpPr>
          <p:cNvPr id="10" name="TextBox 1210"/>
          <p:cNvSpPr/>
          <p:nvPr/>
        </p:nvSpPr>
        <p:spPr>
          <a:xfrm>
            <a:off x="6408210" y="4466496"/>
            <a:ext cx="2882900" cy="384721"/>
          </a:xfrm>
          <a:prstGeom prst="rect">
            <a:avLst/>
          </a:prstGeom>
          <a:noFill/>
          <a:ln w="9525">
            <a:noFill/>
            <a:miter/>
          </a:ln>
        </p:spPr>
        <p:txBody>
          <a:bodyPr wrap="square">
            <a:spAutoFit/>
          </a:bodyPr>
          <a:lstStyle/>
          <a:p>
            <a:pPr algn="r"/>
            <a:r>
              <a:rPr lang="en-US" altLang="zh-CN" sz="1900" b="1" u="sng" noProof="0" dirty="0">
                <a:ln>
                  <a:noFill/>
                </a:ln>
                <a:solidFill>
                  <a:schemeClr val="bg1"/>
                </a:solidFill>
                <a:uLnTx/>
                <a:uFillTx/>
                <a:ea typeface="FZShuTi" panose="02010601030101010101" pitchFamily="2" charset="-122"/>
                <a:sym typeface="+mn-ea"/>
              </a:rPr>
              <a:t>Operational models</a:t>
            </a:r>
          </a:p>
        </p:txBody>
      </p:sp>
      <p:sp>
        <p:nvSpPr>
          <p:cNvPr id="11" name="TextBox 1210"/>
          <p:cNvSpPr/>
          <p:nvPr/>
        </p:nvSpPr>
        <p:spPr>
          <a:xfrm>
            <a:off x="6024903" y="4851217"/>
            <a:ext cx="4073553" cy="1077218"/>
          </a:xfrm>
          <a:prstGeom prst="rect">
            <a:avLst/>
          </a:prstGeom>
          <a:noFill/>
          <a:ln w="9525">
            <a:noFill/>
            <a:miter/>
          </a:ln>
        </p:spPr>
        <p:txBody>
          <a:bodyPr wrap="square">
            <a:spAutoFit/>
          </a:bodyPr>
          <a:lstStyle/>
          <a:p>
            <a:pPr marL="285750" indent="-285750" algn="ctr" fontAlgn="auto">
              <a:lnSpc>
                <a:spcPct val="200000"/>
              </a:lnSpc>
              <a:spcAft>
                <a:spcPts val="600"/>
              </a:spcAft>
              <a:buClr>
                <a:srgbClr val="FFC000"/>
              </a:buClr>
              <a:buFont typeface="Arial" panose="020B0604020202020204" pitchFamily="34" charset="0"/>
              <a:buChar char="•"/>
            </a:pPr>
            <a:r>
              <a:rPr lang="en-US" altLang="zh-CN" sz="1600" noProof="0" dirty="0">
                <a:ln>
                  <a:noFill/>
                </a:ln>
                <a:solidFill>
                  <a:schemeClr val="bg1"/>
                </a:solidFill>
                <a:uLnTx/>
                <a:uFillTx/>
                <a:ea typeface="Calibri" panose="020F0502020204030204" charset="0"/>
                <a:sym typeface="Arial" panose="020B0604020202020204" pitchFamily="34" charset="0"/>
              </a:rPr>
              <a:t>Assists lower-level managers accomplish the daily activities and objectives</a:t>
            </a:r>
          </a:p>
        </p:txBody>
      </p:sp>
    </p:spTree>
    <p:extLst>
      <p:ext uri="{BB962C8B-B14F-4D97-AF65-F5344CB8AC3E}">
        <p14:creationId xmlns:p14="http://schemas.microsoft.com/office/powerpoint/2010/main" val="16904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097D2725-75F4-45AA-950F-2F67BBF8F754}"/>
              </a:ext>
            </a:extLst>
          </p:cNvPr>
          <p:cNvSpPr>
            <a:spLocks noGrp="1"/>
          </p:cNvSpPr>
          <p:nvPr>
            <p:ph type="title"/>
          </p:nvPr>
        </p:nvSpPr>
        <p:spPr>
          <a:xfrm>
            <a:off x="595884" y="0"/>
            <a:ext cx="11000232" cy="1188720"/>
          </a:xfrm>
        </p:spPr>
        <p:txBody>
          <a:bodyPr/>
          <a:lstStyle/>
          <a:p>
            <a:r>
              <a:rPr lang="en-US" dirty="0"/>
              <a:t>Title:</a:t>
            </a:r>
          </a:p>
        </p:txBody>
      </p:sp>
      <p:pic>
        <p:nvPicPr>
          <p:cNvPr id="5" name="Picture Placeholder 4" descr="Abstract Building" title="Abstract Building">
            <a:extLst>
              <a:ext uri="{FF2B5EF4-FFF2-40B4-BE49-F238E27FC236}">
                <a16:creationId xmlns:a16="http://schemas.microsoft.com/office/drawing/2014/main" id="{A0DC386B-E165-424D-B694-E2C45FFA4071}"/>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xmlns="" val="1"/>
              </a:ext>
            </a:extLst>
          </p:cNvPr>
          <p:cNvSpPr/>
          <p:nvPr/>
        </p:nvSpPr>
        <p:spPr>
          <a:xfrm flipH="1">
            <a:off x="375240" y="234993"/>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xmlns="" val="1"/>
              </a:ext>
            </a:extLst>
          </p:cNvPr>
          <p:cNvSpPr/>
          <p:nvPr/>
        </p:nvSpPr>
        <p:spPr>
          <a:xfrm flipH="1">
            <a:off x="791413" y="502215"/>
            <a:ext cx="10638585" cy="5706080"/>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xmlns="" val="1"/>
              </a:ext>
            </a:extLst>
          </p:cNvPr>
          <p:cNvSpPr/>
          <p:nvPr/>
        </p:nvSpPr>
        <p:spPr>
          <a:xfrm>
            <a:off x="679981" y="405404"/>
            <a:ext cx="5357513" cy="2634089"/>
          </a:xfrm>
          <a:prstGeom prst="rect">
            <a:avLst/>
          </a:prstGeom>
          <a:solidFill>
            <a:srgbClr val="2F33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D4BFC2-69CA-4ED6-89E7-A9ADB571E7A4}"/>
              </a:ext>
            </a:extLst>
          </p:cNvPr>
          <p:cNvSpPr/>
          <p:nvPr/>
        </p:nvSpPr>
        <p:spPr>
          <a:xfrm>
            <a:off x="1287924" y="1038914"/>
            <a:ext cx="4423315" cy="173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nSpc>
                <a:spcPct val="80000"/>
              </a:lnSpc>
              <a:defRPr sz="10000">
                <a:solidFill>
                  <a:srgbClr val="3A3B39"/>
                </a:solidFill>
                <a:latin typeface="Bebas"/>
                <a:ea typeface="Bebas"/>
                <a:cs typeface="Bebas"/>
                <a:sym typeface="Bebas"/>
              </a:defRPr>
            </a:pPr>
            <a:r>
              <a:rPr lang="en-US" sz="3200" b="1" dirty="0">
                <a:solidFill>
                  <a:schemeClr val="bg1"/>
                </a:solidFill>
                <a:latin typeface="+mj-lt"/>
                <a:cs typeface="Gill Sans" panose="020B0502020104020203" pitchFamily="34" charset="-79"/>
              </a:rPr>
              <a:t>EXECUTIVE SUPPORT 	SYSTEM</a:t>
            </a:r>
            <a:endParaRPr lang="en-US" sz="1200" dirty="0">
              <a:latin typeface="+mj-lt"/>
            </a:endParaRPr>
          </a:p>
        </p:txBody>
      </p:sp>
      <p:sp>
        <p:nvSpPr>
          <p:cNvPr id="2" name="Footer Placeholder 1">
            <a:extLst>
              <a:ext uri="{FF2B5EF4-FFF2-40B4-BE49-F238E27FC236}">
                <a16:creationId xmlns:a16="http://schemas.microsoft.com/office/drawing/2014/main" id="{3D8BBA11-131E-446B-BC9B-D0A09B1AF059}"/>
              </a:ext>
            </a:extLst>
          </p:cNvPr>
          <p:cNvSpPr>
            <a:spLocks noGrp="1"/>
          </p:cNvSpPr>
          <p:nvPr>
            <p:ph type="ftr" sz="quarter" idx="11"/>
          </p:nvPr>
        </p:nvSpPr>
        <p:spPr/>
        <p:txBody>
          <a:bodyPr/>
          <a:lstStyle/>
          <a:p>
            <a:r>
              <a:rPr lang="en-US" dirty="0"/>
              <a:t>Add a Footer</a:t>
            </a:r>
          </a:p>
        </p:txBody>
      </p:sp>
      <p:sp>
        <p:nvSpPr>
          <p:cNvPr id="9" name="Rectangle: Single Corner Snipped 8" descr="Footer accent box">
            <a:extLst>
              <a:ext uri="{FF2B5EF4-FFF2-40B4-BE49-F238E27FC236}">
                <a16:creationId xmlns:a16="http://schemas.microsoft.com/office/drawing/2014/main" id="{DF712259-BEF9-4B45-8D68-5F74C49207D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206B3DE3-5308-4ADE-BC26-29765480D1E1}"/>
              </a:ext>
            </a:extLst>
          </p:cNvPr>
          <p:cNvSpPr>
            <a:spLocks noGrp="1"/>
          </p:cNvSpPr>
          <p:nvPr>
            <p:ph type="sldNum" sz="quarter" idx="12"/>
          </p:nvPr>
        </p:nvSpPr>
        <p:spPr/>
        <p:txBody>
          <a:bodyPr/>
          <a:lstStyle/>
          <a:p>
            <a:fld id="{8C2E478F-E849-4A8C-AF1F-CBCC78A7CBFA}" type="slidenum">
              <a:rPr lang="en-US" smtClean="0"/>
              <a:pPr/>
              <a:t>12</a:t>
            </a:fld>
            <a:endParaRPr lang="en-US" dirty="0"/>
          </a:p>
        </p:txBody>
      </p:sp>
      <p:sp>
        <p:nvSpPr>
          <p:cNvPr id="4" name="TextBox 3"/>
          <p:cNvSpPr txBox="1"/>
          <p:nvPr/>
        </p:nvSpPr>
        <p:spPr>
          <a:xfrm>
            <a:off x="1287924" y="3427254"/>
            <a:ext cx="9962147" cy="2585323"/>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MY" dirty="0">
                <a:solidFill>
                  <a:schemeClr val="bg1"/>
                </a:solidFill>
                <a:sym typeface="+mn-ea"/>
              </a:rPr>
              <a:t>The full name is Executive Support Systems.</a:t>
            </a:r>
            <a:endParaRPr lang="en-MY" dirty="0">
              <a:solidFill>
                <a:schemeClr val="bg1"/>
              </a:solidFill>
            </a:endParaRPr>
          </a:p>
          <a:p>
            <a:pPr marL="285750" indent="-285750">
              <a:buClr>
                <a:srgbClr val="FFC000"/>
              </a:buClr>
              <a:buFont typeface="Arial" panose="020B0604020202020204" pitchFamily="34" charset="0"/>
              <a:buChar char="•"/>
            </a:pPr>
            <a:r>
              <a:rPr lang="en-MY" dirty="0">
                <a:solidFill>
                  <a:schemeClr val="bg1"/>
                </a:solidFill>
                <a:sym typeface="+mn-ea"/>
              </a:rPr>
              <a:t>Also know as Executive Information Systems (EIS).</a:t>
            </a:r>
            <a:endParaRPr lang="en-MY" dirty="0">
              <a:solidFill>
                <a:schemeClr val="bg1"/>
              </a:solidFill>
            </a:endParaRPr>
          </a:p>
          <a:p>
            <a:pPr marL="285750" indent="-285750">
              <a:buClr>
                <a:srgbClr val="FFC000"/>
              </a:buClr>
              <a:buFont typeface="Arial" panose="020B0604020202020204" pitchFamily="34" charset="0"/>
              <a:buChar char="•"/>
            </a:pPr>
            <a:r>
              <a:rPr lang="en-MY" dirty="0">
                <a:solidFill>
                  <a:schemeClr val="bg1"/>
                </a:solidFill>
                <a:sym typeface="+mn-ea"/>
              </a:rPr>
              <a:t>A type of management support systems that facilitates and supports senior executive </a:t>
            </a:r>
            <a:r>
              <a:rPr lang="en-MY" dirty="0" err="1">
                <a:solidFill>
                  <a:schemeClr val="bg1"/>
                </a:solidFill>
                <a:sym typeface="+mn-ea"/>
              </a:rPr>
              <a:t>informations</a:t>
            </a:r>
            <a:r>
              <a:rPr lang="en-MY" dirty="0">
                <a:solidFill>
                  <a:schemeClr val="bg1"/>
                </a:solidFill>
                <a:sym typeface="+mn-ea"/>
              </a:rPr>
              <a:t> and decision-making needs.</a:t>
            </a:r>
            <a:endParaRPr lang="en-MY" dirty="0">
              <a:solidFill>
                <a:schemeClr val="bg1"/>
              </a:solidFill>
            </a:endParaRPr>
          </a:p>
          <a:p>
            <a:pPr marL="285750" indent="-285750">
              <a:buClr>
                <a:srgbClr val="FFC000"/>
              </a:buClr>
              <a:buFont typeface="Arial" panose="020B0604020202020204" pitchFamily="34" charset="0"/>
              <a:buChar char="•"/>
            </a:pPr>
            <a:r>
              <a:rPr lang="en-MY" dirty="0">
                <a:solidFill>
                  <a:schemeClr val="bg1"/>
                </a:solidFill>
                <a:sym typeface="+mn-ea"/>
              </a:rPr>
              <a:t>Sophisticated software for presenting, summarizing, and analysing data.</a:t>
            </a:r>
            <a:endParaRPr lang="en-MY" dirty="0">
              <a:solidFill>
                <a:schemeClr val="bg1"/>
              </a:solidFill>
            </a:endParaRPr>
          </a:p>
          <a:p>
            <a:pPr marL="285750" indent="-285750">
              <a:buClr>
                <a:srgbClr val="FFC000"/>
              </a:buClr>
              <a:buFont typeface="Arial" panose="020B0604020202020204" pitchFamily="34" charset="0"/>
              <a:buChar char="•"/>
            </a:pPr>
            <a:r>
              <a:rPr lang="en-MY" dirty="0">
                <a:solidFill>
                  <a:schemeClr val="bg1"/>
                </a:solidFill>
                <a:sym typeface="+mn-ea"/>
              </a:rPr>
              <a:t>Specifically designed to be easy-to-use.</a:t>
            </a:r>
            <a:endParaRPr lang="en-MY" dirty="0">
              <a:solidFill>
                <a:schemeClr val="bg1"/>
              </a:solidFill>
            </a:endParaRPr>
          </a:p>
          <a:p>
            <a:pPr marL="285750" indent="-285750">
              <a:buClr>
                <a:srgbClr val="FFC000"/>
              </a:buClr>
              <a:buFont typeface="Arial" panose="020B0604020202020204" pitchFamily="34" charset="0"/>
              <a:buChar char="•"/>
            </a:pPr>
            <a:r>
              <a:rPr lang="en-MY" dirty="0">
                <a:solidFill>
                  <a:schemeClr val="bg1"/>
                </a:solidFill>
                <a:sym typeface="+mn-ea"/>
              </a:rPr>
              <a:t>Provides intermediate access to a company’s key performance indicators.</a:t>
            </a:r>
            <a:endParaRPr lang="en-MY" dirty="0">
              <a:solidFill>
                <a:schemeClr val="bg1"/>
              </a:solidFill>
            </a:endParaRPr>
          </a:p>
          <a:p>
            <a:pPr marL="285750" indent="-285750">
              <a:buClr>
                <a:srgbClr val="FFC000"/>
              </a:buClr>
              <a:buFont typeface="Arial" panose="020B0604020202020204" pitchFamily="34" charset="0"/>
              <a:buChar char="•"/>
            </a:pPr>
            <a:r>
              <a:rPr lang="en-MY" dirty="0">
                <a:solidFill>
                  <a:schemeClr val="bg1"/>
                </a:solidFill>
                <a:sym typeface="+mn-ea"/>
              </a:rPr>
              <a:t>Also provides easy access to the internal and external information related to an organization.</a:t>
            </a:r>
            <a:endParaRPr lang="en-US" dirty="0">
              <a:solidFill>
                <a:schemeClr val="bg1"/>
              </a:solidFill>
            </a:endParaRPr>
          </a:p>
          <a:p>
            <a:pPr marL="285750" indent="-285750">
              <a:buClr>
                <a:srgbClr val="FFC000"/>
              </a:buClr>
              <a:buFont typeface="Arial" panose="020B0604020202020204" pitchFamily="34" charset="0"/>
              <a:buChar char="•"/>
            </a:pPr>
            <a:endParaRPr lang="en-MY" dirty="0">
              <a:solidFill>
                <a:schemeClr val="bg1"/>
              </a:solidFill>
            </a:endParaRPr>
          </a:p>
        </p:txBody>
      </p:sp>
    </p:spTree>
    <p:extLst>
      <p:ext uri="{BB962C8B-B14F-4D97-AF65-F5344CB8AC3E}">
        <p14:creationId xmlns:p14="http://schemas.microsoft.com/office/powerpoint/2010/main" val="138922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13606" r="13606"/>
          <a:stretch>
            <a:fillRect/>
          </a:stretch>
        </p:blipFill>
        <p:spPr/>
      </p:pic>
      <p:sp>
        <p:nvSpPr>
          <p:cNvPr id="2" name="Text Placeholder 1"/>
          <p:cNvSpPr>
            <a:spLocks noGrp="1"/>
          </p:cNvSpPr>
          <p:nvPr>
            <p:ph type="body" idx="1"/>
          </p:nvPr>
        </p:nvSpPr>
        <p:spPr>
          <a:xfrm>
            <a:off x="573882" y="489292"/>
            <a:ext cx="3464717" cy="943396"/>
          </a:xfrm>
        </p:spPr>
        <p:txBody>
          <a:bodyPr/>
          <a:lstStyle/>
          <a:p>
            <a:r>
              <a:rPr lang="en-US" altLang="en-MY" dirty="0">
                <a:sym typeface="+mn-ea"/>
              </a:rPr>
              <a:t>1) </a:t>
            </a:r>
            <a:r>
              <a:rPr lang="en-MY" dirty="0">
                <a:sym typeface="+mn-ea"/>
              </a:rPr>
              <a:t>Office Automation Systems (OASs)</a:t>
            </a:r>
            <a:endParaRPr lang="en-MY" dirty="0"/>
          </a:p>
          <a:p>
            <a:endParaRPr lang="en-MY" dirty="0"/>
          </a:p>
        </p:txBody>
      </p:sp>
      <p:sp>
        <p:nvSpPr>
          <p:cNvPr id="3" name="Content Placeholder 2"/>
          <p:cNvSpPr>
            <a:spLocks noGrp="1"/>
          </p:cNvSpPr>
          <p:nvPr>
            <p:ph sz="half" idx="2"/>
          </p:nvPr>
        </p:nvSpPr>
        <p:spPr>
          <a:xfrm>
            <a:off x="360948" y="1490780"/>
            <a:ext cx="3677652" cy="4914966"/>
          </a:xfrm>
        </p:spPr>
        <p:txBody>
          <a:bodyPr>
            <a:normAutofit/>
          </a:bodyPr>
          <a:lstStyle/>
          <a:p>
            <a:pPr indent="0">
              <a:buNone/>
            </a:pPr>
            <a:endParaRPr lang="en-MY" sz="1400" dirty="0"/>
          </a:p>
          <a:p>
            <a:pPr marL="285750" indent="-285750"/>
            <a:r>
              <a:rPr lang="en-MY" sz="1400" dirty="0">
                <a:sym typeface="+mn-ea"/>
              </a:rPr>
              <a:t>Computer-based information systems</a:t>
            </a:r>
            <a:endParaRPr lang="en-MY" sz="1400" dirty="0"/>
          </a:p>
          <a:p>
            <a:pPr marL="285750" indent="-285750"/>
            <a:r>
              <a:rPr lang="en-MY" sz="1400" dirty="0">
                <a:sym typeface="+mn-ea"/>
              </a:rPr>
              <a:t>Collects, process, store and transmit electronic messages, documents,   and other form of communication.</a:t>
            </a:r>
            <a:endParaRPr lang="en-MY" sz="1400" dirty="0"/>
          </a:p>
          <a:p>
            <a:pPr marL="285750" indent="-285750"/>
            <a:r>
              <a:rPr lang="en-MY" sz="1400" dirty="0">
                <a:sym typeface="+mn-ea"/>
              </a:rPr>
              <a:t>Supports data worker</a:t>
            </a:r>
            <a:endParaRPr lang="en-MY" sz="1400" dirty="0"/>
          </a:p>
          <a:p>
            <a:pPr marL="285750" indent="-285750"/>
            <a:r>
              <a:rPr lang="en-MY" sz="1400" dirty="0">
                <a:sym typeface="+mn-ea"/>
              </a:rPr>
              <a:t>Project management program</a:t>
            </a:r>
            <a:endParaRPr lang="en-MY" sz="1400" dirty="0"/>
          </a:p>
          <a:p>
            <a:pPr marL="285750" indent="-285750"/>
            <a:r>
              <a:rPr lang="en-MY" sz="1400" dirty="0">
                <a:sym typeface="+mn-ea"/>
              </a:rPr>
              <a:t>Videoconferencing systems</a:t>
            </a:r>
            <a:endParaRPr lang="en-US" sz="1400" dirty="0"/>
          </a:p>
          <a:p>
            <a:endParaRPr lang="en-MY" sz="1400" dirty="0"/>
          </a:p>
        </p:txBody>
      </p:sp>
      <p:sp>
        <p:nvSpPr>
          <p:cNvPr id="4" name="Text Placeholder 3"/>
          <p:cNvSpPr>
            <a:spLocks noGrp="1"/>
          </p:cNvSpPr>
          <p:nvPr>
            <p:ph type="body" idx="13"/>
          </p:nvPr>
        </p:nvSpPr>
        <p:spPr>
          <a:xfrm>
            <a:off x="8084552" y="489291"/>
            <a:ext cx="3464717" cy="823912"/>
          </a:xfrm>
        </p:spPr>
        <p:txBody>
          <a:bodyPr/>
          <a:lstStyle/>
          <a:p>
            <a:r>
              <a:rPr lang="en-MY" dirty="0">
                <a:sym typeface="+mn-ea"/>
              </a:rPr>
              <a:t>2</a:t>
            </a:r>
            <a:r>
              <a:rPr lang="en-US" altLang="en-MY" dirty="0">
                <a:sym typeface="+mn-ea"/>
              </a:rPr>
              <a:t>)</a:t>
            </a:r>
            <a:r>
              <a:rPr lang="en-MY" dirty="0">
                <a:sym typeface="+mn-ea"/>
              </a:rPr>
              <a:t> Knowledge Work Systems (KWSs)</a:t>
            </a:r>
            <a:endParaRPr lang="en-MY" dirty="0"/>
          </a:p>
          <a:p>
            <a:endParaRPr lang="en-MY" dirty="0"/>
          </a:p>
        </p:txBody>
      </p:sp>
      <p:sp>
        <p:nvSpPr>
          <p:cNvPr id="5" name="Content Placeholder 4"/>
          <p:cNvSpPr>
            <a:spLocks noGrp="1"/>
          </p:cNvSpPr>
          <p:nvPr>
            <p:ph sz="half" idx="14"/>
          </p:nvPr>
        </p:nvSpPr>
        <p:spPr>
          <a:xfrm>
            <a:off x="8153400" y="1876926"/>
            <a:ext cx="3661611" cy="4528819"/>
          </a:xfrm>
        </p:spPr>
        <p:txBody>
          <a:bodyPr>
            <a:normAutofit/>
          </a:bodyPr>
          <a:lstStyle/>
          <a:p>
            <a:pPr marL="457200" indent="-457200"/>
            <a:r>
              <a:rPr lang="en-MY" sz="1400" dirty="0">
                <a:sym typeface="+mn-ea"/>
              </a:rPr>
              <a:t>Computer application designed to capture and organize work activity information</a:t>
            </a:r>
            <a:endParaRPr lang="en-MY" sz="1400" dirty="0"/>
          </a:p>
          <a:p>
            <a:pPr marL="457200" indent="-457200"/>
            <a:r>
              <a:rPr lang="en-MY" sz="1400" dirty="0">
                <a:sym typeface="+mn-ea"/>
              </a:rPr>
              <a:t>It is also used to learn, prioritize and execute their task.</a:t>
            </a:r>
            <a:endParaRPr lang="en-MY" sz="1400" dirty="0"/>
          </a:p>
          <a:p>
            <a:pPr marL="457200" indent="-457200"/>
            <a:r>
              <a:rPr lang="en-MY" sz="1400" dirty="0">
                <a:sym typeface="+mn-ea"/>
              </a:rPr>
              <a:t>Use specialized systems such as CAD/CAM</a:t>
            </a:r>
            <a:endParaRPr lang="en-US" sz="1400" dirty="0"/>
          </a:p>
          <a:p>
            <a:endParaRPr lang="en-MY" sz="1400" dirty="0"/>
          </a:p>
        </p:txBody>
      </p:sp>
      <p:sp>
        <p:nvSpPr>
          <p:cNvPr id="7" name="Title 6"/>
          <p:cNvSpPr>
            <a:spLocks noGrp="1"/>
          </p:cNvSpPr>
          <p:nvPr>
            <p:ph type="title"/>
          </p:nvPr>
        </p:nvSpPr>
        <p:spPr>
          <a:xfrm>
            <a:off x="4659082" y="1656469"/>
            <a:ext cx="2873833" cy="2982718"/>
          </a:xfrm>
        </p:spPr>
        <p:txBody>
          <a:bodyPr/>
          <a:lstStyle/>
          <a:p>
            <a:r>
              <a:rPr lang="en-MY" dirty="0"/>
              <a:t>Other information system</a:t>
            </a:r>
          </a:p>
        </p:txBody>
      </p:sp>
      <p:sp>
        <p:nvSpPr>
          <p:cNvPr id="8" name="Footer Placeholder 7"/>
          <p:cNvSpPr>
            <a:spLocks noGrp="1"/>
          </p:cNvSpPr>
          <p:nvPr>
            <p:ph type="ftr" sz="quarter" idx="16"/>
          </p:nvPr>
        </p:nvSpPr>
        <p:spPr/>
        <p:txBody>
          <a:bodyPr/>
          <a:lstStyle/>
          <a:p>
            <a:r>
              <a:rPr lang="en-US"/>
              <a:t>Add a Footer</a:t>
            </a:r>
            <a:endParaRPr lang="en-US" dirty="0"/>
          </a:p>
        </p:txBody>
      </p:sp>
      <p:sp>
        <p:nvSpPr>
          <p:cNvPr id="9" name="Slide Number Placeholder 8"/>
          <p:cNvSpPr>
            <a:spLocks noGrp="1"/>
          </p:cNvSpPr>
          <p:nvPr>
            <p:ph type="sldNum" sz="quarter" idx="17"/>
          </p:nvPr>
        </p:nvSpPr>
        <p:spPr/>
        <p:txBody>
          <a:bodyPr/>
          <a:lstStyle/>
          <a:p>
            <a:fld id="{8C2E478F-E849-4A8C-AF1F-CBCC78A7CBFA}" type="slidenum">
              <a:rPr lang="en-US" smtClean="0"/>
              <a:pPr/>
              <a:t>13</a:t>
            </a:fld>
            <a:endParaRPr lang="en-US" dirty="0"/>
          </a:p>
        </p:txBody>
      </p:sp>
    </p:spTree>
    <p:extLst>
      <p:ext uri="{BB962C8B-B14F-4D97-AF65-F5344CB8AC3E}">
        <p14:creationId xmlns:p14="http://schemas.microsoft.com/office/powerpoint/2010/main" val="144345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29108" r="29108"/>
          <a:stretch>
            <a:fillRect/>
          </a:stretch>
        </p:blipFill>
        <p:spPr/>
      </p:pic>
      <p:sp>
        <p:nvSpPr>
          <p:cNvPr id="4" name="Text Placeholder 3"/>
          <p:cNvSpPr>
            <a:spLocks noGrp="1"/>
          </p:cNvSpPr>
          <p:nvPr>
            <p:ph type="body" sz="half" idx="2"/>
          </p:nvPr>
        </p:nvSpPr>
        <p:spPr>
          <a:xfrm>
            <a:off x="957943" y="1612231"/>
            <a:ext cx="5370668" cy="4475747"/>
          </a:xfrm>
        </p:spPr>
        <p:txBody>
          <a:bodyPr>
            <a:normAutofit/>
          </a:bodyPr>
          <a:lstStyle/>
          <a:p>
            <a:r>
              <a:rPr lang="en-MY" sz="1400" dirty="0">
                <a:sym typeface="+mn-ea"/>
              </a:rPr>
              <a:t>Information system overload.</a:t>
            </a:r>
            <a:endParaRPr lang="en-MY" sz="1400" dirty="0"/>
          </a:p>
          <a:p>
            <a:pPr>
              <a:buFont typeface="Wingdings" panose="05000000000000000000" pitchFamily="2" charset="2"/>
              <a:buChar char="Ø"/>
            </a:pPr>
            <a:r>
              <a:rPr lang="en-MY" sz="1400" dirty="0">
                <a:sym typeface="+mn-ea"/>
              </a:rPr>
              <a:t>Have a negative effect</a:t>
            </a:r>
            <a:endParaRPr lang="en-MY" sz="1400" dirty="0"/>
          </a:p>
          <a:p>
            <a:pPr>
              <a:buFont typeface="Wingdings" panose="05000000000000000000" pitchFamily="2" charset="2"/>
              <a:buChar char="Ø"/>
            </a:pPr>
            <a:r>
              <a:rPr lang="en-MY" sz="1400" dirty="0">
                <a:sym typeface="+mn-ea"/>
              </a:rPr>
              <a:t>Difficult to find the important </a:t>
            </a:r>
            <a:r>
              <a:rPr lang="en-MY" sz="1400" dirty="0" err="1">
                <a:sym typeface="+mn-ea"/>
              </a:rPr>
              <a:t>informations</a:t>
            </a:r>
            <a:r>
              <a:rPr lang="en-MY" sz="1400" dirty="0">
                <a:sym typeface="+mn-ea"/>
              </a:rPr>
              <a:t>.</a:t>
            </a:r>
            <a:endParaRPr lang="en-MY" sz="1400" dirty="0"/>
          </a:p>
          <a:p>
            <a:pPr>
              <a:buFont typeface="Wingdings" panose="05000000000000000000" pitchFamily="2" charset="2"/>
              <a:buChar char="Ø"/>
            </a:pPr>
            <a:r>
              <a:rPr lang="en-MY" sz="1400" dirty="0">
                <a:sym typeface="+mn-ea"/>
              </a:rPr>
              <a:t>Storage will be full with unnecessary things.</a:t>
            </a:r>
            <a:endParaRPr lang="en-MY" sz="1400" dirty="0"/>
          </a:p>
          <a:p>
            <a:pPr>
              <a:buFont typeface="Wingdings" panose="05000000000000000000" pitchFamily="2" charset="2"/>
              <a:buChar char="Ø"/>
            </a:pPr>
            <a:endParaRPr lang="en-MY" sz="1400" dirty="0"/>
          </a:p>
          <a:p>
            <a:r>
              <a:rPr lang="en-MY" sz="1400" dirty="0">
                <a:sym typeface="+mn-ea"/>
              </a:rPr>
              <a:t>How to handle?</a:t>
            </a:r>
            <a:endParaRPr lang="en-MY" sz="1400" dirty="0"/>
          </a:p>
          <a:p>
            <a:pPr>
              <a:buFont typeface="Wingdings" panose="05000000000000000000" pitchFamily="2" charset="2"/>
              <a:buChar char="Ø"/>
            </a:pPr>
            <a:r>
              <a:rPr lang="en-MY" sz="1400" dirty="0">
                <a:sym typeface="+mn-ea"/>
              </a:rPr>
              <a:t>Be selective</a:t>
            </a:r>
            <a:endParaRPr lang="en-MY" sz="1400" dirty="0"/>
          </a:p>
          <a:p>
            <a:pPr>
              <a:buFont typeface="Wingdings" panose="05000000000000000000" pitchFamily="2" charset="2"/>
              <a:buChar char="Ø"/>
            </a:pPr>
            <a:r>
              <a:rPr lang="en-MY" sz="1400" dirty="0">
                <a:sym typeface="+mn-ea"/>
              </a:rPr>
              <a:t>Delete the unnecessary things.</a:t>
            </a:r>
            <a:endParaRPr lang="en-MY" sz="1400" dirty="0"/>
          </a:p>
          <a:p>
            <a:pPr>
              <a:buFont typeface="Wingdings" panose="05000000000000000000" pitchFamily="2" charset="2"/>
              <a:buChar char="Ø"/>
            </a:pPr>
            <a:r>
              <a:rPr lang="en-MY" sz="1400" dirty="0">
                <a:sym typeface="+mn-ea"/>
              </a:rPr>
              <a:t>Block the spam channel.</a:t>
            </a:r>
            <a:endParaRPr lang="en-MY" sz="1400" dirty="0"/>
          </a:p>
          <a:p>
            <a:endParaRPr lang="en-MY" sz="1400" dirty="0"/>
          </a:p>
        </p:txBody>
      </p:sp>
      <p:sp>
        <p:nvSpPr>
          <p:cNvPr id="5" name="Title 4"/>
          <p:cNvSpPr>
            <a:spLocks noGrp="1"/>
          </p:cNvSpPr>
          <p:nvPr>
            <p:ph type="title"/>
          </p:nvPr>
        </p:nvSpPr>
        <p:spPr>
          <a:xfrm>
            <a:off x="957943" y="590120"/>
            <a:ext cx="5138057" cy="853669"/>
          </a:xfrm>
        </p:spPr>
        <p:txBody>
          <a:bodyPr/>
          <a:lstStyle/>
          <a:p>
            <a:r>
              <a:rPr lang="en-MY" dirty="0"/>
              <a:t>Possible problems</a:t>
            </a:r>
          </a:p>
        </p:txBody>
      </p:sp>
      <p:sp>
        <p:nvSpPr>
          <p:cNvPr id="6" name="Slide Number Placeholder 5"/>
          <p:cNvSpPr>
            <a:spLocks noGrp="1"/>
          </p:cNvSpPr>
          <p:nvPr>
            <p:ph type="sldNum" sz="quarter" idx="15"/>
          </p:nvPr>
        </p:nvSpPr>
        <p:spPr/>
        <p:txBody>
          <a:bodyPr/>
          <a:lstStyle/>
          <a:p>
            <a:fld id="{8C2E478F-E849-4A8C-AF1F-CBCC78A7CBFA}" type="slidenum">
              <a:rPr lang="en-US" smtClean="0"/>
              <a:pPr/>
              <a:t>14</a:t>
            </a:fld>
            <a:endParaRPr lang="en-US" dirty="0"/>
          </a:p>
        </p:txBody>
      </p:sp>
    </p:spTree>
    <p:extLst>
      <p:ext uri="{BB962C8B-B14F-4D97-AF65-F5344CB8AC3E}">
        <p14:creationId xmlns:p14="http://schemas.microsoft.com/office/powerpoint/2010/main" val="176129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ceiling">
            <a:extLst>
              <a:ext uri="{FF2B5EF4-FFF2-40B4-BE49-F238E27FC236}">
                <a16:creationId xmlns:a16="http://schemas.microsoft.com/office/drawing/2014/main" id="{ECE6809B-9586-4FFC-9D20-26C51CA9653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xmlns="" val="1"/>
              </a:ext>
            </a:extLst>
          </p:cNvPr>
          <p:cNvSpPr/>
          <p:nvPr/>
        </p:nvSpPr>
        <p:spPr>
          <a:xfrm>
            <a:off x="-35508" y="20298"/>
            <a:ext cx="12192000"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 uri="{C183D7F6-B498-43B3-948B-1728B52AA6E4}">
                  <adec:decorative xmlns:adec="http://schemas.microsoft.com/office/drawing/2017/decorative" xmlns=""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BF662F-A198-4AD3-8EBC-0EC9A52B2994}"/>
                </a:ext>
                <a:ext uri="{C183D7F6-B498-43B3-948B-1728B52AA6E4}">
                  <adec:decorative xmlns:adec="http://schemas.microsoft.com/office/drawing/2017/decorative" xmlns=""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 uri="{C183D7F6-B498-43B3-948B-1728B52AA6E4}">
                  <adec:decorative xmlns:adec="http://schemas.microsoft.com/office/drawing/2017/decorative" xmlns=""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791372" y="2530362"/>
            <a:ext cx="6609256" cy="1508126"/>
          </a:xfrm>
        </p:spPr>
        <p:txBody>
          <a:bodyPr anchor="ctr"/>
          <a:lstStyle/>
          <a:p>
            <a:r>
              <a:rPr lang="en-US" dirty="0"/>
              <a:t>THANK YOU</a:t>
            </a:r>
          </a:p>
        </p:txBody>
      </p:sp>
      <p:sp>
        <p:nvSpPr>
          <p:cNvPr id="2" name="Footer Placeholder 1">
            <a:extLst>
              <a:ext uri="{FF2B5EF4-FFF2-40B4-BE49-F238E27FC236}">
                <a16:creationId xmlns:a16="http://schemas.microsoft.com/office/drawing/2014/main" id="{9FE3A4F2-29CE-4C57-A172-6A0D63EFD700}"/>
              </a:ext>
            </a:extLst>
          </p:cNvPr>
          <p:cNvSpPr>
            <a:spLocks noGrp="1"/>
          </p:cNvSpPr>
          <p:nvPr>
            <p:ph type="ftr" sz="quarter" idx="4294967295"/>
          </p:nvPr>
        </p:nvSpPr>
        <p:spPr>
          <a:xfrm>
            <a:off x="595884" y="6468303"/>
            <a:ext cx="4114800" cy="365125"/>
          </a:xfrm>
        </p:spPr>
        <p:txBody>
          <a:bodyPr/>
          <a:lstStyle/>
          <a:p>
            <a:r>
              <a:rPr lang="en-US" dirty="0"/>
              <a:t>Add a Footer</a:t>
            </a:r>
          </a:p>
        </p:txBody>
      </p:sp>
      <p:sp>
        <p:nvSpPr>
          <p:cNvPr id="25" name="Rectangle: Single Corner Snipped 24" descr="Footer accent box">
            <a:extLst>
              <a:ext uri="{FF2B5EF4-FFF2-40B4-BE49-F238E27FC236}">
                <a16:creationId xmlns:a16="http://schemas.microsoft.com/office/drawing/2014/main" id="{ADA66B68-D364-4C11-9AA9-052CEAC914E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Slide Number Placeholder 5">
            <a:extLst>
              <a:ext uri="{FF2B5EF4-FFF2-40B4-BE49-F238E27FC236}">
                <a16:creationId xmlns:a16="http://schemas.microsoft.com/office/drawing/2014/main" id="{7B17F9E2-0E31-4010-80D8-F343F24E6E14}"/>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15</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a16="http://schemas.microsoft.com/office/drawing/2014/main" id="{00C713CD-79D0-408F-A140-FBAE3C602261}"/>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a16="http://schemas.microsoft.com/office/drawing/2014/main" id="{CCC577CF-CED3-44B1-AC3E-05C2556B41F4}"/>
              </a:ext>
              <a:ext uri="{C183D7F6-B498-43B3-948B-1728B52AA6E4}">
                <adec:decorative xmlns:adec="http://schemas.microsoft.com/office/drawing/2017/decorative" xmlns="" val="1"/>
              </a:ext>
            </a:extLst>
          </p:cNvPr>
          <p:cNvGrpSpPr/>
          <p:nvPr/>
        </p:nvGrpSpPr>
        <p:grpSpPr>
          <a:xfrm>
            <a:off x="883522" y="408327"/>
            <a:ext cx="5276606" cy="5768636"/>
            <a:chOff x="883522" y="408327"/>
            <a:chExt cx="5276606" cy="5768636"/>
          </a:xfrm>
        </p:grpSpPr>
        <p:sp>
          <p:nvSpPr>
            <p:cNvPr id="14" name="Rectangle 13">
              <a:extLst>
                <a:ext uri="{FF2B5EF4-FFF2-40B4-BE49-F238E27FC236}">
                  <a16:creationId xmlns:a16="http://schemas.microsoft.com/office/drawing/2014/main" id="{875940B9-0338-4FFA-9747-10812F028FB7}"/>
                </a:ext>
                <a:ext uri="{C183D7F6-B498-43B3-948B-1728B52AA6E4}">
                  <adec:decorative xmlns:adec="http://schemas.microsoft.com/office/drawing/2017/decorative" xmlns=""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4B52C7E-3049-4545-956A-6D8F73F234DB}"/>
                </a:ext>
                <a:ext uri="{C183D7F6-B498-43B3-948B-1728B52AA6E4}">
                  <adec:decorative xmlns:adec="http://schemas.microsoft.com/office/drawing/2017/decorative" xmlns=""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Graphic 12">
              <a:extLst>
                <a:ext uri="{FF2B5EF4-FFF2-40B4-BE49-F238E27FC236}">
                  <a16:creationId xmlns:a16="http://schemas.microsoft.com/office/drawing/2014/main" id="{46669882-9FD4-41D7-A5A6-A4A2E44A2ABF}"/>
                </a:ext>
                <a:ext uri="{C183D7F6-B498-43B3-948B-1728B52AA6E4}">
                  <adec:decorative xmlns:adec="http://schemas.microsoft.com/office/drawing/2017/decorative" xmlns="" val="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39938" y="1088572"/>
              <a:ext cx="4572000" cy="4572000"/>
            </a:xfrm>
            <a:prstGeom prst="rect">
              <a:avLst/>
            </a:prstGeom>
          </p:spPr>
        </p:pic>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p:txBody>
          <a:bodyPr/>
          <a:lstStyle/>
          <a:p>
            <a:r>
              <a:rPr lang="en-US" dirty="0"/>
              <a:t>ENJOY OUR VIDEOS</a:t>
            </a:r>
          </a:p>
        </p:txBody>
      </p:sp>
      <p:sp>
        <p:nvSpPr>
          <p:cNvPr id="27" name="Text Placeholder 26">
            <a:extLst>
              <a:ext uri="{FF2B5EF4-FFF2-40B4-BE49-F238E27FC236}">
                <a16:creationId xmlns:a16="http://schemas.microsoft.com/office/drawing/2014/main" id="{863C256D-8187-4199-952C-D2BB841598F8}"/>
              </a:ext>
            </a:extLst>
          </p:cNvPr>
          <p:cNvSpPr>
            <a:spLocks noGrp="1"/>
          </p:cNvSpPr>
          <p:nvPr>
            <p:ph type="body" idx="13"/>
          </p:nvPr>
        </p:nvSpPr>
        <p:spPr>
          <a:xfrm>
            <a:off x="472831" y="3891971"/>
            <a:ext cx="4762602" cy="1088572"/>
          </a:xfrm>
        </p:spPr>
        <p:txBody>
          <a:bodyPr/>
          <a:lstStyle/>
          <a:p>
            <a:r>
              <a:rPr lang="en-MY" dirty="0">
                <a:hlinkClick r:id="rId6"/>
              </a:rPr>
              <a:t>https://www.youtube.com/watch?v=VON1ZHu5ntg</a:t>
            </a:r>
            <a:endParaRPr lang="en-US" dirty="0"/>
          </a:p>
        </p:txBody>
      </p:sp>
      <p:sp>
        <p:nvSpPr>
          <p:cNvPr id="11" name="Rectangle: Single Corner Snipped 10" descr="Footer accent box">
            <a:extLst>
              <a:ext uri="{FF2B5EF4-FFF2-40B4-BE49-F238E27FC236}">
                <a16:creationId xmlns:a16="http://schemas.microsoft.com/office/drawing/2014/main" id="{A39C0937-57CD-4C2F-B530-516994363917}"/>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4E8EC366-9118-4504-88CF-ABE80F98E7F0}"/>
              </a:ext>
            </a:extLst>
          </p:cNvPr>
          <p:cNvSpPr>
            <a:spLocks noGrp="1"/>
          </p:cNvSpPr>
          <p:nvPr>
            <p:ph type="sldNum" sz="quarter" idx="17"/>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294830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1172792" y="84793"/>
            <a:ext cx="5138057" cy="979308"/>
          </a:xfrm>
        </p:spPr>
        <p:txBody>
          <a:bodyPr/>
          <a:lstStyle/>
          <a:p>
            <a:r>
              <a:rPr lang="en-US" dirty="0"/>
              <a:t>INFORMATION SYSTEM</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770020" y="1093486"/>
            <a:ext cx="5943600" cy="5262864"/>
          </a:xfrm>
        </p:spPr>
        <p:txBody>
          <a:bodyPr>
            <a:noAutofit/>
          </a:bodyPr>
          <a:lstStyle/>
          <a:p>
            <a:pPr marL="285750" indent="-285750">
              <a:lnSpc>
                <a:spcPct val="100000"/>
              </a:lnSpc>
              <a:buFont typeface="Wingdings" panose="05000000000000000000" pitchFamily="2" charset="2"/>
              <a:buChar char="v"/>
            </a:pPr>
            <a:r>
              <a:rPr lang="en-US" altLang="zh-CN" sz="1400" kern="0" dirty="0">
                <a:latin typeface="Bahnschrift Light Condensed" panose="020B0502040204020203" pitchFamily="34" charset="0"/>
                <a:ea typeface="Calibri" panose="020F0502020204030204" charset="0"/>
                <a:cs typeface="Calibri" panose="020F0502020204030204" charset="0"/>
                <a:sym typeface="Arial" panose="020B0604020202020204" pitchFamily="34" charset="0"/>
              </a:rPr>
              <a:t>An information system is a collection of people, procedures, software, hardware, and data.</a:t>
            </a:r>
          </a:p>
          <a:p>
            <a:pPr marL="285750" lvl="0" indent="-285750" fontAlgn="t">
              <a:spcBef>
                <a:spcPts val="0"/>
              </a:spcBef>
              <a:buFont typeface="Wingdings" panose="05000000000000000000" pitchFamily="2" charset="2"/>
              <a:buChar char="v"/>
            </a:pPr>
            <a:r>
              <a:rPr lang="en-US" sz="1400" kern="0" dirty="0">
                <a:latin typeface="Bahnschrift Light Condensed" panose="020B0502040204020203" pitchFamily="34" charset="0"/>
                <a:ea typeface="Calibri" panose="020F0502020204030204" charset="0"/>
                <a:sym typeface="+mn-ea"/>
              </a:rPr>
              <a:t>Hardware: Machinery allude to the term hardware. This category includes the computer itself, which is often referred to as the central processing unit (CPU), and all of its support equipment.</a:t>
            </a:r>
          </a:p>
          <a:p>
            <a:pPr marL="285750" lvl="0" indent="-285750" fontAlgn="t">
              <a:spcBef>
                <a:spcPts val="0"/>
              </a:spcBef>
              <a:buFont typeface="Wingdings" panose="05000000000000000000" pitchFamily="2" charset="2"/>
              <a:buChar char="v"/>
            </a:pPr>
            <a:r>
              <a:rPr lang="en-US" sz="1400" kern="0" dirty="0">
                <a:latin typeface="Bahnschrift Light Condensed" panose="020B0502040204020203" pitchFamily="34" charset="0"/>
                <a:ea typeface="Calibri" panose="020F0502020204030204" charset="0"/>
                <a:sym typeface="+mn-ea"/>
              </a:rPr>
              <a:t>Software: Computer programs and the manuals that support them mentioned as software.  The circuitry within the hardware parts of the system to function is  directed by computer programs are machine-readable instructions which aid provoke useful information from data. </a:t>
            </a:r>
          </a:p>
          <a:p>
            <a:pPr marL="285750" lvl="0" indent="-285750" fontAlgn="t">
              <a:spcBef>
                <a:spcPts val="0"/>
              </a:spcBef>
              <a:buFont typeface="Wingdings" panose="05000000000000000000" pitchFamily="2" charset="2"/>
              <a:buChar char="v"/>
            </a:pPr>
            <a:r>
              <a:rPr lang="en-US" sz="1400" kern="0" dirty="0">
                <a:latin typeface="Bahnschrift Light Condensed" panose="020B0502040204020203" pitchFamily="34" charset="0"/>
                <a:ea typeface="Calibri" panose="020F0502020204030204" charset="0"/>
                <a:sym typeface="+mn-ea"/>
              </a:rPr>
              <a:t>Data: Data are facts that are used by programs to produce useful information. Usually stored in machine-readable form on disk or tape until the computer needs them.</a:t>
            </a:r>
          </a:p>
          <a:p>
            <a:pPr marL="285750" lvl="0" indent="-285750" fontAlgn="t">
              <a:spcBef>
                <a:spcPts val="0"/>
              </a:spcBef>
              <a:buFont typeface="Wingdings" panose="05000000000000000000" pitchFamily="2" charset="2"/>
              <a:buChar char="v"/>
            </a:pPr>
            <a:r>
              <a:rPr lang="en-US" sz="1400" kern="0" dirty="0">
                <a:latin typeface="Bahnschrift Light Condensed" panose="020B0502040204020203" pitchFamily="34" charset="0"/>
                <a:ea typeface="Calibri" panose="020F0502020204030204" charset="0"/>
                <a:sym typeface="+mn-ea"/>
              </a:rPr>
              <a:t>Procedures: Procedures are the policies that govern the operation of a computer system.  </a:t>
            </a:r>
          </a:p>
          <a:p>
            <a:pPr marL="285750" indent="-285750" fontAlgn="t">
              <a:spcBef>
                <a:spcPts val="0"/>
              </a:spcBef>
              <a:buFont typeface="Wingdings" panose="05000000000000000000" pitchFamily="2" charset="2"/>
              <a:buChar char="v"/>
            </a:pPr>
            <a:r>
              <a:rPr lang="en-US" sz="1400" kern="0" dirty="0">
                <a:latin typeface="Bahnschrift Light Condensed" panose="020B0502040204020203" pitchFamily="34" charset="0"/>
                <a:ea typeface="Calibri" panose="020F0502020204030204" charset="0"/>
                <a:sym typeface="+mn-ea"/>
              </a:rPr>
              <a:t>People: To be useful system ,every system requires people. Often the most overlooked element of the system are the people, probably the component that most influence the success or failure of information systems. This includes "not only the users, but those who operate and service the computers, those who maintain the data, and those who support the network of computers."</a:t>
            </a:r>
            <a:endParaRPr lang="en-US" altLang="zh-CN" sz="1400" kern="0" dirty="0">
              <a:latin typeface="Bahnschrift Light Condensed" panose="020B0502040204020203" pitchFamily="34" charset="0"/>
              <a:ea typeface="Calibri" panose="020F0502020204030204" charset="0"/>
              <a:sym typeface="+mn-ea"/>
            </a:endParaRPr>
          </a:p>
          <a:p>
            <a:pPr marL="285750" lvl="0" indent="-285750" fontAlgn="t">
              <a:spcBef>
                <a:spcPts val="0"/>
              </a:spcBef>
              <a:buFont typeface="Wingdings" panose="05000000000000000000" pitchFamily="2" charset="2"/>
              <a:buChar char="v"/>
            </a:pPr>
            <a:endParaRPr lang="en-US" sz="1400" kern="0" dirty="0">
              <a:latin typeface="Bahnschrift Light Condensed" panose="020B0502040204020203" pitchFamily="34" charset="0"/>
              <a:ea typeface="Calibri" panose="020F0502020204030204" charset="0"/>
              <a:sym typeface="+mn-ea"/>
            </a:endParaRPr>
          </a:p>
          <a:p>
            <a:pPr marL="285750" indent="-285750">
              <a:lnSpc>
                <a:spcPct val="100000"/>
              </a:lnSpc>
              <a:buFont typeface="Wingdings" panose="05000000000000000000" pitchFamily="2" charset="2"/>
              <a:buChar char="v"/>
            </a:pPr>
            <a:endParaRPr lang="en-US" altLang="zh-CN" sz="1400" kern="0" dirty="0">
              <a:latin typeface="Bahnschrift Light Condensed" panose="020B0502040204020203" pitchFamily="34" charset="0"/>
              <a:ea typeface="Calibri" panose="020F0502020204030204" charset="0"/>
              <a:cs typeface="Calibri" panose="020F0502020204030204" charset="0"/>
              <a:sym typeface="Arial" panose="020B0604020202020204" pitchFamily="34" charset="0"/>
            </a:endParaRPr>
          </a:p>
          <a:p>
            <a:endParaRPr lang="en-US" sz="1400" dirty="0">
              <a:latin typeface="Bahnschrift Light Condensed" panose="020B0502040204020203" pitchFamily="34" charset="0"/>
            </a:endParaRPr>
          </a:p>
        </p:txBody>
      </p:sp>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p:pic>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5"/>
          </p:nvPr>
        </p:nvSpPr>
        <p:spPr/>
        <p:txBody>
          <a:bodyPr/>
          <a:lstStyle/>
          <a:p>
            <a:fld id="{8C2E478F-E849-4A8C-AF1F-CBCC78A7CBFA}" type="slidenum">
              <a:rPr lang="en-US" smtClean="0"/>
              <a:pPr/>
              <a:t>3</a:t>
            </a:fld>
            <a:endParaRPr lang="en-US" dirty="0"/>
          </a:p>
        </p:txBody>
      </p:sp>
    </p:spTree>
    <p:extLst>
      <p:ext uri="{BB962C8B-B14F-4D97-AF65-F5344CB8AC3E}">
        <p14:creationId xmlns:p14="http://schemas.microsoft.com/office/powerpoint/2010/main" val="4853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5"/>
          </p:nvPr>
        </p:nvPicPr>
        <p:blipFill>
          <a:blip r:embed="rId2"/>
          <a:srcRect l="20267" r="20267"/>
          <a:stretch>
            <a:fillRect/>
          </a:stretch>
        </p:blipFill>
        <p:spPr>
          <a:xfrm>
            <a:off x="-971659" y="0"/>
            <a:ext cx="7249885" cy="6858000"/>
          </a:xfrm>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xmlns=""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xmlns=""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xmlns=""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xmlns=""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5252710" y="529730"/>
            <a:ext cx="6117771" cy="870544"/>
          </a:xfrm>
        </p:spPr>
        <p:txBody>
          <a:bodyPr/>
          <a:lstStyle/>
          <a:p>
            <a:r>
              <a:rPr lang="en-US" dirty="0"/>
              <a:t>ORGANIZATIONAL INFORMATIONAL FLOW</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252711" y="1423186"/>
            <a:ext cx="6700988" cy="4606614"/>
          </a:xfrm>
        </p:spPr>
        <p:txBody>
          <a:bodyPr>
            <a:normAutofit/>
          </a:bodyPr>
          <a:lstStyle/>
          <a:p>
            <a:pPr>
              <a:buFont typeface="Wingdings" panose="05000000000000000000" pitchFamily="2" charset="2"/>
              <a:buChar char="v"/>
            </a:pPr>
            <a:r>
              <a:rPr lang="en-US" altLang="en" dirty="0">
                <a:latin typeface="Bahnschrift Light Condensed" panose="020B0502040204020203" pitchFamily="34" charset="0"/>
              </a:rPr>
              <a:t>I</a:t>
            </a:r>
            <a:r>
              <a:rPr lang="en-US" dirty="0">
                <a:latin typeface="Bahnschrift Light Condensed" panose="020B0502040204020203" pitchFamily="34" charset="0"/>
              </a:rPr>
              <a:t>nformation flows vertically and horizontally throughout an organization.</a:t>
            </a:r>
          </a:p>
          <a:p>
            <a:pPr>
              <a:buFont typeface="Wingdings" panose="05000000000000000000" pitchFamily="2" charset="2"/>
              <a:buChar char="v"/>
            </a:pPr>
            <a:r>
              <a:rPr lang="en-US" dirty="0">
                <a:latin typeface="Bahnschrift Light Condensed" panose="020B0502040204020203" pitchFamily="34" charset="0"/>
              </a:rPr>
              <a:t> Vertically -  Flow up and down among managers</a:t>
            </a:r>
          </a:p>
          <a:p>
            <a:pPr>
              <a:buFont typeface="Wingdings" panose="05000000000000000000" pitchFamily="2" charset="2"/>
              <a:buChar char="v"/>
            </a:pPr>
            <a:r>
              <a:rPr lang="en-US" dirty="0">
                <a:latin typeface="Bahnschrift Light Condensed" panose="020B0502040204020203" pitchFamily="34" charset="0"/>
              </a:rPr>
              <a:t>Example: The interaction between production-line workers and their own managers </a:t>
            </a:r>
            <a:r>
              <a:rPr lang="en-US" dirty="0">
                <a:latin typeface="Bahnschrift Light Condensed" panose="020B0502040204020203" pitchFamily="34" charset="0"/>
                <a:sym typeface="+mn-ea"/>
              </a:rPr>
              <a:t> with the production supervisors is uniform.</a:t>
            </a:r>
            <a:endParaRPr lang="en-US" dirty="0">
              <a:latin typeface="Bahnschrift Light Condensed" panose="020B0502040204020203" pitchFamily="34" charset="0"/>
            </a:endParaRPr>
          </a:p>
          <a:p>
            <a:pPr>
              <a:buFont typeface="Wingdings" panose="05000000000000000000" pitchFamily="2" charset="2"/>
              <a:buChar char="v"/>
            </a:pPr>
            <a:r>
              <a:rPr lang="en-US" dirty="0">
                <a:latin typeface="Bahnschrift Light Condensed" panose="020B0502040204020203" pitchFamily="34" charset="0"/>
              </a:rPr>
              <a:t>Horizontally -  Flow sideways among departments</a:t>
            </a:r>
          </a:p>
          <a:p>
            <a:pPr>
              <a:buFont typeface="Wingdings" panose="05000000000000000000" pitchFamily="2" charset="2"/>
              <a:buChar char="v"/>
            </a:pPr>
            <a:r>
              <a:rPr lang="en-US" dirty="0">
                <a:latin typeface="Bahnschrift Light Condensed" panose="020B0502040204020203" pitchFamily="34" charset="0"/>
              </a:rPr>
              <a:t>Example: Regional sales managers from the marketing department set their sales goals by coordinating with  production managers in the production department.</a:t>
            </a:r>
          </a:p>
          <a:p>
            <a:pPr>
              <a:buFont typeface="Wingdings" panose="05000000000000000000" pitchFamily="2" charset="2"/>
              <a:buChar char="v"/>
            </a:pPr>
            <a:r>
              <a:rPr lang="en-US" dirty="0">
                <a:latin typeface="Bahnschrift Light Condensed" panose="020B0502040204020203" pitchFamily="34" charset="0"/>
              </a:rPr>
              <a:t>Information systems support the  of information within an organization</a:t>
            </a:r>
          </a:p>
          <a:p>
            <a:pPr>
              <a:buFont typeface="Wingdings" panose="05000000000000000000" pitchFamily="2" charset="2"/>
              <a:buChar char="v"/>
            </a:pPr>
            <a:endParaRPr lang="en-US" dirty="0">
              <a:latin typeface="Bahnschrift Light Condensed" panose="020B0502040204020203" pitchFamily="34" charset="0"/>
            </a:endParaRP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4</a:t>
            </a:fld>
            <a:endParaRPr lang="en-US" dirty="0"/>
          </a:p>
        </p:txBody>
      </p:sp>
    </p:spTree>
    <p:extLst>
      <p:ext uri="{BB962C8B-B14F-4D97-AF65-F5344CB8AC3E}">
        <p14:creationId xmlns:p14="http://schemas.microsoft.com/office/powerpoint/2010/main" val="25973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1"/>
          <p:cNvSpPr/>
          <p:nvPr/>
        </p:nvSpPr>
        <p:spPr>
          <a:xfrm>
            <a:off x="5462156" y="1743802"/>
            <a:ext cx="1229808" cy="1229808"/>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4887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3" name="Title 2"/>
          <p:cNvSpPr>
            <a:spLocks noGrp="1"/>
          </p:cNvSpPr>
          <p:nvPr>
            <p:ph type="title"/>
          </p:nvPr>
        </p:nvSpPr>
        <p:spPr/>
        <p:txBody>
          <a:bodyPr/>
          <a:lstStyle/>
          <a:p>
            <a:r>
              <a:rPr lang="en-US" dirty="0"/>
              <a:t> 5 Functions of an organization</a:t>
            </a:r>
            <a:endParaRPr lang="en-MY" dirty="0"/>
          </a:p>
        </p:txBody>
      </p:sp>
      <p:sp>
        <p:nvSpPr>
          <p:cNvPr id="5" name="Slide Number Placeholder 4"/>
          <p:cNvSpPr>
            <a:spLocks noGrp="1"/>
          </p:cNvSpPr>
          <p:nvPr>
            <p:ph type="sldNum" sz="quarter" idx="11"/>
          </p:nvPr>
        </p:nvSpPr>
        <p:spPr/>
        <p:txBody>
          <a:bodyPr/>
          <a:lstStyle/>
          <a:p>
            <a:fld id="{8C2E478F-E849-4A8C-AF1F-CBCC78A7CBFA}" type="slidenum">
              <a:rPr lang="en-US" smtClean="0"/>
              <a:pPr/>
              <a:t>5</a:t>
            </a:fld>
            <a:endParaRPr lang="en-US" dirty="0"/>
          </a:p>
        </p:txBody>
      </p:sp>
      <p:sp>
        <p:nvSpPr>
          <p:cNvPr id="7" name="Freeform 32"/>
          <p:cNvSpPr/>
          <p:nvPr/>
        </p:nvSpPr>
        <p:spPr>
          <a:xfrm rot="2160000">
            <a:off x="6730094" y="2786950"/>
            <a:ext cx="328016" cy="415059"/>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74887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3361" rIns="7511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8" name="Freeform 35"/>
          <p:cNvSpPr/>
          <p:nvPr/>
        </p:nvSpPr>
        <p:spPr>
          <a:xfrm>
            <a:off x="7028822" y="3224462"/>
            <a:ext cx="1229808" cy="1124063"/>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4887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9" name="Freeform 37"/>
          <p:cNvSpPr/>
          <p:nvPr/>
        </p:nvSpPr>
        <p:spPr>
          <a:xfrm rot="17280000">
            <a:off x="7065175" y="4422173"/>
            <a:ext cx="328018" cy="415059"/>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4887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1" tIns="63361"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0" name="Freeform 40"/>
          <p:cNvSpPr/>
          <p:nvPr/>
        </p:nvSpPr>
        <p:spPr>
          <a:xfrm>
            <a:off x="6518940" y="4965170"/>
            <a:ext cx="1229808" cy="1229808"/>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4887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1" name="Freeform 41"/>
          <p:cNvSpPr/>
          <p:nvPr/>
        </p:nvSpPr>
        <p:spPr>
          <a:xfrm>
            <a:off x="5931991" y="5310663"/>
            <a:ext cx="328018" cy="415061"/>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4887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2" name="Freeform 42"/>
          <p:cNvSpPr/>
          <p:nvPr/>
        </p:nvSpPr>
        <p:spPr>
          <a:xfrm>
            <a:off x="4443252" y="4922164"/>
            <a:ext cx="1229808" cy="1229808"/>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4887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3" name="Freeform 43"/>
          <p:cNvSpPr/>
          <p:nvPr/>
        </p:nvSpPr>
        <p:spPr>
          <a:xfrm rot="4320000">
            <a:off x="4743800" y="4319843"/>
            <a:ext cx="328018" cy="415059"/>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4887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2" rIns="0" bIns="63361"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4" name="Freeform 44"/>
          <p:cNvSpPr/>
          <p:nvPr/>
        </p:nvSpPr>
        <p:spPr>
          <a:xfrm>
            <a:off x="3839734" y="3118718"/>
            <a:ext cx="1229808" cy="1229808"/>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4887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5" name="Freeform 45"/>
          <p:cNvSpPr/>
          <p:nvPr/>
        </p:nvSpPr>
        <p:spPr>
          <a:xfrm rot="19440000">
            <a:off x="5068019" y="2756650"/>
            <a:ext cx="328016" cy="415059"/>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74887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3362" rIns="75112" bIns="63361"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6" name="Freeform 30"/>
          <p:cNvSpPr>
            <a:spLocks noEditPoints="1"/>
          </p:cNvSpPr>
          <p:nvPr/>
        </p:nvSpPr>
        <p:spPr bwMode="auto">
          <a:xfrm>
            <a:off x="5890439" y="2138667"/>
            <a:ext cx="369570" cy="386715"/>
          </a:xfrm>
          <a:custGeom>
            <a:avLst/>
            <a:gdLst>
              <a:gd name="T0" fmla="*/ 168 w 176"/>
              <a:gd name="T1" fmla="*/ 68 h 184"/>
              <a:gd name="T2" fmla="*/ 152 w 176"/>
              <a:gd name="T3" fmla="*/ 52 h 184"/>
              <a:gd name="T4" fmla="*/ 128 w 176"/>
              <a:gd name="T5" fmla="*/ 52 h 184"/>
              <a:gd name="T6" fmla="*/ 128 w 176"/>
              <a:gd name="T7" fmla="*/ 40 h 184"/>
              <a:gd name="T8" fmla="*/ 88 w 176"/>
              <a:gd name="T9" fmla="*/ 0 h 184"/>
              <a:gd name="T10" fmla="*/ 48 w 176"/>
              <a:gd name="T11" fmla="*/ 40 h 184"/>
              <a:gd name="T12" fmla="*/ 48 w 176"/>
              <a:gd name="T13" fmla="*/ 52 h 184"/>
              <a:gd name="T14" fmla="*/ 24 w 176"/>
              <a:gd name="T15" fmla="*/ 52 h 184"/>
              <a:gd name="T16" fmla="*/ 8 w 176"/>
              <a:gd name="T17" fmla="*/ 68 h 184"/>
              <a:gd name="T18" fmla="*/ 0 w 176"/>
              <a:gd name="T19" fmla="*/ 168 h 184"/>
              <a:gd name="T20" fmla="*/ 16 w 176"/>
              <a:gd name="T21" fmla="*/ 184 h 184"/>
              <a:gd name="T22" fmla="*/ 160 w 176"/>
              <a:gd name="T23" fmla="*/ 184 h 184"/>
              <a:gd name="T24" fmla="*/ 176 w 176"/>
              <a:gd name="T25" fmla="*/ 168 h 184"/>
              <a:gd name="T26" fmla="*/ 168 w 176"/>
              <a:gd name="T27" fmla="*/ 68 h 184"/>
              <a:gd name="T28" fmla="*/ 56 w 176"/>
              <a:gd name="T29" fmla="*/ 40 h 184"/>
              <a:gd name="T30" fmla="*/ 88 w 176"/>
              <a:gd name="T31" fmla="*/ 8 h 184"/>
              <a:gd name="T32" fmla="*/ 120 w 176"/>
              <a:gd name="T33" fmla="*/ 40 h 184"/>
              <a:gd name="T34" fmla="*/ 120 w 176"/>
              <a:gd name="T35" fmla="*/ 52 h 184"/>
              <a:gd name="T36" fmla="*/ 56 w 176"/>
              <a:gd name="T37" fmla="*/ 52 h 184"/>
              <a:gd name="T38" fmla="*/ 56 w 176"/>
              <a:gd name="T39" fmla="*/ 40 h 184"/>
              <a:gd name="T40" fmla="*/ 160 w 176"/>
              <a:gd name="T41" fmla="*/ 176 h 184"/>
              <a:gd name="T42" fmla="*/ 16 w 176"/>
              <a:gd name="T43" fmla="*/ 176 h 184"/>
              <a:gd name="T44" fmla="*/ 8 w 176"/>
              <a:gd name="T45" fmla="*/ 168 h 184"/>
              <a:gd name="T46" fmla="*/ 16 w 176"/>
              <a:gd name="T47" fmla="*/ 68 h 184"/>
              <a:gd name="T48" fmla="*/ 24 w 176"/>
              <a:gd name="T49" fmla="*/ 60 h 184"/>
              <a:gd name="T50" fmla="*/ 48 w 176"/>
              <a:gd name="T51" fmla="*/ 60 h 184"/>
              <a:gd name="T52" fmla="*/ 48 w 176"/>
              <a:gd name="T53" fmla="*/ 76 h 184"/>
              <a:gd name="T54" fmla="*/ 48 w 176"/>
              <a:gd name="T55" fmla="*/ 77 h 184"/>
              <a:gd name="T56" fmla="*/ 44 w 176"/>
              <a:gd name="T57" fmla="*/ 84 h 184"/>
              <a:gd name="T58" fmla="*/ 52 w 176"/>
              <a:gd name="T59" fmla="*/ 92 h 184"/>
              <a:gd name="T60" fmla="*/ 60 w 176"/>
              <a:gd name="T61" fmla="*/ 84 h 184"/>
              <a:gd name="T62" fmla="*/ 56 w 176"/>
              <a:gd name="T63" fmla="*/ 77 h 184"/>
              <a:gd name="T64" fmla="*/ 56 w 176"/>
              <a:gd name="T65" fmla="*/ 60 h 184"/>
              <a:gd name="T66" fmla="*/ 120 w 176"/>
              <a:gd name="T67" fmla="*/ 60 h 184"/>
              <a:gd name="T68" fmla="*/ 120 w 176"/>
              <a:gd name="T69" fmla="*/ 77 h 184"/>
              <a:gd name="T70" fmla="*/ 116 w 176"/>
              <a:gd name="T71" fmla="*/ 84 h 184"/>
              <a:gd name="T72" fmla="*/ 124 w 176"/>
              <a:gd name="T73" fmla="*/ 92 h 184"/>
              <a:gd name="T74" fmla="*/ 132 w 176"/>
              <a:gd name="T75" fmla="*/ 84 h 184"/>
              <a:gd name="T76" fmla="*/ 128 w 176"/>
              <a:gd name="T77" fmla="*/ 77 h 184"/>
              <a:gd name="T78" fmla="*/ 128 w 176"/>
              <a:gd name="T79" fmla="*/ 76 h 184"/>
              <a:gd name="T80" fmla="*/ 128 w 176"/>
              <a:gd name="T81" fmla="*/ 60 h 184"/>
              <a:gd name="T82" fmla="*/ 152 w 176"/>
              <a:gd name="T83" fmla="*/ 60 h 184"/>
              <a:gd name="T84" fmla="*/ 160 w 176"/>
              <a:gd name="T85" fmla="*/ 68 h 184"/>
              <a:gd name="T86" fmla="*/ 168 w 176"/>
              <a:gd name="T87" fmla="*/ 168 h 184"/>
              <a:gd name="T88" fmla="*/ 160 w 176"/>
              <a:gd name="T8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84">
                <a:moveTo>
                  <a:pt x="168" y="68"/>
                </a:moveTo>
                <a:cubicBezTo>
                  <a:pt x="168" y="59"/>
                  <a:pt x="161" y="52"/>
                  <a:pt x="152" y="52"/>
                </a:cubicBezTo>
                <a:cubicBezTo>
                  <a:pt x="128" y="52"/>
                  <a:pt x="128" y="52"/>
                  <a:pt x="128" y="52"/>
                </a:cubicBezTo>
                <a:cubicBezTo>
                  <a:pt x="128" y="40"/>
                  <a:pt x="128" y="40"/>
                  <a:pt x="128" y="40"/>
                </a:cubicBezTo>
                <a:cubicBezTo>
                  <a:pt x="128" y="18"/>
                  <a:pt x="110" y="0"/>
                  <a:pt x="88" y="0"/>
                </a:cubicBezTo>
                <a:cubicBezTo>
                  <a:pt x="66" y="0"/>
                  <a:pt x="48" y="18"/>
                  <a:pt x="48" y="40"/>
                </a:cubicBezTo>
                <a:cubicBezTo>
                  <a:pt x="48" y="52"/>
                  <a:pt x="48" y="52"/>
                  <a:pt x="48" y="52"/>
                </a:cubicBezTo>
                <a:cubicBezTo>
                  <a:pt x="24" y="52"/>
                  <a:pt x="24" y="52"/>
                  <a:pt x="24" y="52"/>
                </a:cubicBezTo>
                <a:cubicBezTo>
                  <a:pt x="15" y="52"/>
                  <a:pt x="8" y="59"/>
                  <a:pt x="8" y="68"/>
                </a:cubicBezTo>
                <a:cubicBezTo>
                  <a:pt x="0" y="168"/>
                  <a:pt x="0" y="168"/>
                  <a:pt x="0" y="168"/>
                </a:cubicBezTo>
                <a:cubicBezTo>
                  <a:pt x="0" y="177"/>
                  <a:pt x="7" y="184"/>
                  <a:pt x="16" y="184"/>
                </a:cubicBezTo>
                <a:cubicBezTo>
                  <a:pt x="160" y="184"/>
                  <a:pt x="160" y="184"/>
                  <a:pt x="160" y="184"/>
                </a:cubicBezTo>
                <a:cubicBezTo>
                  <a:pt x="169" y="184"/>
                  <a:pt x="176" y="177"/>
                  <a:pt x="176" y="168"/>
                </a:cubicBezTo>
                <a:lnTo>
                  <a:pt x="168" y="68"/>
                </a:lnTo>
                <a:close/>
                <a:moveTo>
                  <a:pt x="56" y="40"/>
                </a:moveTo>
                <a:cubicBezTo>
                  <a:pt x="56" y="22"/>
                  <a:pt x="70" y="8"/>
                  <a:pt x="88" y="8"/>
                </a:cubicBezTo>
                <a:cubicBezTo>
                  <a:pt x="106" y="8"/>
                  <a:pt x="120" y="22"/>
                  <a:pt x="120" y="40"/>
                </a:cubicBezTo>
                <a:cubicBezTo>
                  <a:pt x="120" y="52"/>
                  <a:pt x="120" y="52"/>
                  <a:pt x="120" y="52"/>
                </a:cubicBezTo>
                <a:cubicBezTo>
                  <a:pt x="56" y="52"/>
                  <a:pt x="56" y="52"/>
                  <a:pt x="56" y="52"/>
                </a:cubicBezTo>
                <a:lnTo>
                  <a:pt x="56" y="40"/>
                </a:lnTo>
                <a:close/>
                <a:moveTo>
                  <a:pt x="160" y="176"/>
                </a:moveTo>
                <a:cubicBezTo>
                  <a:pt x="16" y="176"/>
                  <a:pt x="16" y="176"/>
                  <a:pt x="16" y="176"/>
                </a:cubicBezTo>
                <a:cubicBezTo>
                  <a:pt x="12" y="176"/>
                  <a:pt x="8" y="172"/>
                  <a:pt x="8" y="168"/>
                </a:cubicBezTo>
                <a:cubicBezTo>
                  <a:pt x="16" y="68"/>
                  <a:pt x="16" y="68"/>
                  <a:pt x="16" y="68"/>
                </a:cubicBezTo>
                <a:cubicBezTo>
                  <a:pt x="16" y="64"/>
                  <a:pt x="20" y="60"/>
                  <a:pt x="24" y="60"/>
                </a:cubicBezTo>
                <a:cubicBezTo>
                  <a:pt x="48" y="60"/>
                  <a:pt x="48" y="60"/>
                  <a:pt x="48" y="60"/>
                </a:cubicBezTo>
                <a:cubicBezTo>
                  <a:pt x="48" y="76"/>
                  <a:pt x="48" y="76"/>
                  <a:pt x="48" y="76"/>
                </a:cubicBezTo>
                <a:cubicBezTo>
                  <a:pt x="48" y="76"/>
                  <a:pt x="48" y="77"/>
                  <a:pt x="48" y="77"/>
                </a:cubicBezTo>
                <a:cubicBezTo>
                  <a:pt x="46" y="78"/>
                  <a:pt x="44" y="81"/>
                  <a:pt x="44" y="84"/>
                </a:cubicBezTo>
                <a:cubicBezTo>
                  <a:pt x="44" y="88"/>
                  <a:pt x="47" y="92"/>
                  <a:pt x="52" y="92"/>
                </a:cubicBezTo>
                <a:cubicBezTo>
                  <a:pt x="56" y="92"/>
                  <a:pt x="60" y="88"/>
                  <a:pt x="60" y="84"/>
                </a:cubicBezTo>
                <a:cubicBezTo>
                  <a:pt x="60" y="81"/>
                  <a:pt x="58" y="78"/>
                  <a:pt x="56" y="77"/>
                </a:cubicBezTo>
                <a:cubicBezTo>
                  <a:pt x="56" y="60"/>
                  <a:pt x="56" y="60"/>
                  <a:pt x="56" y="60"/>
                </a:cubicBezTo>
                <a:cubicBezTo>
                  <a:pt x="120" y="60"/>
                  <a:pt x="120" y="60"/>
                  <a:pt x="120" y="60"/>
                </a:cubicBezTo>
                <a:cubicBezTo>
                  <a:pt x="120" y="77"/>
                  <a:pt x="120" y="77"/>
                  <a:pt x="120" y="77"/>
                </a:cubicBezTo>
                <a:cubicBezTo>
                  <a:pt x="118" y="78"/>
                  <a:pt x="116" y="81"/>
                  <a:pt x="116" y="84"/>
                </a:cubicBezTo>
                <a:cubicBezTo>
                  <a:pt x="116" y="88"/>
                  <a:pt x="119" y="92"/>
                  <a:pt x="124" y="92"/>
                </a:cubicBezTo>
                <a:cubicBezTo>
                  <a:pt x="128" y="92"/>
                  <a:pt x="132" y="88"/>
                  <a:pt x="132" y="84"/>
                </a:cubicBezTo>
                <a:cubicBezTo>
                  <a:pt x="132" y="81"/>
                  <a:pt x="130" y="78"/>
                  <a:pt x="128" y="77"/>
                </a:cubicBezTo>
                <a:cubicBezTo>
                  <a:pt x="128" y="77"/>
                  <a:pt x="128" y="76"/>
                  <a:pt x="128" y="76"/>
                </a:cubicBezTo>
                <a:cubicBezTo>
                  <a:pt x="128" y="60"/>
                  <a:pt x="128" y="60"/>
                  <a:pt x="128" y="60"/>
                </a:cubicBezTo>
                <a:cubicBezTo>
                  <a:pt x="152" y="60"/>
                  <a:pt x="152" y="60"/>
                  <a:pt x="152" y="60"/>
                </a:cubicBezTo>
                <a:cubicBezTo>
                  <a:pt x="156" y="60"/>
                  <a:pt x="160" y="64"/>
                  <a:pt x="160" y="68"/>
                </a:cubicBezTo>
                <a:cubicBezTo>
                  <a:pt x="168" y="168"/>
                  <a:pt x="168" y="168"/>
                  <a:pt x="168" y="168"/>
                </a:cubicBezTo>
                <a:cubicBezTo>
                  <a:pt x="168" y="172"/>
                  <a:pt x="164" y="176"/>
                  <a:pt x="160" y="176"/>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sp>
        <p:nvSpPr>
          <p:cNvPr id="17" name="Freeform 37"/>
          <p:cNvSpPr>
            <a:spLocks noEditPoints="1"/>
          </p:cNvSpPr>
          <p:nvPr/>
        </p:nvSpPr>
        <p:spPr bwMode="auto">
          <a:xfrm>
            <a:off x="7450686" y="3583310"/>
            <a:ext cx="386080" cy="386080"/>
          </a:xfrm>
          <a:custGeom>
            <a:avLst/>
            <a:gdLst>
              <a:gd name="T0" fmla="*/ 140 w 184"/>
              <a:gd name="T1" fmla="*/ 0 h 184"/>
              <a:gd name="T2" fmla="*/ 92 w 184"/>
              <a:gd name="T3" fmla="*/ 17 h 184"/>
              <a:gd name="T4" fmla="*/ 44 w 184"/>
              <a:gd name="T5" fmla="*/ 0 h 184"/>
              <a:gd name="T6" fmla="*/ 0 w 184"/>
              <a:gd name="T7" fmla="*/ 20 h 184"/>
              <a:gd name="T8" fmla="*/ 0 w 184"/>
              <a:gd name="T9" fmla="*/ 168 h 184"/>
              <a:gd name="T10" fmla="*/ 16 w 184"/>
              <a:gd name="T11" fmla="*/ 184 h 184"/>
              <a:gd name="T12" fmla="*/ 46 w 184"/>
              <a:gd name="T13" fmla="*/ 176 h 184"/>
              <a:gd name="T14" fmla="*/ 80 w 184"/>
              <a:gd name="T15" fmla="*/ 184 h 184"/>
              <a:gd name="T16" fmla="*/ 92 w 184"/>
              <a:gd name="T17" fmla="*/ 178 h 184"/>
              <a:gd name="T18" fmla="*/ 104 w 184"/>
              <a:gd name="T19" fmla="*/ 184 h 184"/>
              <a:gd name="T20" fmla="*/ 138 w 184"/>
              <a:gd name="T21" fmla="*/ 176 h 184"/>
              <a:gd name="T22" fmla="*/ 168 w 184"/>
              <a:gd name="T23" fmla="*/ 184 h 184"/>
              <a:gd name="T24" fmla="*/ 184 w 184"/>
              <a:gd name="T25" fmla="*/ 168 h 184"/>
              <a:gd name="T26" fmla="*/ 184 w 184"/>
              <a:gd name="T27" fmla="*/ 20 h 184"/>
              <a:gd name="T28" fmla="*/ 140 w 184"/>
              <a:gd name="T29" fmla="*/ 0 h 184"/>
              <a:gd name="T30" fmla="*/ 88 w 184"/>
              <a:gd name="T31" fmla="*/ 168 h 184"/>
              <a:gd name="T32" fmla="*/ 80 w 184"/>
              <a:gd name="T33" fmla="*/ 176 h 184"/>
              <a:gd name="T34" fmla="*/ 47 w 184"/>
              <a:gd name="T35" fmla="*/ 168 h 184"/>
              <a:gd name="T36" fmla="*/ 16 w 184"/>
              <a:gd name="T37" fmla="*/ 176 h 184"/>
              <a:gd name="T38" fmla="*/ 8 w 184"/>
              <a:gd name="T39" fmla="*/ 168 h 184"/>
              <a:gd name="T40" fmla="*/ 8 w 184"/>
              <a:gd name="T41" fmla="*/ 20 h 184"/>
              <a:gd name="T42" fmla="*/ 44 w 184"/>
              <a:gd name="T43" fmla="*/ 8 h 184"/>
              <a:gd name="T44" fmla="*/ 88 w 184"/>
              <a:gd name="T45" fmla="*/ 24 h 184"/>
              <a:gd name="T46" fmla="*/ 88 w 184"/>
              <a:gd name="T47" fmla="*/ 168 h 184"/>
              <a:gd name="T48" fmla="*/ 176 w 184"/>
              <a:gd name="T49" fmla="*/ 168 h 184"/>
              <a:gd name="T50" fmla="*/ 168 w 184"/>
              <a:gd name="T51" fmla="*/ 176 h 184"/>
              <a:gd name="T52" fmla="*/ 137 w 184"/>
              <a:gd name="T53" fmla="*/ 168 h 184"/>
              <a:gd name="T54" fmla="*/ 104 w 184"/>
              <a:gd name="T55" fmla="*/ 176 h 184"/>
              <a:gd name="T56" fmla="*/ 96 w 184"/>
              <a:gd name="T57" fmla="*/ 168 h 184"/>
              <a:gd name="T58" fmla="*/ 96 w 184"/>
              <a:gd name="T59" fmla="*/ 24 h 184"/>
              <a:gd name="T60" fmla="*/ 140 w 184"/>
              <a:gd name="T61" fmla="*/ 8 h 184"/>
              <a:gd name="T62" fmla="*/ 176 w 184"/>
              <a:gd name="T63" fmla="*/ 20 h 184"/>
              <a:gd name="T64" fmla="*/ 176 w 184"/>
              <a:gd name="T6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40" y="0"/>
                </a:moveTo>
                <a:cubicBezTo>
                  <a:pt x="122" y="0"/>
                  <a:pt x="101" y="5"/>
                  <a:pt x="92" y="17"/>
                </a:cubicBezTo>
                <a:cubicBezTo>
                  <a:pt x="83" y="5"/>
                  <a:pt x="62" y="0"/>
                  <a:pt x="44" y="0"/>
                </a:cubicBezTo>
                <a:cubicBezTo>
                  <a:pt x="28" y="0"/>
                  <a:pt x="0" y="4"/>
                  <a:pt x="0" y="20"/>
                </a:cubicBezTo>
                <a:cubicBezTo>
                  <a:pt x="0" y="168"/>
                  <a:pt x="0" y="168"/>
                  <a:pt x="0" y="168"/>
                </a:cubicBezTo>
                <a:cubicBezTo>
                  <a:pt x="0" y="177"/>
                  <a:pt x="7" y="184"/>
                  <a:pt x="16" y="184"/>
                </a:cubicBezTo>
                <a:cubicBezTo>
                  <a:pt x="16" y="184"/>
                  <a:pt x="31" y="176"/>
                  <a:pt x="46" y="176"/>
                </a:cubicBezTo>
                <a:cubicBezTo>
                  <a:pt x="63" y="176"/>
                  <a:pt x="80" y="184"/>
                  <a:pt x="80" y="184"/>
                </a:cubicBezTo>
                <a:cubicBezTo>
                  <a:pt x="85" y="184"/>
                  <a:pt x="89" y="182"/>
                  <a:pt x="92" y="178"/>
                </a:cubicBezTo>
                <a:cubicBezTo>
                  <a:pt x="95" y="182"/>
                  <a:pt x="99" y="184"/>
                  <a:pt x="104" y="184"/>
                </a:cubicBezTo>
                <a:cubicBezTo>
                  <a:pt x="104" y="184"/>
                  <a:pt x="121" y="176"/>
                  <a:pt x="138" y="176"/>
                </a:cubicBezTo>
                <a:cubicBezTo>
                  <a:pt x="153" y="176"/>
                  <a:pt x="168" y="184"/>
                  <a:pt x="168" y="184"/>
                </a:cubicBezTo>
                <a:cubicBezTo>
                  <a:pt x="177" y="184"/>
                  <a:pt x="184" y="177"/>
                  <a:pt x="184" y="168"/>
                </a:cubicBezTo>
                <a:cubicBezTo>
                  <a:pt x="184" y="20"/>
                  <a:pt x="184" y="20"/>
                  <a:pt x="184" y="20"/>
                </a:cubicBezTo>
                <a:cubicBezTo>
                  <a:pt x="184" y="4"/>
                  <a:pt x="156" y="0"/>
                  <a:pt x="140" y="0"/>
                </a:cubicBezTo>
                <a:close/>
                <a:moveTo>
                  <a:pt x="88" y="168"/>
                </a:moveTo>
                <a:cubicBezTo>
                  <a:pt x="88" y="172"/>
                  <a:pt x="84" y="176"/>
                  <a:pt x="80" y="176"/>
                </a:cubicBezTo>
                <a:cubicBezTo>
                  <a:pt x="80" y="176"/>
                  <a:pt x="62" y="168"/>
                  <a:pt x="47" y="168"/>
                </a:cubicBezTo>
                <a:cubicBezTo>
                  <a:pt x="30" y="168"/>
                  <a:pt x="16" y="176"/>
                  <a:pt x="16" y="176"/>
                </a:cubicBezTo>
                <a:cubicBezTo>
                  <a:pt x="12" y="176"/>
                  <a:pt x="8" y="172"/>
                  <a:pt x="8" y="168"/>
                </a:cubicBezTo>
                <a:cubicBezTo>
                  <a:pt x="8" y="20"/>
                  <a:pt x="8" y="20"/>
                  <a:pt x="8" y="20"/>
                </a:cubicBezTo>
                <a:cubicBezTo>
                  <a:pt x="8" y="15"/>
                  <a:pt x="17" y="8"/>
                  <a:pt x="44" y="8"/>
                </a:cubicBezTo>
                <a:cubicBezTo>
                  <a:pt x="59" y="8"/>
                  <a:pt x="78" y="13"/>
                  <a:pt x="88" y="24"/>
                </a:cubicBezTo>
                <a:lnTo>
                  <a:pt x="88" y="168"/>
                </a:lnTo>
                <a:close/>
                <a:moveTo>
                  <a:pt x="176" y="168"/>
                </a:moveTo>
                <a:cubicBezTo>
                  <a:pt x="176" y="172"/>
                  <a:pt x="172" y="176"/>
                  <a:pt x="168" y="176"/>
                </a:cubicBezTo>
                <a:cubicBezTo>
                  <a:pt x="168" y="176"/>
                  <a:pt x="154" y="168"/>
                  <a:pt x="137" y="168"/>
                </a:cubicBezTo>
                <a:cubicBezTo>
                  <a:pt x="122" y="168"/>
                  <a:pt x="104" y="176"/>
                  <a:pt x="104" y="176"/>
                </a:cubicBezTo>
                <a:cubicBezTo>
                  <a:pt x="100" y="176"/>
                  <a:pt x="96" y="172"/>
                  <a:pt x="96" y="168"/>
                </a:cubicBezTo>
                <a:cubicBezTo>
                  <a:pt x="96" y="24"/>
                  <a:pt x="96" y="24"/>
                  <a:pt x="96" y="24"/>
                </a:cubicBezTo>
                <a:cubicBezTo>
                  <a:pt x="106" y="13"/>
                  <a:pt x="125" y="8"/>
                  <a:pt x="140" y="8"/>
                </a:cubicBezTo>
                <a:cubicBezTo>
                  <a:pt x="167" y="8"/>
                  <a:pt x="176" y="15"/>
                  <a:pt x="176" y="20"/>
                </a:cubicBezTo>
                <a:lnTo>
                  <a:pt x="176" y="16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39"/>
          <p:cNvSpPr>
            <a:spLocks noEditPoints="1"/>
          </p:cNvSpPr>
          <p:nvPr/>
        </p:nvSpPr>
        <p:spPr bwMode="auto">
          <a:xfrm>
            <a:off x="4242548" y="3532853"/>
            <a:ext cx="424180" cy="424180"/>
          </a:xfrm>
          <a:custGeom>
            <a:avLst/>
            <a:gdLst>
              <a:gd name="T0" fmla="*/ 166 w 202"/>
              <a:gd name="T1" fmla="*/ 36 h 202"/>
              <a:gd name="T2" fmla="*/ 36 w 202"/>
              <a:gd name="T3" fmla="*/ 36 h 202"/>
              <a:gd name="T4" fmla="*/ 36 w 202"/>
              <a:gd name="T5" fmla="*/ 166 h 202"/>
              <a:gd name="T6" fmla="*/ 166 w 202"/>
              <a:gd name="T7" fmla="*/ 166 h 202"/>
              <a:gd name="T8" fmla="*/ 166 w 202"/>
              <a:gd name="T9" fmla="*/ 36 h 202"/>
              <a:gd name="T10" fmla="*/ 160 w 202"/>
              <a:gd name="T11" fmla="*/ 160 h 202"/>
              <a:gd name="T12" fmla="*/ 42 w 202"/>
              <a:gd name="T13" fmla="*/ 160 h 202"/>
              <a:gd name="T14" fmla="*/ 42 w 202"/>
              <a:gd name="T15" fmla="*/ 41 h 202"/>
              <a:gd name="T16" fmla="*/ 160 w 202"/>
              <a:gd name="T17" fmla="*/ 41 h 202"/>
              <a:gd name="T18" fmla="*/ 160 w 202"/>
              <a:gd name="T19" fmla="*/ 160 h 202"/>
              <a:gd name="T20" fmla="*/ 153 w 202"/>
              <a:gd name="T21" fmla="*/ 66 h 202"/>
              <a:gd name="T22" fmla="*/ 150 w 202"/>
              <a:gd name="T23" fmla="*/ 66 h 202"/>
              <a:gd name="T24" fmla="*/ 89 w 202"/>
              <a:gd name="T25" fmla="*/ 126 h 202"/>
              <a:gd name="T26" fmla="*/ 55 w 202"/>
              <a:gd name="T27" fmla="*/ 91 h 202"/>
              <a:gd name="T28" fmla="*/ 52 w 202"/>
              <a:gd name="T29" fmla="*/ 91 h 202"/>
              <a:gd name="T30" fmla="*/ 50 w 202"/>
              <a:gd name="T31" fmla="*/ 94 h 202"/>
              <a:gd name="T32" fmla="*/ 50 w 202"/>
              <a:gd name="T33" fmla="*/ 97 h 202"/>
              <a:gd name="T34" fmla="*/ 88 w 202"/>
              <a:gd name="T35" fmla="*/ 136 h 202"/>
              <a:gd name="T36" fmla="*/ 89 w 202"/>
              <a:gd name="T37" fmla="*/ 136 h 202"/>
              <a:gd name="T38" fmla="*/ 91 w 202"/>
              <a:gd name="T39" fmla="*/ 136 h 202"/>
              <a:gd name="T40" fmla="*/ 156 w 202"/>
              <a:gd name="T41" fmla="*/ 71 h 202"/>
              <a:gd name="T42" fmla="*/ 156 w 202"/>
              <a:gd name="T43" fmla="*/ 68 h 202"/>
              <a:gd name="T44" fmla="*/ 153 w 202"/>
              <a:gd name="T45" fmla="*/ 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202">
                <a:moveTo>
                  <a:pt x="166" y="36"/>
                </a:moveTo>
                <a:cubicBezTo>
                  <a:pt x="130" y="0"/>
                  <a:pt x="72" y="0"/>
                  <a:pt x="36" y="36"/>
                </a:cubicBezTo>
                <a:cubicBezTo>
                  <a:pt x="0" y="72"/>
                  <a:pt x="0" y="130"/>
                  <a:pt x="36" y="166"/>
                </a:cubicBezTo>
                <a:cubicBezTo>
                  <a:pt x="72" y="202"/>
                  <a:pt x="130" y="202"/>
                  <a:pt x="166" y="166"/>
                </a:cubicBezTo>
                <a:cubicBezTo>
                  <a:pt x="202" y="130"/>
                  <a:pt x="202" y="72"/>
                  <a:pt x="166" y="36"/>
                </a:cubicBezTo>
                <a:close/>
                <a:moveTo>
                  <a:pt x="160" y="160"/>
                </a:moveTo>
                <a:cubicBezTo>
                  <a:pt x="128" y="193"/>
                  <a:pt x="74" y="193"/>
                  <a:pt x="42" y="160"/>
                </a:cubicBezTo>
                <a:cubicBezTo>
                  <a:pt x="9" y="127"/>
                  <a:pt x="9" y="74"/>
                  <a:pt x="42" y="41"/>
                </a:cubicBezTo>
                <a:cubicBezTo>
                  <a:pt x="74" y="9"/>
                  <a:pt x="128" y="9"/>
                  <a:pt x="160" y="41"/>
                </a:cubicBezTo>
                <a:cubicBezTo>
                  <a:pt x="193" y="74"/>
                  <a:pt x="193" y="127"/>
                  <a:pt x="160" y="160"/>
                </a:cubicBezTo>
                <a:close/>
                <a:moveTo>
                  <a:pt x="153" y="66"/>
                </a:moveTo>
                <a:cubicBezTo>
                  <a:pt x="152" y="65"/>
                  <a:pt x="151" y="65"/>
                  <a:pt x="150" y="66"/>
                </a:cubicBezTo>
                <a:cubicBezTo>
                  <a:pt x="89" y="126"/>
                  <a:pt x="89" y="126"/>
                  <a:pt x="89" y="126"/>
                </a:cubicBezTo>
                <a:cubicBezTo>
                  <a:pt x="55" y="91"/>
                  <a:pt x="55" y="91"/>
                  <a:pt x="55" y="91"/>
                </a:cubicBezTo>
                <a:cubicBezTo>
                  <a:pt x="54" y="90"/>
                  <a:pt x="53" y="90"/>
                  <a:pt x="52" y="91"/>
                </a:cubicBezTo>
                <a:cubicBezTo>
                  <a:pt x="50" y="94"/>
                  <a:pt x="50" y="94"/>
                  <a:pt x="50" y="94"/>
                </a:cubicBezTo>
                <a:cubicBezTo>
                  <a:pt x="49" y="95"/>
                  <a:pt x="49" y="96"/>
                  <a:pt x="50" y="97"/>
                </a:cubicBezTo>
                <a:cubicBezTo>
                  <a:pt x="88" y="136"/>
                  <a:pt x="88" y="136"/>
                  <a:pt x="88" y="136"/>
                </a:cubicBezTo>
                <a:cubicBezTo>
                  <a:pt x="88" y="136"/>
                  <a:pt x="89" y="136"/>
                  <a:pt x="89" y="136"/>
                </a:cubicBezTo>
                <a:cubicBezTo>
                  <a:pt x="90" y="136"/>
                  <a:pt x="90" y="136"/>
                  <a:pt x="91" y="136"/>
                </a:cubicBezTo>
                <a:cubicBezTo>
                  <a:pt x="156" y="71"/>
                  <a:pt x="156" y="71"/>
                  <a:pt x="156" y="71"/>
                </a:cubicBezTo>
                <a:cubicBezTo>
                  <a:pt x="157" y="70"/>
                  <a:pt x="157" y="69"/>
                  <a:pt x="156" y="68"/>
                </a:cubicBezTo>
                <a:lnTo>
                  <a:pt x="153" y="6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42"/>
          <p:cNvSpPr>
            <a:spLocks noEditPoints="1"/>
          </p:cNvSpPr>
          <p:nvPr/>
        </p:nvSpPr>
        <p:spPr bwMode="auto">
          <a:xfrm>
            <a:off x="6943809" y="5322386"/>
            <a:ext cx="380070" cy="428466"/>
          </a:xfrm>
          <a:custGeom>
            <a:avLst/>
            <a:gdLst>
              <a:gd name="T0" fmla="*/ 74 w 168"/>
              <a:gd name="T1" fmla="*/ 88 h 184"/>
              <a:gd name="T2" fmla="*/ 76 w 168"/>
              <a:gd name="T3" fmla="*/ 82 h 184"/>
              <a:gd name="T4" fmla="*/ 34 w 168"/>
              <a:gd name="T5" fmla="*/ 80 h 184"/>
              <a:gd name="T6" fmla="*/ 32 w 168"/>
              <a:gd name="T7" fmla="*/ 86 h 184"/>
              <a:gd name="T8" fmla="*/ 34 w 168"/>
              <a:gd name="T9" fmla="*/ 68 h 184"/>
              <a:gd name="T10" fmla="*/ 76 w 168"/>
              <a:gd name="T11" fmla="*/ 66 h 184"/>
              <a:gd name="T12" fmla="*/ 74 w 168"/>
              <a:gd name="T13" fmla="*/ 60 h 184"/>
              <a:gd name="T14" fmla="*/ 32 w 168"/>
              <a:gd name="T15" fmla="*/ 62 h 184"/>
              <a:gd name="T16" fmla="*/ 34 w 168"/>
              <a:gd name="T17" fmla="*/ 68 h 184"/>
              <a:gd name="T18" fmla="*/ 74 w 168"/>
              <a:gd name="T19" fmla="*/ 48 h 184"/>
              <a:gd name="T20" fmla="*/ 76 w 168"/>
              <a:gd name="T21" fmla="*/ 42 h 184"/>
              <a:gd name="T22" fmla="*/ 34 w 168"/>
              <a:gd name="T23" fmla="*/ 40 h 184"/>
              <a:gd name="T24" fmla="*/ 32 w 168"/>
              <a:gd name="T25" fmla="*/ 46 h 184"/>
              <a:gd name="T26" fmla="*/ 32 w 168"/>
              <a:gd name="T27" fmla="*/ 114 h 184"/>
              <a:gd name="T28" fmla="*/ 34 w 168"/>
              <a:gd name="T29" fmla="*/ 120 h 184"/>
              <a:gd name="T30" fmla="*/ 136 w 168"/>
              <a:gd name="T31" fmla="*/ 118 h 184"/>
              <a:gd name="T32" fmla="*/ 134 w 168"/>
              <a:gd name="T33" fmla="*/ 112 h 184"/>
              <a:gd name="T34" fmla="*/ 32 w 168"/>
              <a:gd name="T35" fmla="*/ 114 h 184"/>
              <a:gd name="T36" fmla="*/ 168 w 168"/>
              <a:gd name="T37" fmla="*/ 44 h 184"/>
              <a:gd name="T38" fmla="*/ 163 w 168"/>
              <a:gd name="T39" fmla="*/ 38 h 184"/>
              <a:gd name="T40" fmla="*/ 124 w 168"/>
              <a:gd name="T41" fmla="*/ 0 h 184"/>
              <a:gd name="T42" fmla="*/ 16 w 168"/>
              <a:gd name="T43" fmla="*/ 0 h 184"/>
              <a:gd name="T44" fmla="*/ 0 w 168"/>
              <a:gd name="T45" fmla="*/ 168 h 184"/>
              <a:gd name="T46" fmla="*/ 152 w 168"/>
              <a:gd name="T47" fmla="*/ 184 h 184"/>
              <a:gd name="T48" fmla="*/ 168 w 168"/>
              <a:gd name="T49" fmla="*/ 52 h 184"/>
              <a:gd name="T50" fmla="*/ 168 w 168"/>
              <a:gd name="T51" fmla="*/ 51 h 184"/>
              <a:gd name="T52" fmla="*/ 158 w 168"/>
              <a:gd name="T53" fmla="*/ 43 h 184"/>
              <a:gd name="T54" fmla="*/ 132 w 168"/>
              <a:gd name="T55" fmla="*/ 44 h 184"/>
              <a:gd name="T56" fmla="*/ 124 w 168"/>
              <a:gd name="T57" fmla="*/ 9 h 184"/>
              <a:gd name="T58" fmla="*/ 152 w 168"/>
              <a:gd name="T59" fmla="*/ 176 h 184"/>
              <a:gd name="T60" fmla="*/ 8 w 168"/>
              <a:gd name="T61" fmla="*/ 168 h 184"/>
              <a:gd name="T62" fmla="*/ 16 w 168"/>
              <a:gd name="T63" fmla="*/ 8 h 184"/>
              <a:gd name="T64" fmla="*/ 123 w 168"/>
              <a:gd name="T65" fmla="*/ 8 h 184"/>
              <a:gd name="T66" fmla="*/ 116 w 168"/>
              <a:gd name="T67" fmla="*/ 36 h 184"/>
              <a:gd name="T68" fmla="*/ 160 w 168"/>
              <a:gd name="T69" fmla="*/ 52 h 184"/>
              <a:gd name="T70" fmla="*/ 160 w 168"/>
              <a:gd name="T71" fmla="*/ 44 h 184"/>
              <a:gd name="T72" fmla="*/ 160 w 168"/>
              <a:gd name="T73" fmla="*/ 44 h 184"/>
              <a:gd name="T74" fmla="*/ 34 w 168"/>
              <a:gd name="T75" fmla="*/ 136 h 184"/>
              <a:gd name="T76" fmla="*/ 32 w 168"/>
              <a:gd name="T77" fmla="*/ 142 h 184"/>
              <a:gd name="T78" fmla="*/ 134 w 168"/>
              <a:gd name="T79" fmla="*/ 144 h 184"/>
              <a:gd name="T80" fmla="*/ 136 w 168"/>
              <a:gd name="T81"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84">
                <a:moveTo>
                  <a:pt x="34" y="88"/>
                </a:moveTo>
                <a:cubicBezTo>
                  <a:pt x="74" y="88"/>
                  <a:pt x="74" y="88"/>
                  <a:pt x="74" y="88"/>
                </a:cubicBezTo>
                <a:cubicBezTo>
                  <a:pt x="75" y="88"/>
                  <a:pt x="76" y="87"/>
                  <a:pt x="76" y="86"/>
                </a:cubicBezTo>
                <a:cubicBezTo>
                  <a:pt x="76" y="82"/>
                  <a:pt x="76" y="82"/>
                  <a:pt x="76" y="82"/>
                </a:cubicBezTo>
                <a:cubicBezTo>
                  <a:pt x="76" y="81"/>
                  <a:pt x="75" y="80"/>
                  <a:pt x="74" y="80"/>
                </a:cubicBezTo>
                <a:cubicBezTo>
                  <a:pt x="34" y="80"/>
                  <a:pt x="34" y="80"/>
                  <a:pt x="34" y="80"/>
                </a:cubicBezTo>
                <a:cubicBezTo>
                  <a:pt x="33" y="80"/>
                  <a:pt x="32" y="81"/>
                  <a:pt x="32" y="82"/>
                </a:cubicBezTo>
                <a:cubicBezTo>
                  <a:pt x="32" y="86"/>
                  <a:pt x="32" y="86"/>
                  <a:pt x="32" y="86"/>
                </a:cubicBezTo>
                <a:cubicBezTo>
                  <a:pt x="32" y="87"/>
                  <a:pt x="33" y="88"/>
                  <a:pt x="34" y="88"/>
                </a:cubicBezTo>
                <a:close/>
                <a:moveTo>
                  <a:pt x="34" y="68"/>
                </a:moveTo>
                <a:cubicBezTo>
                  <a:pt x="74" y="68"/>
                  <a:pt x="74" y="68"/>
                  <a:pt x="74" y="68"/>
                </a:cubicBezTo>
                <a:cubicBezTo>
                  <a:pt x="75" y="68"/>
                  <a:pt x="76" y="67"/>
                  <a:pt x="76" y="66"/>
                </a:cubicBezTo>
                <a:cubicBezTo>
                  <a:pt x="76" y="62"/>
                  <a:pt x="76" y="62"/>
                  <a:pt x="76" y="62"/>
                </a:cubicBezTo>
                <a:cubicBezTo>
                  <a:pt x="76" y="61"/>
                  <a:pt x="75" y="60"/>
                  <a:pt x="74" y="60"/>
                </a:cubicBezTo>
                <a:cubicBezTo>
                  <a:pt x="34" y="60"/>
                  <a:pt x="34" y="60"/>
                  <a:pt x="34" y="60"/>
                </a:cubicBezTo>
                <a:cubicBezTo>
                  <a:pt x="33" y="60"/>
                  <a:pt x="32" y="61"/>
                  <a:pt x="32" y="62"/>
                </a:cubicBezTo>
                <a:cubicBezTo>
                  <a:pt x="32" y="66"/>
                  <a:pt x="32" y="66"/>
                  <a:pt x="32" y="66"/>
                </a:cubicBezTo>
                <a:cubicBezTo>
                  <a:pt x="32" y="67"/>
                  <a:pt x="33" y="68"/>
                  <a:pt x="34" y="68"/>
                </a:cubicBezTo>
                <a:close/>
                <a:moveTo>
                  <a:pt x="34" y="48"/>
                </a:moveTo>
                <a:cubicBezTo>
                  <a:pt x="74" y="48"/>
                  <a:pt x="74" y="48"/>
                  <a:pt x="74" y="48"/>
                </a:cubicBezTo>
                <a:cubicBezTo>
                  <a:pt x="75" y="48"/>
                  <a:pt x="76" y="47"/>
                  <a:pt x="76" y="46"/>
                </a:cubicBezTo>
                <a:cubicBezTo>
                  <a:pt x="76" y="42"/>
                  <a:pt x="76" y="42"/>
                  <a:pt x="76" y="42"/>
                </a:cubicBezTo>
                <a:cubicBezTo>
                  <a:pt x="76" y="41"/>
                  <a:pt x="75" y="40"/>
                  <a:pt x="74" y="40"/>
                </a:cubicBezTo>
                <a:cubicBezTo>
                  <a:pt x="34" y="40"/>
                  <a:pt x="34" y="40"/>
                  <a:pt x="34" y="40"/>
                </a:cubicBezTo>
                <a:cubicBezTo>
                  <a:pt x="33" y="40"/>
                  <a:pt x="32" y="41"/>
                  <a:pt x="32" y="42"/>
                </a:cubicBezTo>
                <a:cubicBezTo>
                  <a:pt x="32" y="46"/>
                  <a:pt x="32" y="46"/>
                  <a:pt x="32" y="46"/>
                </a:cubicBezTo>
                <a:cubicBezTo>
                  <a:pt x="32" y="47"/>
                  <a:pt x="33" y="48"/>
                  <a:pt x="34" y="48"/>
                </a:cubicBezTo>
                <a:close/>
                <a:moveTo>
                  <a:pt x="32" y="114"/>
                </a:moveTo>
                <a:cubicBezTo>
                  <a:pt x="32" y="118"/>
                  <a:pt x="32" y="118"/>
                  <a:pt x="32" y="118"/>
                </a:cubicBezTo>
                <a:cubicBezTo>
                  <a:pt x="32" y="119"/>
                  <a:pt x="33" y="120"/>
                  <a:pt x="34" y="120"/>
                </a:cubicBezTo>
                <a:cubicBezTo>
                  <a:pt x="134" y="120"/>
                  <a:pt x="134" y="120"/>
                  <a:pt x="134" y="120"/>
                </a:cubicBezTo>
                <a:cubicBezTo>
                  <a:pt x="135" y="120"/>
                  <a:pt x="136" y="119"/>
                  <a:pt x="136" y="118"/>
                </a:cubicBezTo>
                <a:cubicBezTo>
                  <a:pt x="136" y="114"/>
                  <a:pt x="136" y="114"/>
                  <a:pt x="136" y="114"/>
                </a:cubicBezTo>
                <a:cubicBezTo>
                  <a:pt x="136" y="113"/>
                  <a:pt x="135" y="112"/>
                  <a:pt x="134" y="112"/>
                </a:cubicBezTo>
                <a:cubicBezTo>
                  <a:pt x="34" y="112"/>
                  <a:pt x="34" y="112"/>
                  <a:pt x="34" y="112"/>
                </a:cubicBezTo>
                <a:cubicBezTo>
                  <a:pt x="33" y="112"/>
                  <a:pt x="32" y="113"/>
                  <a:pt x="32" y="114"/>
                </a:cubicBezTo>
                <a:close/>
                <a:moveTo>
                  <a:pt x="168" y="51"/>
                </a:moveTo>
                <a:cubicBezTo>
                  <a:pt x="168" y="44"/>
                  <a:pt x="168" y="44"/>
                  <a:pt x="168" y="44"/>
                </a:cubicBezTo>
                <a:cubicBezTo>
                  <a:pt x="164" y="40"/>
                  <a:pt x="164" y="40"/>
                  <a:pt x="164" y="40"/>
                </a:cubicBezTo>
                <a:cubicBezTo>
                  <a:pt x="164" y="39"/>
                  <a:pt x="164" y="38"/>
                  <a:pt x="163" y="38"/>
                </a:cubicBezTo>
                <a:cubicBezTo>
                  <a:pt x="127" y="1"/>
                  <a:pt x="127" y="1"/>
                  <a:pt x="127" y="1"/>
                </a:cubicBezTo>
                <a:cubicBezTo>
                  <a:pt x="126" y="0"/>
                  <a:pt x="125" y="0"/>
                  <a:pt x="124" y="0"/>
                </a:cubicBezTo>
                <a:cubicBezTo>
                  <a:pt x="124" y="0"/>
                  <a:pt x="124" y="0"/>
                  <a:pt x="124" y="0"/>
                </a:cubicBezTo>
                <a:cubicBezTo>
                  <a:pt x="16" y="0"/>
                  <a:pt x="16" y="0"/>
                  <a:pt x="16" y="0"/>
                </a:cubicBezTo>
                <a:cubicBezTo>
                  <a:pt x="7" y="0"/>
                  <a:pt x="0" y="7"/>
                  <a:pt x="0" y="16"/>
                </a:cubicBezTo>
                <a:cubicBezTo>
                  <a:pt x="0" y="168"/>
                  <a:pt x="0" y="168"/>
                  <a:pt x="0" y="168"/>
                </a:cubicBezTo>
                <a:cubicBezTo>
                  <a:pt x="0" y="177"/>
                  <a:pt x="7" y="184"/>
                  <a:pt x="16" y="184"/>
                </a:cubicBezTo>
                <a:cubicBezTo>
                  <a:pt x="152" y="184"/>
                  <a:pt x="152" y="184"/>
                  <a:pt x="152" y="184"/>
                </a:cubicBezTo>
                <a:cubicBezTo>
                  <a:pt x="161" y="184"/>
                  <a:pt x="168" y="177"/>
                  <a:pt x="168" y="168"/>
                </a:cubicBezTo>
                <a:cubicBezTo>
                  <a:pt x="168" y="52"/>
                  <a:pt x="168" y="52"/>
                  <a:pt x="168" y="52"/>
                </a:cubicBezTo>
                <a:cubicBezTo>
                  <a:pt x="168" y="52"/>
                  <a:pt x="168" y="52"/>
                  <a:pt x="168" y="52"/>
                </a:cubicBezTo>
                <a:lnTo>
                  <a:pt x="168" y="51"/>
                </a:lnTo>
                <a:close/>
                <a:moveTo>
                  <a:pt x="124" y="9"/>
                </a:moveTo>
                <a:cubicBezTo>
                  <a:pt x="158" y="43"/>
                  <a:pt x="158" y="43"/>
                  <a:pt x="158" y="43"/>
                </a:cubicBezTo>
                <a:cubicBezTo>
                  <a:pt x="158" y="44"/>
                  <a:pt x="158" y="44"/>
                  <a:pt x="159" y="44"/>
                </a:cubicBezTo>
                <a:cubicBezTo>
                  <a:pt x="132" y="44"/>
                  <a:pt x="132" y="44"/>
                  <a:pt x="132" y="44"/>
                </a:cubicBezTo>
                <a:cubicBezTo>
                  <a:pt x="128" y="44"/>
                  <a:pt x="124" y="40"/>
                  <a:pt x="124" y="36"/>
                </a:cubicBezTo>
                <a:lnTo>
                  <a:pt x="124" y="9"/>
                </a:lnTo>
                <a:close/>
                <a:moveTo>
                  <a:pt x="160" y="168"/>
                </a:moveTo>
                <a:cubicBezTo>
                  <a:pt x="160" y="172"/>
                  <a:pt x="156" y="176"/>
                  <a:pt x="152" y="176"/>
                </a:cubicBezTo>
                <a:cubicBezTo>
                  <a:pt x="16" y="176"/>
                  <a:pt x="16" y="176"/>
                  <a:pt x="16" y="176"/>
                </a:cubicBezTo>
                <a:cubicBezTo>
                  <a:pt x="12" y="176"/>
                  <a:pt x="8" y="172"/>
                  <a:pt x="8" y="168"/>
                </a:cubicBezTo>
                <a:cubicBezTo>
                  <a:pt x="8" y="16"/>
                  <a:pt x="8" y="16"/>
                  <a:pt x="8" y="16"/>
                </a:cubicBezTo>
                <a:cubicBezTo>
                  <a:pt x="8" y="12"/>
                  <a:pt x="12" y="8"/>
                  <a:pt x="16" y="8"/>
                </a:cubicBezTo>
                <a:cubicBezTo>
                  <a:pt x="123" y="8"/>
                  <a:pt x="123" y="8"/>
                  <a:pt x="123" y="8"/>
                </a:cubicBezTo>
                <a:cubicBezTo>
                  <a:pt x="123" y="8"/>
                  <a:pt x="123" y="8"/>
                  <a:pt x="123" y="8"/>
                </a:cubicBezTo>
                <a:cubicBezTo>
                  <a:pt x="116" y="8"/>
                  <a:pt x="116" y="8"/>
                  <a:pt x="116" y="8"/>
                </a:cubicBezTo>
                <a:cubicBezTo>
                  <a:pt x="116" y="36"/>
                  <a:pt x="116" y="36"/>
                  <a:pt x="116" y="36"/>
                </a:cubicBezTo>
                <a:cubicBezTo>
                  <a:pt x="116" y="45"/>
                  <a:pt x="123" y="52"/>
                  <a:pt x="132" y="52"/>
                </a:cubicBezTo>
                <a:cubicBezTo>
                  <a:pt x="160" y="52"/>
                  <a:pt x="160" y="52"/>
                  <a:pt x="160" y="52"/>
                </a:cubicBezTo>
                <a:lnTo>
                  <a:pt x="160" y="168"/>
                </a:lnTo>
                <a:close/>
                <a:moveTo>
                  <a:pt x="160" y="44"/>
                </a:moveTo>
                <a:cubicBezTo>
                  <a:pt x="159" y="44"/>
                  <a:pt x="159" y="44"/>
                  <a:pt x="159" y="44"/>
                </a:cubicBezTo>
                <a:cubicBezTo>
                  <a:pt x="159" y="44"/>
                  <a:pt x="160" y="44"/>
                  <a:pt x="160" y="44"/>
                </a:cubicBezTo>
                <a:close/>
                <a:moveTo>
                  <a:pt x="134" y="136"/>
                </a:moveTo>
                <a:cubicBezTo>
                  <a:pt x="34" y="136"/>
                  <a:pt x="34" y="136"/>
                  <a:pt x="34" y="136"/>
                </a:cubicBezTo>
                <a:cubicBezTo>
                  <a:pt x="33" y="136"/>
                  <a:pt x="32" y="137"/>
                  <a:pt x="32" y="138"/>
                </a:cubicBezTo>
                <a:cubicBezTo>
                  <a:pt x="32" y="142"/>
                  <a:pt x="32" y="142"/>
                  <a:pt x="32" y="142"/>
                </a:cubicBezTo>
                <a:cubicBezTo>
                  <a:pt x="32" y="143"/>
                  <a:pt x="33" y="144"/>
                  <a:pt x="34" y="144"/>
                </a:cubicBezTo>
                <a:cubicBezTo>
                  <a:pt x="134" y="144"/>
                  <a:pt x="134" y="144"/>
                  <a:pt x="134" y="144"/>
                </a:cubicBezTo>
                <a:cubicBezTo>
                  <a:pt x="135" y="144"/>
                  <a:pt x="136" y="143"/>
                  <a:pt x="136" y="142"/>
                </a:cubicBezTo>
                <a:cubicBezTo>
                  <a:pt x="136" y="138"/>
                  <a:pt x="136" y="138"/>
                  <a:pt x="136" y="138"/>
                </a:cubicBezTo>
                <a:cubicBezTo>
                  <a:pt x="136" y="137"/>
                  <a:pt x="135" y="136"/>
                  <a:pt x="134" y="136"/>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grpSp>
        <p:nvGrpSpPr>
          <p:cNvPr id="20" name="组合 212"/>
          <p:cNvGrpSpPr/>
          <p:nvPr/>
        </p:nvGrpSpPr>
        <p:grpSpPr>
          <a:xfrm>
            <a:off x="4871934" y="5400604"/>
            <a:ext cx="402590" cy="325120"/>
            <a:chOff x="8212" y="9601"/>
            <a:chExt cx="1230" cy="993"/>
          </a:xfrm>
          <a:solidFill>
            <a:schemeClr val="bg1"/>
          </a:solidFill>
        </p:grpSpPr>
        <p:sp>
          <p:nvSpPr>
            <p:cNvPr id="21" name="Freeform 114"/>
            <p:cNvSpPr>
              <a:spLocks noEditPoints="1"/>
            </p:cNvSpPr>
            <p:nvPr/>
          </p:nvSpPr>
          <p:spPr bwMode="auto">
            <a:xfrm>
              <a:off x="9112" y="9979"/>
              <a:ext cx="330" cy="615"/>
            </a:xfrm>
            <a:custGeom>
              <a:avLst/>
              <a:gdLst>
                <a:gd name="T0" fmla="*/ 46 w 56"/>
                <a:gd name="T1" fmla="*/ 104 h 104"/>
                <a:gd name="T2" fmla="*/ 10 w 56"/>
                <a:gd name="T3" fmla="*/ 104 h 104"/>
                <a:gd name="T4" fmla="*/ 0 w 56"/>
                <a:gd name="T5" fmla="*/ 94 h 104"/>
                <a:gd name="T6" fmla="*/ 0 w 56"/>
                <a:gd name="T7" fmla="*/ 10 h 104"/>
                <a:gd name="T8" fmla="*/ 10 w 56"/>
                <a:gd name="T9" fmla="*/ 0 h 104"/>
                <a:gd name="T10" fmla="*/ 46 w 56"/>
                <a:gd name="T11" fmla="*/ 0 h 104"/>
                <a:gd name="T12" fmla="*/ 56 w 56"/>
                <a:gd name="T13" fmla="*/ 10 h 104"/>
                <a:gd name="T14" fmla="*/ 56 w 56"/>
                <a:gd name="T15" fmla="*/ 94 h 104"/>
                <a:gd name="T16" fmla="*/ 46 w 56"/>
                <a:gd name="T17" fmla="*/ 104 h 104"/>
                <a:gd name="T18" fmla="*/ 10 w 56"/>
                <a:gd name="T19" fmla="*/ 8 h 104"/>
                <a:gd name="T20" fmla="*/ 8 w 56"/>
                <a:gd name="T21" fmla="*/ 10 h 104"/>
                <a:gd name="T22" fmla="*/ 8 w 56"/>
                <a:gd name="T23" fmla="*/ 94 h 104"/>
                <a:gd name="T24" fmla="*/ 10 w 56"/>
                <a:gd name="T25" fmla="*/ 96 h 104"/>
                <a:gd name="T26" fmla="*/ 46 w 56"/>
                <a:gd name="T27" fmla="*/ 96 h 104"/>
                <a:gd name="T28" fmla="*/ 48 w 56"/>
                <a:gd name="T29" fmla="*/ 94 h 104"/>
                <a:gd name="T30" fmla="*/ 48 w 56"/>
                <a:gd name="T31" fmla="*/ 10 h 104"/>
                <a:gd name="T32" fmla="*/ 46 w 56"/>
                <a:gd name="T33" fmla="*/ 8 h 104"/>
                <a:gd name="T34" fmla="*/ 10 w 56"/>
                <a:gd name="T3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04">
                  <a:moveTo>
                    <a:pt x="46" y="104"/>
                  </a:moveTo>
                  <a:cubicBezTo>
                    <a:pt x="10" y="104"/>
                    <a:pt x="10" y="104"/>
                    <a:pt x="10" y="104"/>
                  </a:cubicBezTo>
                  <a:cubicBezTo>
                    <a:pt x="5" y="104"/>
                    <a:pt x="0" y="99"/>
                    <a:pt x="0" y="94"/>
                  </a:cubicBezTo>
                  <a:cubicBezTo>
                    <a:pt x="0" y="10"/>
                    <a:pt x="0" y="10"/>
                    <a:pt x="0" y="10"/>
                  </a:cubicBezTo>
                  <a:cubicBezTo>
                    <a:pt x="0" y="5"/>
                    <a:pt x="5" y="0"/>
                    <a:pt x="10" y="0"/>
                  </a:cubicBezTo>
                  <a:cubicBezTo>
                    <a:pt x="46" y="0"/>
                    <a:pt x="46" y="0"/>
                    <a:pt x="46" y="0"/>
                  </a:cubicBezTo>
                  <a:cubicBezTo>
                    <a:pt x="51" y="0"/>
                    <a:pt x="56" y="5"/>
                    <a:pt x="56" y="10"/>
                  </a:cubicBezTo>
                  <a:cubicBezTo>
                    <a:pt x="56" y="94"/>
                    <a:pt x="56" y="94"/>
                    <a:pt x="56" y="94"/>
                  </a:cubicBezTo>
                  <a:cubicBezTo>
                    <a:pt x="56" y="99"/>
                    <a:pt x="51" y="104"/>
                    <a:pt x="46" y="104"/>
                  </a:cubicBezTo>
                  <a:close/>
                  <a:moveTo>
                    <a:pt x="10" y="8"/>
                  </a:moveTo>
                  <a:cubicBezTo>
                    <a:pt x="9" y="8"/>
                    <a:pt x="8" y="9"/>
                    <a:pt x="8" y="10"/>
                  </a:cubicBezTo>
                  <a:cubicBezTo>
                    <a:pt x="8" y="94"/>
                    <a:pt x="8" y="94"/>
                    <a:pt x="8" y="94"/>
                  </a:cubicBezTo>
                  <a:cubicBezTo>
                    <a:pt x="8" y="95"/>
                    <a:pt x="9" y="96"/>
                    <a:pt x="10" y="96"/>
                  </a:cubicBezTo>
                  <a:cubicBezTo>
                    <a:pt x="46" y="96"/>
                    <a:pt x="46" y="96"/>
                    <a:pt x="46" y="96"/>
                  </a:cubicBezTo>
                  <a:cubicBezTo>
                    <a:pt x="47" y="96"/>
                    <a:pt x="48" y="95"/>
                    <a:pt x="48" y="94"/>
                  </a:cubicBezTo>
                  <a:cubicBezTo>
                    <a:pt x="48" y="10"/>
                    <a:pt x="48" y="10"/>
                    <a:pt x="48" y="10"/>
                  </a:cubicBezTo>
                  <a:cubicBezTo>
                    <a:pt x="48" y="9"/>
                    <a:pt x="47" y="8"/>
                    <a:pt x="46" y="8"/>
                  </a:cubicBezTo>
                  <a:lnTo>
                    <a:pt x="10" y="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115"/>
            <p:cNvSpPr/>
            <p:nvPr/>
          </p:nvSpPr>
          <p:spPr bwMode="auto">
            <a:xfrm>
              <a:off x="9134" y="1007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Freeform 116"/>
            <p:cNvSpPr/>
            <p:nvPr/>
          </p:nvSpPr>
          <p:spPr bwMode="auto">
            <a:xfrm>
              <a:off x="9134" y="10451"/>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Freeform 117"/>
            <p:cNvSpPr/>
            <p:nvPr/>
          </p:nvSpPr>
          <p:spPr bwMode="auto">
            <a:xfrm>
              <a:off x="8212" y="9601"/>
              <a:ext cx="1135" cy="805"/>
            </a:xfrm>
            <a:custGeom>
              <a:avLst/>
              <a:gdLst>
                <a:gd name="T0" fmla="*/ 152 w 192"/>
                <a:gd name="T1" fmla="*/ 136 h 136"/>
                <a:gd name="T2" fmla="*/ 15 w 192"/>
                <a:gd name="T3" fmla="*/ 136 h 136"/>
                <a:gd name="T4" fmla="*/ 0 w 192"/>
                <a:gd name="T5" fmla="*/ 120 h 136"/>
                <a:gd name="T6" fmla="*/ 0 w 192"/>
                <a:gd name="T7" fmla="*/ 13 h 136"/>
                <a:gd name="T8" fmla="*/ 15 w 192"/>
                <a:gd name="T9" fmla="*/ 0 h 136"/>
                <a:gd name="T10" fmla="*/ 179 w 192"/>
                <a:gd name="T11" fmla="*/ 0 h 136"/>
                <a:gd name="T12" fmla="*/ 192 w 192"/>
                <a:gd name="T13" fmla="*/ 13 h 136"/>
                <a:gd name="T14" fmla="*/ 192 w 192"/>
                <a:gd name="T15" fmla="*/ 64 h 136"/>
                <a:gd name="T16" fmla="*/ 188 w 192"/>
                <a:gd name="T17" fmla="*/ 68 h 136"/>
                <a:gd name="T18" fmla="*/ 184 w 192"/>
                <a:gd name="T19" fmla="*/ 64 h 136"/>
                <a:gd name="T20" fmla="*/ 184 w 192"/>
                <a:gd name="T21" fmla="*/ 13 h 136"/>
                <a:gd name="T22" fmla="*/ 179 w 192"/>
                <a:gd name="T23" fmla="*/ 8 h 136"/>
                <a:gd name="T24" fmla="*/ 15 w 192"/>
                <a:gd name="T25" fmla="*/ 8 h 136"/>
                <a:gd name="T26" fmla="*/ 8 w 192"/>
                <a:gd name="T27" fmla="*/ 13 h 136"/>
                <a:gd name="T28" fmla="*/ 8 w 192"/>
                <a:gd name="T29" fmla="*/ 120 h 136"/>
                <a:gd name="T30" fmla="*/ 15 w 192"/>
                <a:gd name="T31" fmla="*/ 128 h 136"/>
                <a:gd name="T32" fmla="*/ 152 w 192"/>
                <a:gd name="T33" fmla="*/ 128 h 136"/>
                <a:gd name="T34" fmla="*/ 156 w 192"/>
                <a:gd name="T35" fmla="*/ 132 h 136"/>
                <a:gd name="T36" fmla="*/ 152 w 192"/>
                <a:gd name="T3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36">
                  <a:moveTo>
                    <a:pt x="152" y="136"/>
                  </a:moveTo>
                  <a:cubicBezTo>
                    <a:pt x="15" y="136"/>
                    <a:pt x="15" y="136"/>
                    <a:pt x="15" y="136"/>
                  </a:cubicBezTo>
                  <a:cubicBezTo>
                    <a:pt x="8" y="136"/>
                    <a:pt x="0" y="128"/>
                    <a:pt x="0" y="120"/>
                  </a:cubicBezTo>
                  <a:cubicBezTo>
                    <a:pt x="0" y="13"/>
                    <a:pt x="0" y="13"/>
                    <a:pt x="0" y="13"/>
                  </a:cubicBezTo>
                  <a:cubicBezTo>
                    <a:pt x="0" y="4"/>
                    <a:pt x="8" y="0"/>
                    <a:pt x="15" y="0"/>
                  </a:cubicBezTo>
                  <a:cubicBezTo>
                    <a:pt x="179" y="0"/>
                    <a:pt x="179" y="0"/>
                    <a:pt x="179" y="0"/>
                  </a:cubicBezTo>
                  <a:cubicBezTo>
                    <a:pt x="187" y="0"/>
                    <a:pt x="192" y="5"/>
                    <a:pt x="192" y="13"/>
                  </a:cubicBezTo>
                  <a:cubicBezTo>
                    <a:pt x="192" y="64"/>
                    <a:pt x="192" y="64"/>
                    <a:pt x="192" y="64"/>
                  </a:cubicBezTo>
                  <a:cubicBezTo>
                    <a:pt x="192" y="66"/>
                    <a:pt x="190" y="68"/>
                    <a:pt x="188" y="68"/>
                  </a:cubicBezTo>
                  <a:cubicBezTo>
                    <a:pt x="186" y="68"/>
                    <a:pt x="184" y="66"/>
                    <a:pt x="184" y="64"/>
                  </a:cubicBezTo>
                  <a:cubicBezTo>
                    <a:pt x="184" y="13"/>
                    <a:pt x="184" y="13"/>
                    <a:pt x="184" y="13"/>
                  </a:cubicBezTo>
                  <a:cubicBezTo>
                    <a:pt x="184" y="10"/>
                    <a:pt x="183" y="8"/>
                    <a:pt x="179" y="8"/>
                  </a:cubicBezTo>
                  <a:cubicBezTo>
                    <a:pt x="15" y="8"/>
                    <a:pt x="15" y="8"/>
                    <a:pt x="15" y="8"/>
                  </a:cubicBezTo>
                  <a:cubicBezTo>
                    <a:pt x="13" y="8"/>
                    <a:pt x="8" y="9"/>
                    <a:pt x="8" y="13"/>
                  </a:cubicBezTo>
                  <a:cubicBezTo>
                    <a:pt x="8" y="120"/>
                    <a:pt x="8" y="120"/>
                    <a:pt x="8" y="120"/>
                  </a:cubicBezTo>
                  <a:cubicBezTo>
                    <a:pt x="8" y="124"/>
                    <a:pt x="12" y="128"/>
                    <a:pt x="15" y="128"/>
                  </a:cubicBezTo>
                  <a:cubicBezTo>
                    <a:pt x="152" y="128"/>
                    <a:pt x="152" y="128"/>
                    <a:pt x="152" y="128"/>
                  </a:cubicBezTo>
                  <a:cubicBezTo>
                    <a:pt x="154" y="128"/>
                    <a:pt x="156" y="130"/>
                    <a:pt x="156" y="132"/>
                  </a:cubicBezTo>
                  <a:cubicBezTo>
                    <a:pt x="156" y="134"/>
                    <a:pt x="154" y="136"/>
                    <a:pt x="152" y="13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118"/>
            <p:cNvSpPr/>
            <p:nvPr/>
          </p:nvSpPr>
          <p:spPr bwMode="auto">
            <a:xfrm>
              <a:off x="8237" y="969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119"/>
            <p:cNvSpPr/>
            <p:nvPr/>
          </p:nvSpPr>
          <p:spPr bwMode="auto">
            <a:xfrm>
              <a:off x="8237" y="10216"/>
              <a:ext cx="898" cy="48"/>
            </a:xfrm>
            <a:custGeom>
              <a:avLst/>
              <a:gdLst>
                <a:gd name="T0" fmla="*/ 148 w 152"/>
                <a:gd name="T1" fmla="*/ 8 h 8"/>
                <a:gd name="T2" fmla="*/ 4 w 152"/>
                <a:gd name="T3" fmla="*/ 8 h 8"/>
                <a:gd name="T4" fmla="*/ 0 w 152"/>
                <a:gd name="T5" fmla="*/ 4 h 8"/>
                <a:gd name="T6" fmla="*/ 4 w 152"/>
                <a:gd name="T7" fmla="*/ 0 h 8"/>
                <a:gd name="T8" fmla="*/ 148 w 152"/>
                <a:gd name="T9" fmla="*/ 0 h 8"/>
                <a:gd name="T10" fmla="*/ 152 w 152"/>
                <a:gd name="T11" fmla="*/ 4 h 8"/>
                <a:gd name="T12" fmla="*/ 148 w 15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148" y="8"/>
                  </a:moveTo>
                  <a:cubicBezTo>
                    <a:pt x="4" y="8"/>
                    <a:pt x="4" y="8"/>
                    <a:pt x="4" y="8"/>
                  </a:cubicBezTo>
                  <a:cubicBezTo>
                    <a:pt x="2" y="8"/>
                    <a:pt x="0" y="6"/>
                    <a:pt x="0" y="4"/>
                  </a:cubicBezTo>
                  <a:cubicBezTo>
                    <a:pt x="0" y="2"/>
                    <a:pt x="2" y="0"/>
                    <a:pt x="4" y="0"/>
                  </a:cubicBezTo>
                  <a:cubicBezTo>
                    <a:pt x="148" y="0"/>
                    <a:pt x="148" y="0"/>
                    <a:pt x="148" y="0"/>
                  </a:cubicBezTo>
                  <a:cubicBezTo>
                    <a:pt x="150" y="0"/>
                    <a:pt x="152" y="2"/>
                    <a:pt x="152" y="4"/>
                  </a:cubicBezTo>
                  <a:cubicBezTo>
                    <a:pt x="152" y="6"/>
                    <a:pt x="150" y="8"/>
                    <a:pt x="148" y="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120"/>
            <p:cNvSpPr>
              <a:spLocks noEditPoints="1"/>
            </p:cNvSpPr>
            <p:nvPr/>
          </p:nvSpPr>
          <p:spPr bwMode="auto">
            <a:xfrm>
              <a:off x="8622" y="10359"/>
              <a:ext cx="330" cy="235"/>
            </a:xfrm>
            <a:custGeom>
              <a:avLst/>
              <a:gdLst>
                <a:gd name="T0" fmla="*/ 52 w 56"/>
                <a:gd name="T1" fmla="*/ 40 h 40"/>
                <a:gd name="T2" fmla="*/ 51 w 56"/>
                <a:gd name="T3" fmla="*/ 40 h 40"/>
                <a:gd name="T4" fmla="*/ 4 w 56"/>
                <a:gd name="T5" fmla="*/ 40 h 40"/>
                <a:gd name="T6" fmla="*/ 1 w 56"/>
                <a:gd name="T7" fmla="*/ 39 h 40"/>
                <a:gd name="T8" fmla="*/ 0 w 56"/>
                <a:gd name="T9" fmla="*/ 35 h 40"/>
                <a:gd name="T10" fmla="*/ 7 w 56"/>
                <a:gd name="T11" fmla="*/ 3 h 40"/>
                <a:gd name="T12" fmla="*/ 11 w 56"/>
                <a:gd name="T13" fmla="*/ 0 h 40"/>
                <a:gd name="T14" fmla="*/ 45 w 56"/>
                <a:gd name="T15" fmla="*/ 0 h 40"/>
                <a:gd name="T16" fmla="*/ 49 w 56"/>
                <a:gd name="T17" fmla="*/ 3 h 40"/>
                <a:gd name="T18" fmla="*/ 55 w 56"/>
                <a:gd name="T19" fmla="*/ 34 h 40"/>
                <a:gd name="T20" fmla="*/ 56 w 56"/>
                <a:gd name="T21" fmla="*/ 36 h 40"/>
                <a:gd name="T22" fmla="*/ 52 w 56"/>
                <a:gd name="T23" fmla="*/ 40 h 40"/>
                <a:gd name="T24" fmla="*/ 9 w 56"/>
                <a:gd name="T25" fmla="*/ 32 h 40"/>
                <a:gd name="T26" fmla="*/ 47 w 56"/>
                <a:gd name="T27" fmla="*/ 32 h 40"/>
                <a:gd name="T28" fmla="*/ 41 w 56"/>
                <a:gd name="T29" fmla="*/ 8 h 40"/>
                <a:gd name="T30" fmla="*/ 14 w 56"/>
                <a:gd name="T31" fmla="*/ 8 h 40"/>
                <a:gd name="T32" fmla="*/ 9 w 56"/>
                <a:gd name="T3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0">
                  <a:moveTo>
                    <a:pt x="52" y="40"/>
                  </a:moveTo>
                  <a:cubicBezTo>
                    <a:pt x="52" y="40"/>
                    <a:pt x="51" y="40"/>
                    <a:pt x="51" y="40"/>
                  </a:cubicBezTo>
                  <a:cubicBezTo>
                    <a:pt x="4" y="40"/>
                    <a:pt x="4" y="40"/>
                    <a:pt x="4" y="40"/>
                  </a:cubicBezTo>
                  <a:cubicBezTo>
                    <a:pt x="3" y="40"/>
                    <a:pt x="1" y="39"/>
                    <a:pt x="1" y="39"/>
                  </a:cubicBezTo>
                  <a:cubicBezTo>
                    <a:pt x="0" y="38"/>
                    <a:pt x="0" y="36"/>
                    <a:pt x="0" y="35"/>
                  </a:cubicBezTo>
                  <a:cubicBezTo>
                    <a:pt x="7" y="3"/>
                    <a:pt x="7" y="3"/>
                    <a:pt x="7" y="3"/>
                  </a:cubicBezTo>
                  <a:cubicBezTo>
                    <a:pt x="7" y="1"/>
                    <a:pt x="9" y="0"/>
                    <a:pt x="11" y="0"/>
                  </a:cubicBezTo>
                  <a:cubicBezTo>
                    <a:pt x="45" y="0"/>
                    <a:pt x="45" y="0"/>
                    <a:pt x="45" y="0"/>
                  </a:cubicBezTo>
                  <a:cubicBezTo>
                    <a:pt x="47" y="0"/>
                    <a:pt x="48" y="1"/>
                    <a:pt x="49" y="3"/>
                  </a:cubicBezTo>
                  <a:cubicBezTo>
                    <a:pt x="55" y="34"/>
                    <a:pt x="55" y="34"/>
                    <a:pt x="55" y="34"/>
                  </a:cubicBezTo>
                  <a:cubicBezTo>
                    <a:pt x="55" y="35"/>
                    <a:pt x="56" y="35"/>
                    <a:pt x="56" y="36"/>
                  </a:cubicBezTo>
                  <a:cubicBezTo>
                    <a:pt x="56" y="38"/>
                    <a:pt x="54" y="40"/>
                    <a:pt x="52" y="40"/>
                  </a:cubicBezTo>
                  <a:close/>
                  <a:moveTo>
                    <a:pt x="9" y="32"/>
                  </a:moveTo>
                  <a:cubicBezTo>
                    <a:pt x="47" y="32"/>
                    <a:pt x="47" y="32"/>
                    <a:pt x="47" y="32"/>
                  </a:cubicBezTo>
                  <a:cubicBezTo>
                    <a:pt x="41" y="8"/>
                    <a:pt x="41" y="8"/>
                    <a:pt x="41" y="8"/>
                  </a:cubicBezTo>
                  <a:cubicBezTo>
                    <a:pt x="14" y="8"/>
                    <a:pt x="14" y="8"/>
                    <a:pt x="14" y="8"/>
                  </a:cubicBezTo>
                  <a:lnTo>
                    <a:pt x="9" y="32"/>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121"/>
            <p:cNvSpPr/>
            <p:nvPr/>
          </p:nvSpPr>
          <p:spPr bwMode="auto">
            <a:xfrm>
              <a:off x="8567" y="10546"/>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9" name="TextBox 1210"/>
          <p:cNvSpPr/>
          <p:nvPr/>
        </p:nvSpPr>
        <p:spPr>
          <a:xfrm>
            <a:off x="8798947" y="4849815"/>
            <a:ext cx="2882900" cy="383539"/>
          </a:xfrm>
          <a:prstGeom prst="rect">
            <a:avLst/>
          </a:prstGeom>
          <a:noFill/>
          <a:ln w="9525">
            <a:noFill/>
            <a:miter/>
          </a:ln>
        </p:spPr>
        <p:txBody>
          <a:bodyPr wrap="square">
            <a:spAutoFit/>
          </a:bodyPr>
          <a:lstStyle/>
          <a:p>
            <a:pPr algn="l"/>
            <a:r>
              <a:rPr lang="en-US" altLang="zh-CN" sz="1900" b="1" u="sng" noProof="0" dirty="0">
                <a:ln>
                  <a:noFill/>
                </a:ln>
                <a:solidFill>
                  <a:schemeClr val="bg1"/>
                </a:solidFill>
                <a:uLnTx/>
                <a:uFillTx/>
                <a:ea typeface="FZShuTi" panose="02010601030101010101" pitchFamily="2" charset="-122"/>
                <a:sym typeface="+mn-ea"/>
              </a:rPr>
              <a:t>Human Resources</a:t>
            </a:r>
          </a:p>
        </p:txBody>
      </p:sp>
      <p:sp>
        <p:nvSpPr>
          <p:cNvPr id="30" name="TextBox 1210"/>
          <p:cNvSpPr/>
          <p:nvPr/>
        </p:nvSpPr>
        <p:spPr>
          <a:xfrm>
            <a:off x="367425" y="2927846"/>
            <a:ext cx="2200275" cy="369332"/>
          </a:xfrm>
          <a:prstGeom prst="rect">
            <a:avLst/>
          </a:prstGeom>
          <a:noFill/>
          <a:ln w="9525">
            <a:noFill/>
            <a:miter/>
          </a:ln>
        </p:spPr>
        <p:txBody>
          <a:bodyPr wrap="square">
            <a:spAutoFit/>
          </a:bodyPr>
          <a:lstStyle/>
          <a:p>
            <a:pPr algn="r"/>
            <a:r>
              <a:rPr lang="en-US" altLang="zh-CN" sz="1800" b="1" u="sng" noProof="0" dirty="0">
                <a:ln>
                  <a:noFill/>
                </a:ln>
                <a:solidFill>
                  <a:schemeClr val="bg1"/>
                </a:solidFill>
                <a:uLnTx/>
                <a:uFillTx/>
                <a:ea typeface="FZShuTi" panose="02010601030101010101" pitchFamily="2" charset="-122"/>
                <a:sym typeface="+mn-ea"/>
              </a:rPr>
              <a:t>Research</a:t>
            </a:r>
          </a:p>
        </p:txBody>
      </p:sp>
      <p:sp>
        <p:nvSpPr>
          <p:cNvPr id="31" name="TextBox 1210"/>
          <p:cNvSpPr/>
          <p:nvPr/>
        </p:nvSpPr>
        <p:spPr>
          <a:xfrm>
            <a:off x="39592" y="4864022"/>
            <a:ext cx="2882900" cy="369332"/>
          </a:xfrm>
          <a:prstGeom prst="rect">
            <a:avLst/>
          </a:prstGeom>
          <a:noFill/>
          <a:ln w="9525">
            <a:noFill/>
            <a:miter/>
          </a:ln>
        </p:spPr>
        <p:txBody>
          <a:bodyPr wrap="square">
            <a:spAutoFit/>
          </a:bodyPr>
          <a:lstStyle/>
          <a:p>
            <a:pPr algn="r"/>
            <a:r>
              <a:rPr lang="en-US" altLang="zh-CN" b="1" u="sng" noProof="0" dirty="0">
                <a:ln>
                  <a:noFill/>
                </a:ln>
                <a:solidFill>
                  <a:schemeClr val="bg1"/>
                </a:solidFill>
                <a:uLnTx/>
                <a:uFillTx/>
                <a:ea typeface="FZShuTi" panose="02010601030101010101" pitchFamily="2" charset="-122"/>
                <a:sym typeface="+mn-ea"/>
              </a:rPr>
              <a:t>Productions</a:t>
            </a:r>
          </a:p>
        </p:txBody>
      </p:sp>
      <p:sp>
        <p:nvSpPr>
          <p:cNvPr id="32" name="TextBox 1210"/>
          <p:cNvSpPr/>
          <p:nvPr/>
        </p:nvSpPr>
        <p:spPr>
          <a:xfrm>
            <a:off x="9517124" y="2944050"/>
            <a:ext cx="2882900" cy="383539"/>
          </a:xfrm>
          <a:prstGeom prst="rect">
            <a:avLst/>
          </a:prstGeom>
          <a:noFill/>
          <a:ln w="9525">
            <a:noFill/>
            <a:miter/>
          </a:ln>
        </p:spPr>
        <p:txBody>
          <a:bodyPr wrap="square">
            <a:spAutoFit/>
          </a:bodyPr>
          <a:lstStyle/>
          <a:p>
            <a:pPr algn="l"/>
            <a:r>
              <a:rPr lang="en-US" altLang="zh-CN" sz="1900" b="1" u="sng" noProof="0" dirty="0">
                <a:ln>
                  <a:noFill/>
                </a:ln>
                <a:solidFill>
                  <a:schemeClr val="bg1"/>
                </a:solidFill>
                <a:uLnTx/>
                <a:uFillTx/>
                <a:ea typeface="FZShuTi" panose="02010601030101010101" pitchFamily="2" charset="-122"/>
                <a:sym typeface="+mn-ea"/>
              </a:rPr>
              <a:t>Marketing</a:t>
            </a:r>
          </a:p>
        </p:txBody>
      </p:sp>
      <p:sp>
        <p:nvSpPr>
          <p:cNvPr id="33" name="TextBox 1210"/>
          <p:cNvSpPr/>
          <p:nvPr/>
        </p:nvSpPr>
        <p:spPr>
          <a:xfrm>
            <a:off x="1806675" y="1189038"/>
            <a:ext cx="2882900" cy="383539"/>
          </a:xfrm>
          <a:prstGeom prst="rect">
            <a:avLst/>
          </a:prstGeom>
          <a:noFill/>
          <a:ln w="9525">
            <a:noFill/>
            <a:miter/>
          </a:ln>
        </p:spPr>
        <p:txBody>
          <a:bodyPr wrap="square">
            <a:spAutoFit/>
          </a:bodyPr>
          <a:lstStyle/>
          <a:p>
            <a:pPr algn="l"/>
            <a:r>
              <a:rPr lang="en-US" altLang="zh-CN" sz="1900" b="1" u="sng" noProof="0" dirty="0">
                <a:ln>
                  <a:noFill/>
                </a:ln>
                <a:solidFill>
                  <a:schemeClr val="bg1"/>
                </a:solidFill>
                <a:uLnTx/>
                <a:uFillTx/>
                <a:ea typeface="FZShuTi" panose="02010601030101010101" pitchFamily="2" charset="-122"/>
                <a:sym typeface="+mn-ea"/>
              </a:rPr>
              <a:t>Accounting</a:t>
            </a:r>
          </a:p>
        </p:txBody>
      </p:sp>
      <p:sp>
        <p:nvSpPr>
          <p:cNvPr id="35" name="TextBox 1210"/>
          <p:cNvSpPr/>
          <p:nvPr/>
        </p:nvSpPr>
        <p:spPr>
          <a:xfrm>
            <a:off x="21350" y="3447373"/>
            <a:ext cx="3874308" cy="830997"/>
          </a:xfrm>
          <a:prstGeom prst="rect">
            <a:avLst/>
          </a:prstGeom>
          <a:noFill/>
          <a:ln w="9525">
            <a:noFill/>
            <a:miter/>
          </a:ln>
        </p:spPr>
        <p:txBody>
          <a:bodyPr wrap="square">
            <a:spAutoFit/>
          </a:bodyPr>
          <a:lstStyle/>
          <a:p>
            <a:pPr algn="ctr" fontAlgn="auto">
              <a:spcAft>
                <a:spcPts val="600"/>
              </a:spcAft>
            </a:pPr>
            <a:r>
              <a:rPr lang="en-US" altLang="zh-CN" sz="1600" noProof="0" dirty="0">
                <a:ln>
                  <a:noFill/>
                </a:ln>
                <a:solidFill>
                  <a:schemeClr val="bg1"/>
                </a:solidFill>
                <a:uLnTx/>
                <a:uFillTx/>
                <a:ea typeface="Calibri" panose="020F0502020204030204" charset="0"/>
                <a:sym typeface="Arial" panose="020B0604020202020204" pitchFamily="34" charset="0"/>
              </a:rPr>
              <a:t>conducts basic research and relates new discoveries to the firm's current or new department.</a:t>
            </a:r>
          </a:p>
        </p:txBody>
      </p:sp>
      <p:sp>
        <p:nvSpPr>
          <p:cNvPr id="36" name="TextBox 1210"/>
          <p:cNvSpPr/>
          <p:nvPr/>
        </p:nvSpPr>
        <p:spPr>
          <a:xfrm>
            <a:off x="-220561" y="5394595"/>
            <a:ext cx="4911287" cy="1077218"/>
          </a:xfrm>
          <a:prstGeom prst="rect">
            <a:avLst/>
          </a:prstGeom>
          <a:noFill/>
          <a:ln w="9525">
            <a:noFill/>
            <a:miter/>
          </a:ln>
        </p:spPr>
        <p:txBody>
          <a:bodyPr wrap="square">
            <a:spAutoFit/>
          </a:bodyPr>
          <a:lstStyle/>
          <a:p>
            <a:pPr algn="ctr" fontAlgn="auto">
              <a:spcAft>
                <a:spcPts val="600"/>
              </a:spcAft>
            </a:pPr>
            <a:r>
              <a:rPr lang="en-US" altLang="zh-CN" sz="1600" noProof="0" dirty="0">
                <a:ln>
                  <a:noFill/>
                </a:ln>
                <a:solidFill>
                  <a:schemeClr val="bg1"/>
                </a:solidFill>
                <a:uLnTx/>
                <a:uFillTx/>
                <a:ea typeface="Calibri" panose="020F0502020204030204" charset="0"/>
                <a:sym typeface="Arial" panose="020B0604020202020204" pitchFamily="34" charset="0"/>
              </a:rPr>
              <a:t>Takes in raw materials and people work to turn out finished goods or service.It maybe a manufacturing activity or -in the case of retail store-an operations activity.</a:t>
            </a:r>
          </a:p>
        </p:txBody>
      </p:sp>
      <p:sp>
        <p:nvSpPr>
          <p:cNvPr id="37" name="Text Box 13"/>
          <p:cNvSpPr txBox="1"/>
          <p:nvPr/>
        </p:nvSpPr>
        <p:spPr>
          <a:xfrm>
            <a:off x="202007" y="1695919"/>
            <a:ext cx="4731385" cy="830997"/>
          </a:xfrm>
          <a:prstGeom prst="rect">
            <a:avLst/>
          </a:prstGeom>
          <a:noFill/>
        </p:spPr>
        <p:txBody>
          <a:bodyPr wrap="square" rtlCol="0">
            <a:spAutoFit/>
          </a:bodyPr>
          <a:lstStyle/>
          <a:p>
            <a:pPr algn="ctr"/>
            <a:r>
              <a:rPr lang="en-US" sz="1600" dirty="0">
                <a:solidFill>
                  <a:schemeClr val="bg1"/>
                </a:solidFill>
              </a:rPr>
              <a:t>measurement, processing, and communication of financial and non financial information about economic entities such as businesses and corporations</a:t>
            </a:r>
          </a:p>
        </p:txBody>
      </p:sp>
      <p:sp>
        <p:nvSpPr>
          <p:cNvPr id="38" name="TextBox 1210"/>
          <p:cNvSpPr/>
          <p:nvPr/>
        </p:nvSpPr>
        <p:spPr>
          <a:xfrm>
            <a:off x="8310687" y="3532853"/>
            <a:ext cx="3814445" cy="830997"/>
          </a:xfrm>
          <a:prstGeom prst="rect">
            <a:avLst/>
          </a:prstGeom>
          <a:noFill/>
          <a:ln w="9525">
            <a:noFill/>
            <a:miter/>
          </a:ln>
        </p:spPr>
        <p:txBody>
          <a:bodyPr wrap="square">
            <a:spAutoFit/>
          </a:bodyPr>
          <a:lstStyle/>
          <a:p>
            <a:pPr algn="ctr" fontAlgn="auto">
              <a:spcAft>
                <a:spcPts val="600"/>
              </a:spcAft>
            </a:pPr>
            <a:r>
              <a:rPr lang="en-US" altLang="zh-CN" sz="1600" noProof="0" dirty="0">
                <a:ln>
                  <a:noFill/>
                </a:ln>
                <a:solidFill>
                  <a:schemeClr val="bg1"/>
                </a:solidFill>
                <a:uLnTx/>
                <a:uFillTx/>
                <a:ea typeface="Calibri" panose="020F0502020204030204" charset="0"/>
                <a:sym typeface="Arial" panose="020B0604020202020204" pitchFamily="34" charset="0"/>
              </a:rPr>
              <a:t>Handles planning,pricing,promoting,selling, and distrubuting goods and services to customers.</a:t>
            </a:r>
          </a:p>
        </p:txBody>
      </p:sp>
      <p:sp>
        <p:nvSpPr>
          <p:cNvPr id="39" name="TextBox 1210"/>
          <p:cNvSpPr/>
          <p:nvPr/>
        </p:nvSpPr>
        <p:spPr>
          <a:xfrm>
            <a:off x="8007679" y="5324518"/>
            <a:ext cx="3814445" cy="584775"/>
          </a:xfrm>
          <a:prstGeom prst="rect">
            <a:avLst/>
          </a:prstGeom>
          <a:noFill/>
          <a:ln w="9525">
            <a:noFill/>
            <a:miter/>
          </a:ln>
        </p:spPr>
        <p:txBody>
          <a:bodyPr wrap="square">
            <a:spAutoFit/>
          </a:bodyPr>
          <a:lstStyle/>
          <a:p>
            <a:pPr algn="l" fontAlgn="auto">
              <a:spcAft>
                <a:spcPts val="600"/>
              </a:spcAft>
            </a:pPr>
            <a:r>
              <a:rPr lang="en-US" altLang="zh-CN" sz="1600" noProof="0" dirty="0">
                <a:ln>
                  <a:noFill/>
                </a:ln>
                <a:solidFill>
                  <a:schemeClr val="bg1"/>
                </a:solidFill>
                <a:uLnTx/>
                <a:uFillTx/>
                <a:ea typeface="Calibri" panose="020F0502020204030204" charset="0"/>
                <a:sym typeface="Arial" panose="020B0604020202020204" pitchFamily="34" charset="0"/>
              </a:rPr>
              <a:t>Finds and hires people and handles matters such as sick leave and retirement benifits.</a:t>
            </a:r>
          </a:p>
        </p:txBody>
      </p:sp>
    </p:spTree>
    <p:extLst>
      <p:ext uri="{BB962C8B-B14F-4D97-AF65-F5344CB8AC3E}">
        <p14:creationId xmlns:p14="http://schemas.microsoft.com/office/powerpoint/2010/main" val="33875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33542F-D085-445E-BEBE-DEE6D4F79CAD}"/>
              </a:ext>
            </a:extLst>
          </p:cNvPr>
          <p:cNvSpPr>
            <a:spLocks noGrp="1"/>
          </p:cNvSpPr>
          <p:nvPr>
            <p:ph type="body" idx="1"/>
          </p:nvPr>
        </p:nvSpPr>
        <p:spPr>
          <a:xfrm>
            <a:off x="91975" y="36934"/>
            <a:ext cx="3946622" cy="1395753"/>
          </a:xfrm>
        </p:spPr>
        <p:txBody>
          <a:bodyPr>
            <a:normAutofit/>
          </a:bodyPr>
          <a:lstStyle/>
          <a:p>
            <a:r>
              <a:rPr lang="en-MY" sz="2800" dirty="0">
                <a:sym typeface="+mn-ea"/>
              </a:rPr>
              <a:t>TRANSACTION PROCESSING SYSTEM</a:t>
            </a:r>
            <a:endParaRPr lang="en-US" sz="2800" dirty="0"/>
          </a:p>
        </p:txBody>
      </p:sp>
      <p:sp>
        <p:nvSpPr>
          <p:cNvPr id="5" name="Content Placeholder 4">
            <a:extLst>
              <a:ext uri="{FF2B5EF4-FFF2-40B4-BE49-F238E27FC236}">
                <a16:creationId xmlns:a16="http://schemas.microsoft.com/office/drawing/2014/main" id="{FDF153A6-0E4B-417F-85BB-FD8402B100BD}"/>
              </a:ext>
            </a:extLst>
          </p:cNvPr>
          <p:cNvSpPr>
            <a:spLocks noGrp="1"/>
          </p:cNvSpPr>
          <p:nvPr>
            <p:ph sz="half" idx="2"/>
          </p:nvPr>
        </p:nvSpPr>
        <p:spPr>
          <a:xfrm>
            <a:off x="332927" y="1341676"/>
            <a:ext cx="3705670" cy="5425312"/>
          </a:xfrm>
        </p:spPr>
        <p:txBody>
          <a:bodyPr>
            <a:noAutofit/>
          </a:bodyPr>
          <a:lstStyle/>
          <a:p>
            <a:pPr marL="342900" indent="-342900" algn="just">
              <a:buClr>
                <a:srgbClr val="FFC000"/>
              </a:buClr>
            </a:pPr>
            <a:r>
              <a:rPr lang="en-MY" dirty="0">
                <a:sym typeface="+mn-ea"/>
              </a:rPr>
              <a:t>Also called as DPS</a:t>
            </a:r>
          </a:p>
          <a:p>
            <a:pPr marL="342900" indent="-342900" algn="just">
              <a:buClr>
                <a:srgbClr val="FFC000"/>
              </a:buClr>
            </a:pPr>
            <a:r>
              <a:rPr lang="en-US" dirty="0">
                <a:sym typeface="+mn-ea"/>
              </a:rPr>
              <a:t>Transaction Processing System is a set of data which processes the data transaction in database system that monitors transaction programs.</a:t>
            </a:r>
          </a:p>
          <a:p>
            <a:pPr marL="342900" indent="-342900" algn="just">
              <a:buClr>
                <a:srgbClr val="FFC000"/>
              </a:buClr>
            </a:pPr>
            <a:r>
              <a:rPr lang="en-US" dirty="0">
                <a:sym typeface="+mn-ea"/>
              </a:rPr>
              <a:t>A TPS must be able to easily be accessed by authorized employees so that information in the TPS can be retrieved. The information that goes through a TPS must never be deleted so that there will not be any confusion of what orders have gone through it. </a:t>
            </a:r>
            <a:endParaRPr lang="en-MY" dirty="0"/>
          </a:p>
        </p:txBody>
      </p:sp>
      <p:pic>
        <p:nvPicPr>
          <p:cNvPr id="9" name="Picture Placeholder 8" descr="Two Buildings" title="Two Buildings">
            <a:extLst>
              <a:ext uri="{FF2B5EF4-FFF2-40B4-BE49-F238E27FC236}">
                <a16:creationId xmlns:a16="http://schemas.microsoft.com/office/drawing/2014/main" id="{422CBBF4-EF67-4184-9603-EC435F55D08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7" name="Content Placeholder 6">
            <a:extLst>
              <a:ext uri="{FF2B5EF4-FFF2-40B4-BE49-F238E27FC236}">
                <a16:creationId xmlns:a16="http://schemas.microsoft.com/office/drawing/2014/main" id="{53DDF559-AB16-43D3-96DE-5FD6A71C1A24}"/>
              </a:ext>
            </a:extLst>
          </p:cNvPr>
          <p:cNvSpPr>
            <a:spLocks noGrp="1"/>
          </p:cNvSpPr>
          <p:nvPr>
            <p:ph sz="half" idx="14"/>
          </p:nvPr>
        </p:nvSpPr>
        <p:spPr>
          <a:xfrm>
            <a:off x="8153400" y="1341676"/>
            <a:ext cx="3565358" cy="5425312"/>
          </a:xfrm>
        </p:spPr>
        <p:txBody>
          <a:bodyPr>
            <a:noAutofit/>
          </a:bodyPr>
          <a:lstStyle/>
          <a:p>
            <a:pPr marL="428625" indent="-342900" algn="just">
              <a:buClr>
                <a:srgbClr val="FFC000"/>
              </a:buClr>
            </a:pPr>
            <a:r>
              <a:rPr lang="en-US" dirty="0">
                <a:sym typeface="+mn-ea"/>
              </a:rPr>
              <a:t>It is a good idea to have a back up hard drive so that older information can still be stored, but will not slow down the server which houses the TPS.</a:t>
            </a:r>
          </a:p>
          <a:p>
            <a:pPr marL="428625" indent="-342900" algn="just">
              <a:buClr>
                <a:srgbClr val="FFC000"/>
              </a:buClr>
            </a:pPr>
            <a:r>
              <a:rPr lang="en-US" dirty="0">
                <a:sym typeface="+mn-ea"/>
              </a:rPr>
              <a:t>Accounting is one of the most essential uses of TPS.</a:t>
            </a:r>
          </a:p>
          <a:p>
            <a:pPr marL="0" indent="0" algn="just">
              <a:buNone/>
            </a:pPr>
            <a:endParaRPr lang="en-US" dirty="0"/>
          </a:p>
        </p:txBody>
      </p:sp>
      <p:sp>
        <p:nvSpPr>
          <p:cNvPr id="16" name="Slide Number Placeholder 15">
            <a:extLst>
              <a:ext uri="{FF2B5EF4-FFF2-40B4-BE49-F238E27FC236}">
                <a16:creationId xmlns:a16="http://schemas.microsoft.com/office/drawing/2014/main" id="{7EF05482-0999-42B8-A27E-59AAA26FB58E}"/>
              </a:ext>
            </a:extLst>
          </p:cNvPr>
          <p:cNvSpPr>
            <a:spLocks noGrp="1"/>
          </p:cNvSpPr>
          <p:nvPr>
            <p:ph type="sldNum" sz="quarter" idx="17"/>
          </p:nvPr>
        </p:nvSpPr>
        <p:spPr/>
        <p:txBody>
          <a:bodyPr/>
          <a:lstStyle/>
          <a:p>
            <a:fld id="{8C2E478F-E849-4A8C-AF1F-CBCC78A7CBFA}" type="slidenum">
              <a:rPr lang="en-US" smtClean="0"/>
              <a:pPr/>
              <a:t>6</a:t>
            </a:fld>
            <a:endParaRPr lang="en-US" dirty="0"/>
          </a:p>
        </p:txBody>
      </p:sp>
      <p:sp>
        <p:nvSpPr>
          <p:cNvPr id="15" name="Title 14" hidden="1">
            <a:extLst>
              <a:ext uri="{FF2B5EF4-FFF2-40B4-BE49-F238E27FC236}">
                <a16:creationId xmlns:a16="http://schemas.microsoft.com/office/drawing/2014/main" id="{A9B3BD41-12E6-4E88-8CE4-3A496CEA28A3}"/>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1743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29824" r="29824"/>
          <a:stretch>
            <a:fillRect/>
          </a:stretch>
        </p:blipFill>
        <p:spPr/>
      </p:pic>
      <p:sp>
        <p:nvSpPr>
          <p:cNvPr id="3" name="Title 2"/>
          <p:cNvSpPr>
            <a:spLocks noGrp="1"/>
          </p:cNvSpPr>
          <p:nvPr>
            <p:ph type="title"/>
          </p:nvPr>
        </p:nvSpPr>
        <p:spPr/>
        <p:txBody>
          <a:bodyPr>
            <a:normAutofit/>
          </a:bodyPr>
          <a:lstStyle/>
          <a:p>
            <a:r>
              <a:rPr lang="en-MY" sz="3200" dirty="0"/>
              <a:t>accounting</a:t>
            </a:r>
          </a:p>
        </p:txBody>
      </p:sp>
      <p:sp>
        <p:nvSpPr>
          <p:cNvPr id="4" name="Content Placeholder 3"/>
          <p:cNvSpPr>
            <a:spLocks noGrp="1"/>
          </p:cNvSpPr>
          <p:nvPr>
            <p:ph idx="1"/>
          </p:nvPr>
        </p:nvSpPr>
        <p:spPr>
          <a:xfrm>
            <a:off x="7460470" y="866273"/>
            <a:ext cx="4474856" cy="5539474"/>
          </a:xfrm>
        </p:spPr>
        <p:txBody>
          <a:bodyPr>
            <a:normAutofit/>
          </a:bodyPr>
          <a:lstStyle/>
          <a:p>
            <a:pPr marL="285750" indent="-285750" algn="just"/>
            <a:r>
              <a:rPr lang="en-MY" sz="1800" dirty="0">
                <a:solidFill>
                  <a:srgbClr val="FFFFFF"/>
                </a:solidFill>
                <a:sym typeface="+mn-ea"/>
              </a:rPr>
              <a:t>TPS been used in accounting to support the storage, monitor, collection and processing of data from the business transaction that each of them will generate data.</a:t>
            </a:r>
          </a:p>
          <a:p>
            <a:pPr marL="285750" indent="-285750" algn="just"/>
            <a:r>
              <a:rPr lang="en-MY" sz="1800" dirty="0">
                <a:solidFill>
                  <a:srgbClr val="FFFFFF"/>
                </a:solidFill>
                <a:sym typeface="+mn-ea"/>
              </a:rPr>
              <a:t>TPS also involved in sales order processing. </a:t>
            </a:r>
            <a:r>
              <a:rPr lang="en-US" altLang="en-MY" sz="1800" dirty="0">
                <a:solidFill>
                  <a:srgbClr val="FFFFFF"/>
                </a:solidFill>
                <a:sym typeface="+mn-ea"/>
              </a:rPr>
              <a:t>There are so many different type of transaction processing system, such as payroll, inventory control, order entry, accounts payable, accounts receivable and others. Transaction processing procedures valuable input into many other systems in an organization, such as management information systems and decision support systems. A TPS serves as the foundation for these other systems. A TPS tracks routine operations but does not provide much support for decision making.</a:t>
            </a:r>
            <a:r>
              <a:rPr lang="en-US" sz="1800" dirty="0">
                <a:solidFill>
                  <a:srgbClr val="FFFFFF"/>
                </a:solidFill>
                <a:sym typeface="+mn-ea"/>
              </a:rPr>
              <a:t> </a:t>
            </a:r>
            <a:endParaRPr lang="ru-RU" sz="1800" dirty="0">
              <a:solidFill>
                <a:srgbClr val="FFFFFF"/>
              </a:solidFill>
            </a:endParaRPr>
          </a:p>
          <a:p>
            <a:pPr algn="just"/>
            <a:endParaRPr lang="en-MY" sz="1800" dirty="0"/>
          </a:p>
        </p:txBody>
      </p:sp>
      <p:sp>
        <p:nvSpPr>
          <p:cNvPr id="6" name="Slide Number Placeholder 5"/>
          <p:cNvSpPr>
            <a:spLocks noGrp="1"/>
          </p:cNvSpPr>
          <p:nvPr>
            <p:ph type="sldNum" sz="quarter" idx="17"/>
          </p:nvPr>
        </p:nvSpPr>
        <p:spPr/>
        <p:txBody>
          <a:bodyPr/>
          <a:lstStyle/>
          <a:p>
            <a:fld id="{8C2E478F-E849-4A8C-AF1F-CBCC78A7CBFA}" type="slidenum">
              <a:rPr lang="en-US" smtClean="0"/>
              <a:pPr/>
              <a:t>7</a:t>
            </a:fld>
            <a:endParaRPr lang="en-US" dirty="0"/>
          </a:p>
        </p:txBody>
      </p:sp>
    </p:spTree>
    <p:extLst>
      <p:ext uri="{BB962C8B-B14F-4D97-AF65-F5344CB8AC3E}">
        <p14:creationId xmlns:p14="http://schemas.microsoft.com/office/powerpoint/2010/main" val="203636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a:t>Add a Footer</a:t>
            </a:r>
            <a:endParaRPr lang="en-US" dirty="0"/>
          </a:p>
        </p:txBody>
      </p:sp>
      <p:sp>
        <p:nvSpPr>
          <p:cNvPr id="4" name="Text Placeholder 3"/>
          <p:cNvSpPr>
            <a:spLocks noGrp="1"/>
          </p:cNvSpPr>
          <p:nvPr>
            <p:ph type="body" sz="half" idx="2"/>
          </p:nvPr>
        </p:nvSpPr>
        <p:spPr>
          <a:xfrm>
            <a:off x="743700" y="1433898"/>
            <a:ext cx="5853042" cy="4971848"/>
          </a:xfrm>
        </p:spPr>
        <p:txBody>
          <a:bodyPr>
            <a:noAutofit/>
          </a:bodyPr>
          <a:lstStyle/>
          <a:p>
            <a:pPr marL="342900" indent="-342900" algn="just">
              <a:buFont typeface="Arial" panose="020B0604020202020204" pitchFamily="34" charset="0"/>
              <a:buChar char="•"/>
            </a:pPr>
            <a:r>
              <a:rPr lang="en-MY" sz="1400" dirty="0">
                <a:sym typeface="+mn-ea"/>
              </a:rPr>
              <a:t>MIS is a group of systems, procedures, hardware and people that all work together to store, process and produce information that is useful to the organization.</a:t>
            </a:r>
          </a:p>
          <a:p>
            <a:pPr marL="342900" indent="-342900" algn="just">
              <a:buFont typeface="Arial" panose="020B0604020202020204" pitchFamily="34" charset="0"/>
              <a:buChar char="•"/>
            </a:pPr>
            <a:r>
              <a:rPr lang="en-MY" sz="1400" dirty="0">
                <a:sym typeface="+mn-ea"/>
              </a:rPr>
              <a:t>The output from TPS will be used as input to MIS system.</a:t>
            </a:r>
          </a:p>
          <a:p>
            <a:pPr marL="342900" indent="-342900" algn="just">
              <a:buFont typeface="Arial" panose="020B0604020202020204" pitchFamily="34" charset="0"/>
              <a:buChar char="•"/>
            </a:pPr>
            <a:r>
              <a:rPr lang="en-MY" sz="1400" dirty="0">
                <a:sym typeface="+mn-ea"/>
              </a:rPr>
              <a:t>MIS also facilitate communication within and outside the organization which the employees are able to access the required information for the day to day operations.</a:t>
            </a:r>
          </a:p>
          <a:p>
            <a:pPr algn="just"/>
            <a:r>
              <a:rPr lang="en-MY" sz="1400" dirty="0">
                <a:sym typeface="+mn-ea"/>
              </a:rPr>
              <a:t>	</a:t>
            </a:r>
          </a:p>
          <a:p>
            <a:pPr algn="just"/>
            <a:endParaRPr lang="en-MY" sz="1400" dirty="0"/>
          </a:p>
        </p:txBody>
      </p:sp>
      <p:sp>
        <p:nvSpPr>
          <p:cNvPr id="5" name="Title 4"/>
          <p:cNvSpPr>
            <a:spLocks noGrp="1"/>
          </p:cNvSpPr>
          <p:nvPr>
            <p:ph type="title"/>
          </p:nvPr>
        </p:nvSpPr>
        <p:spPr>
          <a:xfrm>
            <a:off x="1101192" y="454590"/>
            <a:ext cx="5138057" cy="979308"/>
          </a:xfrm>
        </p:spPr>
        <p:txBody>
          <a:bodyPr/>
          <a:lstStyle/>
          <a:p>
            <a:r>
              <a:rPr lang="en-MY" dirty="0"/>
              <a:t>Management Information system (</a:t>
            </a:r>
            <a:r>
              <a:rPr lang="en-MY" dirty="0" err="1"/>
              <a:t>mis</a:t>
            </a:r>
            <a:r>
              <a:rPr lang="en-MY" dirty="0"/>
              <a:t>)</a:t>
            </a:r>
          </a:p>
        </p:txBody>
      </p:sp>
      <p:sp>
        <p:nvSpPr>
          <p:cNvPr id="6" name="Slide Number Placeholder 5"/>
          <p:cNvSpPr>
            <a:spLocks noGrp="1"/>
          </p:cNvSpPr>
          <p:nvPr>
            <p:ph type="sldNum" sz="quarter" idx="15"/>
          </p:nvPr>
        </p:nvSpPr>
        <p:spPr/>
        <p:txBody>
          <a:bodyPr/>
          <a:lstStyle/>
          <a:p>
            <a:fld id="{8C2E478F-E849-4A8C-AF1F-CBCC78A7CBFA}" type="slidenum">
              <a:rPr lang="en-US" smtClean="0"/>
              <a:pPr/>
              <a:t>8</a:t>
            </a:fld>
            <a:endParaRPr lang="en-US" dirty="0"/>
          </a:p>
        </p:txBody>
      </p:sp>
      <p:pic>
        <p:nvPicPr>
          <p:cNvPr id="9" name="Picture Placeholder 8"/>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Lst>
          </a:blip>
          <a:srcRect l="25239" r="25239"/>
          <a:stretch>
            <a:fillRect/>
          </a:stretch>
        </p:blipFill>
        <p:spPr/>
      </p:pic>
    </p:spTree>
    <p:extLst>
      <p:ext uri="{BB962C8B-B14F-4D97-AF65-F5344CB8AC3E}">
        <p14:creationId xmlns:p14="http://schemas.microsoft.com/office/powerpoint/2010/main" val="319717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l="10327" r="10327"/>
          <a:stretch>
            <a:fillRect/>
          </a:stretch>
        </p:blipFill>
        <p:spPr/>
      </p:pic>
      <p:sp>
        <p:nvSpPr>
          <p:cNvPr id="3" name="Title 2"/>
          <p:cNvSpPr>
            <a:spLocks noGrp="1"/>
          </p:cNvSpPr>
          <p:nvPr>
            <p:ph type="title"/>
          </p:nvPr>
        </p:nvSpPr>
        <p:spPr>
          <a:xfrm>
            <a:off x="5510538" y="743474"/>
            <a:ext cx="6117771" cy="746955"/>
          </a:xfrm>
        </p:spPr>
        <p:txBody>
          <a:bodyPr/>
          <a:lstStyle/>
          <a:p>
            <a:r>
              <a:rPr lang="en-US" altLang="zh-CN" dirty="0">
                <a:ea typeface="FZShuTi" panose="02010601030101010101" pitchFamily="2" charset="-122"/>
                <a:sym typeface="+mn-ea"/>
              </a:rPr>
              <a:t>DECISION SUPPORT SYSTEM (DSS)</a:t>
            </a:r>
            <a:br>
              <a:rPr lang="en-US" altLang="zh-CN" dirty="0">
                <a:ea typeface="FZShuTi" panose="02010601030101010101" pitchFamily="2" charset="-122"/>
                <a:sym typeface="+mn-ea"/>
              </a:rPr>
            </a:br>
            <a:endParaRPr lang="en-MY" dirty="0"/>
          </a:p>
        </p:txBody>
      </p:sp>
      <p:sp>
        <p:nvSpPr>
          <p:cNvPr id="4" name="Content Placeholder 3"/>
          <p:cNvSpPr>
            <a:spLocks noGrp="1"/>
          </p:cNvSpPr>
          <p:nvPr>
            <p:ph idx="1"/>
          </p:nvPr>
        </p:nvSpPr>
        <p:spPr>
          <a:xfrm>
            <a:off x="5510539" y="1490429"/>
            <a:ext cx="6117771" cy="4148372"/>
          </a:xfrm>
        </p:spPr>
        <p:txBody>
          <a:bodyPr/>
          <a:lstStyle/>
          <a:p>
            <a:pPr>
              <a:buClr>
                <a:srgbClr val="FFC000"/>
              </a:buClr>
            </a:pPr>
            <a:r>
              <a:rPr lang="en-US" dirty="0">
                <a:solidFill>
                  <a:srgbClr val="FFFFFF"/>
                </a:solidFill>
                <a:sym typeface="+mn-ea"/>
              </a:rPr>
              <a:t>Flexible tool for analyzing data for decision-making purposes</a:t>
            </a:r>
          </a:p>
          <a:p>
            <a:pPr>
              <a:buClr>
                <a:srgbClr val="FFC000"/>
              </a:buClr>
            </a:pPr>
            <a:r>
              <a:rPr lang="en-US" dirty="0">
                <a:solidFill>
                  <a:srgbClr val="FFFFFF"/>
                </a:solidFill>
                <a:sym typeface="+mn-ea"/>
              </a:rPr>
              <a:t>Enables managers to get answers to unexpected and generally non-recurring problems</a:t>
            </a:r>
          </a:p>
          <a:p>
            <a:pPr>
              <a:buClr>
                <a:srgbClr val="FFC000"/>
              </a:buClr>
            </a:pPr>
            <a:r>
              <a:rPr lang="en-US" dirty="0">
                <a:solidFill>
                  <a:srgbClr val="FFFFFF"/>
                </a:solidFill>
                <a:sym typeface="+mn-ea"/>
              </a:rPr>
              <a:t>Microsoft Access is often used to provide an easy front-end interface for performing SQL decision support queries</a:t>
            </a:r>
            <a:endParaRPr lang="en-US" dirty="0">
              <a:solidFill>
                <a:srgbClr val="FFFFFF"/>
              </a:solidFill>
            </a:endParaRPr>
          </a:p>
          <a:p>
            <a:pPr>
              <a:buClr>
                <a:srgbClr val="FFC000"/>
              </a:buClr>
            </a:pPr>
            <a:endParaRPr lang="en-MY" dirty="0"/>
          </a:p>
        </p:txBody>
      </p:sp>
      <p:sp>
        <p:nvSpPr>
          <p:cNvPr id="7" name="Slide Number Placeholder 6"/>
          <p:cNvSpPr>
            <a:spLocks noGrp="1"/>
          </p:cNvSpPr>
          <p:nvPr>
            <p:ph type="sldNum" sz="quarter" idx="17"/>
          </p:nvPr>
        </p:nvSpPr>
        <p:spPr/>
        <p:txBody>
          <a:bodyPr/>
          <a:lstStyle/>
          <a:p>
            <a:fld id="{8C2E478F-E849-4A8C-AF1F-CBCC78A7CBFA}" type="slidenum">
              <a:rPr lang="en-US" smtClean="0"/>
              <a:pPr/>
              <a:t>9</a:t>
            </a:fld>
            <a:endParaRPr lang="en-US" dirty="0"/>
          </a:p>
        </p:txBody>
      </p:sp>
    </p:spTree>
    <p:extLst>
      <p:ext uri="{BB962C8B-B14F-4D97-AF65-F5344CB8AC3E}">
        <p14:creationId xmlns:p14="http://schemas.microsoft.com/office/powerpoint/2010/main" val="1272599585"/>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57351_Dark modernist presentation_mlw -v2" id="{02C8D846-7DC8-4EFF-94D8-823DF779E3A7}" vid="{402D83F6-A512-43E7-B905-390BB489C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f9b5e87859ce6d7eedbdc6e4e4205c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5e0075ee7624d6a846e01eb6183742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A0F1FB-B1B3-48EC-BFEE-FC0094A34C28}">
  <ds:schemaRefs>
    <ds:schemaRef ds:uri="http://schemas.microsoft.com/sharepoint/v3/contenttype/forms"/>
  </ds:schemaRefs>
</ds:datastoreItem>
</file>

<file path=customXml/itemProps2.xml><?xml version="1.0" encoding="utf-8"?>
<ds:datastoreItem xmlns:ds="http://schemas.openxmlformats.org/officeDocument/2006/customXml" ds:itemID="{1B834546-CF5A-40F0-B105-33C88EC0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340EA-4D3D-470F-B5D6-C0F62307940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Dark modernist presentation</Template>
  <TotalTime>0</TotalTime>
  <Words>980</Words>
  <Application>Microsoft Office PowerPoint</Application>
  <PresentationFormat>Widescreen</PresentationFormat>
  <Paragraphs>118</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 Light Condensed</vt:lpstr>
      <vt:lpstr>Bebas</vt:lpstr>
      <vt:lpstr>Calibri</vt:lpstr>
      <vt:lpstr>FZShuTi</vt:lpstr>
      <vt:lpstr>Gill Sans</vt:lpstr>
      <vt:lpstr>Wingdings</vt:lpstr>
      <vt:lpstr>Office Theme</vt:lpstr>
      <vt:lpstr>INFORMATION SYSTEM</vt:lpstr>
      <vt:lpstr>ENJOY OUR VIDEOS</vt:lpstr>
      <vt:lpstr>INFORMATION SYSTEM</vt:lpstr>
      <vt:lpstr>ORGANIZATIONAL INFORMATIONAL FLOW</vt:lpstr>
      <vt:lpstr> 5 Functions of an organization</vt:lpstr>
      <vt:lpstr>Title</vt:lpstr>
      <vt:lpstr>accounting</vt:lpstr>
      <vt:lpstr>Management Information system (mis)</vt:lpstr>
      <vt:lpstr>DECISION SUPPORT SYSTEM (DSS) </vt:lpstr>
      <vt:lpstr>Part of dss</vt:lpstr>
      <vt:lpstr>DSS Decision model</vt:lpstr>
      <vt:lpstr>Title:</vt:lpstr>
      <vt:lpstr>Other information system</vt:lpstr>
      <vt:lpstr>Possible problems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2019-10-19T10:39:57Z</dcterms:created>
  <dcterms:modified xsi:type="dcterms:W3CDTF">2019-11-11T05:57:55Z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