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57" r:id="rId4"/>
    <p:sldId id="258" r:id="rId5"/>
    <p:sldId id="259" r:id="rId6"/>
    <p:sldId id="271" r:id="rId7"/>
    <p:sldId id="270" r:id="rId8"/>
    <p:sldId id="268" r:id="rId9"/>
    <p:sldId id="267" r:id="rId10"/>
    <p:sldId id="261" r:id="rId11"/>
    <p:sldId id="279" r:id="rId12"/>
    <p:sldId id="265" r:id="rId13"/>
    <p:sldId id="264" r:id="rId14"/>
    <p:sldId id="269" r:id="rId15"/>
    <p:sldId id="278" r:id="rId16"/>
    <p:sldId id="276" r:id="rId17"/>
    <p:sldId id="272" r:id="rId18"/>
    <p:sldId id="273" r:id="rId19"/>
    <p:sldId id="274" r:id="rId20"/>
    <p:sldId id="275" r:id="rId21"/>
    <p:sldId id="277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2DA"/>
    <a:srgbClr val="7F9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44" autoAdjust="0"/>
    <p:restoredTop sz="94660"/>
  </p:normalViewPr>
  <p:slideViewPr>
    <p:cSldViewPr snapToGrid="0">
      <p:cViewPr varScale="1">
        <p:scale>
          <a:sx n="58" d="100"/>
          <a:sy n="58" d="100"/>
        </p:scale>
        <p:origin x="67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3DB53-F8EB-4487-908F-2966F8F8F538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1CAD4-BDFD-48DB-B320-894B227494C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88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1CAD4-BDFD-48DB-B320-894B227494CE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2424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7A86-EAD8-4B24-BD34-DD7344D10948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41CB-EA68-4E7A-B3EE-9F4A797628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6560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7A86-EAD8-4B24-BD34-DD7344D10948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41CB-EA68-4E7A-B3EE-9F4A797628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072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7A86-EAD8-4B24-BD34-DD7344D10948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41CB-EA68-4E7A-B3EE-9F4A797628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524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7A86-EAD8-4B24-BD34-DD7344D10948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41CB-EA68-4E7A-B3EE-9F4A797628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04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7A86-EAD8-4B24-BD34-DD7344D10948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41CB-EA68-4E7A-B3EE-9F4A797628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1440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7A86-EAD8-4B24-BD34-DD7344D10948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41CB-EA68-4E7A-B3EE-9F4A797628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3336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7A86-EAD8-4B24-BD34-DD7344D10948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41CB-EA68-4E7A-B3EE-9F4A797628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607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7A86-EAD8-4B24-BD34-DD7344D10948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41CB-EA68-4E7A-B3EE-9F4A797628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9094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7A86-EAD8-4B24-BD34-DD7344D10948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41CB-EA68-4E7A-B3EE-9F4A797628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993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7A86-EAD8-4B24-BD34-DD7344D10948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41CB-EA68-4E7A-B3EE-9F4A797628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409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7A86-EAD8-4B24-BD34-DD7344D10948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41CB-EA68-4E7A-B3EE-9F4A797628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630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7A86-EAD8-4B24-BD34-DD7344D10948}" type="datetimeFigureOut">
              <a:rPr lang="en-MY" smtClean="0"/>
              <a:t>19/3/2019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041CB-EA68-4E7A-B3EE-9F4A797628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872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r="-1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241" y="775122"/>
            <a:ext cx="9144000" cy="2387600"/>
          </a:xfrm>
        </p:spPr>
        <p:txBody>
          <a:bodyPr>
            <a:normAutofit/>
          </a:bodyPr>
          <a:lstStyle/>
          <a:p>
            <a:r>
              <a:rPr lang="en-MY" sz="4800" b="1" dirty="0" smtClean="0"/>
              <a:t>AVERAGE TIME SPENT DAILY ON </a:t>
            </a:r>
            <a:br>
              <a:rPr lang="en-MY" sz="4800" b="1" dirty="0" smtClean="0"/>
            </a:br>
            <a:r>
              <a:rPr lang="en-MY" sz="4800" b="1" dirty="0" smtClean="0"/>
              <a:t>SOCIAL MEDIA</a:t>
            </a:r>
            <a:endParaRPr lang="en-MY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6770" y="3070124"/>
            <a:ext cx="10432648" cy="2847974"/>
          </a:xfrm>
          <a:noFill/>
        </p:spPr>
        <p:txBody>
          <a:bodyPr/>
          <a:lstStyle/>
          <a:p>
            <a:pPr algn="l"/>
            <a:r>
              <a:rPr lang="en-MY" dirty="0" smtClean="0"/>
              <a:t>                                       </a:t>
            </a:r>
            <a:r>
              <a:rPr lang="en-MY" b="1" dirty="0" smtClean="0"/>
              <a:t>Group Member:</a:t>
            </a:r>
          </a:p>
          <a:p>
            <a:pPr algn="l"/>
            <a:endParaRPr lang="en-MY" b="1" dirty="0" smtClean="0">
              <a:solidFill>
                <a:schemeClr val="bg1"/>
              </a:solidFill>
            </a:endParaRPr>
          </a:p>
          <a:p>
            <a:pPr algn="l"/>
            <a:endParaRPr lang="en-MY" b="1" dirty="0" smtClean="0">
              <a:solidFill>
                <a:schemeClr val="bg1"/>
              </a:solidFill>
            </a:endParaRPr>
          </a:p>
          <a:p>
            <a:pPr algn="l"/>
            <a:endParaRPr lang="en-MY" b="1" dirty="0" smtClean="0"/>
          </a:p>
          <a:p>
            <a:pPr algn="l"/>
            <a:r>
              <a:rPr lang="en-MY" b="1" dirty="0" smtClean="0"/>
              <a:t>                                       </a:t>
            </a:r>
          </a:p>
          <a:p>
            <a:pPr algn="l"/>
            <a:r>
              <a:rPr lang="en-MY" b="1" dirty="0" smtClean="0"/>
              <a:t>                                       Lecturer: Assoc. Prof Dr </a:t>
            </a:r>
            <a:r>
              <a:rPr lang="en-MY" b="1" dirty="0" err="1" smtClean="0"/>
              <a:t>Azlan</a:t>
            </a:r>
            <a:r>
              <a:rPr lang="en-MY" b="1" dirty="0" smtClean="0"/>
              <a:t> bin </a:t>
            </a:r>
            <a:r>
              <a:rPr lang="en-MY" b="1" dirty="0" err="1" smtClean="0"/>
              <a:t>Mohd</a:t>
            </a:r>
            <a:r>
              <a:rPr lang="en-MY" b="1" dirty="0" smtClean="0"/>
              <a:t> Zain</a:t>
            </a:r>
            <a:endParaRPr lang="en-MY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13" y="601209"/>
            <a:ext cx="2825864" cy="118120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980688"/>
              </p:ext>
            </p:extLst>
          </p:nvPr>
        </p:nvGraphicFramePr>
        <p:xfrm>
          <a:off x="4717792" y="3067290"/>
          <a:ext cx="5395636" cy="2347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5636"/>
              </a:tblGrid>
              <a:tr h="4726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MY" sz="2000" dirty="0">
                          <a:solidFill>
                            <a:schemeClr val="tx1"/>
                          </a:solidFill>
                          <a:effectLst/>
                        </a:rPr>
                        <a:t>How </a:t>
                      </a:r>
                      <a:r>
                        <a:rPr lang="en-MY" sz="2000" dirty="0" err="1">
                          <a:solidFill>
                            <a:schemeClr val="tx1"/>
                          </a:solidFill>
                          <a:effectLst/>
                        </a:rPr>
                        <a:t>Kah</a:t>
                      </a:r>
                      <a:r>
                        <a:rPr lang="en-MY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000" dirty="0" err="1">
                          <a:solidFill>
                            <a:schemeClr val="tx1"/>
                          </a:solidFill>
                          <a:effectLst/>
                        </a:rPr>
                        <a:t>Hui</a:t>
                      </a:r>
                      <a:r>
                        <a:rPr lang="en-MY" sz="2000" dirty="0">
                          <a:solidFill>
                            <a:schemeClr val="tx1"/>
                          </a:solidFill>
                          <a:effectLst/>
                        </a:rPr>
                        <a:t>                           – A18CS0074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726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MY" sz="2000" dirty="0" smtClean="0">
                          <a:solidFill>
                            <a:schemeClr val="tx1"/>
                          </a:solidFill>
                          <a:effectLst/>
                        </a:rPr>
                        <a:t>2.     Lee </a:t>
                      </a:r>
                      <a:r>
                        <a:rPr lang="en-MY" sz="2000" dirty="0">
                          <a:solidFill>
                            <a:schemeClr val="tx1"/>
                          </a:solidFill>
                          <a:effectLst/>
                        </a:rPr>
                        <a:t>Huey </a:t>
                      </a:r>
                      <a:r>
                        <a:rPr lang="en-MY" sz="2000" dirty="0" err="1">
                          <a:solidFill>
                            <a:schemeClr val="tx1"/>
                          </a:solidFill>
                          <a:effectLst/>
                        </a:rPr>
                        <a:t>Miin</a:t>
                      </a:r>
                      <a:r>
                        <a:rPr lang="en-MY" sz="2000" dirty="0">
                          <a:solidFill>
                            <a:schemeClr val="tx1"/>
                          </a:solidFill>
                          <a:effectLst/>
                        </a:rPr>
                        <a:t>                         – A18CS0096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726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MY" sz="2000" dirty="0" smtClean="0">
                          <a:solidFill>
                            <a:schemeClr val="tx1"/>
                          </a:solidFill>
                          <a:effectLst/>
                        </a:rPr>
                        <a:t>3.     Leong </a:t>
                      </a:r>
                      <a:r>
                        <a:rPr lang="en-MY" sz="2000" dirty="0" err="1">
                          <a:solidFill>
                            <a:schemeClr val="tx1"/>
                          </a:solidFill>
                          <a:effectLst/>
                        </a:rPr>
                        <a:t>Wai</a:t>
                      </a:r>
                      <a:r>
                        <a:rPr lang="en-MY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000" dirty="0" err="1">
                          <a:solidFill>
                            <a:schemeClr val="tx1"/>
                          </a:solidFill>
                          <a:effectLst/>
                        </a:rPr>
                        <a:t>Yui</a:t>
                      </a:r>
                      <a:r>
                        <a:rPr lang="en-MY" sz="2000" dirty="0">
                          <a:solidFill>
                            <a:schemeClr val="tx1"/>
                          </a:solidFill>
                          <a:effectLst/>
                        </a:rPr>
                        <a:t>                        – A18CS0097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MY" sz="2000" dirty="0" smtClean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r>
                        <a:rPr lang="en-MY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MY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Nur</a:t>
                      </a:r>
                      <a:r>
                        <a:rPr lang="en-MY" sz="2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000" dirty="0" err="1">
                          <a:solidFill>
                            <a:schemeClr val="tx1"/>
                          </a:solidFill>
                          <a:effectLst/>
                        </a:rPr>
                        <a:t>Hidayu</a:t>
                      </a:r>
                      <a:r>
                        <a:rPr lang="en-MY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MY" sz="2000" dirty="0" err="1">
                          <a:solidFill>
                            <a:schemeClr val="tx1"/>
                          </a:solidFill>
                          <a:effectLst/>
                        </a:rPr>
                        <a:t>binti</a:t>
                      </a:r>
                      <a:r>
                        <a:rPr lang="en-MY" sz="2000" dirty="0">
                          <a:solidFill>
                            <a:schemeClr val="tx1"/>
                          </a:solidFill>
                          <a:effectLst/>
                        </a:rPr>
                        <a:t> Mohamed    –A18CS0193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7263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MY" sz="2000" dirty="0" smtClean="0">
                          <a:solidFill>
                            <a:schemeClr val="tx1"/>
                          </a:solidFill>
                          <a:effectLst/>
                        </a:rPr>
                        <a:t>5.    Yap </a:t>
                      </a:r>
                      <a:r>
                        <a:rPr lang="en-MY" sz="2000" dirty="0" err="1">
                          <a:solidFill>
                            <a:schemeClr val="tx1"/>
                          </a:solidFill>
                          <a:effectLst/>
                        </a:rPr>
                        <a:t>Xin</a:t>
                      </a:r>
                      <a:r>
                        <a:rPr lang="en-MY" sz="2000" dirty="0">
                          <a:solidFill>
                            <a:schemeClr val="tx1"/>
                          </a:solidFill>
                          <a:effectLst/>
                        </a:rPr>
                        <a:t> Yin                           – A18CS0276</a:t>
                      </a:r>
                      <a:endParaRPr lang="en-MY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00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MY" dirty="0" smtClean="0"/>
              <a:t>Period of students access social media</a:t>
            </a:r>
            <a:endParaRPr lang="en-MY" dirty="0"/>
          </a:p>
        </p:txBody>
      </p:sp>
      <p:sp>
        <p:nvSpPr>
          <p:cNvPr id="9" name="TextBox 8"/>
          <p:cNvSpPr txBox="1"/>
          <p:nvPr/>
        </p:nvSpPr>
        <p:spPr>
          <a:xfrm>
            <a:off x="849775" y="1690689"/>
            <a:ext cx="8047297" cy="2954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800" dirty="0" smtClean="0"/>
              <a:t>Determine the period that the respondents spent on social media.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800" dirty="0" smtClean="0"/>
              <a:t>Conclusion: 95% of student access social media when they are </a:t>
            </a:r>
          </a:p>
          <a:p>
            <a:r>
              <a:rPr lang="en-MY" sz="2800" dirty="0" smtClean="0"/>
              <a:t>free and only 5% of the students access social media while at school/work.</a:t>
            </a:r>
          </a:p>
          <a:p>
            <a:endParaRPr lang="en-MY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422"/>
            <a:ext cx="9640557" cy="225988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33" y="1690688"/>
            <a:ext cx="3992331" cy="3992331"/>
          </a:xfrm>
        </p:spPr>
      </p:pic>
    </p:spTree>
    <p:extLst>
      <p:ext uri="{BB962C8B-B14F-4D97-AF65-F5344CB8AC3E}">
        <p14:creationId xmlns:p14="http://schemas.microsoft.com/office/powerpoint/2010/main" val="3685546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MY" dirty="0" smtClean="0"/>
              <a:t>Frequency of UTM students posting on social media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3191"/>
            <a:ext cx="9439275" cy="2781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26" y="819944"/>
            <a:ext cx="4572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2852" y="1581742"/>
            <a:ext cx="6246223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3200" dirty="0" smtClean="0"/>
              <a:t>Conclusion: The interval of posting on social media between 40 to 50 days shows the highest frequency of UTM students posting on social media.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296379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89" y="376699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MY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spent on social media per day</a:t>
            </a:r>
            <a:endParaRPr lang="en-MY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389" y="1702262"/>
            <a:ext cx="5104436" cy="44012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time spent by students </a:t>
            </a:r>
          </a:p>
          <a:p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social media per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Most of the student(6)  spent 240</a:t>
            </a:r>
          </a:p>
          <a:p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270 minutes on social media per day and the</a:t>
            </a:r>
          </a:p>
          <a:p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spent for 30 to 60 minutes  on social </a:t>
            </a:r>
          </a:p>
          <a:p>
            <a:r>
              <a:rPr lang="en-MY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 have only 2 respondents.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93" y="1793702"/>
            <a:ext cx="8635429" cy="3659525"/>
          </a:xfrm>
          <a:solidFill>
            <a:schemeClr val="accent5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4514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87349"/>
            <a:ext cx="10515600" cy="1325563"/>
          </a:xfrm>
          <a:solidFill>
            <a:srgbClr val="B482DA"/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M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spend on social media</a:t>
            </a:r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712912"/>
            <a:ext cx="5770944" cy="4351338"/>
          </a:xfrm>
          <a:solidFill>
            <a:srgbClr val="B482DA"/>
          </a:solidFill>
        </p:spPr>
        <p:txBody>
          <a:bodyPr/>
          <a:lstStyle/>
          <a:p>
            <a:r>
              <a:rPr lang="en-MY" dirty="0" smtClean="0"/>
              <a:t>Determine the total time spend on </a:t>
            </a:r>
          </a:p>
          <a:p>
            <a:pPr marL="0" indent="0">
              <a:buNone/>
            </a:pPr>
            <a:r>
              <a:rPr lang="en-MY" dirty="0" smtClean="0"/>
              <a:t>social media by respondents.</a:t>
            </a:r>
          </a:p>
          <a:p>
            <a:pPr marL="0" indent="0">
              <a:buNone/>
            </a:pPr>
            <a:r>
              <a:rPr lang="en-MY" dirty="0" smtClean="0"/>
              <a:t>Conclusions: No outlier in the boxplot.</a:t>
            </a:r>
          </a:p>
          <a:p>
            <a:pPr marL="0" indent="0">
              <a:buNone/>
            </a:pPr>
            <a:r>
              <a:rPr lang="en-MY" dirty="0"/>
              <a:t> </a:t>
            </a:r>
            <a:r>
              <a:rPr lang="en-MY" dirty="0" smtClean="0"/>
              <a:t>                      Q1=90||Q2=180||Q3=240||IQR=150</a:t>
            </a:r>
          </a:p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1143"/>
            <a:ext cx="10046825" cy="2036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92" y="1577502"/>
            <a:ext cx="4622157" cy="462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1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586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MY" dirty="0" smtClean="0"/>
              <a:t>Amount of Time spent on social media(Times)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62" y="1617970"/>
            <a:ext cx="4351338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199" y="1269712"/>
            <a:ext cx="6313010" cy="39703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MY" sz="3600" dirty="0" smtClean="0"/>
              <a:t>Conclusions: The highest frequency of amount of time spent on social media is 12times which have 12 of the respondents and the lowest frequency is 1 times (none of the student)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85" y="4727428"/>
            <a:ext cx="6045835" cy="229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7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MY" dirty="0" smtClean="0">
                <a:latin typeface="Algerian" panose="04020705040A02060702" pitchFamily="82" charset="0"/>
              </a:rPr>
              <a:t>Conclusion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5062"/>
            <a:ext cx="10515600" cy="4351338"/>
          </a:xfrm>
        </p:spPr>
        <p:txBody>
          <a:bodyPr>
            <a:normAutofit/>
          </a:bodyPr>
          <a:lstStyle/>
          <a:p>
            <a:r>
              <a:rPr lang="en-MY" sz="3600" dirty="0" smtClean="0"/>
              <a:t>From this project, we conclude that</a:t>
            </a:r>
          </a:p>
          <a:p>
            <a:pPr lvl="1"/>
            <a:r>
              <a:rPr lang="en-MY" sz="2800" dirty="0" smtClean="0"/>
              <a:t>Most of the students access social media when they are free.</a:t>
            </a:r>
          </a:p>
          <a:p>
            <a:pPr lvl="1"/>
            <a:r>
              <a:rPr lang="en-MY" sz="2800" dirty="0" smtClean="0"/>
              <a:t>Most of the students spend average total 240 to 270 minutes on social media.</a:t>
            </a:r>
          </a:p>
          <a:p>
            <a:pPr lvl="1"/>
            <a:r>
              <a:rPr lang="en-MY" sz="2800" dirty="0" smtClean="0"/>
              <a:t>The favourite social media within UTM students is </a:t>
            </a:r>
            <a:r>
              <a:rPr lang="en-MY" sz="2800" dirty="0" err="1" smtClean="0"/>
              <a:t>Instagram</a:t>
            </a:r>
            <a:r>
              <a:rPr lang="en-MY" sz="2800" dirty="0" smtClean="0"/>
              <a:t>.</a:t>
            </a:r>
          </a:p>
          <a:p>
            <a:pPr lvl="1"/>
            <a:r>
              <a:rPr lang="en-MY" sz="2800" dirty="0" smtClean="0"/>
              <a:t>Most of the UTM students have 4 accounts on social media.</a:t>
            </a:r>
          </a:p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5" y="4036913"/>
            <a:ext cx="6837218" cy="28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52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3560" cy="4572635"/>
          </a:xfrm>
        </p:spPr>
        <p:txBody>
          <a:bodyPr>
            <a:normAutofit/>
          </a:bodyPr>
          <a:lstStyle/>
          <a:p>
            <a:pPr algn="r"/>
            <a:r>
              <a:rPr lang="en-MY" sz="8800" b="1" dirty="0" smtClean="0">
                <a:latin typeface="Arial Black" panose="020B0A04020102020204" pitchFamily="34" charset="0"/>
              </a:rPr>
              <a:t>Appendix</a:t>
            </a:r>
            <a:endParaRPr lang="en-MY" sz="8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52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0"/>
            <a:ext cx="6715760" cy="67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41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28734"/>
            <a:ext cx="6868160" cy="6868160"/>
          </a:xfrm>
        </p:spPr>
      </p:pic>
    </p:spTree>
    <p:extLst>
      <p:ext uri="{BB962C8B-B14F-4D97-AF65-F5344CB8AC3E}">
        <p14:creationId xmlns:p14="http://schemas.microsoft.com/office/powerpoint/2010/main" val="2084563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50" y="211614"/>
            <a:ext cx="6188869" cy="6188869"/>
          </a:xfrm>
        </p:spPr>
      </p:pic>
    </p:spTree>
    <p:extLst>
      <p:ext uri="{BB962C8B-B14F-4D97-AF65-F5344CB8AC3E}">
        <p14:creationId xmlns:p14="http://schemas.microsoft.com/office/powerpoint/2010/main" val="181925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5715"/>
            <a:ext cx="10296646" cy="949910"/>
          </a:xfrm>
          <a:solidFill>
            <a:srgbClr val="7F9ED7"/>
          </a:solidFill>
        </p:spPr>
        <p:txBody>
          <a:bodyPr/>
          <a:lstStyle/>
          <a:p>
            <a:r>
              <a:rPr lang="en-M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96646" cy="3984866"/>
          </a:xfrm>
          <a:solidFill>
            <a:srgbClr val="7F9ED7"/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is the collective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communications channels dedicated to community-based input, interaction, content-sharing and collaboration. </a:t>
            </a:r>
          </a:p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Nowadays, social media plays an important role in daily life. Most of the students use social media according to the requirement of students everyday</a:t>
            </a:r>
            <a:r>
              <a:rPr lang="en-MY" dirty="0" smtClean="0"/>
              <a:t>.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150" y="3970116"/>
            <a:ext cx="1840375" cy="18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21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80" y="-32226"/>
            <a:ext cx="6604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99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1" y="162560"/>
            <a:ext cx="6695440" cy="669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55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8087" y="4942390"/>
            <a:ext cx="7639292" cy="1436049"/>
          </a:xfrm>
          <a:blipFill>
            <a:blip r:embed="rId3"/>
            <a:tile tx="0" ty="0" sx="100000" sy="100000" flip="none" algn="tl"/>
          </a:blipFill>
          <a:effectLst>
            <a:glow rad="127000">
              <a:schemeClr val="accent1">
                <a:alpha val="2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MY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MY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9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568" y="532436"/>
            <a:ext cx="10099876" cy="143208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568" y="1964521"/>
            <a:ext cx="10099876" cy="2908421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M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project</a:t>
            </a:r>
          </a:p>
          <a:p>
            <a:pPr lvl="1"/>
            <a:r>
              <a:rPr lang="en-M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the average time spent daily on social media among </a:t>
            </a:r>
            <a:r>
              <a:rPr lang="en-MY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Utm</a:t>
            </a:r>
            <a:r>
              <a:rPr lang="en-M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student.</a:t>
            </a:r>
          </a:p>
          <a:p>
            <a:pPr lvl="1"/>
            <a:r>
              <a:rPr lang="en-M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factor on spending time on social media.</a:t>
            </a:r>
          </a:p>
          <a:p>
            <a:pPr lvl="1"/>
            <a:r>
              <a:rPr lang="en-M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effect on spending time on social media.</a:t>
            </a:r>
          </a:p>
          <a:p>
            <a:pPr lvl="1"/>
            <a:endParaRPr lang="en-MY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MY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0464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54" y="1690688"/>
            <a:ext cx="7534154" cy="3966198"/>
          </a:xfrm>
        </p:spPr>
        <p:txBody>
          <a:bodyPr>
            <a:normAutofit/>
          </a:bodyPr>
          <a:lstStyle/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Population: The student in University </a:t>
            </a:r>
            <a:r>
              <a:rPr lang="en-MY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Malaysia.</a:t>
            </a:r>
          </a:p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Sample: Student from School of Computing in University </a:t>
            </a:r>
            <a:r>
              <a:rPr lang="en-MY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Malaysia.</a:t>
            </a:r>
          </a:p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 to the rubric and note that given by lecturer.</a:t>
            </a:r>
          </a:p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 the suitable questions for survey. </a:t>
            </a:r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that, we send the </a:t>
            </a:r>
            <a:r>
              <a:rPr lang="en-MY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 via </a:t>
            </a:r>
            <a:r>
              <a:rPr lang="en-MY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 to collect the data from the student.</a:t>
            </a:r>
          </a:p>
          <a:p>
            <a:endParaRPr lang="en-MY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08" y="3113590"/>
            <a:ext cx="4321030" cy="32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3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5683" y="396738"/>
            <a:ext cx="10515600" cy="85712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en-MY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  <a:r>
              <a:rPr lang="en-MY" sz="1800" dirty="0" smtClean="0"/>
              <a:t/>
            </a:r>
            <a:br>
              <a:rPr lang="en-MY" sz="1800" dirty="0" smtClean="0"/>
            </a:br>
            <a:r>
              <a:rPr lang="en-MY" sz="1800" dirty="0" smtClean="0"/>
              <a:t>.</a:t>
            </a:r>
            <a:endParaRPr lang="en-MY" sz="1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25683" y="1253861"/>
            <a:ext cx="10515600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Gender is collected in nominal form.</a:t>
            </a:r>
          </a:p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Gender is presented in pie chart form.</a:t>
            </a:r>
          </a:p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To know the gender of respondents.</a:t>
            </a:r>
          </a:p>
          <a:p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67.5% of respondents are female </a:t>
            </a:r>
          </a:p>
          <a:p>
            <a:pPr marL="0" indent="0">
              <a:buNone/>
            </a:pPr>
            <a:r>
              <a:rPr lang="en-M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32.5% of respondents are male</a:t>
            </a:r>
            <a:r>
              <a:rPr lang="en-MY" dirty="0" smtClean="0"/>
              <a:t>.</a:t>
            </a:r>
            <a:endParaRPr lang="en-MY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79" y="35945"/>
            <a:ext cx="4239229" cy="4239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776"/>
            <a:ext cx="8507887" cy="29533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89237" y="6453784"/>
            <a:ext cx="169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R Program Code</a:t>
            </a:r>
            <a:endParaRPr lang="en-MY" dirty="0"/>
          </a:p>
        </p:txBody>
      </p:sp>
      <p:sp>
        <p:nvSpPr>
          <p:cNvPr id="16" name="TextBox 15"/>
          <p:cNvSpPr txBox="1"/>
          <p:nvPr/>
        </p:nvSpPr>
        <p:spPr>
          <a:xfrm>
            <a:off x="8326303" y="3500443"/>
            <a:ext cx="21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Pie Chart for Gender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2191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MY" dirty="0" smtClean="0"/>
              <a:t>Age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2" y="-145415"/>
            <a:ext cx="4351338" cy="4351338"/>
          </a:xfr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3620159"/>
            <a:ext cx="8544560" cy="32378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424812"/>
            <a:ext cx="6289040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dirty="0" smtClean="0"/>
              <a:t>Determine the age of the respondents.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dirty="0" smtClean="0"/>
              <a:t>Conclusion: Most of the respondents are 20 years old .Least number of respondents are between 23 and 24 years old.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96619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711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MY" dirty="0" smtClean="0"/>
              <a:t>Course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412468"/>
            <a:ext cx="4351338" cy="4351338"/>
          </a:xfr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838199" y="1120510"/>
            <a:ext cx="6273801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800" dirty="0" smtClean="0"/>
              <a:t>Determine the course of the respondents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800" dirty="0" smtClean="0"/>
              <a:t>Conclusion: Most of the respondents </a:t>
            </a:r>
          </a:p>
          <a:p>
            <a:r>
              <a:rPr lang="en-MY" sz="2800" dirty="0" smtClean="0"/>
              <a:t>are from SCSV and three of the courses have same number of respondents which are SCSP, SCSB and SCSR.</a:t>
            </a:r>
            <a:endParaRPr lang="en-MY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754521"/>
            <a:ext cx="6791961" cy="31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3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MY" dirty="0" smtClean="0"/>
              <a:t>The total account on social media</a:t>
            </a:r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499856"/>
            <a:ext cx="5765800" cy="181588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2800" dirty="0" smtClean="0"/>
              <a:t>Conclusion: Most of the students have 4 account on social media and  none of the students have only one account.</a:t>
            </a:r>
            <a:endParaRPr lang="en-MY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3526356"/>
            <a:ext cx="8921750" cy="350497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31" y="1422943"/>
            <a:ext cx="4550569" cy="4550569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60859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896" y="460165"/>
            <a:ext cx="105156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MY" dirty="0" smtClean="0"/>
              <a:t>Favourite social media within </a:t>
            </a:r>
            <a:r>
              <a:rPr lang="en-MY" dirty="0" err="1" smtClean="0"/>
              <a:t>Utm</a:t>
            </a:r>
            <a:r>
              <a:rPr lang="en-MY" dirty="0" smtClean="0"/>
              <a:t> students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045"/>
            <a:ext cx="12094715" cy="2150172"/>
          </a:xfr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838200" y="1993225"/>
            <a:ext cx="6281530" cy="2308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smtClean="0"/>
              <a:t>Determine favourite </a:t>
            </a:r>
            <a:r>
              <a:rPr lang="en-MY" sz="2400" dirty="0"/>
              <a:t>social media </a:t>
            </a:r>
            <a:r>
              <a:rPr lang="en-MY" sz="2400" dirty="0" smtClean="0"/>
              <a:t>within  </a:t>
            </a:r>
          </a:p>
          <a:p>
            <a:r>
              <a:rPr lang="en-MY" sz="2400" dirty="0" err="1" smtClean="0"/>
              <a:t>Utm</a:t>
            </a:r>
            <a:r>
              <a:rPr lang="en-MY" sz="2400" dirty="0" smtClean="0"/>
              <a:t>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smtClean="0"/>
              <a:t>Conclusion: Most of the students choose</a:t>
            </a:r>
          </a:p>
          <a:p>
            <a:r>
              <a:rPr lang="en-MY" sz="2400" dirty="0" smtClean="0"/>
              <a:t> </a:t>
            </a:r>
            <a:r>
              <a:rPr lang="en-MY" sz="2400" dirty="0" err="1" smtClean="0"/>
              <a:t>Instagram</a:t>
            </a:r>
            <a:r>
              <a:rPr lang="en-MY" sz="2400" dirty="0" smtClean="0"/>
              <a:t> as their favourite social media which</a:t>
            </a:r>
          </a:p>
          <a:p>
            <a:r>
              <a:rPr lang="en-MY" sz="2400" dirty="0" smtClean="0"/>
              <a:t> is 27.5% and the percentage of </a:t>
            </a:r>
            <a:r>
              <a:rPr lang="en-MY" sz="2400" dirty="0" err="1" smtClean="0"/>
              <a:t>Pinterest</a:t>
            </a:r>
            <a:r>
              <a:rPr lang="en-MY" sz="2400" dirty="0" smtClean="0"/>
              <a:t> </a:t>
            </a:r>
          </a:p>
          <a:p>
            <a:r>
              <a:rPr lang="en-MY" sz="2400" dirty="0" smtClean="0"/>
              <a:t>and LinkedIn are same which is 0.8%(the lowest)</a:t>
            </a:r>
            <a:endParaRPr lang="en-MY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30" y="1384852"/>
            <a:ext cx="4041913" cy="40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4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632</Words>
  <Application>Microsoft Office PowerPoint</Application>
  <PresentationFormat>Widescreen</PresentationFormat>
  <Paragraphs>80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SimSun</vt:lpstr>
      <vt:lpstr>Algerian</vt:lpstr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AVERAGE TIME SPENT DAILY ON  SOCIAL MEDIA</vt:lpstr>
      <vt:lpstr>Background</vt:lpstr>
      <vt:lpstr>Objective</vt:lpstr>
      <vt:lpstr>Methodology</vt:lpstr>
      <vt:lpstr>Gender .</vt:lpstr>
      <vt:lpstr>Age</vt:lpstr>
      <vt:lpstr>Course</vt:lpstr>
      <vt:lpstr>The total account on social media</vt:lpstr>
      <vt:lpstr>Favourite social media within Utm students</vt:lpstr>
      <vt:lpstr>Period of students access social media</vt:lpstr>
      <vt:lpstr>Frequency of UTM students posting on social media</vt:lpstr>
      <vt:lpstr>Time spent on social media per day</vt:lpstr>
      <vt:lpstr>Time spend on social media</vt:lpstr>
      <vt:lpstr>Amount of Time spent on social media(Times)</vt:lpstr>
      <vt:lpstr>Conclusion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AVERAGE TIME SPENT DAILY ON SOCIAL MEDIA</dc:title>
  <dc:creator>YAP XIN YIN</dc:creator>
  <cp:lastModifiedBy>YAP XIN YIN</cp:lastModifiedBy>
  <cp:revision>39</cp:revision>
  <dcterms:created xsi:type="dcterms:W3CDTF">2019-03-17T08:07:29Z</dcterms:created>
  <dcterms:modified xsi:type="dcterms:W3CDTF">2019-03-19T00:17:15Z</dcterms:modified>
</cp:coreProperties>
</file>