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97" r:id="rId2"/>
    <p:sldId id="312" r:id="rId3"/>
    <p:sldId id="340" r:id="rId4"/>
    <p:sldId id="345" r:id="rId5"/>
    <p:sldId id="341" r:id="rId6"/>
    <p:sldId id="342" r:id="rId7"/>
    <p:sldId id="343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4" r:id="rId25"/>
    <p:sldId id="363" r:id="rId26"/>
    <p:sldId id="366" r:id="rId27"/>
    <p:sldId id="410" r:id="rId28"/>
    <p:sldId id="400" r:id="rId29"/>
    <p:sldId id="401" r:id="rId30"/>
    <p:sldId id="402" r:id="rId31"/>
    <p:sldId id="403" r:id="rId32"/>
    <p:sldId id="405" r:id="rId33"/>
    <p:sldId id="409" r:id="rId34"/>
    <p:sldId id="404" r:id="rId35"/>
    <p:sldId id="406" r:id="rId36"/>
    <p:sldId id="368" r:id="rId37"/>
    <p:sldId id="407" r:id="rId38"/>
    <p:sldId id="408" r:id="rId39"/>
    <p:sldId id="300" r:id="rId40"/>
    <p:sldId id="390" r:id="rId41"/>
    <p:sldId id="391" r:id="rId42"/>
    <p:sldId id="392" r:id="rId43"/>
    <p:sldId id="411" r:id="rId44"/>
    <p:sldId id="394" r:id="rId45"/>
    <p:sldId id="412" r:id="rId46"/>
    <p:sldId id="395" r:id="rId47"/>
    <p:sldId id="396" r:id="rId48"/>
    <p:sldId id="397" r:id="rId49"/>
    <p:sldId id="398" r:id="rId50"/>
    <p:sldId id="388" r:id="rId51"/>
    <p:sldId id="306" r:id="rId52"/>
    <p:sldId id="399" r:id="rId53"/>
    <p:sldId id="378" r:id="rId54"/>
    <p:sldId id="379" r:id="rId55"/>
    <p:sldId id="369" r:id="rId56"/>
    <p:sldId id="365" r:id="rId57"/>
    <p:sldId id="413" r:id="rId58"/>
    <p:sldId id="41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D5E247-21AB-7940-AFB0-027C3CD32E50}">
          <p14:sldIdLst>
            <p14:sldId id="297"/>
            <p14:sldId id="312"/>
            <p14:sldId id="340"/>
            <p14:sldId id="345"/>
            <p14:sldId id="341"/>
            <p14:sldId id="342"/>
            <p14:sldId id="343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</p14:sldIdLst>
        </p14:section>
        <p14:section name="part #2" id="{C52517E2-FB3A-C947-93F8-88AD53669469}">
          <p14:sldIdLst>
            <p14:sldId id="357"/>
            <p14:sldId id="358"/>
            <p14:sldId id="359"/>
            <p14:sldId id="360"/>
            <p14:sldId id="361"/>
            <p14:sldId id="364"/>
            <p14:sldId id="363"/>
            <p14:sldId id="366"/>
            <p14:sldId id="410"/>
            <p14:sldId id="400"/>
            <p14:sldId id="401"/>
            <p14:sldId id="402"/>
            <p14:sldId id="403"/>
            <p14:sldId id="405"/>
            <p14:sldId id="409"/>
            <p14:sldId id="404"/>
            <p14:sldId id="406"/>
            <p14:sldId id="368"/>
            <p14:sldId id="407"/>
            <p14:sldId id="408"/>
            <p14:sldId id="300"/>
            <p14:sldId id="390"/>
            <p14:sldId id="391"/>
            <p14:sldId id="392"/>
            <p14:sldId id="411"/>
            <p14:sldId id="394"/>
            <p14:sldId id="412"/>
            <p14:sldId id="395"/>
            <p14:sldId id="396"/>
            <p14:sldId id="397"/>
            <p14:sldId id="398"/>
            <p14:sldId id="388"/>
            <p14:sldId id="306"/>
            <p14:sldId id="399"/>
            <p14:sldId id="378"/>
            <p14:sldId id="379"/>
            <p14:sldId id="369"/>
            <p14:sldId id="365"/>
            <p14:sldId id="413"/>
            <p14:sldId id="4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1" autoAdjust="0"/>
    <p:restoredTop sz="94153" autoAdjust="0"/>
  </p:normalViewPr>
  <p:slideViewPr>
    <p:cSldViewPr>
      <p:cViewPr varScale="1">
        <p:scale>
          <a:sx n="97" d="100"/>
          <a:sy n="97" d="100"/>
        </p:scale>
        <p:origin x="200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Fariz Ali" userId="2ff2b29acfbf9cc8" providerId="LiveId" clId="{956747DC-13C3-8947-9A06-16E0B9F510C1}"/>
    <pc:docChg chg="undo custSel addSld delSld modSld delSection modSection">
      <pc:chgData name="Ahmad Fariz Ali" userId="2ff2b29acfbf9cc8" providerId="LiveId" clId="{956747DC-13C3-8947-9A06-16E0B9F510C1}" dt="2018-12-10T15:22:09.988" v="692"/>
      <pc:docMkLst>
        <pc:docMk/>
      </pc:docMkLst>
      <pc:sldChg chg="delSp modSp">
        <pc:chgData name="Ahmad Fariz Ali" userId="2ff2b29acfbf9cc8" providerId="LiveId" clId="{956747DC-13C3-8947-9A06-16E0B9F510C1}" dt="2018-12-04T05:53:57.260" v="25"/>
        <pc:sldMkLst>
          <pc:docMk/>
          <pc:sldMk cId="2126337805" sldId="297"/>
        </pc:sldMkLst>
        <pc:spChg chg="del mod">
          <ac:chgData name="Ahmad Fariz Ali" userId="2ff2b29acfbf9cc8" providerId="LiveId" clId="{956747DC-13C3-8947-9A06-16E0B9F510C1}" dt="2018-12-04T05:53:57.260" v="25"/>
          <ac:spMkLst>
            <pc:docMk/>
            <pc:sldMk cId="2126337805" sldId="297"/>
            <ac:spMk id="4" creationId="{E3EE224C-ED3E-B64C-9F74-8E074E674CF4}"/>
          </ac:spMkLst>
        </pc:spChg>
      </pc:sldChg>
      <pc:sldChg chg="modSp">
        <pc:chgData name="Ahmad Fariz Ali" userId="2ff2b29acfbf9cc8" providerId="LiveId" clId="{956747DC-13C3-8947-9A06-16E0B9F510C1}" dt="2018-12-03T23:27:23.401" v="24" actId="1036"/>
        <pc:sldMkLst>
          <pc:docMk/>
          <pc:sldMk cId="2979137756" sldId="351"/>
        </pc:sldMkLst>
        <pc:spChg chg="mod">
          <ac:chgData name="Ahmad Fariz Ali" userId="2ff2b29acfbf9cc8" providerId="LiveId" clId="{956747DC-13C3-8947-9A06-16E0B9F510C1}" dt="2018-12-03T23:27:23.401" v="24" actId="1036"/>
          <ac:spMkLst>
            <pc:docMk/>
            <pc:sldMk cId="2979137756" sldId="351"/>
            <ac:spMk id="5" creationId="{00000000-0000-0000-0000-000000000000}"/>
          </ac:spMkLst>
        </pc:spChg>
        <pc:spChg chg="mod">
          <ac:chgData name="Ahmad Fariz Ali" userId="2ff2b29acfbf9cc8" providerId="LiveId" clId="{956747DC-13C3-8947-9A06-16E0B9F510C1}" dt="2018-12-03T23:27:08.051" v="17" actId="1038"/>
          <ac:spMkLst>
            <pc:docMk/>
            <pc:sldMk cId="2979137756" sldId="351"/>
            <ac:spMk id="7" creationId="{00000000-0000-0000-0000-000000000000}"/>
          </ac:spMkLst>
        </pc:spChg>
      </pc:sldChg>
      <pc:sldChg chg="addSp delSp modSp">
        <pc:chgData name="Ahmad Fariz Ali" userId="2ff2b29acfbf9cc8" providerId="LiveId" clId="{956747DC-13C3-8947-9A06-16E0B9F510C1}" dt="2018-12-05T12:35:08.117" v="69"/>
        <pc:sldMkLst>
          <pc:docMk/>
          <pc:sldMk cId="1441523900" sldId="356"/>
        </pc:sldMkLst>
        <pc:spChg chg="add del mod">
          <ac:chgData name="Ahmad Fariz Ali" userId="2ff2b29acfbf9cc8" providerId="LiveId" clId="{956747DC-13C3-8947-9A06-16E0B9F510C1}" dt="2018-12-05T05:20:41.851" v="31"/>
          <ac:spMkLst>
            <pc:docMk/>
            <pc:sldMk cId="1441523900" sldId="356"/>
            <ac:spMk id="4" creationId="{F36F7A94-461D-724F-B407-EAF66B5EE936}"/>
          </ac:spMkLst>
        </pc:spChg>
        <pc:spChg chg="add del">
          <ac:chgData name="Ahmad Fariz Ali" userId="2ff2b29acfbf9cc8" providerId="LiveId" clId="{956747DC-13C3-8947-9A06-16E0B9F510C1}" dt="2018-12-05T12:35:08.117" v="69"/>
          <ac:spMkLst>
            <pc:docMk/>
            <pc:sldMk cId="1441523900" sldId="356"/>
            <ac:spMk id="5" creationId="{99F9350C-83F8-EA43-ADF5-34E690C900C6}"/>
          </ac:spMkLst>
        </pc:spChg>
      </pc:sldChg>
      <pc:sldChg chg="addSp delSp">
        <pc:chgData name="Ahmad Fariz Ali" userId="2ff2b29acfbf9cc8" providerId="LiveId" clId="{956747DC-13C3-8947-9A06-16E0B9F510C1}" dt="2018-12-10T15:22:09.988" v="692"/>
        <pc:sldMkLst>
          <pc:docMk/>
          <pc:sldMk cId="4068180745" sldId="357"/>
        </pc:sldMkLst>
        <pc:spChg chg="add del">
          <ac:chgData name="Ahmad Fariz Ali" userId="2ff2b29acfbf9cc8" providerId="LiveId" clId="{956747DC-13C3-8947-9A06-16E0B9F510C1}" dt="2018-12-10T15:22:09.988" v="692"/>
          <ac:spMkLst>
            <pc:docMk/>
            <pc:sldMk cId="4068180745" sldId="357"/>
            <ac:spMk id="4" creationId="{28BB796E-A1AB-F148-8AC6-5EE3BEF5CB9A}"/>
          </ac:spMkLst>
        </pc:spChg>
      </pc:sldChg>
      <pc:sldChg chg="delSp modSp">
        <pc:chgData name="Ahmad Fariz Ali" userId="2ff2b29acfbf9cc8" providerId="LiveId" clId="{956747DC-13C3-8947-9A06-16E0B9F510C1}" dt="2018-12-10T15:21:07.318" v="691"/>
        <pc:sldMkLst>
          <pc:docMk/>
          <pc:sldMk cId="1469175538" sldId="360"/>
        </pc:sldMkLst>
        <pc:spChg chg="del mod">
          <ac:chgData name="Ahmad Fariz Ali" userId="2ff2b29acfbf9cc8" providerId="LiveId" clId="{956747DC-13C3-8947-9A06-16E0B9F510C1}" dt="2018-12-10T15:21:07.318" v="691"/>
          <ac:spMkLst>
            <pc:docMk/>
            <pc:sldMk cId="1469175538" sldId="360"/>
            <ac:spMk id="3" creationId="{2AA479E0-06CF-F445-A507-ECD2E5EA6895}"/>
          </ac:spMkLst>
        </pc:spChg>
      </pc:sldChg>
      <pc:sldChg chg="add">
        <pc:chgData name="Ahmad Fariz Ali" userId="2ff2b29acfbf9cc8" providerId="LiveId" clId="{956747DC-13C3-8947-9A06-16E0B9F510C1}" dt="2018-12-05T12:34:50.619" v="68"/>
        <pc:sldMkLst>
          <pc:docMk/>
          <pc:sldMk cId="1060630878" sldId="365"/>
        </pc:sldMkLst>
      </pc:sldChg>
      <pc:sldChg chg="del">
        <pc:chgData name="Ahmad Fariz Ali" userId="2ff2b29acfbf9cc8" providerId="LiveId" clId="{956747DC-13C3-8947-9A06-16E0B9F510C1}" dt="2018-12-05T12:34:46.561" v="67" actId="2696"/>
        <pc:sldMkLst>
          <pc:docMk/>
          <pc:sldMk cId="1912130226" sldId="365"/>
        </pc:sldMkLst>
      </pc:sldChg>
      <pc:sldChg chg="add">
        <pc:chgData name="Ahmad Fariz Ali" userId="2ff2b29acfbf9cc8" providerId="LiveId" clId="{956747DC-13C3-8947-9A06-16E0B9F510C1}" dt="2018-12-05T12:34:50.619" v="68"/>
        <pc:sldMkLst>
          <pc:docMk/>
          <pc:sldMk cId="428762955" sldId="369"/>
        </pc:sldMkLst>
      </pc:sldChg>
      <pc:sldChg chg="modSp del">
        <pc:chgData name="Ahmad Fariz Ali" userId="2ff2b29acfbf9cc8" providerId="LiveId" clId="{956747DC-13C3-8947-9A06-16E0B9F510C1}" dt="2018-12-05T12:34:46.548" v="66" actId="2696"/>
        <pc:sldMkLst>
          <pc:docMk/>
          <pc:sldMk cId="3925197991" sldId="369"/>
        </pc:sldMkLst>
        <pc:spChg chg="mod">
          <ac:chgData name="Ahmad Fariz Ali" userId="2ff2b29acfbf9cc8" providerId="LiveId" clId="{956747DC-13C3-8947-9A06-16E0B9F510C1}" dt="2018-12-05T11:36:17.565" v="65" actId="20577"/>
          <ac:spMkLst>
            <pc:docMk/>
            <pc:sldMk cId="3925197991" sldId="369"/>
            <ac:spMk id="6" creationId="{7602F68B-55F6-B34B-9B7C-ADC358C23F06}"/>
          </ac:spMkLst>
        </pc:spChg>
      </pc:sldChg>
      <pc:sldChg chg="delSp modSp">
        <pc:chgData name="Ahmad Fariz Ali" userId="2ff2b29acfbf9cc8" providerId="LiveId" clId="{956747DC-13C3-8947-9A06-16E0B9F510C1}" dt="2018-12-06T02:23:07.867" v="690" actId="20577"/>
        <pc:sldMkLst>
          <pc:docMk/>
          <pc:sldMk cId="830922149" sldId="388"/>
        </pc:sldMkLst>
        <pc:spChg chg="del mod">
          <ac:chgData name="Ahmad Fariz Ali" userId="2ff2b29acfbf9cc8" providerId="LiveId" clId="{956747DC-13C3-8947-9A06-16E0B9F510C1}" dt="2018-12-04T05:58:33.554" v="28" actId="478"/>
          <ac:spMkLst>
            <pc:docMk/>
            <pc:sldMk cId="830922149" sldId="388"/>
            <ac:spMk id="3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24:31.326" v="399" actId="1076"/>
          <ac:spMkLst>
            <pc:docMk/>
            <pc:sldMk cId="830922149" sldId="388"/>
            <ac:spMk id="4" creationId="{00000000-0000-0000-0000-000000000000}"/>
          </ac:spMkLst>
        </pc:spChg>
        <pc:spChg chg="mod">
          <ac:chgData name="Ahmad Fariz Ali" userId="2ff2b29acfbf9cc8" providerId="LiveId" clId="{956747DC-13C3-8947-9A06-16E0B9F510C1}" dt="2018-12-06T02:23:07.867" v="690" actId="20577"/>
          <ac:spMkLst>
            <pc:docMk/>
            <pc:sldMk cId="830922149" sldId="388"/>
            <ac:spMk id="5" creationId="{00000000-0000-0000-0000-000000000000}"/>
          </ac:spMkLst>
        </pc:spChg>
      </pc:sldChg>
      <pc:sldChg chg="addSp delSp modSp">
        <pc:chgData name="Ahmad Fariz Ali" userId="2ff2b29acfbf9cc8" providerId="LiveId" clId="{956747DC-13C3-8947-9A06-16E0B9F510C1}" dt="2018-12-05T12:40:56.968" v="188" actId="478"/>
        <pc:sldMkLst>
          <pc:docMk/>
          <pc:sldMk cId="3011536367" sldId="390"/>
        </pc:sldMkLst>
        <pc:spChg chg="del">
          <ac:chgData name="Ahmad Fariz Ali" userId="2ff2b29acfbf9cc8" providerId="LiveId" clId="{956747DC-13C3-8947-9A06-16E0B9F510C1}" dt="2018-12-05T12:40:53.636" v="187" actId="478"/>
          <ac:spMkLst>
            <pc:docMk/>
            <pc:sldMk cId="3011536367" sldId="390"/>
            <ac:spMk id="7" creationId="{00000000-0000-0000-0000-000000000000}"/>
          </ac:spMkLst>
        </pc:spChg>
        <pc:spChg chg="add del mod">
          <ac:chgData name="Ahmad Fariz Ali" userId="2ff2b29acfbf9cc8" providerId="LiveId" clId="{956747DC-13C3-8947-9A06-16E0B9F510C1}" dt="2018-12-05T12:40:56.968" v="188" actId="478"/>
          <ac:spMkLst>
            <pc:docMk/>
            <pc:sldMk cId="3011536367" sldId="390"/>
            <ac:spMk id="9" creationId="{3EBF52A7-8BC5-1F47-839D-4B58422133D0}"/>
          </ac:spMkLst>
        </pc:spChg>
      </pc:sldChg>
      <pc:sldChg chg="modSp">
        <pc:chgData name="Ahmad Fariz Ali" userId="2ff2b29acfbf9cc8" providerId="LiveId" clId="{956747DC-13C3-8947-9A06-16E0B9F510C1}" dt="2018-12-05T12:43:02.262" v="208" actId="20577"/>
        <pc:sldMkLst>
          <pc:docMk/>
          <pc:sldMk cId="3399499712" sldId="391"/>
        </pc:sldMkLst>
        <pc:spChg chg="mod">
          <ac:chgData name="Ahmad Fariz Ali" userId="2ff2b29acfbf9cc8" providerId="LiveId" clId="{956747DC-13C3-8947-9A06-16E0B9F510C1}" dt="2018-12-05T12:41:41.840" v="192" actId="20577"/>
          <ac:spMkLst>
            <pc:docMk/>
            <pc:sldMk cId="3399499712" sldId="391"/>
            <ac:spMk id="3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2:43:02.262" v="208" actId="20577"/>
          <ac:spMkLst>
            <pc:docMk/>
            <pc:sldMk cId="3399499712" sldId="391"/>
            <ac:spMk id="5" creationId="{00000000-0000-0000-0000-000000000000}"/>
          </ac:spMkLst>
        </pc:spChg>
      </pc:sldChg>
      <pc:sldChg chg="modSp">
        <pc:chgData name="Ahmad Fariz Ali" userId="2ff2b29acfbf9cc8" providerId="LiveId" clId="{956747DC-13C3-8947-9A06-16E0B9F510C1}" dt="2018-12-05T12:44:23.310" v="215" actId="14100"/>
        <pc:sldMkLst>
          <pc:docMk/>
          <pc:sldMk cId="2274076660" sldId="392"/>
        </pc:sldMkLst>
        <pc:spChg chg="mod">
          <ac:chgData name="Ahmad Fariz Ali" userId="2ff2b29acfbf9cc8" providerId="LiveId" clId="{956747DC-13C3-8947-9A06-16E0B9F510C1}" dt="2018-12-05T12:44:23.310" v="215" actId="14100"/>
          <ac:spMkLst>
            <pc:docMk/>
            <pc:sldMk cId="2274076660" sldId="392"/>
            <ac:spMk id="4" creationId="{00000000-0000-0000-0000-000000000000}"/>
          </ac:spMkLst>
        </pc:spChg>
      </pc:sldChg>
      <pc:sldChg chg="addSp delSp modSp">
        <pc:chgData name="Ahmad Fariz Ali" userId="2ff2b29acfbf9cc8" providerId="LiveId" clId="{956747DC-13C3-8947-9A06-16E0B9F510C1}" dt="2018-12-05T13:15:20.229" v="381" actId="20577"/>
        <pc:sldMkLst>
          <pc:docMk/>
          <pc:sldMk cId="2038749899" sldId="394"/>
        </pc:sldMkLst>
        <pc:spChg chg="mod">
          <ac:chgData name="Ahmad Fariz Ali" userId="2ff2b29acfbf9cc8" providerId="LiveId" clId="{956747DC-13C3-8947-9A06-16E0B9F510C1}" dt="2018-12-05T13:10:54.340" v="241" actId="1076"/>
          <ac:spMkLst>
            <pc:docMk/>
            <pc:sldMk cId="2038749899" sldId="394"/>
            <ac:spMk id="2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0:58.331" v="242" actId="1076"/>
          <ac:spMkLst>
            <pc:docMk/>
            <pc:sldMk cId="2038749899" sldId="394"/>
            <ac:spMk id="3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4:29.208" v="355" actId="20577"/>
          <ac:spMkLst>
            <pc:docMk/>
            <pc:sldMk cId="2038749899" sldId="394"/>
            <ac:spMk id="4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5:20.229" v="381" actId="20577"/>
          <ac:spMkLst>
            <pc:docMk/>
            <pc:sldMk cId="2038749899" sldId="394"/>
            <ac:spMk id="5" creationId="{00000000-0000-0000-0000-000000000000}"/>
          </ac:spMkLst>
        </pc:spChg>
        <pc:spChg chg="del">
          <ac:chgData name="Ahmad Fariz Ali" userId="2ff2b29acfbf9cc8" providerId="LiveId" clId="{956747DC-13C3-8947-9A06-16E0B9F510C1}" dt="2018-12-05T13:12:51.793" v="312" actId="478"/>
          <ac:spMkLst>
            <pc:docMk/>
            <pc:sldMk cId="2038749899" sldId="394"/>
            <ac:spMk id="6" creationId="{00000000-0000-0000-0000-000000000000}"/>
          </ac:spMkLst>
        </pc:spChg>
        <pc:spChg chg="add del mod">
          <ac:chgData name="Ahmad Fariz Ali" userId="2ff2b29acfbf9cc8" providerId="LiveId" clId="{956747DC-13C3-8947-9A06-16E0B9F510C1}" dt="2018-12-05T13:12:57.317" v="313" actId="478"/>
          <ac:spMkLst>
            <pc:docMk/>
            <pc:sldMk cId="2038749899" sldId="394"/>
            <ac:spMk id="8" creationId="{5758B685-8802-E648-AFA1-7CB89F444DCC}"/>
          </ac:spMkLst>
        </pc:spChg>
      </pc:sldChg>
      <pc:sldChg chg="delSp modSp">
        <pc:chgData name="Ahmad Fariz Ali" userId="2ff2b29acfbf9cc8" providerId="LiveId" clId="{956747DC-13C3-8947-9A06-16E0B9F510C1}" dt="2018-12-05T13:17:58.301" v="392" actId="1076"/>
        <pc:sldMkLst>
          <pc:docMk/>
          <pc:sldMk cId="269289877" sldId="395"/>
        </pc:sldMkLst>
        <pc:spChg chg="del mod">
          <ac:chgData name="Ahmad Fariz Ali" userId="2ff2b29acfbf9cc8" providerId="LiveId" clId="{956747DC-13C3-8947-9A06-16E0B9F510C1}" dt="2018-12-05T13:17:33.870" v="389" actId="478"/>
          <ac:spMkLst>
            <pc:docMk/>
            <pc:sldMk cId="269289877" sldId="395"/>
            <ac:spMk id="3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7:38.791" v="390" actId="1076"/>
          <ac:spMkLst>
            <pc:docMk/>
            <pc:sldMk cId="269289877" sldId="395"/>
            <ac:spMk id="4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7:44.249" v="391" actId="1076"/>
          <ac:spMkLst>
            <pc:docMk/>
            <pc:sldMk cId="269289877" sldId="395"/>
            <ac:spMk id="5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7:58.301" v="392" actId="1076"/>
          <ac:spMkLst>
            <pc:docMk/>
            <pc:sldMk cId="269289877" sldId="395"/>
            <ac:spMk id="6" creationId="{00000000-0000-0000-0000-000000000000}"/>
          </ac:spMkLst>
        </pc:spChg>
      </pc:sldChg>
      <pc:sldChg chg="add">
        <pc:chgData name="Ahmad Fariz Ali" userId="2ff2b29acfbf9cc8" providerId="LiveId" clId="{956747DC-13C3-8947-9A06-16E0B9F510C1}" dt="2018-12-05T12:45:11.178" v="217"/>
        <pc:sldMkLst>
          <pc:docMk/>
          <pc:sldMk cId="356924063" sldId="411"/>
        </pc:sldMkLst>
      </pc:sldChg>
      <pc:sldChg chg="addSp delSp modSp add del">
        <pc:chgData name="Ahmad Fariz Ali" userId="2ff2b29acfbf9cc8" providerId="LiveId" clId="{956747DC-13C3-8947-9A06-16E0B9F510C1}" dt="2018-12-05T12:44:59.803" v="216" actId="2696"/>
        <pc:sldMkLst>
          <pc:docMk/>
          <pc:sldMk cId="1970454378" sldId="411"/>
        </pc:sldMkLst>
        <pc:spChg chg="mod">
          <ac:chgData name="Ahmad Fariz Ali" userId="2ff2b29acfbf9cc8" providerId="LiveId" clId="{956747DC-13C3-8947-9A06-16E0B9F510C1}" dt="2018-12-05T12:40:30.023" v="183" actId="1076"/>
          <ac:spMkLst>
            <pc:docMk/>
            <pc:sldMk cId="1970454378" sldId="411"/>
            <ac:spMk id="2" creationId="{00000000-0000-0000-0000-000000000000}"/>
          </ac:spMkLst>
        </pc:spChg>
        <pc:spChg chg="del mod">
          <ac:chgData name="Ahmad Fariz Ali" userId="2ff2b29acfbf9cc8" providerId="LiveId" clId="{956747DC-13C3-8947-9A06-16E0B9F510C1}" dt="2018-12-05T12:38:36.579" v="78" actId="478"/>
          <ac:spMkLst>
            <pc:docMk/>
            <pc:sldMk cId="1970454378" sldId="411"/>
            <ac:spMk id="3" creationId="{00000000-0000-0000-0000-000000000000}"/>
          </ac:spMkLst>
        </pc:spChg>
        <pc:spChg chg="del">
          <ac:chgData name="Ahmad Fariz Ali" userId="2ff2b29acfbf9cc8" providerId="LiveId" clId="{956747DC-13C3-8947-9A06-16E0B9F510C1}" dt="2018-12-05T12:38:30.403" v="75" actId="478"/>
          <ac:spMkLst>
            <pc:docMk/>
            <pc:sldMk cId="1970454378" sldId="411"/>
            <ac:spMk id="4" creationId="{00000000-0000-0000-0000-000000000000}"/>
          </ac:spMkLst>
        </pc:spChg>
        <pc:spChg chg="del">
          <ac:chgData name="Ahmad Fariz Ali" userId="2ff2b29acfbf9cc8" providerId="LiveId" clId="{956747DC-13C3-8947-9A06-16E0B9F510C1}" dt="2018-12-05T12:38:19.469" v="74" actId="478"/>
          <ac:spMkLst>
            <pc:docMk/>
            <pc:sldMk cId="1970454378" sldId="411"/>
            <ac:spMk id="5" creationId="{00000000-0000-0000-0000-000000000000}"/>
          </ac:spMkLst>
        </pc:spChg>
        <pc:spChg chg="del">
          <ac:chgData name="Ahmad Fariz Ali" userId="2ff2b29acfbf9cc8" providerId="LiveId" clId="{956747DC-13C3-8947-9A06-16E0B9F510C1}" dt="2018-12-05T12:38:17.622" v="73" actId="478"/>
          <ac:spMkLst>
            <pc:docMk/>
            <pc:sldMk cId="1970454378" sldId="411"/>
            <ac:spMk id="6" creationId="{00000000-0000-0000-0000-000000000000}"/>
          </ac:spMkLst>
        </pc:spChg>
        <pc:spChg chg="del">
          <ac:chgData name="Ahmad Fariz Ali" userId="2ff2b29acfbf9cc8" providerId="LiveId" clId="{956747DC-13C3-8947-9A06-16E0B9F510C1}" dt="2018-12-05T12:40:11.568" v="178" actId="478"/>
          <ac:spMkLst>
            <pc:docMk/>
            <pc:sldMk cId="1970454378" sldId="411"/>
            <ac:spMk id="7" creationId="{00000000-0000-0000-0000-000000000000}"/>
          </ac:spMkLst>
        </pc:spChg>
        <pc:spChg chg="add mod">
          <ac:chgData name="Ahmad Fariz Ali" userId="2ff2b29acfbf9cc8" providerId="LiveId" clId="{956747DC-13C3-8947-9A06-16E0B9F510C1}" dt="2018-12-05T12:38:17.622" v="73" actId="478"/>
          <ac:spMkLst>
            <pc:docMk/>
            <pc:sldMk cId="1970454378" sldId="411"/>
            <ac:spMk id="9" creationId="{4338231D-4B2F-1441-877F-85F85786DB5D}"/>
          </ac:spMkLst>
        </pc:spChg>
        <pc:spChg chg="add mod">
          <ac:chgData name="Ahmad Fariz Ali" userId="2ff2b29acfbf9cc8" providerId="LiveId" clId="{956747DC-13C3-8947-9A06-16E0B9F510C1}" dt="2018-12-05T12:39:00.890" v="112" actId="12"/>
          <ac:spMkLst>
            <pc:docMk/>
            <pc:sldMk cId="1970454378" sldId="411"/>
            <ac:spMk id="11" creationId="{43B7B750-9103-254E-B41A-85A1E771FD0A}"/>
          </ac:spMkLst>
        </pc:spChg>
        <pc:spChg chg="add mod">
          <ac:chgData name="Ahmad Fariz Ali" userId="2ff2b29acfbf9cc8" providerId="LiveId" clId="{956747DC-13C3-8947-9A06-16E0B9F510C1}" dt="2018-12-05T12:40:47.425" v="186" actId="255"/>
          <ac:spMkLst>
            <pc:docMk/>
            <pc:sldMk cId="1970454378" sldId="411"/>
            <ac:spMk id="13" creationId="{C74FA84C-663E-BA40-A581-29879D01E034}"/>
          </ac:spMkLst>
        </pc:spChg>
        <pc:spChg chg="add mod">
          <ac:chgData name="Ahmad Fariz Ali" userId="2ff2b29acfbf9cc8" providerId="LiveId" clId="{956747DC-13C3-8947-9A06-16E0B9F510C1}" dt="2018-12-05T12:40:31.790" v="184" actId="1076"/>
          <ac:spMkLst>
            <pc:docMk/>
            <pc:sldMk cId="1970454378" sldId="411"/>
            <ac:spMk id="15" creationId="{0732F0FE-0198-0242-8B76-A873FBA529A5}"/>
          </ac:spMkLst>
        </pc:spChg>
        <pc:spChg chg="add del mod">
          <ac:chgData name="Ahmad Fariz Ali" userId="2ff2b29acfbf9cc8" providerId="LiveId" clId="{956747DC-13C3-8947-9A06-16E0B9F510C1}" dt="2018-12-05T12:40:15.494" v="180" actId="478"/>
          <ac:spMkLst>
            <pc:docMk/>
            <pc:sldMk cId="1970454378" sldId="411"/>
            <ac:spMk id="17" creationId="{2F73E175-20CC-FF46-86E4-C271598D10D4}"/>
          </ac:spMkLst>
        </pc:spChg>
      </pc:sldChg>
      <pc:sldChg chg="modSp add">
        <pc:chgData name="Ahmad Fariz Ali" userId="2ff2b29acfbf9cc8" providerId="LiveId" clId="{956747DC-13C3-8947-9A06-16E0B9F510C1}" dt="2018-12-05T13:17:14.736" v="388" actId="255"/>
        <pc:sldMkLst>
          <pc:docMk/>
          <pc:sldMk cId="4290712434" sldId="412"/>
        </pc:sldMkLst>
        <pc:spChg chg="mod">
          <ac:chgData name="Ahmad Fariz Ali" userId="2ff2b29acfbf9cc8" providerId="LiveId" clId="{956747DC-13C3-8947-9A06-16E0B9F510C1}" dt="2018-12-05T13:09:28.165" v="222" actId="1076"/>
          <ac:spMkLst>
            <pc:docMk/>
            <pc:sldMk cId="4290712434" sldId="412"/>
            <ac:spMk id="2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0:03.734" v="233" actId="1076"/>
          <ac:spMkLst>
            <pc:docMk/>
            <pc:sldMk cId="4290712434" sldId="412"/>
            <ac:spMk id="3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7:04.417" v="387" actId="255"/>
          <ac:spMkLst>
            <pc:docMk/>
            <pc:sldMk cId="4290712434" sldId="412"/>
            <ac:spMk id="4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7:14.736" v="388" actId="255"/>
          <ac:spMkLst>
            <pc:docMk/>
            <pc:sldMk cId="4290712434" sldId="412"/>
            <ac:spMk id="5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6:42.327" v="386" actId="255"/>
          <ac:spMkLst>
            <pc:docMk/>
            <pc:sldMk cId="4290712434" sldId="412"/>
            <ac:spMk id="6" creationId="{00000000-0000-0000-0000-000000000000}"/>
          </ac:spMkLst>
        </pc:spChg>
      </pc:sldChg>
      <pc:sldChg chg="addSp delSp modSp add">
        <pc:chgData name="Ahmad Fariz Ali" userId="2ff2b29acfbf9cc8" providerId="LiveId" clId="{956747DC-13C3-8947-9A06-16E0B9F510C1}" dt="2018-12-05T13:40:37.636" v="571" actId="20577"/>
        <pc:sldMkLst>
          <pc:docMk/>
          <pc:sldMk cId="1678603863" sldId="413"/>
        </pc:sldMkLst>
        <pc:spChg chg="del">
          <ac:chgData name="Ahmad Fariz Ali" userId="2ff2b29acfbf9cc8" providerId="LiveId" clId="{956747DC-13C3-8947-9A06-16E0B9F510C1}" dt="2018-12-05T13:37:41.654" v="559" actId="478"/>
          <ac:spMkLst>
            <pc:docMk/>
            <pc:sldMk cId="1678603863" sldId="413"/>
            <ac:spMk id="2" creationId="{ABFACC55-3992-0649-84B9-DE99E90805AA}"/>
          </ac:spMkLst>
        </pc:spChg>
        <pc:spChg chg="del">
          <ac:chgData name="Ahmad Fariz Ali" userId="2ff2b29acfbf9cc8" providerId="LiveId" clId="{956747DC-13C3-8947-9A06-16E0B9F510C1}" dt="2018-12-05T13:34:41.753" v="502" actId="478"/>
          <ac:spMkLst>
            <pc:docMk/>
            <pc:sldMk cId="1678603863" sldId="413"/>
            <ac:spMk id="3" creationId="{5C07B44D-873B-0C4B-8759-925E98CB032D}"/>
          </ac:spMkLst>
        </pc:spChg>
        <pc:spChg chg="del">
          <ac:chgData name="Ahmad Fariz Ali" userId="2ff2b29acfbf9cc8" providerId="LiveId" clId="{956747DC-13C3-8947-9A06-16E0B9F510C1}" dt="2018-12-05T13:34:54.097" v="505" actId="478"/>
          <ac:spMkLst>
            <pc:docMk/>
            <pc:sldMk cId="1678603863" sldId="413"/>
            <ac:spMk id="4" creationId="{68108B4B-95E5-DC44-8C30-AE7064F69F19}"/>
          </ac:spMkLst>
        </pc:spChg>
        <pc:spChg chg="del">
          <ac:chgData name="Ahmad Fariz Ali" userId="2ff2b29acfbf9cc8" providerId="LiveId" clId="{956747DC-13C3-8947-9A06-16E0B9F510C1}" dt="2018-12-05T13:34:44.711" v="503" actId="478"/>
          <ac:spMkLst>
            <pc:docMk/>
            <pc:sldMk cId="1678603863" sldId="413"/>
            <ac:spMk id="5" creationId="{4D04EB30-C163-5042-B667-92EE0C4DDB00}"/>
          </ac:spMkLst>
        </pc:spChg>
        <pc:spChg chg="del">
          <ac:chgData name="Ahmad Fariz Ali" userId="2ff2b29acfbf9cc8" providerId="LiveId" clId="{956747DC-13C3-8947-9A06-16E0B9F510C1}" dt="2018-12-05T13:34:47.649" v="504" actId="478"/>
          <ac:spMkLst>
            <pc:docMk/>
            <pc:sldMk cId="1678603863" sldId="413"/>
            <ac:spMk id="6" creationId="{1577E0B0-93F5-D14E-AF0C-1F9F0D75A8EA}"/>
          </ac:spMkLst>
        </pc:spChg>
        <pc:spChg chg="mod">
          <ac:chgData name="Ahmad Fariz Ali" userId="2ff2b29acfbf9cc8" providerId="LiveId" clId="{956747DC-13C3-8947-9A06-16E0B9F510C1}" dt="2018-12-05T13:38:10.447" v="569" actId="20577"/>
          <ac:spMkLst>
            <pc:docMk/>
            <pc:sldMk cId="1678603863" sldId="413"/>
            <ac:spMk id="7" creationId="{5A12ED49-C402-B543-A91D-28B9026EDD32}"/>
          </ac:spMkLst>
        </pc:spChg>
        <pc:spChg chg="add mod">
          <ac:chgData name="Ahmad Fariz Ali" userId="2ff2b29acfbf9cc8" providerId="LiveId" clId="{956747DC-13C3-8947-9A06-16E0B9F510C1}" dt="2018-12-05T13:40:37.636" v="571" actId="20577"/>
          <ac:spMkLst>
            <pc:docMk/>
            <pc:sldMk cId="1678603863" sldId="413"/>
            <ac:spMk id="8" creationId="{18744D3A-7E67-F444-AB86-0AE2646A944F}"/>
          </ac:spMkLst>
        </pc:spChg>
        <pc:spChg chg="add mod">
          <ac:chgData name="Ahmad Fariz Ali" userId="2ff2b29acfbf9cc8" providerId="LiveId" clId="{956747DC-13C3-8947-9A06-16E0B9F510C1}" dt="2018-12-05T13:37:57.030" v="567" actId="20577"/>
          <ac:spMkLst>
            <pc:docMk/>
            <pc:sldMk cId="1678603863" sldId="413"/>
            <ac:spMk id="9" creationId="{383763B2-72A5-2E48-BBFE-8057968BFC8F}"/>
          </ac:spMkLst>
        </pc:spChg>
      </pc:sldChg>
      <pc:sldChg chg="addSp delSp modSp add">
        <pc:chgData name="Ahmad Fariz Ali" userId="2ff2b29acfbf9cc8" providerId="LiveId" clId="{956747DC-13C3-8947-9A06-16E0B9F510C1}" dt="2018-12-05T13:42:29.324" v="682" actId="14100"/>
        <pc:sldMkLst>
          <pc:docMk/>
          <pc:sldMk cId="1322974809" sldId="414"/>
        </pc:sldMkLst>
        <pc:spChg chg="mod">
          <ac:chgData name="Ahmad Fariz Ali" userId="2ff2b29acfbf9cc8" providerId="LiveId" clId="{956747DC-13C3-8947-9A06-16E0B9F510C1}" dt="2018-12-05T13:41:15.004" v="582" actId="20577"/>
          <ac:spMkLst>
            <pc:docMk/>
            <pc:sldMk cId="1322974809" sldId="414"/>
            <ac:spMk id="2" creationId="{00000000-0000-0000-0000-000000000000}"/>
          </ac:spMkLst>
        </pc:spChg>
        <pc:spChg chg="del">
          <ac:chgData name="Ahmad Fariz Ali" userId="2ff2b29acfbf9cc8" providerId="LiveId" clId="{956747DC-13C3-8947-9A06-16E0B9F510C1}" dt="2018-12-05T13:41:25.534" v="584" actId="478"/>
          <ac:spMkLst>
            <pc:docMk/>
            <pc:sldMk cId="1322974809" sldId="414"/>
            <ac:spMk id="3" creationId="{00000000-0000-0000-0000-000000000000}"/>
          </ac:spMkLst>
        </pc:spChg>
        <pc:spChg chg="add del mod">
          <ac:chgData name="Ahmad Fariz Ali" userId="2ff2b29acfbf9cc8" providerId="LiveId" clId="{956747DC-13C3-8947-9A06-16E0B9F510C1}" dt="2018-12-05T13:41:28.495" v="585" actId="478"/>
          <ac:spMkLst>
            <pc:docMk/>
            <pc:sldMk cId="1322974809" sldId="414"/>
            <ac:spMk id="5" creationId="{B443A82A-D045-EA46-AC85-FFB126EC9D04}"/>
          </ac:spMkLst>
        </pc:spChg>
        <pc:spChg chg="add mod">
          <ac:chgData name="Ahmad Fariz Ali" userId="2ff2b29acfbf9cc8" providerId="LiveId" clId="{956747DC-13C3-8947-9A06-16E0B9F510C1}" dt="2018-12-05T13:42:29.324" v="682" actId="14100"/>
          <ac:spMkLst>
            <pc:docMk/>
            <pc:sldMk cId="1322974809" sldId="414"/>
            <ac:spMk id="6" creationId="{65B72CEB-1C9F-3543-BEA4-31DF67F5F5CF}"/>
          </ac:spMkLst>
        </pc:spChg>
        <pc:graphicFrameChg chg="del">
          <ac:chgData name="Ahmad Fariz Ali" userId="2ff2b29acfbf9cc8" providerId="LiveId" clId="{956747DC-13C3-8947-9A06-16E0B9F510C1}" dt="2018-12-05T13:41:18.758" v="583" actId="478"/>
          <ac:graphicFrameMkLst>
            <pc:docMk/>
            <pc:sldMk cId="1322974809" sldId="414"/>
            <ac:graphicFrameMk id="7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C80CC-B581-43D0-811E-43CF3CB0761D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554EC-1801-445A-8567-67BEE21F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1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ctr" anchorCtr="0"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5645" y="3505200"/>
            <a:ext cx="8229600" cy="9144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5645" y="4495800"/>
            <a:ext cx="8229600" cy="9144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5645" y="5502679"/>
            <a:ext cx="8229600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724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06: INPUT AND OUTPUT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(SCSJ1013)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33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fixed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371600"/>
            <a:ext cx="8991600" cy="45243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x = 15.674;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y = 235.73;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z = 9525.9874;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fixed;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x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y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z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600200"/>
            <a:ext cx="3935604" cy="12926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15.674000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235.730000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9525.987400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2: fixed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077200" cy="53245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sz="17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float small = 3.1415926535897932384626;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float large = 6.0234567e17;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float whole = 2.000000000;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"Some values in general format"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"small:  " &lt;&lt; small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"large:  " &lt;&lt; large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"whole:  " &lt;&lt; whole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sz="17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fixed;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"The same values in fixed format"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"small:  " &lt;&lt; small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"large:  " &lt;&lt; large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"whole:  " &lt;&lt; whole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1219200"/>
            <a:ext cx="4800600" cy="29546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 values in general format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small:  3.14159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large:  6.02346e+017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whole:  2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same values in fixed format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small:  3.141593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large:  602345661202956290.000000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whole:  2.000000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</a:t>
            </a:r>
            <a:r>
              <a:rPr lang="en-GB" dirty="0" err="1"/>
              <a:t>showpoint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077200" cy="42473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x = 15.674;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y = 235.73;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z = 9525.9874;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x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y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z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600200"/>
            <a:ext cx="2057400" cy="12926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15.6740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235.730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9525.99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1" y="-5576"/>
            <a:ext cx="8229600" cy="1143000"/>
          </a:xfrm>
        </p:spPr>
        <p:txBody>
          <a:bodyPr/>
          <a:lstStyle/>
          <a:p>
            <a:r>
              <a:rPr lang="en-GB" dirty="0"/>
              <a:t>Example 2: </a:t>
            </a:r>
            <a:r>
              <a:rPr lang="en-GB" dirty="0" err="1"/>
              <a:t>showpoint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967800"/>
            <a:ext cx="8991600" cy="550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float lots = 3.1415926535, little1 = 2.25;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float little2 = 1.5, whole = 4.00000;</a:t>
            </a:r>
          </a:p>
          <a:p>
            <a:endParaRPr lang="en-GB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"Some values with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noshowpoint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(the default)"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"lots:    " &lt;&lt; lots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"little1: " &lt;&lt; little1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"little2: " &lt;&lt; little2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"whole:   " &lt;&lt; whole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"The same values with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"lots:    " &lt;&lt; lots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"little1: " &lt;&lt; little1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"little2: " &lt;&lt; little2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"whole:   " &lt;&lt; whole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7357" y="1015186"/>
            <a:ext cx="3606643" cy="4062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 values with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noshowpoint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(the default)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lots:    3.14159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little1: 2.25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little2: 1.5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whole:   4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same values with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lots:    3.14159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little1: 2.25000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little2: 1.50000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whole:   4.00000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fixed and </a:t>
            </a:r>
            <a:r>
              <a:rPr lang="en-GB" dirty="0" err="1"/>
              <a:t>showpoint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43085"/>
            <a:ext cx="8077200" cy="45243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x = 15.674;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y = 235.73;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z = 9525.9874;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fixed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x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y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z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343085"/>
            <a:ext cx="3200400" cy="12926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15.674000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235.730000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9525.987400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setprecision</a:t>
            </a:r>
            <a:r>
              <a:rPr lang="en-GB" dirty="0"/>
              <a:t>() Manipulator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93838"/>
            <a:ext cx="8229600" cy="1244208"/>
          </a:xfrm>
        </p:spPr>
        <p:txBody>
          <a:bodyPr/>
          <a:lstStyle/>
          <a:p>
            <a:r>
              <a:rPr lang="en-US" dirty="0"/>
              <a:t>To </a:t>
            </a:r>
            <a:r>
              <a:rPr lang="en-US" b="1" u="sng" dirty="0"/>
              <a:t>control</a:t>
            </a:r>
            <a:r>
              <a:rPr lang="en-US" dirty="0"/>
              <a:t> the </a:t>
            </a:r>
            <a:r>
              <a:rPr lang="en-US" b="1" u="sng" dirty="0"/>
              <a:t>number of significant digits (or precision</a:t>
            </a:r>
            <a:r>
              <a:rPr lang="en-US" b="1" dirty="0"/>
              <a:t>) </a:t>
            </a:r>
            <a:r>
              <a:rPr lang="en-US" dirty="0"/>
              <a:t>of the output, i.e., the total number of digits before and after the decimal point.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819400"/>
            <a:ext cx="8229600" cy="1295400"/>
          </a:xfrm>
        </p:spPr>
        <p:txBody>
          <a:bodyPr/>
          <a:lstStyle/>
          <a:p>
            <a:r>
              <a:rPr lang="en-US" dirty="0"/>
              <a:t>However, when </a:t>
            </a:r>
            <a:r>
              <a:rPr lang="en-US" b="1" u="sng" dirty="0"/>
              <a:t>used with fixed</a:t>
            </a:r>
            <a:r>
              <a:rPr lang="en-US" dirty="0"/>
              <a:t>, it specifies the </a:t>
            </a:r>
            <a:r>
              <a:rPr lang="en-US" b="1" u="sng" dirty="0"/>
              <a:t>the number of digits </a:t>
            </a:r>
            <a:r>
              <a:rPr lang="en-US" dirty="0"/>
              <a:t>after the decimal point).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4196154"/>
            <a:ext cx="8229600" cy="909246"/>
          </a:xfrm>
        </p:spPr>
        <p:txBody>
          <a:bodyPr/>
          <a:lstStyle/>
          <a:p>
            <a:r>
              <a:rPr lang="en-US" b="1" u="sng" dirty="0"/>
              <a:t>Without fixed</a:t>
            </a:r>
            <a:r>
              <a:rPr lang="en-US" dirty="0"/>
              <a:t>, the </a:t>
            </a:r>
            <a:r>
              <a:rPr lang="en-US" dirty="0" err="1"/>
              <a:t>setprecision</a:t>
            </a:r>
            <a:r>
              <a:rPr lang="en-US" dirty="0"/>
              <a:t>() is </a:t>
            </a:r>
            <a:r>
              <a:rPr lang="en-US" b="1" u="sng" dirty="0"/>
              <a:t>set to a lower value</a:t>
            </a:r>
            <a:r>
              <a:rPr lang="en-US" dirty="0"/>
              <a:t>, it will print floating-point value using </a:t>
            </a:r>
            <a:r>
              <a:rPr lang="en-US" b="1" u="sng" dirty="0"/>
              <a:t>scientific notation</a:t>
            </a:r>
            <a:r>
              <a:rPr lang="en-US"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5645" y="5181600"/>
            <a:ext cx="8229600" cy="1066800"/>
          </a:xfrm>
        </p:spPr>
        <p:txBody>
          <a:bodyPr/>
          <a:lstStyle/>
          <a:p>
            <a:r>
              <a:rPr lang="en-US" dirty="0" err="1"/>
              <a:t>setprecision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– </a:t>
            </a:r>
            <a:r>
              <a:rPr lang="en-US" b="1" i="1" dirty="0"/>
              <a:t>n</a:t>
            </a:r>
            <a:r>
              <a:rPr lang="en-US" dirty="0"/>
              <a:t> is the number of </a:t>
            </a:r>
            <a:r>
              <a:rPr lang="en-US" b="1" u="sng" dirty="0"/>
              <a:t>significant digits</a:t>
            </a:r>
            <a:r>
              <a:rPr lang="en-US" dirty="0"/>
              <a:t> or the number of </a:t>
            </a:r>
            <a:r>
              <a:rPr lang="en-US" b="1" u="sng" dirty="0"/>
              <a:t>floating-point</a:t>
            </a:r>
            <a:r>
              <a:rPr lang="en-US" dirty="0"/>
              <a:t> (if used with fixed).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48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</a:t>
            </a:r>
            <a:r>
              <a:rPr lang="en-GB" dirty="0" err="1"/>
              <a:t>setprecision</a:t>
            </a:r>
            <a:r>
              <a:rPr lang="en-GB" dirty="0"/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419285"/>
            <a:ext cx="8991600" cy="45243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x = 15.674;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y = 235.73;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z = 9525.9874;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x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y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z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1600200"/>
            <a:ext cx="3048000" cy="12926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2.4e+002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9.5e+003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2: </a:t>
            </a:r>
            <a:r>
              <a:rPr lang="en-GB" dirty="0" err="1"/>
              <a:t>setprecision</a:t>
            </a:r>
            <a:r>
              <a:rPr lang="en-GB" dirty="0"/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077200" cy="5062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17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sz="17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double x = 156.74, y = 235.765, z = 9525.9874;</a:t>
            </a:r>
          </a:p>
          <a:p>
            <a:endParaRPr lang="en-GB" sz="17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&lt;&lt; x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&lt;&lt; x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 &lt;&lt; x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(1) &lt;&lt; x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sz="17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fixed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x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y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z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1371600"/>
            <a:ext cx="2286000" cy="240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156.74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157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1.6e+002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2e+002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156.74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235.76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9525.99</a:t>
            </a:r>
            <a:endParaRPr lang="en-GB" b="1" dirty="0">
              <a:solidFill>
                <a:srgbClr val="FF000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In-Class Exercise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44562"/>
            <a:ext cx="8229600" cy="604446"/>
          </a:xfrm>
        </p:spPr>
        <p:txBody>
          <a:bodyPr/>
          <a:lstStyle/>
          <a:p>
            <a:r>
              <a:rPr lang="en-US" dirty="0"/>
              <a:t>What is the output of the following program: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1630362"/>
            <a:ext cx="8229600" cy="47192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 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 double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10.345;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(5)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//(a)    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(4)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//(b)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(3)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//(c)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//(d)  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(1)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//(e)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Khabar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\n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Semua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/n"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//(f)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)/2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//(g)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(6)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*5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//(h)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fixed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(8)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;//(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4152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Formatted Input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18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Formatting Output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052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Input Formatting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756846"/>
          </a:xfrm>
        </p:spPr>
        <p:txBody>
          <a:bodyPr/>
          <a:lstStyle/>
          <a:p>
            <a:r>
              <a:rPr lang="en-US" dirty="0"/>
              <a:t>Can format field width for use with </a:t>
            </a:r>
            <a:r>
              <a:rPr lang="en-US" b="1" u="sng" dirty="0" err="1"/>
              <a:t>cin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397516"/>
            <a:ext cx="8229600" cy="2707884"/>
          </a:xfrm>
          <a:prstGeom prst="rect">
            <a:avLst/>
          </a:prstGeom>
          <a:ln>
            <a:round/>
          </a:ln>
        </p:spPr>
        <p:txBody>
          <a:bodyPr anchor="ctr" anchorCtr="0"/>
          <a:lstStyle/>
          <a:p>
            <a:r>
              <a:rPr lang="en-US" dirty="0"/>
              <a:t>Useful when reading string data to be stored in a character array:</a:t>
            </a:r>
          </a:p>
          <a:p>
            <a:pPr marL="893763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SIZE = 10;</a:t>
            </a:r>
          </a:p>
          <a:p>
            <a:pPr marL="893763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[SIZE];</a:t>
            </a:r>
          </a:p>
          <a:p>
            <a:pPr marL="893763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"Enter your name: ";</a:t>
            </a:r>
          </a:p>
          <a:p>
            <a:pPr marL="893763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(SIZE) 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5257800"/>
            <a:ext cx="8229600" cy="1066800"/>
          </a:xfrm>
        </p:spPr>
        <p:txBody>
          <a:bodyPr anchor="ctr" anchorCtr="0"/>
          <a:lstStyle/>
          <a:p>
            <a:r>
              <a:rPr lang="en-US" b="1" u="sng" dirty="0" err="1"/>
              <a:t>cin</a:t>
            </a:r>
            <a:r>
              <a:rPr lang="en-US" dirty="0"/>
              <a:t> reads one less character than specified with the </a:t>
            </a:r>
            <a:r>
              <a:rPr lang="en-US" b="1" u="sng" dirty="0" err="1"/>
              <a:t>setw</a:t>
            </a:r>
            <a:r>
              <a:rPr lang="en-US" b="1" u="sng" dirty="0"/>
              <a:t>()</a:t>
            </a:r>
            <a:r>
              <a:rPr lang="en-US" dirty="0"/>
              <a:t> manipulator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60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Input Formatting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8991600" cy="48013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pPr>
              <a:tabLst>
                <a:tab pos="542925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 = 10;</a:t>
            </a:r>
          </a:p>
          <a:p>
            <a:pPr>
              <a:tabLst>
                <a:tab pos="542925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char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[SIZE];</a:t>
            </a:r>
          </a:p>
          <a:p>
            <a:pPr>
              <a:tabLst>
                <a:tab pos="542925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>
              <a:tabLst>
                <a:tab pos="542925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"Enter your name: ";</a:t>
            </a:r>
          </a:p>
          <a:p>
            <a:pPr>
              <a:tabLst>
                <a:tab pos="542925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(SIZE) &gt;&gt;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542925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295400"/>
            <a:ext cx="4191000" cy="10156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your name: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LeeChongWei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LeeChongW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Problem using </a:t>
            </a:r>
            <a:r>
              <a:rPr lang="en-GB" dirty="0" err="1"/>
              <a:t>cin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43085"/>
            <a:ext cx="8077200" cy="36933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name;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"Enter your name: ";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 name;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name &lt;&lt;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1343085"/>
            <a:ext cx="4724400" cy="1015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 1: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your name: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LeeChongWei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LeeChongWei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486085"/>
            <a:ext cx="4724400" cy="1015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 2: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your name: Lee Chong Wei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Lee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Formatting: </a:t>
            </a:r>
            <a:r>
              <a:rPr lang="en-US" dirty="0" err="1"/>
              <a:t>getline</a:t>
            </a:r>
            <a:r>
              <a:rPr lang="en-US" dirty="0"/>
              <a:t>()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756846"/>
          </a:xfrm>
        </p:spPr>
        <p:txBody>
          <a:bodyPr/>
          <a:lstStyle/>
          <a:p>
            <a:r>
              <a:rPr lang="en-US" dirty="0"/>
              <a:t>To read an entire line of input, use </a:t>
            </a:r>
            <a:r>
              <a:rPr lang="en-US" b="1" u="sng" dirty="0" err="1"/>
              <a:t>getline</a:t>
            </a:r>
            <a:r>
              <a:rPr lang="en-US" b="1" u="sng" dirty="0"/>
              <a:t>()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397516"/>
            <a:ext cx="8229600" cy="1717284"/>
          </a:xfrm>
          <a:prstGeom prst="roundRect">
            <a:avLst/>
          </a:prstGeom>
          <a:ln>
            <a:round/>
          </a:ln>
        </p:spPr>
        <p:txBody>
          <a:bodyPr anchor="ctr" anchorCtr="0"/>
          <a:lstStyle/>
          <a:p>
            <a:r>
              <a:rPr lang="en-US" dirty="0"/>
              <a:t>When reading string data to be stored in a </a:t>
            </a:r>
            <a:r>
              <a:rPr lang="en-US" b="1" u="sng" dirty="0"/>
              <a:t>character array</a:t>
            </a:r>
            <a:r>
              <a:rPr lang="en-US" dirty="0"/>
              <a:t>, use </a:t>
            </a:r>
            <a:r>
              <a:rPr lang="en-US" dirty="0" err="1"/>
              <a:t>getline</a:t>
            </a:r>
            <a:r>
              <a:rPr lang="en-US" dirty="0"/>
              <a:t>() with two arguments:</a:t>
            </a:r>
          </a:p>
          <a:p>
            <a:pPr lvl="1"/>
            <a:r>
              <a:rPr lang="en-US" dirty="0"/>
              <a:t>Name of array to store string</a:t>
            </a:r>
          </a:p>
          <a:p>
            <a:pPr lvl="1"/>
            <a:r>
              <a:rPr lang="en-US" dirty="0"/>
              <a:t>Size of the array </a:t>
            </a:r>
          </a:p>
        </p:txBody>
      </p:sp>
    </p:spTree>
    <p:extLst>
      <p:ext uri="{BB962C8B-B14F-4D97-AF65-F5344CB8AC3E}">
        <p14:creationId xmlns:p14="http://schemas.microsoft.com/office/powerpoint/2010/main" val="4033774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</a:t>
            </a:r>
            <a:r>
              <a:rPr lang="en-GB" dirty="0" err="1"/>
              <a:t>getline</a:t>
            </a:r>
            <a:r>
              <a:rPr lang="en-GB" dirty="0"/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077200" cy="4708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pPr>
              <a:tabLst>
                <a:tab pos="452438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 = 20;</a:t>
            </a:r>
          </a:p>
          <a:p>
            <a:pPr>
              <a:tabLst>
                <a:tab pos="452438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GB" sz="22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[SIZE];</a:t>
            </a:r>
          </a:p>
          <a:p>
            <a:pPr>
              <a:tabLst>
                <a:tab pos="452438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>
              <a:tabLst>
                <a:tab pos="452438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"Enter your name: ";</a:t>
            </a:r>
          </a:p>
          <a:p>
            <a:pPr>
              <a:tabLst>
                <a:tab pos="452438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2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cin.getline</a:t>
            </a:r>
            <a:r>
              <a:rPr lang="en-GB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22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pPr>
              <a:tabLst>
                <a:tab pos="452438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2438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600200"/>
            <a:ext cx="4392804" cy="1015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your name: Lee Chong Wei</a:t>
            </a:r>
          </a:p>
          <a:p>
            <a:r>
              <a:rPr lang="de-D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Lee Chong Wei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2: </a:t>
            </a:r>
            <a:r>
              <a:rPr lang="en-GB" dirty="0" err="1"/>
              <a:t>getline</a:t>
            </a:r>
            <a:r>
              <a:rPr lang="en-GB" dirty="0"/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439882"/>
            <a:ext cx="8077200" cy="38779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pPr>
              <a:tabLst>
                <a:tab pos="542925" algn="l"/>
              </a:tabLst>
            </a:pP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b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name;</a:t>
            </a:r>
          </a:p>
          <a:p>
            <a:pPr>
              <a:tabLst>
                <a:tab pos="542925" algn="l"/>
              </a:tabLst>
            </a:pP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"Enter your name: ";</a:t>
            </a:r>
          </a:p>
          <a:p>
            <a:pPr>
              <a:tabLst>
                <a:tab pos="542925" algn="l"/>
              </a:tabLst>
            </a:pP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getline</a:t>
            </a:r>
            <a:r>
              <a:rPr lang="en-US" sz="2200" b="1" dirty="0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200" b="1" dirty="0" err="1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200" b="1" dirty="0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name);</a:t>
            </a:r>
          </a:p>
          <a:p>
            <a:pPr>
              <a:tabLst>
                <a:tab pos="542925" algn="l"/>
              </a:tabLst>
            </a:pP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name &lt;&lt;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1439882"/>
            <a:ext cx="4800600" cy="10156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your name: Lee Chong Wei</a:t>
            </a:r>
          </a:p>
          <a:p>
            <a:r>
              <a:rPr lang="de-D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Lee Chong Wei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1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Formatting</a:t>
            </a:r>
            <a:r>
              <a:rPr lang="en-US"/>
              <a:t>: get()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2204646"/>
          </a:xfrm>
        </p:spPr>
        <p:txBody>
          <a:bodyPr/>
          <a:lstStyle/>
          <a:p>
            <a:r>
              <a:rPr lang="en-US" dirty="0"/>
              <a:t>To read a single character, use </a:t>
            </a:r>
            <a:r>
              <a:rPr lang="en-US" b="1" u="sng" dirty="0" err="1"/>
              <a:t>cin</a:t>
            </a:r>
            <a:r>
              <a:rPr lang="en-US" dirty="0"/>
              <a:t>.</a:t>
            </a:r>
          </a:p>
          <a:p>
            <a:pPr marL="712788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712788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"Strike any key to continue";</a:t>
            </a:r>
          </a:p>
          <a:p>
            <a:pPr marL="712788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 indent="0">
              <a:buNone/>
            </a:pPr>
            <a:r>
              <a:rPr lang="en-US" b="1" u="sng" dirty="0"/>
              <a:t>Problem:</a:t>
            </a:r>
            <a:r>
              <a:rPr lang="en-US" dirty="0"/>
              <a:t> will </a:t>
            </a:r>
            <a:r>
              <a:rPr lang="en-US" b="1" u="sng" dirty="0"/>
              <a:t>skip over</a:t>
            </a:r>
            <a:r>
              <a:rPr lang="en-US" dirty="0"/>
              <a:t> blanks, tabs, &lt;ENTER&gt;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3845316"/>
            <a:ext cx="8229600" cy="2631684"/>
          </a:xfrm>
          <a:prstGeom prst="roundRect">
            <a:avLst/>
          </a:prstGeom>
          <a:ln>
            <a:round/>
          </a:ln>
        </p:spPr>
        <p:txBody>
          <a:bodyPr anchor="ctr" anchorCtr="0"/>
          <a:lstStyle/>
          <a:p>
            <a:r>
              <a:rPr lang="en-US" dirty="0"/>
              <a:t>Solution to read a single character, use </a:t>
            </a:r>
            <a:r>
              <a:rPr lang="en-US" b="1" dirty="0"/>
              <a:t>get()</a:t>
            </a:r>
            <a:r>
              <a:rPr lang="en-US" dirty="0"/>
              <a:t>.</a:t>
            </a:r>
          </a:p>
          <a:p>
            <a:pPr marL="712788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712788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"Strike any key to continue";</a:t>
            </a:r>
          </a:p>
          <a:p>
            <a:pPr marL="712788" indent="0">
              <a:buNone/>
            </a:pPr>
            <a:r>
              <a:rPr lang="en-US" sz="22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cin.get</a:t>
            </a:r>
            <a:r>
              <a:rPr lang="en-US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361950" indent="0">
              <a:buNone/>
            </a:pPr>
            <a:r>
              <a:rPr lang="en-US" b="1" u="sng" dirty="0"/>
              <a:t>Advantage:</a:t>
            </a:r>
            <a:r>
              <a:rPr lang="en-US" dirty="0"/>
              <a:t> Will </a:t>
            </a:r>
            <a:r>
              <a:rPr lang="en-US" b="1" u="sng" dirty="0"/>
              <a:t>read the next character entered</a:t>
            </a:r>
            <a:r>
              <a:rPr lang="en-US" dirty="0"/>
              <a:t>, even </a:t>
            </a:r>
            <a:r>
              <a:rPr lang="en-US" b="1" dirty="0"/>
              <a:t>whitespace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801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33400"/>
          </a:xfrm>
        </p:spPr>
        <p:txBody>
          <a:bodyPr/>
          <a:lstStyle/>
          <a:p>
            <a:r>
              <a:rPr lang="ms-MY"/>
              <a:t>A joke in the early days of computing 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81497-C8E1-D748-9197-7167D4A60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305800" cy="37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ms-MY">
                <a:solidFill>
                  <a:schemeClr val="tx1"/>
                </a:solidFill>
                <a:highlight>
                  <a:srgbClr val="FFFF00"/>
                </a:highlight>
              </a:rPr>
              <a:t>Let’s examine the following program: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#include &lt;iostream&gt;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using namespace std;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int main(void) { 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char ch; 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do { 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 cout &lt;&lt; "Press Q or q to quit, any other key to continue: "; 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 cin &gt;&gt; ch; 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 if (ch != 'Q' &amp;&amp; ch != 'q')    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	cout &lt;&lt; "You want to continue?\n"; 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 else   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	 cout &lt;&lt; "You quit"; 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 } while (ch != 'Q' &amp;&amp; ch != 'q’);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return 0;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}</a:t>
            </a:r>
            <a:endParaRPr lang="ms-MY" sz="1600"/>
          </a:p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98783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ms-MY"/>
              <a:t>The program works fine if we press Q or q to quit. </a:t>
            </a:r>
          </a:p>
          <a:p>
            <a:r>
              <a:rPr lang="ms-MY"/>
              <a:t>... also works fine if we press any </a:t>
            </a:r>
            <a:r>
              <a:rPr lang="ms-MY" sz="2200"/>
              <a:t>other printable character to continue, such as </a:t>
            </a:r>
          </a:p>
          <a:p>
            <a:pPr lvl="1"/>
            <a:r>
              <a:rPr lang="ms-MY" sz="2200"/>
              <a:t>a letter other than Q or q, </a:t>
            </a:r>
          </a:p>
          <a:p>
            <a:pPr lvl="1"/>
            <a:r>
              <a:rPr lang="ms-MY" sz="2200"/>
              <a:t>a digit, or </a:t>
            </a:r>
          </a:p>
          <a:p>
            <a:pPr lvl="1"/>
            <a:r>
              <a:rPr lang="ms-MY" sz="2200"/>
              <a:t>a punctuation mark.</a:t>
            </a:r>
          </a:p>
          <a:p>
            <a:pPr lvl="1"/>
            <a:endParaRPr lang="ms-MY" sz="2200"/>
          </a:p>
          <a:p>
            <a:r>
              <a:rPr lang="ms-MY" sz="2600"/>
              <a:t>BUT, what if we press </a:t>
            </a:r>
            <a:r>
              <a:rPr lang="ms-MY" sz="2600" u="sng"/>
              <a:t>just the ENTER key</a:t>
            </a:r>
            <a:r>
              <a:rPr lang="ms-MY" sz="2600"/>
              <a:t> to continue? </a:t>
            </a:r>
          </a:p>
          <a:p>
            <a:endParaRPr lang="ms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484BB6-C5F3-444A-810F-1824D900DB89}"/>
              </a:ext>
            </a:extLst>
          </p:cNvPr>
          <p:cNvSpPr txBox="1"/>
          <p:nvPr/>
        </p:nvSpPr>
        <p:spPr>
          <a:xfrm>
            <a:off x="685800" y="4876800"/>
            <a:ext cx="823629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ms-MY" sz="2400">
                <a:solidFill>
                  <a:srgbClr val="FF0000"/>
                </a:solidFill>
              </a:rPr>
              <a:t>... nothing happens; cin is still waiting for us to enter something. </a:t>
            </a:r>
          </a:p>
          <a:p>
            <a:r>
              <a:rPr lang="ms-MY" sz="2400">
                <a:solidFill>
                  <a:srgbClr val="FF0000"/>
                </a:solidFill>
              </a:rPr>
              <a:t>We have to enter a </a:t>
            </a:r>
            <a:r>
              <a:rPr lang="ms-MY" sz="2400" u="sng">
                <a:solidFill>
                  <a:srgbClr val="FF0000"/>
                </a:solidFill>
              </a:rPr>
              <a:t>printable character</a:t>
            </a:r>
            <a:r>
              <a:rPr lang="ms-MY" sz="2400">
                <a:solidFill>
                  <a:srgbClr val="FF0000"/>
                </a:solidFill>
              </a:rPr>
              <a:t> to continue. </a:t>
            </a:r>
          </a:p>
        </p:txBody>
      </p:sp>
    </p:spTree>
    <p:extLst>
      <p:ext uri="{BB962C8B-B14F-4D97-AF65-F5344CB8AC3E}">
        <p14:creationId xmlns:p14="http://schemas.microsoft.com/office/powerpoint/2010/main" val="342482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Output Formatting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2052246"/>
          </a:xfrm>
        </p:spPr>
        <p:txBody>
          <a:bodyPr/>
          <a:lstStyle/>
          <a:p>
            <a:r>
              <a:rPr lang="en-US" dirty="0"/>
              <a:t>Can </a:t>
            </a:r>
            <a:r>
              <a:rPr lang="en-US" b="1" u="sng" dirty="0"/>
              <a:t>control how output displays</a:t>
            </a:r>
            <a:r>
              <a:rPr lang="en-US" dirty="0"/>
              <a:t> for numeric and string data: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position</a:t>
            </a:r>
          </a:p>
          <a:p>
            <a:pPr lvl="1"/>
            <a:r>
              <a:rPr lang="en-US" dirty="0"/>
              <a:t>number of digits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3733800"/>
            <a:ext cx="8229600" cy="990600"/>
          </a:xfrm>
        </p:spPr>
        <p:txBody>
          <a:bodyPr anchor="ctr" anchorCtr="0"/>
          <a:lstStyle/>
          <a:p>
            <a:r>
              <a:rPr lang="en-GB" dirty="0"/>
              <a:t>D</a:t>
            </a:r>
            <a:r>
              <a:rPr lang="en-US" dirty="0"/>
              <a:t>one through the use of manipulators, special variables or objects that are placed on the output stream.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4953000"/>
            <a:ext cx="8229600" cy="1066800"/>
          </a:xfrm>
        </p:spPr>
        <p:txBody>
          <a:bodyPr anchor="ctr" anchorCtr="0"/>
          <a:lstStyle/>
          <a:p>
            <a:r>
              <a:rPr lang="en-US" dirty="0"/>
              <a:t>Most of the standard manipulators are found in </a:t>
            </a:r>
            <a:r>
              <a:rPr lang="en-US" b="1" dirty="0"/>
              <a:t>&lt;</a:t>
            </a:r>
            <a:r>
              <a:rPr lang="en-US" b="1" dirty="0" err="1"/>
              <a:t>iostream</a:t>
            </a:r>
            <a:r>
              <a:rPr lang="en-US" b="1" dirty="0"/>
              <a:t>&gt;</a:t>
            </a:r>
            <a:r>
              <a:rPr lang="en-US" dirty="0"/>
              <a:t>, some </a:t>
            </a:r>
            <a:r>
              <a:rPr lang="en-GB" dirty="0"/>
              <a:t>requires &lt;</a:t>
            </a:r>
            <a:r>
              <a:rPr lang="en-GB" b="1" dirty="0" err="1"/>
              <a:t>iomanip</a:t>
            </a:r>
            <a:r>
              <a:rPr lang="en-GB" b="1" dirty="0"/>
              <a:t>&gt;</a:t>
            </a:r>
            <a:r>
              <a:rPr lang="en-GB" dirty="0"/>
              <a:t> header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59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ms-MY">
                <a:solidFill>
                  <a:schemeClr val="tx1"/>
                </a:solidFill>
                <a:highlight>
                  <a:srgbClr val="FFFF00"/>
                </a:highlight>
              </a:rPr>
              <a:t>Change the program, use cin.get():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#include &lt;iostream&gt;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using namespace std;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int main(void) { 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char ch; 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do { 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 cout &lt;&lt; "Press Q or q to quit, any other key to continue: "; 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 cin.get(ch); 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 if (ch != 'Q' &amp;&amp; ch != 'q')    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	cout &lt;&lt; "You want to continue?\n"; 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 else   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	 cout &lt;&lt; "You quit"; 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 } while (ch != 'Q' &amp;&amp; ch != 'q’);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return 0;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}</a:t>
            </a:r>
            <a:endParaRPr lang="ms-MY" sz="1600"/>
          </a:p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75028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ms-MY"/>
              <a:t>Now, the program works if we press the ENTER key to continue:</a:t>
            </a:r>
          </a:p>
          <a:p>
            <a:endParaRPr lang="ms-MY"/>
          </a:p>
          <a:p>
            <a:endParaRPr lang="ms-MY"/>
          </a:p>
          <a:p>
            <a:pPr marL="0" indent="0">
              <a:buNone/>
            </a:pPr>
            <a:endParaRPr lang="ms-MY"/>
          </a:p>
          <a:p>
            <a:pPr marL="0" indent="0">
              <a:buNone/>
            </a:pPr>
            <a:endParaRPr lang="ms-MY" sz="1200"/>
          </a:p>
          <a:p>
            <a:endParaRPr lang="ms-MY"/>
          </a:p>
          <a:p>
            <a:pPr lvl="1"/>
            <a:endParaRPr lang="ms-MY" sz="2200"/>
          </a:p>
          <a:p>
            <a:endParaRPr lang="ms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3D072-BA64-FA40-8D00-32059F54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3433"/>
            <a:ext cx="7391400" cy="12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98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66800"/>
            <a:ext cx="5029200" cy="5257800"/>
          </a:xfrm>
        </p:spPr>
        <p:txBody>
          <a:bodyPr/>
          <a:lstStyle/>
          <a:p>
            <a:r>
              <a:rPr lang="ms-MY" sz="2200"/>
              <a:t> If we press the ENTER key, the only character in the input buffer is the newline character ( '\n' ). </a:t>
            </a:r>
          </a:p>
          <a:p>
            <a:r>
              <a:rPr lang="ms-MY" sz="2200"/>
              <a:t>Then the character is removed from the input buffer to be assigned to the variable ch. </a:t>
            </a:r>
          </a:p>
          <a:p>
            <a:r>
              <a:rPr lang="ms-MY" sz="2200"/>
              <a:t>Thus, at the next iteration of the loop, the input buffer again is empty.</a:t>
            </a:r>
          </a:p>
          <a:p>
            <a:endParaRPr lang="ms-MY" sz="2200"/>
          </a:p>
          <a:p>
            <a:endParaRPr lang="ms-MY" sz="2200"/>
          </a:p>
          <a:p>
            <a:endParaRPr lang="ms-MY" sz="2200"/>
          </a:p>
          <a:p>
            <a:pPr marL="0" indent="0">
              <a:buNone/>
            </a:pPr>
            <a:endParaRPr lang="ms-MY" sz="2200"/>
          </a:p>
          <a:p>
            <a:pPr marL="0" indent="0">
              <a:buNone/>
            </a:pPr>
            <a:endParaRPr lang="ms-MY" sz="2200"/>
          </a:p>
          <a:p>
            <a:endParaRPr lang="ms-MY" sz="2200"/>
          </a:p>
          <a:p>
            <a:pPr lvl="1"/>
            <a:endParaRPr lang="ms-MY" sz="2200"/>
          </a:p>
          <a:p>
            <a:endParaRPr lang="ms-MY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65EF0-77A1-864C-A681-C315D0BCE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26920"/>
            <a:ext cx="3835400" cy="2149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B674B-DF5E-1545-8AF5-2D12A3D41EC2}"/>
              </a:ext>
            </a:extLst>
          </p:cNvPr>
          <p:cNvSpPr txBox="1"/>
          <p:nvPr/>
        </p:nvSpPr>
        <p:spPr>
          <a:xfrm>
            <a:off x="5083925" y="3423062"/>
            <a:ext cx="4288675" cy="2977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lang="ms-MY"/>
              <a:t>do </a:t>
            </a:r>
          </a:p>
          <a:p>
            <a:pPr>
              <a:spcBef>
                <a:spcPts val="100"/>
              </a:spcBef>
            </a:pPr>
            <a:r>
              <a:rPr lang="ms-MY"/>
              <a:t>{      </a:t>
            </a:r>
          </a:p>
          <a:p>
            <a:pPr>
              <a:spcBef>
                <a:spcPts val="100"/>
              </a:spcBef>
            </a:pPr>
            <a:r>
              <a:rPr lang="ms-MY"/>
              <a:t>      cout &lt;&lt; "Press Q or q to quit, any </a:t>
            </a:r>
          </a:p>
          <a:p>
            <a:pPr>
              <a:spcBef>
                <a:spcPts val="100"/>
              </a:spcBef>
            </a:pPr>
            <a:r>
              <a:rPr lang="ms-MY"/>
              <a:t>                other key to continue: ";      </a:t>
            </a:r>
          </a:p>
          <a:p>
            <a:pPr>
              <a:spcBef>
                <a:spcPts val="100"/>
              </a:spcBef>
            </a:pPr>
            <a:r>
              <a:rPr lang="ms-MY"/>
              <a:t>      cin.get(ch);      </a:t>
            </a:r>
          </a:p>
          <a:p>
            <a:pPr>
              <a:spcBef>
                <a:spcPts val="100"/>
              </a:spcBef>
            </a:pPr>
            <a:r>
              <a:rPr lang="ms-MY"/>
              <a:t>      if (ch != 'Q' &amp;&amp; ch != 'q')         </a:t>
            </a:r>
          </a:p>
          <a:p>
            <a:pPr>
              <a:spcBef>
                <a:spcPts val="100"/>
              </a:spcBef>
            </a:pPr>
            <a:r>
              <a:rPr lang="ms-MY"/>
              <a:t>          cout &lt;&lt; "You want to continue?\n";     </a:t>
            </a:r>
          </a:p>
          <a:p>
            <a:pPr>
              <a:spcBef>
                <a:spcPts val="100"/>
              </a:spcBef>
            </a:pPr>
            <a:r>
              <a:rPr lang="ms-MY"/>
              <a:t>      else        </a:t>
            </a:r>
          </a:p>
          <a:p>
            <a:pPr>
              <a:spcBef>
                <a:spcPts val="100"/>
              </a:spcBef>
            </a:pPr>
            <a:r>
              <a:rPr lang="ms-MY"/>
              <a:t>          cout &lt;&lt; "You quit";  </a:t>
            </a:r>
          </a:p>
          <a:p>
            <a:pPr>
              <a:spcBef>
                <a:spcPts val="100"/>
              </a:spcBef>
            </a:pPr>
            <a:r>
              <a:rPr lang="ms-MY"/>
              <a:t> } while (ch != 'Q' &amp;&amp; ch != 'q’);</a:t>
            </a:r>
          </a:p>
        </p:txBody>
      </p:sp>
    </p:spTree>
    <p:extLst>
      <p:ext uri="{BB962C8B-B14F-4D97-AF65-F5344CB8AC3E}">
        <p14:creationId xmlns:p14="http://schemas.microsoft.com/office/powerpoint/2010/main" val="1784861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ms-MY"/>
              <a:t>However, if we press a printable character to continue (i.e. other than </a:t>
            </a:r>
            <a:r>
              <a:rPr lang="ms-MY" b="1">
                <a:solidFill>
                  <a:srgbClr val="C00000"/>
                </a:solidFill>
              </a:rPr>
              <a:t>Q</a:t>
            </a:r>
            <a:r>
              <a:rPr lang="ms-MY"/>
              <a:t> and </a:t>
            </a:r>
            <a:r>
              <a:rPr lang="ms-MY" b="1">
                <a:solidFill>
                  <a:srgbClr val="C00000"/>
                </a:solidFill>
              </a:rPr>
              <a:t>q</a:t>
            </a:r>
            <a:r>
              <a:rPr lang="ms-MY"/>
              <a:t>), we are </a:t>
            </a:r>
            <a:r>
              <a:rPr lang="ms-MY" u="sng"/>
              <a:t>not able to input at the next prompt</a:t>
            </a:r>
            <a:r>
              <a:rPr lang="ms-MY"/>
              <a:t>, which is seemingly skipped: </a:t>
            </a:r>
          </a:p>
          <a:p>
            <a:pPr lvl="1"/>
            <a:endParaRPr lang="ms-MY" sz="2200"/>
          </a:p>
          <a:p>
            <a:endParaRPr lang="ms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25B0A4-6D5A-D144-9B33-C789352D0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8229600" cy="9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16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ms-MY"/>
              <a:t>As the output reflects, by curing the problem of a whitespace character not being recognized (i.e. press the Enter key), we have introduced a </a:t>
            </a:r>
            <a:r>
              <a:rPr lang="ms-MY" u="sng"/>
              <a:t>new problem when a printable character is inputted</a:t>
            </a:r>
            <a:r>
              <a:rPr lang="ms-MY"/>
              <a:t>.</a:t>
            </a:r>
          </a:p>
          <a:p>
            <a:r>
              <a:rPr lang="ms-MY"/>
              <a:t>This new problem is due to input buffer mechanism in responding to user input via keyboard.</a:t>
            </a:r>
          </a:p>
          <a:p>
            <a:r>
              <a:rPr lang="ms-MY"/>
              <a:t>The input buffer is an area of memory that stores input, such as from the keyboard, until that input is assigned by cin.</a:t>
            </a:r>
          </a:p>
          <a:p>
            <a:endParaRPr lang="ms-MY"/>
          </a:p>
          <a:p>
            <a:endParaRPr lang="ms-MY"/>
          </a:p>
          <a:p>
            <a:endParaRPr lang="ms-MY"/>
          </a:p>
          <a:p>
            <a:pPr marL="0" indent="0">
              <a:buNone/>
            </a:pPr>
            <a:endParaRPr lang="ms-MY"/>
          </a:p>
          <a:p>
            <a:pPr marL="0" indent="0">
              <a:buNone/>
            </a:pPr>
            <a:endParaRPr lang="ms-MY" sz="1200"/>
          </a:p>
          <a:p>
            <a:endParaRPr lang="ms-MY"/>
          </a:p>
          <a:p>
            <a:pPr lvl="1"/>
            <a:endParaRPr lang="ms-MY" sz="2200"/>
          </a:p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294551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66800"/>
            <a:ext cx="5257800" cy="5257800"/>
          </a:xfrm>
        </p:spPr>
        <p:txBody>
          <a:bodyPr/>
          <a:lstStyle/>
          <a:p>
            <a:r>
              <a:rPr lang="ms-MY" sz="2000"/>
              <a:t>If we type the letter x and then press the ENTER key, the input buffer contains two characters,  </a:t>
            </a:r>
            <a:r>
              <a:rPr lang="ms-MY" sz="2000">
                <a:solidFill>
                  <a:srgbClr val="FF0000"/>
                </a:solidFill>
                <a:highlight>
                  <a:srgbClr val="FFFF00"/>
                </a:highlight>
              </a:rPr>
              <a:t> x </a:t>
            </a:r>
            <a:r>
              <a:rPr lang="ms-MY" sz="2000"/>
              <a:t> and </a:t>
            </a:r>
            <a:r>
              <a:rPr lang="ms-MY" sz="2000">
                <a:solidFill>
                  <a:srgbClr val="FF0000"/>
                </a:solidFill>
                <a:highlight>
                  <a:srgbClr val="FFFF00"/>
                </a:highlight>
              </a:rPr>
              <a:t>\n </a:t>
            </a:r>
            <a:r>
              <a:rPr lang="ms-MY" sz="2000"/>
              <a:t> (i.e. the ENTER key)</a:t>
            </a:r>
          </a:p>
          <a:p>
            <a:r>
              <a:rPr lang="ms-MY" sz="2000"/>
              <a:t>The </a:t>
            </a:r>
            <a:r>
              <a:rPr lang="ms-MY" sz="2000" b="1" u="sng"/>
              <a:t>get</a:t>
            </a:r>
            <a:r>
              <a:rPr lang="ms-MY" sz="2000"/>
              <a:t> function of the cin removes the first character, </a:t>
            </a:r>
            <a:r>
              <a:rPr lang="ms-MY" sz="2000">
                <a:solidFill>
                  <a:srgbClr val="FF0000"/>
                </a:solidFill>
                <a:highlight>
                  <a:srgbClr val="FFFF00"/>
                </a:highlight>
              </a:rPr>
              <a:t> x </a:t>
            </a:r>
            <a:r>
              <a:rPr lang="ms-MY" sz="2000"/>
              <a:t> , from the input buffer and assigns that value to the variable ch. </a:t>
            </a:r>
          </a:p>
          <a:p>
            <a:r>
              <a:rPr lang="ms-MY" sz="2000"/>
              <a:t>As shown in figure, the newline </a:t>
            </a:r>
            <a:r>
              <a:rPr lang="ms-MY" sz="2000">
                <a:solidFill>
                  <a:srgbClr val="FF0000"/>
                </a:solidFill>
                <a:highlight>
                  <a:srgbClr val="FFFF00"/>
                </a:highlight>
              </a:rPr>
              <a:t>\n</a:t>
            </a:r>
            <a:r>
              <a:rPr lang="ms-MY" sz="2000"/>
              <a:t> character still remains in the input buffer.</a:t>
            </a:r>
          </a:p>
          <a:p>
            <a:r>
              <a:rPr lang="ms-MY" sz="2000"/>
              <a:t>Since the newline character remains in the input buffer, at the next iteration of the loop, we do not have the opportunity to enter input.</a:t>
            </a:r>
          </a:p>
          <a:p>
            <a:endParaRPr lang="ms-MY" sz="2000"/>
          </a:p>
          <a:p>
            <a:endParaRPr lang="ms-MY" sz="2000"/>
          </a:p>
          <a:p>
            <a:endParaRPr lang="ms-MY" sz="2000"/>
          </a:p>
          <a:p>
            <a:pPr marL="0" indent="0">
              <a:buNone/>
            </a:pPr>
            <a:endParaRPr lang="ms-MY" sz="2000"/>
          </a:p>
          <a:p>
            <a:pPr marL="0" indent="0">
              <a:buNone/>
            </a:pPr>
            <a:endParaRPr lang="ms-MY" sz="2000"/>
          </a:p>
          <a:p>
            <a:endParaRPr lang="ms-MY" sz="2000"/>
          </a:p>
          <a:p>
            <a:pPr lvl="1"/>
            <a:endParaRPr lang="ms-MY"/>
          </a:p>
          <a:p>
            <a:endParaRPr lang="ms-MY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AE80E-8971-5842-85B2-DEED3BFB2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354" y="1066800"/>
            <a:ext cx="4013200" cy="3746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338362-CD27-414D-9F71-32A2E64AF7C8}"/>
              </a:ext>
            </a:extLst>
          </p:cNvPr>
          <p:cNvSpPr/>
          <p:nvPr/>
        </p:nvSpPr>
        <p:spPr>
          <a:xfrm>
            <a:off x="6172200" y="4114800"/>
            <a:ext cx="2743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31F40B-4479-D240-BF0A-7E917B2C5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8229600" cy="97507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23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102116"/>
            <a:ext cx="8229600" cy="1137846"/>
          </a:xfrm>
        </p:spPr>
        <p:txBody>
          <a:bodyPr/>
          <a:lstStyle/>
          <a:p>
            <a:r>
              <a:rPr lang="en-US" b="1" i="1" u="sng" dirty="0"/>
              <a:t>Mixing</a:t>
            </a:r>
            <a:r>
              <a:rPr lang="en-US" b="1" dirty="0"/>
              <a:t> </a:t>
            </a:r>
            <a:r>
              <a:rPr lang="en-US" b="1" u="sng" dirty="0" err="1"/>
              <a:t>cin</a:t>
            </a:r>
            <a:r>
              <a:rPr lang="en-US" b="1" u="sng" dirty="0"/>
              <a:t> &gt;&gt;</a:t>
            </a:r>
            <a:r>
              <a:rPr lang="en-US" dirty="0"/>
              <a:t> and </a:t>
            </a:r>
            <a:r>
              <a:rPr lang="en-US" b="1" u="sng" dirty="0" err="1"/>
              <a:t>cin.get</a:t>
            </a:r>
            <a:r>
              <a:rPr lang="en-US" b="1" u="sng" dirty="0"/>
              <a:t>()</a:t>
            </a:r>
            <a:r>
              <a:rPr lang="en-US" dirty="0"/>
              <a:t> in the </a:t>
            </a:r>
            <a:r>
              <a:rPr lang="en-US" b="1" u="sng" dirty="0"/>
              <a:t>same program</a:t>
            </a:r>
            <a:r>
              <a:rPr lang="en-US" dirty="0"/>
              <a:t> can cause input errors that are hard to detect.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" y="2626116"/>
            <a:ext cx="8229600" cy="2784084"/>
          </a:xfrm>
          <a:prstGeom prst="roundRect">
            <a:avLst/>
          </a:prstGeom>
          <a:ln>
            <a:round/>
          </a:ln>
        </p:spPr>
        <p:txBody>
          <a:bodyPr anchor="ctr" anchorCtr="0"/>
          <a:lstStyle/>
          <a:p>
            <a:r>
              <a:rPr lang="en-US" dirty="0"/>
              <a:t>To </a:t>
            </a:r>
            <a:r>
              <a:rPr lang="en-US" b="1" u="sng" dirty="0"/>
              <a:t>skip over unneeded characters</a:t>
            </a:r>
            <a:r>
              <a:rPr lang="en-US" dirty="0"/>
              <a:t> that are still in the input buffer ( also known as keyboard buffer), use </a:t>
            </a:r>
            <a:r>
              <a:rPr lang="en-US" b="1" u="sng" dirty="0" err="1"/>
              <a:t>cin.ignore</a:t>
            </a:r>
            <a:r>
              <a:rPr lang="en-US" b="1" u="sng" dirty="0"/>
              <a:t>()</a:t>
            </a:r>
            <a:r>
              <a:rPr lang="en-US" dirty="0"/>
              <a:t>:</a:t>
            </a:r>
          </a:p>
          <a:p>
            <a:pPr marL="712788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12788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//skip next char</a:t>
            </a:r>
          </a:p>
          <a:p>
            <a:pPr marL="712788" indent="0">
              <a:buNone/>
            </a:pPr>
            <a:r>
              <a:rPr lang="en-US" sz="22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cin.ignore</a:t>
            </a:r>
            <a:r>
              <a:rPr lang="en-US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712788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//skip the next 10 char. @ until a ‘\n'</a:t>
            </a:r>
          </a:p>
          <a:p>
            <a:pPr marL="712788" indent="0">
              <a:buNone/>
            </a:pPr>
            <a:r>
              <a:rPr lang="en-US" sz="2200" b="1" dirty="0" err="1">
                <a:solidFill>
                  <a:srgbClr val="FFFF00"/>
                </a:solidFill>
                <a:latin typeface="Courier New" pitchFamily="49" charset="0"/>
              </a:rPr>
              <a:t>cin.ignore</a:t>
            </a:r>
            <a:r>
              <a:rPr lang="en-US" sz="2200" b="1" dirty="0">
                <a:solidFill>
                  <a:srgbClr val="FFFF00"/>
                </a:solidFill>
                <a:latin typeface="Courier New" pitchFamily="49" charset="0"/>
              </a:rPr>
              <a:t>(10,'\n');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5FE5F6-4F66-834D-B1B5-96669A2F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</p:spTree>
    <p:extLst>
      <p:ext uri="{BB962C8B-B14F-4D97-AF65-F5344CB8AC3E}">
        <p14:creationId xmlns:p14="http://schemas.microsoft.com/office/powerpoint/2010/main" val="2743318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ms-MY">
                <a:solidFill>
                  <a:schemeClr val="tx1"/>
                </a:solidFill>
                <a:highlight>
                  <a:srgbClr val="FFFF00"/>
                </a:highlight>
              </a:rPr>
              <a:t>Change the program, use cin.ignore :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#include &lt;iostream&gt; 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using namespace std; 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int main(void) { 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char ch; 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do {    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        cout &lt;&lt; "Press Q or q to quit, any other key to continue: ";    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        cin.get(ch); 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        </a:t>
            </a:r>
            <a:r>
              <a:rPr lang="ms-MY" sz="1800" b="1"/>
              <a:t>if (ch != '\n')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 b="1"/>
              <a:t>                  cin.ignore();  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        if (ch != 'Q' &amp;&amp; ch != 'q')       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	cout &lt;&lt; "You want to continue?\n";   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       else      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	 cout &lt;&lt; "You quit"; 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        } while (ch != 'Q' &amp;&amp; ch != 'q’); 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return 0; 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}</a:t>
            </a:r>
          </a:p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2111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C17E7-4911-1245-B58A-C483D79E77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066800"/>
            <a:ext cx="3810000" cy="914400"/>
          </a:xfrm>
        </p:spPr>
        <p:txBody>
          <a:bodyPr/>
          <a:lstStyle/>
          <a:p>
            <a:r>
              <a:rPr lang="ms-MY"/>
              <a:t>cin.ignore will flush / empty the input buffer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C7421-B662-6A47-A08B-B8896D8B4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23" y="1143000"/>
            <a:ext cx="399577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67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Introduction to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26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Stream Manipulators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51311"/>
              </p:ext>
            </p:extLst>
          </p:nvPr>
        </p:nvGraphicFramePr>
        <p:xfrm>
          <a:off x="152400" y="1468120"/>
          <a:ext cx="8839200" cy="455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r>
                        <a:rPr lang="en-US" sz="2400" dirty="0"/>
                        <a:t>Stream Manipulator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Description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setw</a:t>
                      </a:r>
                      <a:r>
                        <a:rPr lang="en-US" sz="2400" b="1" dirty="0"/>
                        <a:t>(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b="1" dirty="0"/>
                        <a:t>)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Establishes a print field on </a:t>
                      </a:r>
                      <a:r>
                        <a:rPr lang="en-US" sz="2400" i="1" dirty="0"/>
                        <a:t>n</a:t>
                      </a:r>
                      <a:r>
                        <a:rPr lang="en-US" sz="2400" dirty="0"/>
                        <a:t> spaces.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400" b="1" dirty="0"/>
                        <a:t>fixed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Displays floating-point numbers in fixed point notation.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showpoint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Causes a decimal point and trailing zeros to be displayed,</a:t>
                      </a:r>
                      <a:r>
                        <a:rPr lang="en-US" sz="2400" baseline="0" dirty="0"/>
                        <a:t> even there is no fractional part.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setprecision</a:t>
                      </a:r>
                      <a:r>
                        <a:rPr lang="en-US" sz="2400" b="1" dirty="0"/>
                        <a:t>(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b="1" dirty="0"/>
                        <a:t>)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Sets the precision</a:t>
                      </a:r>
                      <a:r>
                        <a:rPr lang="en-US" sz="2400" baseline="0" dirty="0"/>
                        <a:t> of floating-point numbers.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400" b="1" dirty="0"/>
                        <a:t>left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Causes subsequent output to be left justified.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400" b="1" dirty="0"/>
                        <a:t>right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Causes subsequent output to be right justified.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970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Input and Output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Can use files instead of keyboard and monitor screen for program input and output.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File: a set of data stored on a computer, often on a disk drive. </a:t>
            </a:r>
            <a:r>
              <a:rPr lang="en-GB" dirty="0"/>
              <a:t> </a:t>
            </a:r>
          </a:p>
          <a:p>
            <a:pPr lvl="1"/>
            <a:r>
              <a:rPr lang="en-US" dirty="0"/>
              <a:t>Allows data to be retained between program runs.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 anchor="ctr"/>
          <a:lstStyle/>
          <a:p>
            <a:r>
              <a:rPr lang="en-US" dirty="0"/>
              <a:t>Programs can read from and/ or write to files.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Used in many applications: word processing, databases, spreadsheets, compilers.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536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Operations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747446"/>
          </a:xfrm>
        </p:spPr>
        <p:txBody>
          <a:bodyPr/>
          <a:lstStyle/>
          <a:p>
            <a:r>
              <a:rPr lang="en-US" dirty="0"/>
              <a:t>Requires </a:t>
            </a:r>
            <a:r>
              <a:rPr lang="en-US" b="1" dirty="0" err="1">
                <a:solidFill>
                  <a:srgbClr val="FFFF00"/>
                </a:solidFill>
              </a:rPr>
              <a:t>file stream</a:t>
            </a:r>
            <a:r>
              <a:rPr lang="en-US" dirty="0"/>
              <a:t> header file:</a:t>
            </a:r>
          </a:p>
          <a:p>
            <a:pPr lvl="1"/>
            <a:r>
              <a:rPr lang="en-US" dirty="0"/>
              <a:t>use </a:t>
            </a:r>
            <a:r>
              <a:rPr lang="en-US" b="1" u="sng" dirty="0" err="1"/>
              <a:t>ifstream</a:t>
            </a:r>
            <a:r>
              <a:rPr lang="en-US" dirty="0"/>
              <a:t> data type for input files.</a:t>
            </a:r>
          </a:p>
          <a:p>
            <a:pPr lvl="1"/>
            <a:r>
              <a:rPr lang="en-US" dirty="0"/>
              <a:t>use </a:t>
            </a:r>
            <a:r>
              <a:rPr lang="en-US" b="1" u="sng" dirty="0" err="1"/>
              <a:t>ofstream</a:t>
            </a:r>
            <a:r>
              <a:rPr lang="en-US" dirty="0"/>
              <a:t> data type for output files.</a:t>
            </a:r>
          </a:p>
          <a:p>
            <a:pPr lvl="1"/>
            <a:r>
              <a:rPr lang="en-US" dirty="0"/>
              <a:t>use </a:t>
            </a:r>
            <a:r>
              <a:rPr lang="en-US" b="1" u="sng" dirty="0" err="1"/>
              <a:t>fstream</a:t>
            </a:r>
            <a:r>
              <a:rPr lang="en-US" dirty="0"/>
              <a:t> data type for both input, output files.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3352800"/>
            <a:ext cx="8229600" cy="1295400"/>
          </a:xfrm>
        </p:spPr>
        <p:txBody>
          <a:bodyPr anchor="ctr"/>
          <a:lstStyle/>
          <a:p>
            <a:r>
              <a:rPr lang="en-US" b="1" dirty="0" err="1">
                <a:solidFill>
                  <a:srgbClr val="FFFF00"/>
                </a:solidFill>
              </a:rPr>
              <a:t>ifstream</a:t>
            </a:r>
            <a:r>
              <a:rPr lang="en-US" dirty="0">
                <a:solidFill>
                  <a:srgbClr val="FFFF00"/>
                </a:solidFill>
              </a:rPr>
              <a:t>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Open for </a:t>
            </a:r>
            <a:r>
              <a:rPr lang="en-US" b="1" u="sng" dirty="0"/>
              <a:t>input only</a:t>
            </a:r>
            <a:r>
              <a:rPr lang="en-US" dirty="0"/>
              <a:t> and file </a:t>
            </a:r>
            <a:r>
              <a:rPr lang="en-US" b="1" u="sng" dirty="0"/>
              <a:t>cannot be written</a:t>
            </a:r>
            <a:r>
              <a:rPr lang="en-US" dirty="0"/>
              <a:t> to.</a:t>
            </a:r>
          </a:p>
          <a:p>
            <a:pPr lvl="1"/>
            <a:r>
              <a:rPr lang="en-US" dirty="0"/>
              <a:t>Open </a:t>
            </a:r>
            <a:r>
              <a:rPr lang="en-US" b="1" u="sng" dirty="0"/>
              <a:t>fails</a:t>
            </a:r>
            <a:r>
              <a:rPr lang="en-US" dirty="0"/>
              <a:t> if file does not exist.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4724400"/>
            <a:ext cx="8229600" cy="1676400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ofstream</a:t>
            </a:r>
            <a:r>
              <a:rPr lang="en-US" b="1" dirty="0">
                <a:solidFill>
                  <a:srgbClr val="FFFF00"/>
                </a:solidFill>
              </a:rPr>
              <a:t>: </a:t>
            </a:r>
          </a:p>
          <a:p>
            <a:pPr lvl="1"/>
            <a:r>
              <a:rPr lang="en-US" dirty="0"/>
              <a:t>Open for </a:t>
            </a:r>
            <a:r>
              <a:rPr lang="en-US" b="1" u="sng" dirty="0"/>
              <a:t>output only</a:t>
            </a:r>
            <a:r>
              <a:rPr lang="en-US" dirty="0"/>
              <a:t> and file </a:t>
            </a:r>
            <a:r>
              <a:rPr lang="en-US" b="1" u="sng" dirty="0"/>
              <a:t>cannot be read</a:t>
            </a:r>
            <a:r>
              <a:rPr lang="en-US" dirty="0"/>
              <a:t> from.</a:t>
            </a:r>
          </a:p>
          <a:p>
            <a:pPr lvl="1"/>
            <a:r>
              <a:rPr lang="en-US" dirty="0"/>
              <a:t>File will be </a:t>
            </a:r>
            <a:r>
              <a:rPr lang="en-US" b="1" u="sng" dirty="0"/>
              <a:t>created</a:t>
            </a:r>
            <a:r>
              <a:rPr lang="en-US" dirty="0"/>
              <a:t> if no file exists.</a:t>
            </a:r>
          </a:p>
          <a:p>
            <a:pPr lvl="1"/>
            <a:r>
              <a:rPr lang="en-US" dirty="0"/>
              <a:t>File contents will be </a:t>
            </a:r>
            <a:r>
              <a:rPr lang="en-US" b="1" u="sng" dirty="0"/>
              <a:t>erased</a:t>
            </a:r>
            <a:r>
              <a:rPr lang="en-US" dirty="0"/>
              <a:t> if file exists.</a:t>
            </a:r>
          </a:p>
        </p:txBody>
      </p:sp>
    </p:spTree>
    <p:extLst>
      <p:ext uri="{BB962C8B-B14F-4D97-AF65-F5344CB8AC3E}">
        <p14:creationId xmlns:p14="http://schemas.microsoft.com/office/powerpoint/2010/main" val="3399499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Operation</a:t>
            </a:r>
            <a:r>
              <a:rPr lang="en-GB" dirty="0"/>
              <a:t>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fstream</a:t>
            </a:r>
            <a:r>
              <a:rPr lang="en-US" dirty="0"/>
              <a:t> object can be used for either </a:t>
            </a:r>
            <a:r>
              <a:rPr lang="en-US" b="1" u="sng" dirty="0"/>
              <a:t>input or output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4856" y="2566314"/>
            <a:ext cx="8229600" cy="3529686"/>
          </a:xfrm>
          <a:prstGeom prst="rect">
            <a:avLst/>
          </a:prstGeo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fstream</a:t>
            </a:r>
            <a:r>
              <a:rPr lang="en-US" b="1" dirty="0">
                <a:solidFill>
                  <a:srgbClr val="FFFF00"/>
                </a:solidFill>
              </a:rPr>
              <a:t>: </a:t>
            </a:r>
            <a:r>
              <a:rPr lang="en-US" dirty="0"/>
              <a:t>must specify mode on the </a:t>
            </a:r>
            <a:r>
              <a:rPr lang="en-US" b="1" u="sng" dirty="0"/>
              <a:t>open</a:t>
            </a:r>
            <a:r>
              <a:rPr lang="en-US" dirty="0"/>
              <a:t> statement. Sample modes:</a:t>
            </a:r>
          </a:p>
          <a:p>
            <a:pPr lvl="1">
              <a:buClr>
                <a:schemeClr val="bg1"/>
              </a:buClr>
            </a:pPr>
            <a:r>
              <a:rPr lang="en-US" sz="2200" b="1" dirty="0" err="1">
                <a:solidFill>
                  <a:srgbClr val="FFFF00"/>
                </a:solidFill>
              </a:rPr>
              <a:t>ios</a:t>
            </a:r>
            <a:r>
              <a:rPr lang="en-US" sz="2200" b="1" dirty="0">
                <a:solidFill>
                  <a:srgbClr val="FFFF00"/>
                </a:solidFill>
              </a:rPr>
              <a:t>::in</a:t>
            </a:r>
            <a:r>
              <a:rPr lang="en-US" dirty="0"/>
              <a:t> for input mode.</a:t>
            </a:r>
          </a:p>
          <a:p>
            <a:pPr lvl="1">
              <a:buClr>
                <a:schemeClr val="bg1"/>
              </a:buClr>
            </a:pPr>
            <a:r>
              <a:rPr lang="en-US" sz="2200" b="1" dirty="0" err="1">
                <a:solidFill>
                  <a:srgbClr val="FFFF00"/>
                </a:solidFill>
              </a:rPr>
              <a:t>ios</a:t>
            </a:r>
            <a:r>
              <a:rPr lang="en-US" sz="2200" b="1" dirty="0">
                <a:solidFill>
                  <a:srgbClr val="FFFF00"/>
                </a:solidFill>
              </a:rPr>
              <a:t>::out</a:t>
            </a:r>
            <a:r>
              <a:rPr lang="en-US" dirty="0"/>
              <a:t> for output mode.</a:t>
            </a:r>
          </a:p>
          <a:p>
            <a:pPr lvl="1">
              <a:buClr>
                <a:schemeClr val="bg1"/>
              </a:buClr>
            </a:pPr>
            <a:r>
              <a:rPr lang="en-US" sz="2200" b="1" dirty="0" err="1">
                <a:solidFill>
                  <a:srgbClr val="FFFF00"/>
                </a:solidFill>
              </a:rPr>
              <a:t>ios</a:t>
            </a:r>
            <a:r>
              <a:rPr lang="en-US" sz="2200" b="1" dirty="0">
                <a:solidFill>
                  <a:srgbClr val="FFFF00"/>
                </a:solidFill>
              </a:rPr>
              <a:t>::binary </a:t>
            </a:r>
            <a:r>
              <a:rPr lang="en-US" dirty="0"/>
              <a:t>for binary mode.</a:t>
            </a:r>
          </a:p>
          <a:p>
            <a:pPr lvl="1">
              <a:buClr>
                <a:schemeClr val="bg1"/>
              </a:buClr>
            </a:pPr>
            <a:r>
              <a:rPr lang="en-US" sz="2200" b="1" dirty="0" err="1">
                <a:solidFill>
                  <a:srgbClr val="FFFF00"/>
                </a:solidFill>
              </a:rPr>
              <a:t>ios</a:t>
            </a:r>
            <a:r>
              <a:rPr lang="en-US" sz="2200" b="1" dirty="0">
                <a:solidFill>
                  <a:srgbClr val="FFFF00"/>
                </a:solidFill>
              </a:rPr>
              <a:t>::app</a:t>
            </a:r>
            <a:r>
              <a:rPr lang="en-US" dirty="0"/>
              <a:t> for append mode. </a:t>
            </a:r>
          </a:p>
          <a:p>
            <a:pPr lvl="3">
              <a:buClr>
                <a:schemeClr val="bg1"/>
              </a:buClr>
            </a:pPr>
            <a:r>
              <a:rPr lang="en-US" dirty="0"/>
              <a:t>All output operations are performed at the end of the file, appending the content to the current content of the file.</a:t>
            </a:r>
          </a:p>
          <a:p>
            <a:pPr lvl="1">
              <a:buClr>
                <a:schemeClr val="bg1"/>
              </a:buClr>
            </a:pPr>
            <a:endParaRPr lang="en-US" dirty="0"/>
          </a:p>
          <a:p>
            <a:pPr lvl="1">
              <a:buClr>
                <a:schemeClr val="bg1"/>
              </a:buClr>
            </a:pPr>
            <a:endParaRPr lang="en-US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076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File Input and Output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8231D-4B2F-1441-877F-85F85786DB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B7B750-9103-254E-B41A-85A1E771F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4FA84C-663E-BA40-A581-29879D01E0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286000"/>
            <a:ext cx="8229600" cy="3733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ms-MY" sz="2800"/>
              <a:t>Open the file</a:t>
            </a:r>
          </a:p>
          <a:p>
            <a:pPr marL="457200" indent="-457200">
              <a:buFont typeface="+mj-lt"/>
              <a:buAutoNum type="arabicPeriod"/>
            </a:pPr>
            <a:r>
              <a:rPr lang="ms-MY" sz="2800"/>
              <a:t>Use the file:</a:t>
            </a:r>
          </a:p>
          <a:p>
            <a:pPr marL="857250" lvl="1" indent="-457200"/>
            <a:r>
              <a:rPr lang="ms-MY" sz="2800"/>
              <a:t>read from</a:t>
            </a:r>
          </a:p>
          <a:p>
            <a:pPr marL="857250" lvl="1" indent="-457200"/>
            <a:r>
              <a:rPr lang="ms-MY" sz="2800"/>
              <a:t>write to</a:t>
            </a:r>
          </a:p>
          <a:p>
            <a:pPr marL="857250" lvl="1" indent="-457200"/>
            <a:r>
              <a:rPr lang="ms-MY" sz="2800"/>
              <a:t>OR both</a:t>
            </a:r>
          </a:p>
          <a:p>
            <a:pPr marL="514350" indent="-514350">
              <a:buFont typeface="+mj-lt"/>
              <a:buAutoNum type="arabicPeriod"/>
            </a:pPr>
            <a:r>
              <a:rPr lang="ms-MY" sz="2800"/>
              <a:t>Close the file</a:t>
            </a:r>
          </a:p>
          <a:p>
            <a:pPr marL="857250" lvl="1" indent="-457200">
              <a:buFont typeface="+mj-lt"/>
              <a:buAutoNum type="arabicPeriod"/>
            </a:pPr>
            <a:endParaRPr lang="ms-MY" sz="280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732F0FE-0198-0242-8B76-A873FBA529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r>
              <a:rPr lang="ms-MY" sz="2800"/>
              <a:t>Steps to use file:</a:t>
            </a:r>
          </a:p>
        </p:txBody>
      </p:sp>
    </p:spTree>
    <p:extLst>
      <p:ext uri="{BB962C8B-B14F-4D97-AF65-F5344CB8AC3E}">
        <p14:creationId xmlns:p14="http://schemas.microsoft.com/office/powerpoint/2010/main" val="356924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Opening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en-US" dirty="0"/>
              <a:t>Create a link between file name (outside the program) and file stream object (inside the program).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362200"/>
            <a:ext cx="8229600" cy="862686"/>
          </a:xfrm>
        </p:spPr>
        <p:txBody>
          <a:bodyPr anchor="ctr"/>
          <a:lstStyle/>
          <a:p>
            <a:r>
              <a:rPr lang="en-US" dirty="0"/>
              <a:t>File must be declared before opening.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856" y="3429000"/>
            <a:ext cx="8229600" cy="3124200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example:</a:t>
            </a:r>
          </a:p>
          <a:p>
            <a:pPr marL="803275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gradeList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803275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803275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studentRecord;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38749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Opening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066800"/>
            <a:ext cx="8229600" cy="604446"/>
          </a:xfrm>
        </p:spPr>
        <p:txBody>
          <a:bodyPr/>
          <a:lstStyle/>
          <a:p>
            <a:r>
              <a:rPr lang="en-US" dirty="0"/>
              <a:t>Filename may include drive and/or path info.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752600"/>
            <a:ext cx="8229600" cy="1524000"/>
          </a:xfrm>
        </p:spPr>
        <p:txBody>
          <a:bodyPr anchor="ctr"/>
          <a:lstStyle/>
          <a:p>
            <a:r>
              <a:rPr lang="en-US" b="1" dirty="0" err="1">
                <a:solidFill>
                  <a:srgbClr val="FFFF00"/>
                </a:solidFill>
              </a:rPr>
              <a:t>ifstream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FFFF00"/>
                </a:solidFill>
              </a:rPr>
              <a:t>ofstream</a:t>
            </a:r>
            <a:r>
              <a:rPr lang="en-US" dirty="0"/>
              <a:t> - use the </a:t>
            </a:r>
            <a:r>
              <a:rPr lang="en-US" b="1" dirty="0">
                <a:solidFill>
                  <a:srgbClr val="FFFF00"/>
                </a:solidFill>
              </a:rPr>
              <a:t>open()</a:t>
            </a:r>
            <a:r>
              <a:rPr lang="en-US" dirty="0"/>
              <a:t> member function:</a:t>
            </a:r>
          </a:p>
          <a:p>
            <a:pPr marL="803275" indent="0">
              <a:buNone/>
            </a:pP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infile.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("inventory.dat");</a:t>
            </a:r>
          </a:p>
          <a:p>
            <a:pPr marL="803275" indent="0">
              <a:buNone/>
            </a:pP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outfile.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("report.txt");</a:t>
            </a:r>
            <a:endParaRPr lang="en-GB" sz="2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352800"/>
            <a:ext cx="8229600" cy="1401240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fstream</a:t>
            </a:r>
            <a:r>
              <a:rPr lang="en-US" dirty="0"/>
              <a:t> - use the </a:t>
            </a:r>
            <a:r>
              <a:rPr lang="en-US" b="1" dirty="0">
                <a:solidFill>
                  <a:srgbClr val="FFFF00"/>
                </a:solidFill>
              </a:rPr>
              <a:t>open()</a:t>
            </a:r>
            <a:r>
              <a:rPr lang="en-US" dirty="0"/>
              <a:t> member function and </a:t>
            </a:r>
            <a:r>
              <a:rPr lang="en-US" b="1" dirty="0">
                <a:solidFill>
                  <a:srgbClr val="FFFF00"/>
                </a:solidFill>
              </a:rPr>
              <a:t>mode</a:t>
            </a:r>
            <a:r>
              <a:rPr lang="en-US" dirty="0"/>
              <a:t>(s):</a:t>
            </a:r>
          </a:p>
          <a:p>
            <a:pPr marL="803275" indent="0">
              <a:buNone/>
            </a:pP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infile.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("inventory.dat", 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1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::in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803275" indent="0">
              <a:buNone/>
            </a:pP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outfile.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("report.txt", 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1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::out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100" dirty="0"/>
          </a:p>
          <a:p>
            <a:endParaRPr lang="en-GB" sz="2000" dirty="0"/>
          </a:p>
          <a:p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4906441"/>
            <a:ext cx="8229600" cy="960959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fstream</a:t>
            </a:r>
            <a:r>
              <a:rPr lang="en-US" dirty="0"/>
              <a:t> - can be combined on open call:</a:t>
            </a:r>
          </a:p>
          <a:p>
            <a:pPr marL="803275" indent="0">
              <a:buNone/>
            </a:pP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dFile.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("class.txt", 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1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::in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1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::out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12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Opening Files (cont.)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447800"/>
            <a:ext cx="8229600" cy="1752600"/>
          </a:xfrm>
        </p:spPr>
        <p:txBody>
          <a:bodyPr/>
          <a:lstStyle/>
          <a:p>
            <a:r>
              <a:rPr lang="en-US" dirty="0"/>
              <a:t>Can open file at declaration:</a:t>
            </a:r>
          </a:p>
          <a:p>
            <a:pPr marL="803275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gradeList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("grades.txt");</a:t>
            </a:r>
          </a:p>
          <a:p>
            <a:pPr marL="803275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("inventory.dat",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::in);</a:t>
            </a:r>
          </a:p>
          <a:p>
            <a:pPr marL="803275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file("class.txt",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::in |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::out);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3275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3275" indent="0">
              <a:buNone/>
            </a:pPr>
            <a:endParaRPr lang="en-GB"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429000"/>
            <a:ext cx="8229600" cy="914400"/>
          </a:xfrm>
        </p:spPr>
        <p:txBody>
          <a:bodyPr anchor="ctr"/>
          <a:lstStyle/>
          <a:p>
            <a:r>
              <a:rPr lang="en-US" dirty="0"/>
              <a:t>Output file will be created if necessary; existing file will be erased first.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4572000"/>
            <a:ext cx="8229600" cy="914400"/>
          </a:xfrm>
        </p:spPr>
        <p:txBody>
          <a:bodyPr anchor="ctr"/>
          <a:lstStyle/>
          <a:p>
            <a:r>
              <a:rPr lang="en-US" dirty="0"/>
              <a:t>Input file must exist for open to work.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89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Opening Files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595046"/>
          </a:xfrm>
        </p:spPr>
        <p:txBody>
          <a:bodyPr/>
          <a:lstStyle/>
          <a:p>
            <a:r>
              <a:rPr lang="en-US" dirty="0"/>
              <a:t>File stream object set to </a:t>
            </a:r>
            <a:r>
              <a:rPr lang="en-US" b="1" dirty="0">
                <a:solidFill>
                  <a:srgbClr val="FFFF00"/>
                </a:solidFill>
              </a:rPr>
              <a:t>0(false)</a:t>
            </a:r>
            <a:r>
              <a:rPr lang="en-US" dirty="0"/>
              <a:t>, if </a:t>
            </a:r>
            <a:r>
              <a:rPr lang="en-US" b="1" dirty="0">
                <a:solidFill>
                  <a:srgbClr val="FFFF00"/>
                </a:solidFill>
              </a:rPr>
              <a:t>open failed</a:t>
            </a:r>
            <a:r>
              <a:rPr lang="en-US" dirty="0"/>
              <a:t>. Example: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“ERROR: Cannot open file\n”;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exit(1);</a:t>
            </a:r>
            <a:r>
              <a:rPr lang="en-US" dirty="0"/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3200400"/>
            <a:ext cx="8229600" cy="1600200"/>
          </a:xfrm>
        </p:spPr>
        <p:txBody>
          <a:bodyPr/>
          <a:lstStyle/>
          <a:p>
            <a:r>
              <a:rPr lang="en-US" dirty="0"/>
              <a:t>Can use </a:t>
            </a:r>
            <a:r>
              <a:rPr lang="en-US" b="1" dirty="0">
                <a:solidFill>
                  <a:srgbClr val="FFFF00"/>
                </a:solidFill>
                <a:cs typeface="Courier New" panose="02070309020205020404" pitchFamily="49" charset="0"/>
              </a:rPr>
              <a:t>fail</a:t>
            </a:r>
            <a:r>
              <a:rPr lang="en-US" b="1" dirty="0">
                <a:solidFill>
                  <a:srgbClr val="FFFF00"/>
                </a:solidFill>
              </a:rPr>
              <a:t>() </a:t>
            </a:r>
            <a:r>
              <a:rPr lang="en-US" dirty="0"/>
              <a:t>member function to detect file open error: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20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input.fail</a:t>
            </a:r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“ERROR: Cannot open file\n”;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exit(1);</a:t>
            </a:r>
            <a:r>
              <a:rPr lang="en-US" sz="2000" dirty="0"/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4876800"/>
            <a:ext cx="8229600" cy="1600200"/>
          </a:xfrm>
        </p:spPr>
        <p:txBody>
          <a:bodyPr/>
          <a:lstStyle/>
          <a:p>
            <a:r>
              <a:rPr lang="en-US" dirty="0"/>
              <a:t>Can use </a:t>
            </a:r>
            <a:r>
              <a:rPr lang="en-US" b="1" dirty="0" err="1">
                <a:solidFill>
                  <a:srgbClr val="FFFF00"/>
                </a:solidFill>
                <a:cs typeface="Courier New" panose="02070309020205020404" pitchFamily="49" charset="0"/>
              </a:rPr>
              <a:t>is_open</a:t>
            </a:r>
            <a:r>
              <a:rPr lang="en-US" b="1" dirty="0">
                <a:solidFill>
                  <a:srgbClr val="FFFF00"/>
                </a:solidFill>
              </a:rPr>
              <a:t>() </a:t>
            </a:r>
            <a:r>
              <a:rPr lang="en-US" dirty="0"/>
              <a:t>member function to check if a file is open: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0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input.is_open</a:t>
            </a:r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“ERROR: Cannot open file\n”;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exit(1);</a:t>
            </a:r>
            <a:r>
              <a:rPr lang="en-US" sz="2000" dirty="0"/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968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Files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Can use </a:t>
            </a:r>
            <a:r>
              <a:rPr lang="en-US" b="1" dirty="0">
                <a:solidFill>
                  <a:srgbClr val="FFFF00"/>
                </a:solidFill>
              </a:rPr>
              <a:t>output file object</a:t>
            </a:r>
            <a:r>
              <a:rPr lang="en-US" dirty="0"/>
              <a:t> and </a:t>
            </a:r>
            <a:r>
              <a:rPr lang="en-US" b="1" dirty="0">
                <a:solidFill>
                  <a:srgbClr val="FFFF00"/>
                </a:solidFill>
              </a:rPr>
              <a:t>&lt;&lt;</a:t>
            </a:r>
            <a:r>
              <a:rPr lang="en-US" dirty="0"/>
              <a:t> to send data to a file:</a:t>
            </a:r>
          </a:p>
          <a:p>
            <a:pPr marL="0" indent="0">
              <a:buNone/>
              <a:tabLst>
                <a:tab pos="712788" algn="l"/>
              </a:tabLst>
            </a:pPr>
            <a:r>
              <a:rPr lang="en-US" dirty="0"/>
              <a:t>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"Inventory report";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1676400"/>
          </a:xfrm>
        </p:spPr>
        <p:txBody>
          <a:bodyPr/>
          <a:lstStyle/>
          <a:p>
            <a:r>
              <a:rPr lang="en-US" dirty="0"/>
              <a:t>Can use </a:t>
            </a:r>
            <a:r>
              <a:rPr lang="en-US" b="1" dirty="0">
                <a:solidFill>
                  <a:srgbClr val="FFFF00"/>
                </a:solidFill>
              </a:rPr>
              <a:t>input file object</a:t>
            </a:r>
            <a:r>
              <a:rPr lang="en-US" dirty="0"/>
              <a:t> and </a:t>
            </a:r>
            <a:r>
              <a:rPr lang="en-US" b="1" dirty="0">
                <a:solidFill>
                  <a:srgbClr val="FFFF00"/>
                </a:solidFill>
              </a:rPr>
              <a:t>&gt;&gt;</a:t>
            </a:r>
            <a:r>
              <a:rPr lang="en-US" dirty="0"/>
              <a:t> to copy data from file to variables:</a:t>
            </a:r>
          </a:p>
          <a:p>
            <a:pPr marL="712788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712788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qtyInStock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qtyOnOrder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4267200"/>
            <a:ext cx="8229600" cy="914400"/>
          </a:xfrm>
        </p:spPr>
        <p:txBody>
          <a:bodyPr anchor="ctr"/>
          <a:lstStyle/>
          <a:p>
            <a:r>
              <a:rPr lang="en-US" dirty="0"/>
              <a:t>Can use </a:t>
            </a:r>
            <a:r>
              <a:rPr lang="en-US" b="1" dirty="0" err="1">
                <a:solidFill>
                  <a:srgbClr val="FFFF00"/>
                </a:solidFill>
              </a:rPr>
              <a:t>eof</a:t>
            </a:r>
            <a:r>
              <a:rPr lang="en-US" b="1" dirty="0">
                <a:solidFill>
                  <a:srgbClr val="FFFF00"/>
                </a:solidFill>
              </a:rPr>
              <a:t>()</a:t>
            </a:r>
            <a:r>
              <a:rPr lang="en-US" dirty="0"/>
              <a:t> member function </a:t>
            </a:r>
            <a:r>
              <a:rPr lang="en-US" b="1" dirty="0">
                <a:solidFill>
                  <a:srgbClr val="FFFF00"/>
                </a:solidFill>
              </a:rPr>
              <a:t>to test for end of input file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53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Files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442646"/>
          </a:xfrm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>
                <a:solidFill>
                  <a:srgbClr val="FFFF00"/>
                </a:solidFill>
                <a:cs typeface="Courier New" panose="02070309020205020404" pitchFamily="49" charset="0"/>
              </a:rPr>
              <a:t>close()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member function:</a:t>
            </a:r>
          </a:p>
          <a:p>
            <a:pPr marL="0" indent="0">
              <a:buNone/>
              <a:tabLst>
                <a:tab pos="712788" algn="l"/>
              </a:tabLst>
            </a:pPr>
            <a:r>
              <a:rPr lang="en-US" dirty="0"/>
              <a:t>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infile.close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  <a:tabLst>
                <a:tab pos="712788" algn="l"/>
              </a:tabLst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outfile.close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3200400"/>
            <a:ext cx="8229600" cy="1281165"/>
          </a:xfrm>
        </p:spPr>
        <p:txBody>
          <a:bodyPr/>
          <a:lstStyle/>
          <a:p>
            <a:r>
              <a:rPr lang="en-US" dirty="0"/>
              <a:t>Don’t wait for operating system to close files at program end: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may be limit on number of open files.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may be buffered output data waiting to send to file.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72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Formatting Output: </a:t>
            </a:r>
            <a:r>
              <a:rPr lang="en-GB" dirty="0" err="1"/>
              <a:t>setw</a:t>
            </a:r>
            <a:r>
              <a:rPr lang="en-GB" dirty="0"/>
              <a:t>()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Used to </a:t>
            </a:r>
            <a:r>
              <a:rPr lang="en-US" dirty="0" err="1"/>
              <a:t>ouput</a:t>
            </a:r>
            <a:r>
              <a:rPr lang="en-US" dirty="0"/>
              <a:t> the value of an expression in a </a:t>
            </a:r>
            <a:r>
              <a:rPr lang="en-US" b="1" u="sng" dirty="0"/>
              <a:t>specific number of columns</a:t>
            </a:r>
            <a:endParaRPr lang="en-GB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err="1"/>
              <a:t>setw</a:t>
            </a:r>
            <a:r>
              <a:rPr lang="en-US" b="1" dirty="0"/>
              <a:t>(x)</a:t>
            </a:r>
            <a:r>
              <a:rPr lang="en-US" dirty="0"/>
              <a:t> - outputs the value of the next expression in x columns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3505200"/>
            <a:ext cx="8229600" cy="1524000"/>
          </a:xfrm>
        </p:spPr>
        <p:txBody>
          <a:bodyPr/>
          <a:lstStyle/>
          <a:p>
            <a:r>
              <a:rPr lang="en-GB" dirty="0"/>
              <a:t>The output is </a:t>
            </a:r>
            <a:r>
              <a:rPr lang="en-GB" b="1" u="sng" dirty="0"/>
              <a:t>right-justified</a:t>
            </a:r>
          </a:p>
          <a:p>
            <a:pPr lvl="1" defTabSz="917575"/>
            <a:r>
              <a:rPr lang="en-US" dirty="0"/>
              <a:t>Example: if you specify the number of columns to be 8 and the output requires only 4 columns, then the first four columns are left blank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5645" y="5105400"/>
            <a:ext cx="8229600" cy="1295400"/>
          </a:xfrm>
        </p:spPr>
        <p:txBody>
          <a:bodyPr/>
          <a:lstStyle/>
          <a:p>
            <a:r>
              <a:rPr lang="en-US" dirty="0"/>
              <a:t>If the number of </a:t>
            </a:r>
            <a:r>
              <a:rPr lang="en-US" b="1" u="sng" dirty="0"/>
              <a:t>columns specified is less than</a:t>
            </a:r>
            <a:r>
              <a:rPr lang="en-US" dirty="0"/>
              <a:t> the number of </a:t>
            </a:r>
            <a:r>
              <a:rPr lang="en-US" b="1" u="sng" dirty="0"/>
              <a:t>columns required</a:t>
            </a:r>
            <a:r>
              <a:rPr lang="en-US" dirty="0"/>
              <a:t> by the output, the output </a:t>
            </a:r>
            <a:r>
              <a:rPr lang="en-US" b="1" u="sng" dirty="0"/>
              <a:t>automatically expands</a:t>
            </a:r>
            <a:r>
              <a:rPr lang="en-US" dirty="0"/>
              <a:t> to the required number of columns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9259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5800"/>
            <a:ext cx="8534400" cy="5909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//copy 10 numbers between files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1463"/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("input.txt",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::in); // open the files</a:t>
            </a:r>
          </a:p>
          <a:p>
            <a:pPr marL="271463"/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outfile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("output.txt",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::out);</a:t>
            </a:r>
          </a:p>
          <a:p>
            <a:pPr marL="271463"/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271463"/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1463"/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(!infile) {	</a:t>
            </a:r>
          </a:p>
          <a:p>
            <a:pPr marL="271463"/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cout &lt;&lt; "ERROR: Cannot open input file\n" &lt;&lt; endl;</a:t>
            </a:r>
          </a:p>
          <a:p>
            <a:pPr marL="271463"/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 0; }</a:t>
            </a:r>
          </a:p>
          <a:p>
            <a:pPr marL="271463"/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1463"/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10;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622300"/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// use the files</a:t>
            </a:r>
          </a:p>
          <a:p>
            <a:pPr marL="622300"/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outfile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 &lt;&lt; "\n"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1463"/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infile.close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      // close the files</a:t>
            </a:r>
          </a:p>
          <a:p>
            <a:pPr marL="271463"/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outfile.close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27878"/>
            <a:ext cx="8229600" cy="42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dirty="0"/>
              <a:t>Example 1: File Operations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9221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7000" b="6038"/>
          <a:stretch/>
        </p:blipFill>
        <p:spPr bwMode="auto">
          <a:xfrm>
            <a:off x="76200" y="1295400"/>
            <a:ext cx="5562600" cy="4953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6458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dirty="0"/>
              <a:t>Example 2: File Operations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43958"/>
          <a:stretch/>
        </p:blipFill>
        <p:spPr bwMode="auto">
          <a:xfrm>
            <a:off x="5542503" y="1295400"/>
            <a:ext cx="3489290" cy="4115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18163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6458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dirty="0"/>
              <a:t>Example 3: File Operations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019800" cy="30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b="39204"/>
          <a:stretch/>
        </p:blipFill>
        <p:spPr bwMode="auto">
          <a:xfrm>
            <a:off x="0" y="4114800"/>
            <a:ext cx="571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50495"/>
          <a:stretch/>
        </p:blipFill>
        <p:spPr bwMode="auto">
          <a:xfrm>
            <a:off x="5763427" y="3864167"/>
            <a:ext cx="3365500" cy="211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3933472" y="2179968"/>
            <a:ext cx="5195455" cy="1694247"/>
            <a:chOff x="3567545" y="2169920"/>
            <a:chExt cx="5195455" cy="1694247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t="-1472" r="42281" b="1472"/>
            <a:stretch/>
          </p:blipFill>
          <p:spPr bwMode="auto">
            <a:xfrm>
              <a:off x="3567545" y="2169920"/>
              <a:ext cx="2494503" cy="356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60572"/>
            <a:stretch/>
          </p:blipFill>
          <p:spPr bwMode="auto">
            <a:xfrm>
              <a:off x="3567545" y="2516410"/>
              <a:ext cx="5195455" cy="1347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477390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196400"/>
            <a:ext cx="8839200" cy="550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input("inputfile.txt");    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[80];    	</a:t>
            </a:r>
          </a:p>
          <a:p>
            <a:pPr marL="361950">
              <a:tabLst>
                <a:tab pos="361950" algn="l"/>
              </a:tabLst>
            </a:pPr>
            <a:endParaRPr lang="en-GB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(!input)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		</a:t>
            </a:r>
          </a:p>
          <a:p>
            <a:pPr marL="361950">
              <a:tabLst>
                <a:tab pos="712788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"While opening a file an error is encountered"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>
              <a:tabLst>
                <a:tab pos="712788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 0;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       </a:t>
            </a:r>
          </a:p>
          <a:p>
            <a:pPr marL="361950">
              <a:tabLst>
                <a:tab pos="712788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"File is successfully opened"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while(!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input.eof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   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		</a:t>
            </a:r>
          </a:p>
          <a:p>
            <a:pPr marL="361950">
              <a:tabLst>
                <a:tab pos="712788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input.getline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80);		</a:t>
            </a:r>
          </a:p>
          <a:p>
            <a:pPr marL="361950">
              <a:tabLst>
                <a:tab pos="712788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	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input.close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   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0;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File Operations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9231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290221"/>
            <a:ext cx="8839200" cy="52629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 ()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("input.txt"); // open the input file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ofstream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out("output.txt"); // open the output file	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inp.is_open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 // check for successful opening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	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"Input file could not be opened! Terminating!\n;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 0;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out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2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inp.close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out.close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"Done!"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	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0;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File Operations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351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In-Class Exercise – Ex 6.1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838200"/>
            <a:ext cx="8229600" cy="1219200"/>
          </a:xfrm>
        </p:spPr>
        <p:txBody>
          <a:bodyPr/>
          <a:lstStyle/>
          <a:p>
            <a:r>
              <a:rPr lang="en-US" dirty="0"/>
              <a:t>What will be displayed if the user enters the following input:</a:t>
            </a:r>
          </a:p>
          <a:p>
            <a:pPr marL="712788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202</a:t>
            </a:r>
          </a:p>
          <a:p>
            <a:pPr marL="712788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5525" y="2133600"/>
            <a:ext cx="8229600" cy="4114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GB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id;   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char code;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"Enter an integer id: ";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id;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"Enter a code: ";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cin.get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(code);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"Output\n" &lt;&lt; id &lt;&lt; "\t" &lt;&lt; code;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2133600"/>
            <a:ext cx="3655925" cy="12926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an integer id: 202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a code: Output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2F68B-55F6-B34B-9B7C-ADC358C23F06}"/>
              </a:ext>
            </a:extLst>
          </p:cNvPr>
          <p:cNvSpPr txBox="1"/>
          <p:nvPr/>
        </p:nvSpPr>
        <p:spPr>
          <a:xfrm>
            <a:off x="5029200" y="3657600"/>
            <a:ext cx="3655925" cy="12926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Courier New" panose="02070309020205020404" pitchFamily="49" charset="0"/>
              </a:rPr>
              <a:t>TO DO</a:t>
            </a:r>
            <a:endParaRPr lang="en-GB" sz="2400" b="1" dirty="0">
              <a:solidFill>
                <a:srgbClr val="FF0000"/>
              </a:solidFill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cs typeface="Courier New" panose="02070309020205020404" pitchFamily="49" charset="0"/>
              </a:rPr>
              <a:t>Make a correction to the program so that it can function properly and produce the correct output</a:t>
            </a:r>
            <a:endParaRPr lang="en-GB" b="1" dirty="0">
              <a:solidFill>
                <a:srgbClr val="FF0000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563562"/>
          </a:xfrm>
          <a:solidFill>
            <a:srgbClr val="FFFF00"/>
          </a:solidFill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In-Class Exercise – Ex 6.2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838200"/>
            <a:ext cx="8229600" cy="604446"/>
          </a:xfrm>
        </p:spPr>
        <p:txBody>
          <a:bodyPr/>
          <a:lstStyle/>
          <a:p>
            <a:r>
              <a:rPr lang="en-US" dirty="0"/>
              <a:t>Write C++ program to solve the flow chart below:</a:t>
            </a:r>
            <a:endParaRPr lang="en-GB" dirty="0"/>
          </a:p>
        </p:txBody>
      </p:sp>
      <p:graphicFrame>
        <p:nvGraphicFramePr>
          <p:cNvPr id="7" name="Object 2" descr="Pink tissue paper"/>
          <p:cNvGraphicFramePr>
            <a:graphicFrameLocks noChangeAspect="1"/>
          </p:cNvGraphicFramePr>
          <p:nvPr>
            <p:extLst/>
          </p:nvPr>
        </p:nvGraphicFramePr>
        <p:xfrm>
          <a:off x="1752600" y="1518846"/>
          <a:ext cx="5353050" cy="454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3677989" imgH="3120598" progId="Visio.Drawing.11">
                  <p:embed/>
                </p:oleObj>
              </mc:Choice>
              <mc:Fallback>
                <p:oleObj name="Visio" r:id="rId3" imgW="3677989" imgH="3120598" progId="Visio.Drawing.11">
                  <p:embed/>
                  <p:pic>
                    <p:nvPicPr>
                      <p:cNvPr id="7" name="Object 2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18846"/>
                        <a:ext cx="5353050" cy="454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6308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2ED49-C402-B543-A91D-28B9026EDD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5645" y="1524000"/>
            <a:ext cx="8229600" cy="4893079"/>
          </a:xfrm>
        </p:spPr>
        <p:txBody>
          <a:bodyPr/>
          <a:lstStyle/>
          <a:p>
            <a:r>
              <a:rPr lang="ms-MY"/>
              <a:t>Download a file named [Random.txt] from elearning.</a:t>
            </a:r>
          </a:p>
          <a:p>
            <a:r>
              <a:rPr lang="ms-MY"/>
              <a:t>This file contains a long list of random numbers. </a:t>
            </a:r>
          </a:p>
          <a:p>
            <a:r>
              <a:rPr lang="ms-MY"/>
              <a:t>Copy the file to your hard drive and then write a program that opens the file, reads all the numbers from the file, and calculates the following:</a:t>
            </a:r>
          </a:p>
          <a:p>
            <a:pPr marL="857250" lvl="1" indent="-457200">
              <a:buFont typeface="+mj-lt"/>
              <a:buAutoNum type="arabicPeriod"/>
            </a:pPr>
            <a:r>
              <a:rPr lang="ms-MY" sz="2200"/>
              <a:t>The number of numbers in the file</a:t>
            </a:r>
          </a:p>
          <a:p>
            <a:pPr marL="857250" lvl="1" indent="-457200">
              <a:buFont typeface="+mj-lt"/>
              <a:buAutoNum type="arabicPeriod"/>
            </a:pPr>
            <a:r>
              <a:rPr lang="ms-MY" sz="2200"/>
              <a:t>The sum of all the numbers in the file (a running total)</a:t>
            </a:r>
          </a:p>
          <a:p>
            <a:pPr marL="857250" lvl="1" indent="-457200">
              <a:buFont typeface="+mj-lt"/>
              <a:buAutoNum type="arabicPeriod"/>
            </a:pPr>
            <a:r>
              <a:rPr lang="ms-MY" sz="2200"/>
              <a:t>The average of all the numbers in the file</a:t>
            </a:r>
          </a:p>
          <a:p>
            <a:r>
              <a:rPr lang="ms-MY"/>
              <a:t>The program should display the number of numbers found in the file, the sum of the numbers, and the average of the numbers.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744D3A-7E67-F444-AB86-0AE2646A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563562"/>
          </a:xfrm>
          <a:solidFill>
            <a:srgbClr val="FFFF00"/>
          </a:solidFill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In-Class Exercise – Ex 6.3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3763B2-72A5-2E48-BBFE-8057968BF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38200"/>
            <a:ext cx="8229600" cy="604446"/>
          </a:xfrm>
        </p:spPr>
        <p:txBody>
          <a:bodyPr/>
          <a:lstStyle/>
          <a:p>
            <a:r>
              <a:rPr lang="en-US" dirty="0"/>
              <a:t>Write C++ program to solve the problem below: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603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563562"/>
          </a:xfrm>
          <a:solidFill>
            <a:srgbClr val="FFFF00"/>
          </a:solidFill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In-Class Exercise – Submission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72CEB-1C9F-3543-BEA4-31DF67F5F5CF}"/>
              </a:ext>
            </a:extLst>
          </p:cNvPr>
          <p:cNvSpPr txBox="1"/>
          <p:nvPr/>
        </p:nvSpPr>
        <p:spPr>
          <a:xfrm>
            <a:off x="533400" y="1600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800"/>
              <a:t>All today In-Class Excercise (i.e. 6.1, 6.2 and 6.3 must be submitted through elearning</a:t>
            </a:r>
          </a:p>
        </p:txBody>
      </p:sp>
    </p:spTree>
    <p:extLst>
      <p:ext uri="{BB962C8B-B14F-4D97-AF65-F5344CB8AC3E}">
        <p14:creationId xmlns:p14="http://schemas.microsoft.com/office/powerpoint/2010/main" val="132297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</a:t>
            </a:r>
            <a:r>
              <a:rPr lang="en-GB" dirty="0" err="1"/>
              <a:t>setw</a:t>
            </a:r>
            <a:r>
              <a:rPr lang="en-GB" dirty="0"/>
              <a:t>()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5653"/>
          <a:stretch/>
        </p:blipFill>
        <p:spPr bwMode="auto">
          <a:xfrm>
            <a:off x="-1" y="1600201"/>
            <a:ext cx="4500000" cy="444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27759"/>
          <a:stretch/>
        </p:blipFill>
        <p:spPr bwMode="auto">
          <a:xfrm>
            <a:off x="4644000" y="1577593"/>
            <a:ext cx="4500000" cy="239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721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2: </a:t>
            </a:r>
            <a:r>
              <a:rPr lang="en-GB" dirty="0" err="1"/>
              <a:t>setw</a:t>
            </a:r>
            <a:r>
              <a:rPr lang="en-GB" dirty="0"/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077200" cy="480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-17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(6) &lt;&lt; -17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"Hi there!"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(20) &lt;&lt; "Hi there!"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&lt;&lt; "Hi there!"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1600200"/>
            <a:ext cx="3935604" cy="21236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*-17*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  -17*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*Hi there!*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          Hi there!*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*Hi there!*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left and right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371600"/>
            <a:ext cx="8991600" cy="50783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= 15;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 = 7634;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left;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&lt;&lt; x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(7) &lt;&lt; y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(8) &lt;&lt; "Warm"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right;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&lt;&lt; x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(7) &lt;&lt; y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(8) &lt;&lt; "Warm"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1600200"/>
            <a:ext cx="3935604" cy="10156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   7634   Warm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15   7634    Warm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2: left and right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077200" cy="53553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-17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(6) &lt;&lt; -17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left;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(6) &lt;&lt; -17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"Hi there!"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(20) &lt;&lt; "Hi there!"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right;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(20) &lt;&lt; "Hi there!"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1219200"/>
            <a:ext cx="3200400" cy="2400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*-17*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  -17*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*-17   *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*Hi there!*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*Hi there!           *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          Hi there!*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0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14906</TotalTime>
  <Words>3747</Words>
  <Application>Microsoft Macintosh PowerPoint</Application>
  <PresentationFormat>On-screen Show (4:3)</PresentationFormat>
  <Paragraphs>719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Courier New</vt:lpstr>
      <vt:lpstr>Wingdings</vt:lpstr>
      <vt:lpstr>Wingdings 2</vt:lpstr>
      <vt:lpstr>1_Office Theme</vt:lpstr>
      <vt:lpstr>Visio</vt:lpstr>
      <vt:lpstr>06: INPUT AND OUTPUT</vt:lpstr>
      <vt:lpstr>Formatting Output</vt:lpstr>
      <vt:lpstr>Introduction to Output Formatting</vt:lpstr>
      <vt:lpstr>Stream Manipulators</vt:lpstr>
      <vt:lpstr>Formatting Output: setw()</vt:lpstr>
      <vt:lpstr>Example 1: setw()</vt:lpstr>
      <vt:lpstr>Example 2: setw()</vt:lpstr>
      <vt:lpstr>Example 1: left and right</vt:lpstr>
      <vt:lpstr>Example 2: left and right</vt:lpstr>
      <vt:lpstr>Example 1: fixed</vt:lpstr>
      <vt:lpstr>Example 2: fixed</vt:lpstr>
      <vt:lpstr>Example 1: showpoint</vt:lpstr>
      <vt:lpstr>Example 2: showpoint</vt:lpstr>
      <vt:lpstr>Example: fixed and showpoint</vt:lpstr>
      <vt:lpstr>setprecision() Manipulator</vt:lpstr>
      <vt:lpstr>Example 1: setprecision()</vt:lpstr>
      <vt:lpstr>Example 2: setprecision()</vt:lpstr>
      <vt:lpstr>In-Class Exercise</vt:lpstr>
      <vt:lpstr>Formatted Input</vt:lpstr>
      <vt:lpstr>Introduction to Input Formatting</vt:lpstr>
      <vt:lpstr>Example: Input Formatting</vt:lpstr>
      <vt:lpstr>Example: Problem using cin</vt:lpstr>
      <vt:lpstr>Input Formatting: getline()</vt:lpstr>
      <vt:lpstr>Example 1: getline()</vt:lpstr>
      <vt:lpstr>Example 2: getline()</vt:lpstr>
      <vt:lpstr>Input Formatting: get()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Introduction to Files</vt:lpstr>
      <vt:lpstr>File Input and Output</vt:lpstr>
      <vt:lpstr>File Operations</vt:lpstr>
      <vt:lpstr>File Operations (cont.)</vt:lpstr>
      <vt:lpstr>File Input and Output</vt:lpstr>
      <vt:lpstr>Opening Files</vt:lpstr>
      <vt:lpstr>Opening Files</vt:lpstr>
      <vt:lpstr>Opening Files (cont.)</vt:lpstr>
      <vt:lpstr>Opening Files (cont.)</vt:lpstr>
      <vt:lpstr>Using Files</vt:lpstr>
      <vt:lpstr>Closing Files</vt:lpstr>
      <vt:lpstr>PowerPoint Presentation</vt:lpstr>
      <vt:lpstr>PowerPoint Presentation</vt:lpstr>
      <vt:lpstr>PowerPoint Presentation</vt:lpstr>
      <vt:lpstr>Example 4: File Operations</vt:lpstr>
      <vt:lpstr>Example 5: File Operations</vt:lpstr>
      <vt:lpstr>In-Class Exercise – Ex 6.1</vt:lpstr>
      <vt:lpstr>In-Class Exercise – Ex 6.2</vt:lpstr>
      <vt:lpstr>In-Class Exercise – Ex 6.3</vt:lpstr>
      <vt:lpstr>In-Class Exercise – Submission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128</cp:revision>
  <dcterms:created xsi:type="dcterms:W3CDTF">2014-02-24T04:16:52Z</dcterms:created>
  <dcterms:modified xsi:type="dcterms:W3CDTF">2018-12-10T15:22:19Z</dcterms:modified>
</cp:coreProperties>
</file>