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4"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45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9972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838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1840630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6809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84414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9477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9704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4385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5094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664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12/13/2019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249915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8616" y="4754880"/>
            <a:ext cx="6815669" cy="1986742"/>
          </a:xfrm>
        </p:spPr>
        <p:txBody>
          <a:bodyPr/>
          <a:lstStyle/>
          <a:p>
            <a:r>
              <a:rPr lang="en-MY" dirty="0" smtClean="0"/>
              <a:t>GLOBAL CITIZENSHIP </a:t>
            </a:r>
            <a:endParaRPr lang="en-MY" dirty="0"/>
          </a:p>
        </p:txBody>
      </p:sp>
    </p:spTree>
    <p:extLst>
      <p:ext uri="{BB962C8B-B14F-4D97-AF65-F5344CB8AC3E}">
        <p14:creationId xmlns:p14="http://schemas.microsoft.com/office/powerpoint/2010/main" val="589702178"/>
      </p:ext>
    </p:extLst>
  </p:cSld>
  <p:clrMapOvr>
    <a:masterClrMapping/>
  </p:clrMapOvr>
  <mc:AlternateContent xmlns:mc="http://schemas.openxmlformats.org/markup-compatibility/2006" xmlns:p14="http://schemas.microsoft.com/office/powerpoint/2010/main">
    <mc:Choice Requires="p14">
      <p:transition spd="slow" p14:dur="20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Triangle 1"/>
          <p:cNvSpPr/>
          <p:nvPr/>
        </p:nvSpPr>
        <p:spPr>
          <a:xfrm rot="5400000">
            <a:off x="633845" y="276399"/>
            <a:ext cx="5985167" cy="6346769"/>
          </a:xfrm>
          <a:prstGeom prst="rtTriangl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MY"/>
          </a:p>
        </p:txBody>
      </p:sp>
      <p:sp>
        <p:nvSpPr>
          <p:cNvPr id="3" name="Right Triangle 2"/>
          <p:cNvSpPr/>
          <p:nvPr/>
        </p:nvSpPr>
        <p:spPr>
          <a:xfrm rot="16200000">
            <a:off x="5432371" y="95597"/>
            <a:ext cx="5918662" cy="6641869"/>
          </a:xfrm>
          <a:prstGeom prst="r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MY"/>
          </a:p>
        </p:txBody>
      </p:sp>
      <p:sp>
        <p:nvSpPr>
          <p:cNvPr id="4" name="TextBox 3"/>
          <p:cNvSpPr txBox="1"/>
          <p:nvPr/>
        </p:nvSpPr>
        <p:spPr>
          <a:xfrm>
            <a:off x="453044" y="457200"/>
            <a:ext cx="11259593" cy="923330"/>
          </a:xfrm>
          <a:prstGeom prst="rect">
            <a:avLst/>
          </a:prstGeom>
          <a:noFill/>
        </p:spPr>
        <p:txBody>
          <a:bodyPr wrap="square" rtlCol="0">
            <a:spAutoFit/>
          </a:bodyPr>
          <a:lstStyle/>
          <a:p>
            <a:pPr algn="ctr"/>
            <a:r>
              <a:rPr lang="en-MY" sz="5200"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WHAT IS GLO</a:t>
            </a:r>
            <a:r>
              <a:rPr lang="en-MY" sz="5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BAL CITIZENSHIP </a:t>
            </a:r>
            <a:endParaRPr lang="en-MY" sz="5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536171" y="2724033"/>
            <a:ext cx="11259593" cy="1384995"/>
          </a:xfrm>
          <a:prstGeom prst="rect">
            <a:avLst/>
          </a:prstGeom>
          <a:noFill/>
        </p:spPr>
        <p:txBody>
          <a:bodyPr wrap="square" rtlCol="0">
            <a:spAutoFit/>
          </a:bodyPr>
          <a:lstStyle/>
          <a:p>
            <a:pPr algn="just"/>
            <a:r>
              <a:rPr lang="en-US" sz="2800" b="1" dirty="0">
                <a:solidFill>
                  <a:schemeClr val="bg1"/>
                </a:solidFill>
                <a:latin typeface="Times New Roman" panose="02020603050405020304" pitchFamily="18" charset="0"/>
                <a:cs typeface="Times New Roman" panose="02020603050405020304" pitchFamily="18" charset="0"/>
              </a:rPr>
              <a:t>Global citizenship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is</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idea that one’s identity transcends geography or political borders and that responsibilities or rights are derived from membership in a broader class: "humanity".</a:t>
            </a:r>
            <a:endParaRPr lang="en-MY" sz="2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0007" y="4109028"/>
            <a:ext cx="3931920" cy="2097024"/>
          </a:xfrm>
          <a:prstGeom prst="rect">
            <a:avLst/>
          </a:prstGeom>
        </p:spPr>
      </p:pic>
    </p:spTree>
    <p:extLst>
      <p:ext uri="{BB962C8B-B14F-4D97-AF65-F5344CB8AC3E}">
        <p14:creationId xmlns:p14="http://schemas.microsoft.com/office/powerpoint/2010/main" val="1025530067"/>
      </p:ext>
    </p:extLst>
  </p:cSld>
  <p:clrMapOvr>
    <a:masterClrMapping/>
  </p:clrMapOvr>
  <mc:AlternateContent xmlns:mc="http://schemas.openxmlformats.org/markup-compatibility/2006" xmlns:p14="http://schemas.microsoft.com/office/powerpoint/2010/main">
    <mc:Choice Requires="p14">
      <p:transition spd="slow" p14:dur="1500">
        <p:cover/>
      </p:transition>
    </mc:Choice>
    <mc:Fallback xmlns="">
      <p:transition spd="slow">
        <p:cov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ular Callout 12"/>
          <p:cNvSpPr/>
          <p:nvPr/>
        </p:nvSpPr>
        <p:spPr>
          <a:xfrm>
            <a:off x="1064029" y="2220730"/>
            <a:ext cx="6550429" cy="3897437"/>
          </a:xfrm>
          <a:prstGeom prst="wedgeRoundRect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MY"/>
          </a:p>
        </p:txBody>
      </p:sp>
      <p:sp>
        <p:nvSpPr>
          <p:cNvPr id="11" name="Bevel 10"/>
          <p:cNvSpPr/>
          <p:nvPr/>
        </p:nvSpPr>
        <p:spPr>
          <a:xfrm>
            <a:off x="0" y="252293"/>
            <a:ext cx="7022868" cy="1066602"/>
          </a:xfrm>
          <a:prstGeom prst="bevel">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MY"/>
          </a:p>
        </p:txBody>
      </p:sp>
      <p:sp>
        <p:nvSpPr>
          <p:cNvPr id="2" name="Title 1"/>
          <p:cNvSpPr>
            <a:spLocks noGrp="1"/>
          </p:cNvSpPr>
          <p:nvPr>
            <p:ph type="title"/>
          </p:nvPr>
        </p:nvSpPr>
        <p:spPr>
          <a:xfrm>
            <a:off x="90053" y="458419"/>
            <a:ext cx="10981113" cy="584597"/>
          </a:xfrm>
        </p:spPr>
        <p:txBody>
          <a:bodyPr>
            <a:noAutofit/>
          </a:bodyPr>
          <a:lstStyle/>
          <a:p>
            <a:r>
              <a:rPr lang="en-US" sz="3200" dirty="0" smtClean="0">
                <a:latin typeface="Freestyle Script" panose="030804020302050B0404" pitchFamily="66" charset="0"/>
              </a:rPr>
              <a:t>THE </a:t>
            </a:r>
            <a:r>
              <a:rPr lang="en-US" sz="3600" b="1" dirty="0" smtClean="0">
                <a:latin typeface="Freestyle Script" panose="030804020302050B0404" pitchFamily="66" charset="0"/>
              </a:rPr>
              <a:t>10</a:t>
            </a:r>
            <a:r>
              <a:rPr lang="en-US" sz="3200" dirty="0" smtClean="0">
                <a:latin typeface="Freestyle Script" panose="030804020302050B0404" pitchFamily="66" charset="0"/>
              </a:rPr>
              <a:t> MOST GLOBAL ISSUES IN THE WORLD</a:t>
            </a:r>
            <a:endParaRPr lang="en-MY" dirty="0">
              <a:solidFill>
                <a:srgbClr val="002060"/>
              </a:solidFill>
              <a:latin typeface="Freestyle Script" panose="030804020302050B0404" pitchFamily="66" charset="0"/>
              <a:cs typeface="Times New Roman" panose="02020603050405020304" pitchFamily="18" charset="0"/>
            </a:endParaRPr>
          </a:p>
        </p:txBody>
      </p:sp>
      <p:sp>
        <p:nvSpPr>
          <p:cNvPr id="4" name="TextBox 3"/>
          <p:cNvSpPr txBox="1"/>
          <p:nvPr/>
        </p:nvSpPr>
        <p:spPr>
          <a:xfrm>
            <a:off x="1361901" y="2496609"/>
            <a:ext cx="9601197" cy="3170099"/>
          </a:xfrm>
          <a:prstGeom prst="rect">
            <a:avLst/>
          </a:prstGeom>
          <a:noFill/>
        </p:spPr>
        <p:txBody>
          <a:bodyPr wrap="square" rtlCol="0">
            <a:spAutoFit/>
          </a:bodyPr>
          <a:lstStyle/>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Climate change / destruction of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nature;</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Large scale conflict /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wars;</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Inequality (income, discrimination</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Poverty;</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Religious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conflicts;</a:t>
            </a:r>
          </a:p>
          <a:p>
            <a:pPr marL="285750" indent="-285750">
              <a:buFont typeface="Wingdings" panose="05000000000000000000" pitchFamily="2" charset="2"/>
              <a:buChar char="Ø"/>
            </a:pPr>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orruption;</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Food and water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security;</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Lack of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education;</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MY" sz="2000" dirty="0">
                <a:solidFill>
                  <a:schemeClr val="tx1">
                    <a:lumMod val="95000"/>
                    <a:lumOff val="5000"/>
                  </a:schemeClr>
                </a:solidFill>
                <a:latin typeface="Times New Roman" panose="02020603050405020304" pitchFamily="18" charset="0"/>
                <a:cs typeface="Times New Roman" panose="02020603050405020304" pitchFamily="18" charset="0"/>
              </a:rPr>
              <a:t>Safety / security / well </a:t>
            </a:r>
            <a:r>
              <a:rPr lang="en-MY" sz="2000" dirty="0" smtClean="0">
                <a:solidFill>
                  <a:schemeClr val="tx1">
                    <a:lumMod val="95000"/>
                    <a:lumOff val="5000"/>
                  </a:schemeClr>
                </a:solidFill>
                <a:latin typeface="Times New Roman" panose="02020603050405020304" pitchFamily="18" charset="0"/>
                <a:cs typeface="Times New Roman" panose="02020603050405020304" pitchFamily="18" charset="0"/>
              </a:rPr>
              <a:t>being;</a:t>
            </a:r>
            <a:endParaRPr lang="en-MY"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Lack of economic opportunity and </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unemployment;</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Right Triangle 2"/>
          <p:cNvSpPr/>
          <p:nvPr/>
        </p:nvSpPr>
        <p:spPr>
          <a:xfrm rot="10800000">
            <a:off x="6409112" y="0"/>
            <a:ext cx="5782887" cy="5261956"/>
          </a:xfrm>
          <a:prstGeom prst="rtTriangl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26083396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ular Callout 14"/>
          <p:cNvSpPr/>
          <p:nvPr/>
        </p:nvSpPr>
        <p:spPr>
          <a:xfrm>
            <a:off x="3233651" y="2016311"/>
            <a:ext cx="5079076" cy="2321876"/>
          </a:xfrm>
          <a:prstGeom prst="wedge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MY"/>
          </a:p>
        </p:txBody>
      </p:sp>
      <p:sp>
        <p:nvSpPr>
          <p:cNvPr id="2" name="Title 1"/>
          <p:cNvSpPr>
            <a:spLocks noGrp="1"/>
          </p:cNvSpPr>
          <p:nvPr>
            <p:ph type="title"/>
          </p:nvPr>
        </p:nvSpPr>
        <p:spPr/>
        <p:txBody>
          <a:bodyPr>
            <a:noAutofit/>
          </a:bodyPr>
          <a:lstStyle/>
          <a:p>
            <a:r>
              <a:rPr lang="en-US" sz="5400" dirty="0">
                <a:latin typeface="Times New Roman" panose="02020603050405020304" pitchFamily="18" charset="0"/>
                <a:cs typeface="Times New Roman" panose="02020603050405020304" pitchFamily="18" charset="0"/>
              </a:rPr>
              <a:t>corruption</a:t>
            </a:r>
            <a:endParaRPr lang="en-MY" b="1" dirty="0">
              <a:cs typeface="Times New Roman" panose="02020603050405020304" pitchFamily="18" charset="0"/>
            </a:endParaRPr>
          </a:p>
        </p:txBody>
      </p:sp>
      <p:sp>
        <p:nvSpPr>
          <p:cNvPr id="3" name="TextBox 2"/>
          <p:cNvSpPr txBox="1"/>
          <p:nvPr/>
        </p:nvSpPr>
        <p:spPr>
          <a:xfrm>
            <a:off x="3474721" y="1985268"/>
            <a:ext cx="5079076" cy="2120068"/>
          </a:xfrm>
          <a:prstGeom prst="rect">
            <a:avLst/>
          </a:prstGeom>
          <a:noFill/>
        </p:spPr>
        <p:txBody>
          <a:bodyPr wrap="square" rtlCol="0">
            <a:spAutoFit/>
          </a:bodyPr>
          <a:lstStyle/>
          <a:p>
            <a:pPr>
              <a:lnSpc>
                <a:spcPct val="150000"/>
              </a:lnSpc>
            </a:pPr>
            <a:r>
              <a:rPr lang="en-US" dirty="0">
                <a:latin typeface="Times New Roman" panose="02020603050405020304" pitchFamily="18" charset="0"/>
                <a:cs typeface="Times New Roman" panose="02020603050405020304" pitchFamily="18" charset="0"/>
              </a:rPr>
              <a:t>Corruption is both a major cause and a result of poverty around the world. It occurs at all levels of society, from local and national governments, civil society, judiciary functions, large and small businesses, military and other services and so on.</a:t>
            </a:r>
            <a:endParaRPr lang="en-US" dirty="0" smtClean="0">
              <a:latin typeface="Times New Roman" panose="02020603050405020304" pitchFamily="18" charset="0"/>
              <a:cs typeface="Times New Roman" panose="02020603050405020304" pitchFamily="18" charset="0"/>
            </a:endParaRPr>
          </a:p>
        </p:txBody>
      </p:sp>
      <p:sp>
        <p:nvSpPr>
          <p:cNvPr id="4" name="Right Arrow 3"/>
          <p:cNvSpPr/>
          <p:nvPr/>
        </p:nvSpPr>
        <p:spPr>
          <a:xfrm>
            <a:off x="0" y="1080655"/>
            <a:ext cx="1024128" cy="4322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14" name="Picture 13"/>
          <p:cNvPicPr>
            <a:picLocks noChangeAspect="1"/>
          </p:cNvPicPr>
          <p:nvPr/>
        </p:nvPicPr>
        <p:blipFill>
          <a:blip r:embed="rId2"/>
          <a:stretch>
            <a:fillRect/>
          </a:stretch>
        </p:blipFill>
        <p:spPr>
          <a:xfrm>
            <a:off x="4401242" y="4656415"/>
            <a:ext cx="3974523" cy="2225733"/>
          </a:xfrm>
          <a:prstGeom prst="rect">
            <a:avLst/>
          </a:prstGeom>
        </p:spPr>
      </p:pic>
      <p:sp>
        <p:nvSpPr>
          <p:cNvPr id="17" name="Trapezoid 16"/>
          <p:cNvSpPr/>
          <p:nvPr/>
        </p:nvSpPr>
        <p:spPr>
          <a:xfrm rot="5400000">
            <a:off x="9402180" y="4798593"/>
            <a:ext cx="2988840" cy="25908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8" name="Trapezoid 17"/>
          <p:cNvSpPr/>
          <p:nvPr/>
        </p:nvSpPr>
        <p:spPr>
          <a:xfrm rot="16200000">
            <a:off x="-278510" y="4878083"/>
            <a:ext cx="2988839" cy="243182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407790265"/>
      </p:ext>
    </p:extLst>
  </p:cSld>
  <p:clrMapOvr>
    <a:masterClrMapping/>
  </p:clrMapOvr>
  <mc:AlternateContent xmlns:mc="http://schemas.openxmlformats.org/markup-compatibility/2006" xmlns:p14="http://schemas.microsoft.com/office/powerpoint/2010/main">
    <mc:Choice Requires="p14">
      <p:transition spd="slow" p14:dur="2000">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ame 7"/>
          <p:cNvSpPr/>
          <p:nvPr/>
        </p:nvSpPr>
        <p:spPr>
          <a:xfrm>
            <a:off x="502920" y="1512916"/>
            <a:ext cx="3981797" cy="4570824"/>
          </a:xfrm>
          <a:prstGeom prst="frame">
            <a:avLst>
              <a:gd name="adj1" fmla="val 3314"/>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MY">
              <a:solidFill>
                <a:schemeClr val="tx1"/>
              </a:solidFill>
            </a:endParaRPr>
          </a:p>
        </p:txBody>
      </p:sp>
      <p:sp>
        <p:nvSpPr>
          <p:cNvPr id="9" name="Bevel 8"/>
          <p:cNvSpPr/>
          <p:nvPr/>
        </p:nvSpPr>
        <p:spPr>
          <a:xfrm>
            <a:off x="1039090" y="448887"/>
            <a:ext cx="2693324" cy="651277"/>
          </a:xfrm>
          <a:prstGeom prst="bevel">
            <a:avLst>
              <a:gd name="adj" fmla="val 188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1" name="Bevel 10"/>
          <p:cNvSpPr/>
          <p:nvPr/>
        </p:nvSpPr>
        <p:spPr>
          <a:xfrm>
            <a:off x="7248698" y="349135"/>
            <a:ext cx="3300153" cy="822960"/>
          </a:xfrm>
          <a:prstGeom prst="bevel">
            <a:avLst>
              <a:gd name="adj" fmla="val 175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 name="TextBox 1"/>
          <p:cNvSpPr txBox="1"/>
          <p:nvPr/>
        </p:nvSpPr>
        <p:spPr>
          <a:xfrm>
            <a:off x="723209" y="1620980"/>
            <a:ext cx="3541220" cy="4678204"/>
          </a:xfrm>
          <a:prstGeom prst="rect">
            <a:avLst/>
          </a:prstGeom>
          <a:noFill/>
        </p:spPr>
        <p:txBody>
          <a:bodyPr wrap="square" rtlCol="0">
            <a:spAutoFit/>
          </a:bodyPr>
          <a:lstStyle/>
          <a:p>
            <a:pPr algn="just"/>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According to a 2017 survey study, the following factors have been attributed as causes of corruption</a:t>
            </a: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14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Greed of money, desires.</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Higher levels of market and political monopolization</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Low levels of democracy, weak civil participation and low political transparency</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Higher levels of bureaucracy and inefficient administrative structures</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Low press freedom</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Low economic freedom</a:t>
            </a:r>
          </a:p>
          <a:p>
            <a:pPr algn="just">
              <a:buFont typeface="Arial" panose="020B0604020202020204" pitchFamily="34" charset="0"/>
              <a:buChar char="•"/>
            </a:pP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Gender </a:t>
            </a: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inequality</a:t>
            </a:r>
          </a:p>
          <a:p>
            <a:pPr algn="just">
              <a:buFont typeface="Arial" panose="020B0604020202020204" pitchFamily="34" charset="0"/>
              <a:buChar char="•"/>
            </a:pPr>
            <a:r>
              <a:rPr lang="en-US" sz="1400" dirty="0" smtClean="0">
                <a:solidFill>
                  <a:schemeClr val="tx1">
                    <a:lumMod val="95000"/>
                    <a:lumOff val="5000"/>
                  </a:schemeClr>
                </a:solidFill>
                <a:latin typeface="Times New Roman" panose="02020603050405020304" pitchFamily="18" charset="0"/>
                <a:cs typeface="Times New Roman" panose="02020603050405020304" pitchFamily="18" charset="0"/>
              </a:rPr>
              <a:t>Poverty</a:t>
            </a:r>
            <a:endParaRPr lang="en-US" sz="14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Political instability</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Weak property rights</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Contagion from corrupt neighboring countries</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Low levels of education</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Lack of commitment to the society.</a:t>
            </a:r>
          </a:p>
          <a:p>
            <a:pPr algn="just">
              <a:buFont typeface="Arial" panose="020B0604020202020204" pitchFamily="34" charset="0"/>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Extravagant Family.</a:t>
            </a:r>
          </a:p>
          <a:p>
            <a:pPr algn="just"/>
            <a:endParaRPr lang="en-MY" dirty="0">
              <a:solidFill>
                <a:schemeClr val="tx1">
                  <a:lumMod val="95000"/>
                  <a:lumOff val="5000"/>
                </a:schemeClr>
              </a:solidFill>
            </a:endParaRPr>
          </a:p>
        </p:txBody>
      </p:sp>
      <p:sp>
        <p:nvSpPr>
          <p:cNvPr id="3" name="TextBox 2"/>
          <p:cNvSpPr txBox="1"/>
          <p:nvPr/>
        </p:nvSpPr>
        <p:spPr>
          <a:xfrm>
            <a:off x="964276" y="448887"/>
            <a:ext cx="2768138" cy="584775"/>
          </a:xfrm>
          <a:prstGeom prst="rect">
            <a:avLst/>
          </a:prstGeom>
          <a:noFill/>
        </p:spPr>
        <p:txBody>
          <a:bodyPr wrap="square" rtlCol="0">
            <a:spAutoFit/>
          </a:bodyPr>
          <a:lstStyle/>
          <a:p>
            <a:pPr algn="ctr"/>
            <a:r>
              <a:rPr lang="en-MY" sz="3200" u="sng" dirty="0" smtClean="0">
                <a:solidFill>
                  <a:schemeClr val="bg1"/>
                </a:solidFill>
                <a:latin typeface="Times New Roman" panose="02020603050405020304" pitchFamily="18" charset="0"/>
                <a:cs typeface="Times New Roman" panose="02020603050405020304" pitchFamily="18" charset="0"/>
              </a:rPr>
              <a:t>CAUSES</a:t>
            </a:r>
            <a:endParaRPr lang="en-MY" sz="3200" u="sng" dirty="0">
              <a:solidFill>
                <a:schemeClr val="bg1"/>
              </a:solidFill>
              <a:latin typeface="Times New Roman" panose="02020603050405020304" pitchFamily="18" charset="0"/>
              <a:cs typeface="Times New Roman" panose="02020603050405020304" pitchFamily="18" charset="0"/>
            </a:endParaRPr>
          </a:p>
        </p:txBody>
      </p:sp>
      <p:sp>
        <p:nvSpPr>
          <p:cNvPr id="13" name="Folded Corner 12"/>
          <p:cNvSpPr/>
          <p:nvPr/>
        </p:nvSpPr>
        <p:spPr>
          <a:xfrm>
            <a:off x="8515004" y="4085578"/>
            <a:ext cx="3668683" cy="2058333"/>
          </a:xfrm>
          <a:prstGeom prst="foldedCorner">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2" name="Flowchart: Predefined Process 11"/>
          <p:cNvSpPr/>
          <p:nvPr/>
        </p:nvSpPr>
        <p:spPr>
          <a:xfrm>
            <a:off x="6267796" y="1512916"/>
            <a:ext cx="5403273" cy="2369128"/>
          </a:xfrm>
          <a:prstGeom prst="flowChartPredefinedProcess">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4" name="TextBox 3"/>
          <p:cNvSpPr txBox="1"/>
          <p:nvPr/>
        </p:nvSpPr>
        <p:spPr>
          <a:xfrm>
            <a:off x="7365076" y="448886"/>
            <a:ext cx="2984270" cy="584775"/>
          </a:xfrm>
          <a:prstGeom prst="rect">
            <a:avLst/>
          </a:prstGeom>
          <a:noFill/>
        </p:spPr>
        <p:txBody>
          <a:bodyPr wrap="square" rtlCol="0">
            <a:spAutoFit/>
          </a:bodyPr>
          <a:lstStyle/>
          <a:p>
            <a:pPr algn="ctr"/>
            <a:r>
              <a:rPr lang="en-MY" sz="3200" u="sng" dirty="0" smtClean="0">
                <a:latin typeface="Times New Roman" panose="02020603050405020304" pitchFamily="18" charset="0"/>
                <a:cs typeface="Times New Roman" panose="02020603050405020304" pitchFamily="18" charset="0"/>
              </a:rPr>
              <a:t>IMPACTS </a:t>
            </a:r>
            <a:endParaRPr lang="en-MY" sz="3200" u="sng" dirty="0">
              <a:latin typeface="Times New Roman" panose="02020603050405020304" pitchFamily="18" charset="0"/>
              <a:cs typeface="Times New Roman" panose="02020603050405020304" pitchFamily="18" charset="0"/>
            </a:endParaRPr>
          </a:p>
        </p:txBody>
      </p:sp>
      <p:sp>
        <p:nvSpPr>
          <p:cNvPr id="14" name="Oval Callout 13"/>
          <p:cNvSpPr/>
          <p:nvPr/>
        </p:nvSpPr>
        <p:spPr>
          <a:xfrm>
            <a:off x="4517275" y="3580432"/>
            <a:ext cx="3965171" cy="2477193"/>
          </a:xfrm>
          <a:prstGeom prst="wedgeEllipseCallou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5" name="TextBox 4"/>
          <p:cNvSpPr txBox="1"/>
          <p:nvPr/>
        </p:nvSpPr>
        <p:spPr>
          <a:xfrm>
            <a:off x="7007628" y="1620980"/>
            <a:ext cx="4032751" cy="2339102"/>
          </a:xfrm>
          <a:prstGeom prst="rect">
            <a:avLst/>
          </a:prstGeom>
          <a:noFill/>
        </p:spPr>
        <p:txBody>
          <a:bodyPr wrap="square" rtlCol="0">
            <a:spAutoFit/>
          </a:bodyPr>
          <a:lstStyle/>
          <a:p>
            <a:r>
              <a:rPr lang="en-US" b="1" dirty="0" err="1">
                <a:latin typeface="Times New Roman" panose="02020603050405020304" pitchFamily="18" charset="0"/>
                <a:cs typeface="Times New Roman" panose="02020603050405020304" pitchFamily="18" charset="0"/>
              </a:rPr>
              <a:t>Organisational</a:t>
            </a:r>
            <a:r>
              <a:rPr lang="en-US" b="1" dirty="0">
                <a:latin typeface="Times New Roman" panose="02020603050405020304" pitchFamily="18" charset="0"/>
                <a:cs typeface="Times New Roman" panose="02020603050405020304" pitchFamily="18" charset="0"/>
              </a:rPr>
              <a:t> impacts of corruption</a:t>
            </a: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financial </a:t>
            </a:r>
            <a:r>
              <a:rPr lang="en-US" sz="1600" dirty="0" smtClean="0">
                <a:latin typeface="Times New Roman" panose="02020603050405020304" pitchFamily="18" charset="0"/>
                <a:cs typeface="Times New Roman" panose="02020603050405020304" pitchFamily="18" charset="0"/>
              </a:rPr>
              <a:t>loss</a:t>
            </a:r>
          </a:p>
          <a:p>
            <a:pPr marL="28575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damage </a:t>
            </a:r>
            <a:r>
              <a:rPr lang="en-US" sz="1600" dirty="0">
                <a:latin typeface="Times New Roman" panose="02020603050405020304" pitchFamily="18" charset="0"/>
                <a:cs typeface="Times New Roman" panose="02020603050405020304" pitchFamily="18" charset="0"/>
              </a:rPr>
              <a:t>to employee </a:t>
            </a:r>
            <a:r>
              <a:rPr lang="en-US" sz="1600" dirty="0" smtClean="0">
                <a:latin typeface="Times New Roman" panose="02020603050405020304" pitchFamily="18" charset="0"/>
                <a:cs typeface="Times New Roman" panose="02020603050405020304" pitchFamily="18" charset="0"/>
              </a:rPr>
              <a:t>morale</a:t>
            </a:r>
          </a:p>
          <a:p>
            <a:pPr marL="28575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damage </a:t>
            </a:r>
            <a:r>
              <a:rPr lang="en-US" sz="1600" dirty="0">
                <a:latin typeface="Times New Roman" panose="02020603050405020304" pitchFamily="18" charset="0"/>
                <a:cs typeface="Times New Roman" panose="02020603050405020304" pitchFamily="18" charset="0"/>
              </a:rPr>
              <a:t>to </a:t>
            </a:r>
            <a:r>
              <a:rPr lang="en-US" sz="1600" dirty="0" err="1">
                <a:latin typeface="Times New Roman" panose="02020603050405020304" pitchFamily="18" charset="0"/>
                <a:cs typeface="Times New Roman" panose="02020603050405020304" pitchFamily="18" charset="0"/>
              </a:rPr>
              <a:t>organisation's</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reputation</a:t>
            </a:r>
          </a:p>
          <a:p>
            <a:pPr marL="285750" indent="-285750">
              <a:buFont typeface="Arial" panose="020B0604020202020204" pitchFamily="34" charset="0"/>
              <a:buChar char="•"/>
            </a:pPr>
            <a:r>
              <a:rPr lang="en-US" sz="1600" dirty="0" err="1" smtClean="0">
                <a:latin typeface="Times New Roman" panose="02020603050405020304" pitchFamily="18" charset="0"/>
                <a:cs typeface="Times New Roman" panose="02020603050405020304" pitchFamily="18" charset="0"/>
              </a:rPr>
              <a:t>organisational</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focus and resources diverted away from delivering core business and services to the </a:t>
            </a:r>
            <a:r>
              <a:rPr lang="en-US" sz="1600" dirty="0" err="1" smtClean="0">
                <a:latin typeface="Times New Roman" panose="02020603050405020304" pitchFamily="18" charset="0"/>
                <a:cs typeface="Times New Roman" panose="02020603050405020304" pitchFamily="18" charset="0"/>
              </a:rPr>
              <a:t>communityincreased</a:t>
            </a:r>
            <a:r>
              <a:rPr lang="en-US" sz="1600" dirty="0" smtClean="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scrutiny</a:t>
            </a:r>
            <a:r>
              <a:rPr lang="en-US" sz="1600" dirty="0">
                <a:latin typeface="Times New Roman" panose="02020603050405020304" pitchFamily="18" charset="0"/>
                <a:cs typeface="Times New Roman" panose="02020603050405020304" pitchFamily="18" charset="0"/>
              </a:rPr>
              <a:t>, oversight and regulation.</a:t>
            </a:r>
          </a:p>
          <a:p>
            <a:endParaRPr lang="en-MY" sz="1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830231" y="4021004"/>
            <a:ext cx="3557311" cy="1846659"/>
          </a:xfrm>
          <a:prstGeom prst="rect">
            <a:avLst/>
          </a:prstGeom>
          <a:noFill/>
        </p:spPr>
        <p:txBody>
          <a:bodyPr wrap="square" rtlCol="0">
            <a:spAutoFit/>
          </a:bodyPr>
          <a:lstStyle/>
          <a:p>
            <a:r>
              <a:rPr lang="en-US" b="1" dirty="0" smtClean="0">
                <a:latin typeface="Times New Roman" panose="02020603050405020304" pitchFamily="18" charset="0"/>
                <a:cs typeface="Times New Roman" panose="02020603050405020304" pitchFamily="18" charset="0"/>
              </a:rPr>
              <a:t>Individual </a:t>
            </a:r>
            <a:r>
              <a:rPr lang="en-US" b="1" dirty="0">
                <a:latin typeface="Times New Roman" panose="02020603050405020304" pitchFamily="18" charset="0"/>
                <a:cs typeface="Times New Roman" panose="02020603050405020304" pitchFamily="18" charset="0"/>
              </a:rPr>
              <a:t>impacts of corruption</a:t>
            </a:r>
          </a:p>
          <a:p>
            <a:pPr marL="285750" indent="-285750">
              <a:buFont typeface="Wingdings" panose="05000000000000000000" pitchFamily="2" charset="2"/>
              <a:buChar char="ü"/>
            </a:pPr>
            <a:r>
              <a:rPr lang="en-US" sz="1600" dirty="0">
                <a:latin typeface="Times New Roman" panose="02020603050405020304" pitchFamily="18" charset="0"/>
                <a:cs typeface="Times New Roman" panose="02020603050405020304" pitchFamily="18" charset="0"/>
              </a:rPr>
              <a:t>disciplinary </a:t>
            </a:r>
            <a:r>
              <a:rPr lang="en-US" sz="1600" dirty="0" smtClean="0">
                <a:latin typeface="Times New Roman" panose="02020603050405020304" pitchFamily="18" charset="0"/>
                <a:cs typeface="Times New Roman" panose="02020603050405020304" pitchFamily="18" charset="0"/>
              </a:rPr>
              <a:t>action</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termination </a:t>
            </a:r>
            <a:r>
              <a:rPr lang="en-US" sz="1600" dirty="0">
                <a:latin typeface="Times New Roman" panose="02020603050405020304" pitchFamily="18" charset="0"/>
                <a:cs typeface="Times New Roman" panose="02020603050405020304" pitchFamily="18" charset="0"/>
              </a:rPr>
              <a:t>of </a:t>
            </a:r>
            <a:r>
              <a:rPr lang="en-US" sz="1600" dirty="0" smtClean="0">
                <a:latin typeface="Times New Roman" panose="02020603050405020304" pitchFamily="18" charset="0"/>
                <a:cs typeface="Times New Roman" panose="02020603050405020304" pitchFamily="18" charset="0"/>
              </a:rPr>
              <a:t>employment</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criminal charges</a:t>
            </a:r>
          </a:p>
          <a:p>
            <a:pPr marL="285750" indent="-285750">
              <a:buFont typeface="Wingdings" panose="05000000000000000000" pitchFamily="2" charset="2"/>
              <a:buChar char="ü"/>
            </a:pPr>
            <a:r>
              <a:rPr lang="en-US" sz="1600" dirty="0" smtClean="0">
                <a:latin typeface="Times New Roman" panose="02020603050405020304" pitchFamily="18" charset="0"/>
                <a:cs typeface="Times New Roman" panose="02020603050405020304" pitchFamily="18" charset="0"/>
              </a:rPr>
              <a:t>may </a:t>
            </a:r>
            <a:r>
              <a:rPr lang="en-US" sz="1600" dirty="0">
                <a:latin typeface="Times New Roman" panose="02020603050405020304" pitchFamily="18" charset="0"/>
                <a:cs typeface="Times New Roman" panose="02020603050405020304" pitchFamily="18" charset="0"/>
              </a:rPr>
              <a:t>affect relationships with family, friends and colleagues.</a:t>
            </a:r>
          </a:p>
          <a:p>
            <a:endParaRPr lang="en-US" sz="16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8696498" y="4068146"/>
            <a:ext cx="3593869" cy="2123658"/>
          </a:xfrm>
          <a:prstGeom prst="rect">
            <a:avLst/>
          </a:prstGeom>
          <a:noFill/>
        </p:spPr>
        <p:txBody>
          <a:bodyPr wrap="square" rtlCol="0">
            <a:spAutoFit/>
          </a:bodyPr>
          <a:lstStyle/>
          <a:p>
            <a:r>
              <a:rPr lang="en-US" b="1" dirty="0" smtClean="0">
                <a:latin typeface="Times New Roman" panose="02020603050405020304" pitchFamily="18" charset="0"/>
                <a:cs typeface="Times New Roman" panose="02020603050405020304" pitchFamily="18" charset="0"/>
              </a:rPr>
              <a:t>Community </a:t>
            </a:r>
            <a:r>
              <a:rPr lang="en-US" b="1" dirty="0">
                <a:latin typeface="Times New Roman" panose="02020603050405020304" pitchFamily="18" charset="0"/>
                <a:cs typeface="Times New Roman" panose="02020603050405020304" pitchFamily="18" charset="0"/>
              </a:rPr>
              <a:t>impacts of corruption</a:t>
            </a:r>
          </a:p>
          <a:p>
            <a:pPr marL="285750" indent="-285750">
              <a:buFont typeface="Wingdings" panose="05000000000000000000" pitchFamily="2" charset="2"/>
              <a:buChar char="q"/>
            </a:pPr>
            <a:r>
              <a:rPr lang="en-US" sz="1600" dirty="0">
                <a:latin typeface="Times New Roman" panose="02020603050405020304" pitchFamily="18" charset="0"/>
                <a:cs typeface="Times New Roman" panose="02020603050405020304" pitchFamily="18" charset="0"/>
              </a:rPr>
              <a:t>wasted taxpayer </a:t>
            </a:r>
            <a:r>
              <a:rPr lang="en-US" sz="1600" dirty="0" smtClean="0">
                <a:latin typeface="Times New Roman" panose="02020603050405020304" pitchFamily="18" charset="0"/>
                <a:cs typeface="Times New Roman" panose="02020603050405020304" pitchFamily="18" charset="0"/>
              </a:rPr>
              <a:t>funds</a:t>
            </a:r>
          </a:p>
          <a:p>
            <a:pPr marL="285750" indent="-285750">
              <a:buFont typeface="Wingdings" panose="05000000000000000000" pitchFamily="2" charset="2"/>
              <a:buChar char="q"/>
            </a:pPr>
            <a:r>
              <a:rPr lang="en-US" sz="1600" dirty="0" smtClean="0">
                <a:latin typeface="Times New Roman" panose="02020603050405020304" pitchFamily="18" charset="0"/>
                <a:cs typeface="Times New Roman" panose="02020603050405020304" pitchFamily="18" charset="0"/>
              </a:rPr>
              <a:t>loss </a:t>
            </a:r>
            <a:r>
              <a:rPr lang="en-US" sz="1600" dirty="0">
                <a:latin typeface="Times New Roman" panose="02020603050405020304" pitchFamily="18" charset="0"/>
                <a:cs typeface="Times New Roman" panose="02020603050405020304" pitchFamily="18" charset="0"/>
              </a:rPr>
              <a:t>of goods and </a:t>
            </a:r>
            <a:r>
              <a:rPr lang="en-US" sz="1600" dirty="0" smtClean="0">
                <a:latin typeface="Times New Roman" panose="02020603050405020304" pitchFamily="18" charset="0"/>
                <a:cs typeface="Times New Roman" panose="02020603050405020304" pitchFamily="18" charset="0"/>
              </a:rPr>
              <a:t>services</a:t>
            </a:r>
          </a:p>
          <a:p>
            <a:pPr marL="285750" indent="-285750">
              <a:buFont typeface="Wingdings" panose="05000000000000000000" pitchFamily="2" charset="2"/>
              <a:buChar char="q"/>
            </a:pPr>
            <a:r>
              <a:rPr lang="en-US" sz="1600" dirty="0" smtClean="0">
                <a:latin typeface="Times New Roman" panose="02020603050405020304" pitchFamily="18" charset="0"/>
                <a:cs typeface="Times New Roman" panose="02020603050405020304" pitchFamily="18" charset="0"/>
              </a:rPr>
              <a:t>lower </a:t>
            </a:r>
            <a:r>
              <a:rPr lang="en-US" sz="1600" dirty="0">
                <a:latin typeface="Times New Roman" panose="02020603050405020304" pitchFamily="18" charset="0"/>
                <a:cs typeface="Times New Roman" panose="02020603050405020304" pitchFamily="18" charset="0"/>
              </a:rPr>
              <a:t>community confidence in public </a:t>
            </a:r>
            <a:r>
              <a:rPr lang="en-US" sz="1600" dirty="0" smtClean="0">
                <a:latin typeface="Times New Roman" panose="02020603050405020304" pitchFamily="18" charset="0"/>
                <a:cs typeface="Times New Roman" panose="02020603050405020304" pitchFamily="18" charset="0"/>
              </a:rPr>
              <a:t>authorities</a:t>
            </a:r>
          </a:p>
          <a:p>
            <a:pPr marL="285750" indent="-285750">
              <a:buFont typeface="Wingdings" panose="05000000000000000000" pitchFamily="2" charset="2"/>
              <a:buChar char="q"/>
            </a:pPr>
            <a:r>
              <a:rPr lang="en-US" sz="1600" dirty="0" smtClean="0">
                <a:latin typeface="Times New Roman" panose="02020603050405020304" pitchFamily="18" charset="0"/>
                <a:cs typeface="Times New Roman" panose="02020603050405020304" pitchFamily="18" charset="0"/>
              </a:rPr>
              <a:t>disadvantage </a:t>
            </a:r>
            <a:r>
              <a:rPr lang="en-US" sz="1600" dirty="0">
                <a:latin typeface="Times New Roman" panose="02020603050405020304" pitchFamily="18" charset="0"/>
                <a:cs typeface="Times New Roman" panose="02020603050405020304" pitchFamily="18" charset="0"/>
              </a:rPr>
              <a:t>to honest business that miss out on government contracts.</a:t>
            </a:r>
          </a:p>
          <a:p>
            <a:endParaRPr lang="en-MY"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484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Triangle 4"/>
          <p:cNvSpPr/>
          <p:nvPr/>
        </p:nvSpPr>
        <p:spPr>
          <a:xfrm rot="5400000">
            <a:off x="633845" y="276399"/>
            <a:ext cx="5985167" cy="6346769"/>
          </a:xfrm>
          <a:prstGeom prst="rtTriangl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MY"/>
          </a:p>
        </p:txBody>
      </p:sp>
      <p:sp>
        <p:nvSpPr>
          <p:cNvPr id="6" name="Right Triangle 5"/>
          <p:cNvSpPr/>
          <p:nvPr/>
        </p:nvSpPr>
        <p:spPr>
          <a:xfrm rot="16200000">
            <a:off x="5432371" y="95597"/>
            <a:ext cx="5918662" cy="6641869"/>
          </a:xfrm>
          <a:prstGeom prst="r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MY"/>
          </a:p>
        </p:txBody>
      </p:sp>
      <p:sp>
        <p:nvSpPr>
          <p:cNvPr id="2" name="Title 1"/>
          <p:cNvSpPr>
            <a:spLocks noGrp="1"/>
          </p:cNvSpPr>
          <p:nvPr>
            <p:ph type="title"/>
          </p:nvPr>
        </p:nvSpPr>
        <p:spPr/>
        <p:txBody>
          <a:bodyPr>
            <a:normAutofit/>
          </a:bodyPr>
          <a:lstStyle/>
          <a:p>
            <a:r>
              <a:rPr lang="en-US" b="1" dirty="0" smtClean="0">
                <a:solidFill>
                  <a:schemeClr val="bg1"/>
                </a:solidFill>
                <a:effectLst>
                  <a:outerShdw blurRad="38100" dist="38100" dir="2700000" algn="tl">
                    <a:srgbClr val="000000">
                      <a:alpha val="43137"/>
                    </a:srgbClr>
                  </a:outerShdw>
                </a:effectLst>
                <a:cs typeface="Times New Roman" panose="02020603050405020304" pitchFamily="18" charset="0"/>
              </a:rPr>
              <a:t>CONCLUSION</a:t>
            </a:r>
            <a:endParaRPr lang="en-MY" b="1" dirty="0">
              <a:solidFill>
                <a:schemeClr val="bg1"/>
              </a:solidFill>
              <a:effectLst>
                <a:outerShdw blurRad="38100" dist="38100" dir="2700000" algn="tl">
                  <a:srgbClr val="000000">
                    <a:alpha val="43137"/>
                  </a:srgbClr>
                </a:outerShdw>
              </a:effectLst>
              <a:cs typeface="Times New Roman" panose="02020603050405020304" pitchFamily="18" charset="0"/>
            </a:endParaRPr>
          </a:p>
        </p:txBody>
      </p:sp>
      <p:sp>
        <p:nvSpPr>
          <p:cNvPr id="3" name="TextBox 2"/>
          <p:cNvSpPr txBox="1"/>
          <p:nvPr/>
        </p:nvSpPr>
        <p:spPr>
          <a:xfrm>
            <a:off x="1461656" y="2459135"/>
            <a:ext cx="9601195" cy="2677656"/>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Conclusion of corruption ? The</a:t>
            </a:r>
            <a:r>
              <a:rPr lang="en-US" dirty="0">
                <a:latin typeface="Times New Roman" panose="02020603050405020304" pitchFamily="18" charset="0"/>
                <a:cs typeface="Times New Roman" panose="02020603050405020304" pitchFamily="18" charset="0"/>
              </a:rPr>
              <a:t>re is no conclusion of corruption as there is no conclusion of theft, </a:t>
            </a:r>
            <a:r>
              <a:rPr lang="en-US" dirty="0">
                <a:solidFill>
                  <a:schemeClr val="bg1"/>
                </a:solidFill>
                <a:latin typeface="Times New Roman" panose="02020603050405020304" pitchFamily="18" charset="0"/>
                <a:cs typeface="Times New Roman" panose="02020603050405020304" pitchFamily="18" charset="0"/>
              </a:rPr>
              <a:t>robbery, murder, rape , bully</a:t>
            </a:r>
            <a:r>
              <a:rPr lang="en-US" dirty="0">
                <a:latin typeface="Times New Roman" panose="02020603050405020304" pitchFamily="18" charset="0"/>
                <a:cs typeface="Times New Roman" panose="02020603050405020304" pitchFamily="18" charset="0"/>
              </a:rPr>
              <a:t>ing and many other acts people are doing to others. Corruption , similar in </a:t>
            </a:r>
            <a:r>
              <a:rPr lang="en-US" dirty="0">
                <a:solidFill>
                  <a:schemeClr val="bg1"/>
                </a:solidFill>
                <a:latin typeface="Times New Roman" panose="02020603050405020304" pitchFamily="18" charset="0"/>
                <a:cs typeface="Times New Roman" panose="02020603050405020304" pitchFamily="18" charset="0"/>
              </a:rPr>
              <a:t>a way to theft from gover</a:t>
            </a:r>
            <a:r>
              <a:rPr lang="en-US" dirty="0">
                <a:latin typeface="Times New Roman" panose="02020603050405020304" pitchFamily="18" charset="0"/>
                <a:cs typeface="Times New Roman" panose="02020603050405020304" pitchFamily="18" charset="0"/>
              </a:rPr>
              <a:t>nment or from an "abstract entity" looks different, but is similar . You take </a:t>
            </a:r>
            <a:r>
              <a:rPr lang="en-US" dirty="0">
                <a:solidFill>
                  <a:schemeClr val="bg1"/>
                </a:solidFill>
                <a:latin typeface="Times New Roman" panose="02020603050405020304" pitchFamily="18" charset="0"/>
                <a:cs typeface="Times New Roman" panose="02020603050405020304" pitchFamily="18" charset="0"/>
              </a:rPr>
              <a:t>something from other</a:t>
            </a:r>
            <a:r>
              <a:rPr lang="en-US" dirty="0">
                <a:latin typeface="Times New Roman" panose="02020603050405020304" pitchFamily="18" charset="0"/>
                <a:cs typeface="Times New Roman" panose="02020603050405020304" pitchFamily="18" charset="0"/>
              </a:rPr>
              <a:t>s for your own good.</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Corrupt people sho</a:t>
            </a:r>
            <a:r>
              <a:rPr lang="en-US" dirty="0">
                <a:latin typeface="Times New Roman" panose="02020603050405020304" pitchFamily="18" charset="0"/>
                <a:cs typeface="Times New Roman" panose="02020603050405020304" pitchFamily="18" charset="0"/>
              </a:rPr>
              <a:t>uld chased , haunted and punished in the harsher ways to prevent the feeling that </a:t>
            </a:r>
            <a:r>
              <a:rPr lang="en-US" dirty="0">
                <a:solidFill>
                  <a:schemeClr val="bg1"/>
                </a:solidFill>
                <a:latin typeface="Times New Roman" panose="02020603050405020304" pitchFamily="18" charset="0"/>
                <a:cs typeface="Times New Roman" panose="02020603050405020304" pitchFamily="18" charset="0"/>
              </a:rPr>
              <a:t>exists in some</a:t>
            </a:r>
            <a:r>
              <a:rPr lang="en-US" dirty="0">
                <a:latin typeface="Times New Roman" panose="02020603050405020304" pitchFamily="18" charset="0"/>
                <a:cs typeface="Times New Roman" panose="02020603050405020304" pitchFamily="18" charset="0"/>
              </a:rPr>
              <a:t> societies that this is the way to make money and promote yourself in society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The higher </a:t>
            </a:r>
            <a:r>
              <a:rPr lang="en-US" dirty="0">
                <a:latin typeface="Times New Roman" panose="02020603050405020304" pitchFamily="18" charset="0"/>
                <a:cs typeface="Times New Roman" panose="02020603050405020304" pitchFamily="18" charset="0"/>
              </a:rPr>
              <a:t>the corruption, the higher the punishment.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I know t</a:t>
            </a:r>
            <a:r>
              <a:rPr lang="en-US" dirty="0">
                <a:latin typeface="Times New Roman" panose="02020603050405020304" pitchFamily="18" charset="0"/>
                <a:cs typeface="Times New Roman" panose="02020603050405020304" pitchFamily="18" charset="0"/>
              </a:rPr>
              <a:t>hat it is not an easy matter as those people are close to the government and the politicians and </a:t>
            </a:r>
            <a:r>
              <a:rPr lang="en-US" dirty="0">
                <a:solidFill>
                  <a:schemeClr val="bg1"/>
                </a:solidFill>
                <a:latin typeface="Times New Roman" panose="02020603050405020304" pitchFamily="18" charset="0"/>
                <a:cs typeface="Times New Roman" panose="02020603050405020304" pitchFamily="18" charset="0"/>
              </a:rPr>
              <a:t>have a</a:t>
            </a:r>
            <a:r>
              <a:rPr lang="en-US" dirty="0">
                <a:latin typeface="Times New Roman" panose="02020603050405020304" pitchFamily="18" charset="0"/>
                <a:cs typeface="Times New Roman" panose="02020603050405020304" pitchFamily="18" charset="0"/>
              </a:rPr>
              <a:t> lot of money , but this is the only way to live in a healthy society.</a:t>
            </a:r>
            <a:r>
              <a:rPr lang="en-US" dirty="0" smtClean="0">
                <a:latin typeface="Times New Roman" panose="02020603050405020304" pitchFamily="18" charset="0"/>
                <a:cs typeface="Times New Roman" panose="02020603050405020304" pitchFamily="18" charset="0"/>
              </a:rPr>
              <a:t>. </a:t>
            </a:r>
            <a:endParaRPr lang="en-MY"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5663056"/>
      </p:ext>
    </p:extLst>
  </p:cSld>
  <p:clrMapOvr>
    <a:masterClrMapping/>
  </p:clrMapOvr>
  <mc:AlternateContent xmlns:mc="http://schemas.openxmlformats.org/markup-compatibility/2006" xmlns:p14="http://schemas.microsoft.com/office/powerpoint/2010/main">
    <mc:Choice Requires="p14">
      <p:transition spd="slow" p14:dur="3000">
        <p14:vortex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146</TotalTime>
  <Words>355</Words>
  <Application>Microsoft Office PowerPoint</Application>
  <PresentationFormat>Widescreen</PresentationFormat>
  <Paragraphs>51</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Freestyle Script</vt:lpstr>
      <vt:lpstr>Times New Roman</vt:lpstr>
      <vt:lpstr>Tw Cen MT</vt:lpstr>
      <vt:lpstr>Tw Cen MT Condensed</vt:lpstr>
      <vt:lpstr>Wingdings</vt:lpstr>
      <vt:lpstr>Wingdings 3</vt:lpstr>
      <vt:lpstr>Integral</vt:lpstr>
      <vt:lpstr>GLOBAL CITIZENSHIP </vt:lpstr>
      <vt:lpstr>PowerPoint Presentation</vt:lpstr>
      <vt:lpstr>THE 10 MOST GLOBAL ISSUES IN THE WORLD</vt:lpstr>
      <vt:lpstr>corruption</vt:lpstr>
      <vt:lpstr>PowerPoint Presentation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CITIZENSHIP</dc:title>
  <dc:creator>b.rakesh01953@gmail.com</dc:creator>
  <cp:lastModifiedBy>b.rakesh01953@gmail.com</cp:lastModifiedBy>
  <cp:revision>18</cp:revision>
  <dcterms:created xsi:type="dcterms:W3CDTF">2019-12-03T11:44:52Z</dcterms:created>
  <dcterms:modified xsi:type="dcterms:W3CDTF">2019-12-13T14:08:26Z</dcterms:modified>
</cp:coreProperties>
</file>