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7.pn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0.jpe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1.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86360"/>
            <a:ext cx="12192635" cy="8535035"/>
          </a:xfrm>
          <a:prstGeom prst="rect">
            <a:avLst/>
          </a:prstGeom>
        </p:spPr>
      </p:pic>
      <p:sp>
        <p:nvSpPr>
          <p:cNvPr id="5" name="Text Box 4"/>
          <p:cNvSpPr txBox="1"/>
          <p:nvPr/>
        </p:nvSpPr>
        <p:spPr>
          <a:xfrm>
            <a:off x="381635" y="113030"/>
            <a:ext cx="11429365" cy="2183765"/>
          </a:xfrm>
          <a:prstGeom prst="rect">
            <a:avLst/>
          </a:prstGeom>
          <a:noFill/>
        </p:spPr>
        <p:txBody>
          <a:bodyPr wrap="square" rtlCol="0">
            <a:spAutoFit/>
          </a:bodyPr>
          <a:p>
            <a:pPr algn="ctr"/>
            <a:r>
              <a:rPr lang="en-MY" altLang="en-US" sz="3200" b="1">
                <a:latin typeface="FZShuTi" panose="02010601030101010101" charset="-122"/>
                <a:ea typeface="FZShuTi" panose="02010601030101010101" charset="-122"/>
              </a:rPr>
              <a:t>UHMT 1012 GRADUATE SUCCESS ATTRIBUTES ( GSA )</a:t>
            </a:r>
            <a:endParaRPr lang="en-MY" altLang="en-US" sz="3200" b="1">
              <a:latin typeface="FZShuTi" panose="02010601030101010101" charset="-122"/>
              <a:ea typeface="FZShuTi" panose="02010601030101010101" charset="-122"/>
            </a:endParaRPr>
          </a:p>
          <a:p>
            <a:pPr algn="ctr"/>
            <a:r>
              <a:rPr lang="en-MY" altLang="en-US" sz="3200" b="1">
                <a:latin typeface="FZShuTi" panose="02010601030101010101" charset="-122"/>
                <a:ea typeface="FZShuTi" panose="02010601030101010101" charset="-122"/>
              </a:rPr>
              <a:t>FIRST SEMESTER 2020/2021</a:t>
            </a:r>
            <a:endParaRPr lang="en-MY" altLang="en-US" sz="3200" b="1">
              <a:latin typeface="FZShuTi" panose="02010601030101010101" charset="-122"/>
              <a:ea typeface="FZShuTi" panose="02010601030101010101" charset="-122"/>
            </a:endParaRPr>
          </a:p>
          <a:p>
            <a:pPr algn="ctr"/>
            <a:r>
              <a:rPr lang="en-MY" altLang="en-US" sz="3200" b="1">
                <a:latin typeface="FZShuTi" panose="02010601030101010101" charset="-122"/>
                <a:ea typeface="FZShuTi" panose="02010601030101010101" charset="-122"/>
              </a:rPr>
              <a:t>LECTURER : DR.SYAMSUL HENDRA BIN MAHMUD</a:t>
            </a:r>
            <a:endParaRPr lang="en-MY" altLang="en-US" sz="3200" b="1">
              <a:latin typeface="FZShuTi" panose="02010601030101010101" charset="-122"/>
              <a:ea typeface="FZShuTi" panose="02010601030101010101" charset="-122"/>
            </a:endParaRPr>
          </a:p>
          <a:p>
            <a:pPr algn="ctr"/>
            <a:r>
              <a:rPr lang="en-MY" altLang="en-US" sz="4000" b="1">
                <a:ln w="9525" cmpd="sng">
                  <a:solidFill>
                    <a:schemeClr val="accent1"/>
                  </a:solidFill>
                  <a:prstDash val="solid"/>
                </a:ln>
                <a:solidFill>
                  <a:srgbClr val="70AD47">
                    <a:tint val="1000"/>
                  </a:srgbClr>
                </a:solidFill>
                <a:effectLst>
                  <a:glow rad="38100">
                    <a:schemeClr val="accent1">
                      <a:alpha val="40000"/>
                    </a:schemeClr>
                  </a:glow>
                </a:effectLst>
                <a:latin typeface="FZShuTi" panose="02010601030101010101" charset="-122"/>
                <a:ea typeface="FZShuTi" panose="02010601030101010101" charset="-122"/>
              </a:rPr>
              <a:t>GROUP 13</a:t>
            </a:r>
            <a:endParaRPr lang="en-MY" altLang="en-US" sz="4000" b="1">
              <a:ln w="9525" cmpd="sng">
                <a:solidFill>
                  <a:schemeClr val="accent1"/>
                </a:solidFill>
                <a:prstDash val="solid"/>
              </a:ln>
              <a:solidFill>
                <a:srgbClr val="70AD47">
                  <a:tint val="1000"/>
                </a:srgbClr>
              </a:solidFill>
              <a:effectLst>
                <a:glow rad="38100">
                  <a:schemeClr val="accent1">
                    <a:alpha val="40000"/>
                  </a:schemeClr>
                </a:glow>
              </a:effectLst>
              <a:latin typeface="FZShuTi" panose="02010601030101010101" charset="-122"/>
              <a:ea typeface="FZShuTi" panose="02010601030101010101" charset="-122"/>
            </a:endParaRPr>
          </a:p>
        </p:txBody>
      </p:sp>
      <p:pic>
        <p:nvPicPr>
          <p:cNvPr id="9" name="Picture 8"/>
          <p:cNvPicPr>
            <a:picLocks noChangeAspect="1"/>
          </p:cNvPicPr>
          <p:nvPr/>
        </p:nvPicPr>
        <p:blipFill>
          <a:blip r:embed="rId2"/>
          <a:stretch>
            <a:fillRect/>
          </a:stretch>
        </p:blipFill>
        <p:spPr>
          <a:xfrm>
            <a:off x="381635" y="2288540"/>
            <a:ext cx="1282700" cy="1282700"/>
          </a:xfrm>
          <a:prstGeom prst="rect">
            <a:avLst/>
          </a:prstGeom>
        </p:spPr>
      </p:pic>
      <p:pic>
        <p:nvPicPr>
          <p:cNvPr id="10" name="Picture 9"/>
          <p:cNvPicPr>
            <a:picLocks noChangeAspect="1"/>
          </p:cNvPicPr>
          <p:nvPr/>
        </p:nvPicPr>
        <p:blipFill>
          <a:blip r:embed="rId2"/>
          <a:stretch>
            <a:fillRect/>
          </a:stretch>
        </p:blipFill>
        <p:spPr>
          <a:xfrm>
            <a:off x="6231255" y="2289175"/>
            <a:ext cx="1282700" cy="1282065"/>
          </a:xfrm>
          <a:prstGeom prst="rect">
            <a:avLst/>
          </a:prstGeom>
        </p:spPr>
      </p:pic>
      <p:pic>
        <p:nvPicPr>
          <p:cNvPr id="11" name="Picture 10"/>
          <p:cNvPicPr>
            <a:picLocks noChangeAspect="1"/>
          </p:cNvPicPr>
          <p:nvPr/>
        </p:nvPicPr>
        <p:blipFill>
          <a:blip r:embed="rId2"/>
          <a:stretch>
            <a:fillRect/>
          </a:stretch>
        </p:blipFill>
        <p:spPr>
          <a:xfrm>
            <a:off x="381635" y="5413375"/>
            <a:ext cx="1282700" cy="1283335"/>
          </a:xfrm>
          <a:prstGeom prst="rect">
            <a:avLst/>
          </a:prstGeom>
        </p:spPr>
      </p:pic>
      <p:pic>
        <p:nvPicPr>
          <p:cNvPr id="12" name="Picture 11"/>
          <p:cNvPicPr>
            <a:picLocks noChangeAspect="1"/>
          </p:cNvPicPr>
          <p:nvPr/>
        </p:nvPicPr>
        <p:blipFill>
          <a:blip r:embed="rId2"/>
          <a:stretch>
            <a:fillRect/>
          </a:stretch>
        </p:blipFill>
        <p:spPr>
          <a:xfrm>
            <a:off x="381000" y="3875405"/>
            <a:ext cx="1283335" cy="1282700"/>
          </a:xfrm>
          <a:prstGeom prst="rect">
            <a:avLst/>
          </a:prstGeom>
        </p:spPr>
      </p:pic>
      <p:pic>
        <p:nvPicPr>
          <p:cNvPr id="13" name="Picture 12"/>
          <p:cNvPicPr>
            <a:picLocks noChangeAspect="1"/>
          </p:cNvPicPr>
          <p:nvPr/>
        </p:nvPicPr>
        <p:blipFill>
          <a:blip r:embed="rId2"/>
          <a:stretch>
            <a:fillRect/>
          </a:stretch>
        </p:blipFill>
        <p:spPr>
          <a:xfrm>
            <a:off x="6231255" y="3875405"/>
            <a:ext cx="1282700" cy="1282700"/>
          </a:xfrm>
          <a:prstGeom prst="rect">
            <a:avLst/>
          </a:prstGeom>
        </p:spPr>
      </p:pic>
      <p:pic>
        <p:nvPicPr>
          <p:cNvPr id="14" name="Picture 13"/>
          <p:cNvPicPr>
            <a:picLocks noChangeAspect="1"/>
          </p:cNvPicPr>
          <p:nvPr/>
        </p:nvPicPr>
        <p:blipFill>
          <a:blip r:embed="rId2"/>
          <a:stretch>
            <a:fillRect/>
          </a:stretch>
        </p:blipFill>
        <p:spPr>
          <a:xfrm>
            <a:off x="6231890" y="5412740"/>
            <a:ext cx="1282065" cy="1283970"/>
          </a:xfrm>
          <a:prstGeom prst="rect">
            <a:avLst/>
          </a:prstGeom>
        </p:spPr>
      </p:pic>
      <p:sp>
        <p:nvSpPr>
          <p:cNvPr id="15" name="Text Box 14"/>
          <p:cNvSpPr txBox="1"/>
          <p:nvPr/>
        </p:nvSpPr>
        <p:spPr>
          <a:xfrm>
            <a:off x="1849120" y="2515235"/>
            <a:ext cx="3833495" cy="829945"/>
          </a:xfrm>
          <a:prstGeom prst="rect">
            <a:avLst/>
          </a:prstGeom>
          <a:noFill/>
        </p:spPr>
        <p:txBody>
          <a:bodyPr wrap="square" rtlCol="0">
            <a:spAutoFit/>
          </a:bodyPr>
          <a:p>
            <a:pPr algn="ctr"/>
            <a:r>
              <a:rPr lang="en-MY" altLang="en-US" sz="2400">
                <a:latin typeface="STHupo" panose="02010800040101010101" charset="-122"/>
                <a:ea typeface="STHupo" panose="02010800040101010101" charset="-122"/>
              </a:rPr>
              <a:t>TAN KAI XIN</a:t>
            </a:r>
            <a:endParaRPr lang="en-MY" altLang="en-US" sz="2400">
              <a:latin typeface="STHupo" panose="02010800040101010101" charset="-122"/>
              <a:ea typeface="STHupo" panose="02010800040101010101" charset="-122"/>
            </a:endParaRPr>
          </a:p>
          <a:p>
            <a:pPr algn="ctr"/>
            <a:r>
              <a:rPr lang="en-MY" altLang="en-US" sz="2400">
                <a:latin typeface="STHupo" panose="02010800040101010101" charset="-122"/>
                <a:ea typeface="STHupo" panose="02010800040101010101" charset="-122"/>
              </a:rPr>
              <a:t>(A20BE0302)</a:t>
            </a:r>
            <a:endParaRPr lang="en-MY" altLang="en-US" sz="2400">
              <a:latin typeface="STHupo" panose="02010800040101010101" charset="-122"/>
              <a:ea typeface="STHupo" panose="02010800040101010101" charset="-122"/>
            </a:endParaRPr>
          </a:p>
        </p:txBody>
      </p:sp>
      <p:sp>
        <p:nvSpPr>
          <p:cNvPr id="16" name="Text Box 15"/>
          <p:cNvSpPr txBox="1"/>
          <p:nvPr/>
        </p:nvSpPr>
        <p:spPr>
          <a:xfrm>
            <a:off x="1943735" y="4101465"/>
            <a:ext cx="3643630" cy="829945"/>
          </a:xfrm>
          <a:prstGeom prst="rect">
            <a:avLst/>
          </a:prstGeom>
          <a:noFill/>
        </p:spPr>
        <p:txBody>
          <a:bodyPr wrap="square" rtlCol="0">
            <a:spAutoFit/>
          </a:bodyPr>
          <a:p>
            <a:pPr algn="ctr"/>
            <a:r>
              <a:rPr lang="en-MY" altLang="en-US" sz="2400">
                <a:latin typeface="STHupo" panose="02010800040101010101" charset="-122"/>
                <a:ea typeface="STHupo" panose="02010800040101010101" charset="-122"/>
              </a:rPr>
              <a:t>KHOR YONG QI</a:t>
            </a:r>
            <a:endParaRPr lang="en-MY" altLang="en-US" sz="2400">
              <a:latin typeface="STHupo" panose="02010800040101010101" charset="-122"/>
              <a:ea typeface="STHupo" panose="02010800040101010101" charset="-122"/>
            </a:endParaRPr>
          </a:p>
          <a:p>
            <a:pPr algn="ctr"/>
            <a:r>
              <a:rPr lang="en-MY" altLang="en-US" sz="2400">
                <a:latin typeface="STHupo" panose="02010800040101010101" charset="-122"/>
                <a:ea typeface="STHupo" panose="02010800040101010101" charset="-122"/>
              </a:rPr>
              <a:t>(A20BE0089)</a:t>
            </a:r>
            <a:endParaRPr lang="en-MY" altLang="en-US" sz="2400">
              <a:latin typeface="STHupo" panose="02010800040101010101" charset="-122"/>
              <a:ea typeface="STHupo" panose="02010800040101010101" charset="-122"/>
            </a:endParaRPr>
          </a:p>
        </p:txBody>
      </p:sp>
      <p:sp>
        <p:nvSpPr>
          <p:cNvPr id="17" name="Text Box 16"/>
          <p:cNvSpPr txBox="1"/>
          <p:nvPr/>
        </p:nvSpPr>
        <p:spPr>
          <a:xfrm>
            <a:off x="1953260" y="5640070"/>
            <a:ext cx="3623945" cy="829945"/>
          </a:xfrm>
          <a:prstGeom prst="rect">
            <a:avLst/>
          </a:prstGeom>
          <a:noFill/>
        </p:spPr>
        <p:txBody>
          <a:bodyPr wrap="square" rtlCol="0">
            <a:spAutoFit/>
          </a:bodyPr>
          <a:p>
            <a:pPr algn="ctr"/>
            <a:r>
              <a:rPr lang="en-MY" altLang="en-US" sz="2400">
                <a:latin typeface="STHupo" panose="02010800040101010101" charset="-122"/>
                <a:ea typeface="STHupo" panose="02010800040101010101" charset="-122"/>
              </a:rPr>
              <a:t>YONG KIET YEE</a:t>
            </a:r>
            <a:endParaRPr lang="en-MY" altLang="en-US" sz="2400">
              <a:latin typeface="STHupo" panose="02010800040101010101" charset="-122"/>
              <a:ea typeface="STHupo" panose="02010800040101010101" charset="-122"/>
            </a:endParaRPr>
          </a:p>
          <a:p>
            <a:pPr algn="ctr"/>
            <a:r>
              <a:rPr lang="en-MY" altLang="en-US" sz="2400">
                <a:latin typeface="STHupo" panose="02010800040101010101" charset="-122"/>
                <a:ea typeface="STHupo" panose="02010800040101010101" charset="-122"/>
              </a:rPr>
              <a:t>(A20BE0329)</a:t>
            </a:r>
            <a:endParaRPr lang="en-MY" altLang="en-US" sz="2400">
              <a:latin typeface="STHupo" panose="02010800040101010101" charset="-122"/>
              <a:ea typeface="STHupo" panose="02010800040101010101" charset="-122"/>
            </a:endParaRPr>
          </a:p>
        </p:txBody>
      </p:sp>
      <p:sp>
        <p:nvSpPr>
          <p:cNvPr id="18" name="Text Box 17"/>
          <p:cNvSpPr txBox="1"/>
          <p:nvPr/>
        </p:nvSpPr>
        <p:spPr>
          <a:xfrm>
            <a:off x="7992110" y="2515235"/>
            <a:ext cx="3703320" cy="829945"/>
          </a:xfrm>
          <a:prstGeom prst="rect">
            <a:avLst/>
          </a:prstGeom>
          <a:noFill/>
        </p:spPr>
        <p:txBody>
          <a:bodyPr wrap="square" rtlCol="0">
            <a:spAutoFit/>
          </a:bodyPr>
          <a:p>
            <a:pPr algn="ctr"/>
            <a:r>
              <a:rPr lang="en-MY" altLang="en-US" sz="2400">
                <a:latin typeface="STHupo" panose="02010800040101010101" charset="-122"/>
                <a:ea typeface="STHupo" panose="02010800040101010101" charset="-122"/>
              </a:rPr>
              <a:t>KOH ZU CHEN</a:t>
            </a:r>
            <a:endParaRPr lang="en-MY" altLang="en-US" sz="2400">
              <a:latin typeface="STHupo" panose="02010800040101010101" charset="-122"/>
              <a:ea typeface="STHupo" panose="02010800040101010101" charset="-122"/>
            </a:endParaRPr>
          </a:p>
          <a:p>
            <a:pPr algn="ctr"/>
            <a:r>
              <a:rPr lang="en-MY" altLang="en-US" sz="2400">
                <a:latin typeface="STHupo" panose="02010800040101010101" charset="-122"/>
                <a:ea typeface="STHupo" panose="02010800040101010101" charset="-122"/>
              </a:rPr>
              <a:t>(A20BE0091)</a:t>
            </a:r>
            <a:endParaRPr lang="en-MY" altLang="en-US" sz="2400">
              <a:latin typeface="STHupo" panose="02010800040101010101" charset="-122"/>
              <a:ea typeface="STHupo" panose="02010800040101010101" charset="-122"/>
            </a:endParaRPr>
          </a:p>
        </p:txBody>
      </p:sp>
      <p:sp>
        <p:nvSpPr>
          <p:cNvPr id="19" name="Text Box 18"/>
          <p:cNvSpPr txBox="1"/>
          <p:nvPr/>
        </p:nvSpPr>
        <p:spPr>
          <a:xfrm>
            <a:off x="7992110" y="4102100"/>
            <a:ext cx="3713480" cy="829945"/>
          </a:xfrm>
          <a:prstGeom prst="rect">
            <a:avLst/>
          </a:prstGeom>
          <a:noFill/>
        </p:spPr>
        <p:txBody>
          <a:bodyPr wrap="square" rtlCol="0">
            <a:spAutoFit/>
          </a:bodyPr>
          <a:p>
            <a:pPr algn="ctr"/>
            <a:r>
              <a:rPr lang="en-MY" altLang="en-US" sz="2400">
                <a:latin typeface="STHupo" panose="02010800040101010101" charset="-122"/>
                <a:ea typeface="STHupo" panose="02010800040101010101" charset="-122"/>
              </a:rPr>
              <a:t>MAH SONG JUN</a:t>
            </a:r>
            <a:endParaRPr lang="en-MY" altLang="en-US" sz="2400">
              <a:latin typeface="STHupo" panose="02010800040101010101" charset="-122"/>
              <a:ea typeface="STHupo" panose="02010800040101010101" charset="-122"/>
            </a:endParaRPr>
          </a:p>
          <a:p>
            <a:pPr algn="ctr"/>
            <a:r>
              <a:rPr lang="en-MY" altLang="en-US" sz="2400">
                <a:latin typeface="STHupo" panose="02010800040101010101" charset="-122"/>
                <a:ea typeface="STHupo" panose="02010800040101010101" charset="-122"/>
              </a:rPr>
              <a:t>(A20BE0117)</a:t>
            </a:r>
            <a:endParaRPr lang="en-MY" altLang="en-US" sz="2400">
              <a:latin typeface="STHupo" panose="02010800040101010101" charset="-122"/>
              <a:ea typeface="STHupo" panose="02010800040101010101" charset="-122"/>
            </a:endParaRPr>
          </a:p>
        </p:txBody>
      </p:sp>
      <p:sp>
        <p:nvSpPr>
          <p:cNvPr id="20" name="Text Box 19"/>
          <p:cNvSpPr txBox="1"/>
          <p:nvPr/>
        </p:nvSpPr>
        <p:spPr>
          <a:xfrm>
            <a:off x="8087995" y="5639435"/>
            <a:ext cx="3723005" cy="829945"/>
          </a:xfrm>
          <a:prstGeom prst="rect">
            <a:avLst/>
          </a:prstGeom>
          <a:noFill/>
        </p:spPr>
        <p:txBody>
          <a:bodyPr wrap="square" rtlCol="0">
            <a:spAutoFit/>
          </a:bodyPr>
          <a:p>
            <a:pPr algn="ctr"/>
            <a:r>
              <a:rPr lang="en-MY" altLang="en-US" sz="2400">
                <a:latin typeface="STHupo" panose="02010800040101010101" charset="-122"/>
                <a:ea typeface="STHupo" panose="02010800040101010101" charset="-122"/>
              </a:rPr>
              <a:t>GOH XIU TING</a:t>
            </a:r>
            <a:endParaRPr lang="en-MY" altLang="en-US" sz="2400">
              <a:latin typeface="STHupo" panose="02010800040101010101" charset="-122"/>
              <a:ea typeface="STHupo" panose="02010800040101010101" charset="-122"/>
            </a:endParaRPr>
          </a:p>
          <a:p>
            <a:pPr algn="ctr"/>
            <a:r>
              <a:rPr lang="en-MY" altLang="en-US" sz="2400">
                <a:latin typeface="STHupo" panose="02010800040101010101" charset="-122"/>
                <a:ea typeface="STHupo" panose="02010800040101010101" charset="-122"/>
              </a:rPr>
              <a:t>(A20BE0063)</a:t>
            </a:r>
            <a:endParaRPr lang="en-MY" altLang="en-US" sz="2400">
              <a:latin typeface="STHupo" panose="02010800040101010101" charset="-122"/>
              <a:ea typeface="STHupo" panose="020108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6" name="Content Placeholder 5"/>
          <p:cNvPicPr>
            <a:picLocks noChangeAspect="1"/>
          </p:cNvPicPr>
          <p:nvPr>
            <p:ph idx="1"/>
          </p:nvPr>
        </p:nvPicPr>
        <p:blipFill>
          <a:blip r:embed="rId2"/>
          <a:stretch>
            <a:fillRect/>
          </a:stretch>
        </p:blipFill>
        <p:spPr>
          <a:xfrm>
            <a:off x="430530" y="1649095"/>
            <a:ext cx="3445510" cy="4004310"/>
          </a:xfrm>
          <a:prstGeom prst="rect">
            <a:avLst/>
          </a:prstGeom>
        </p:spPr>
      </p:pic>
      <p:sp>
        <p:nvSpPr>
          <p:cNvPr id="9" name="Text Box 8"/>
          <p:cNvSpPr txBox="1"/>
          <p:nvPr/>
        </p:nvSpPr>
        <p:spPr>
          <a:xfrm>
            <a:off x="2257425" y="188595"/>
            <a:ext cx="7677150" cy="922020"/>
          </a:xfrm>
          <a:prstGeom prst="rect">
            <a:avLst/>
          </a:prstGeom>
          <a:noFill/>
        </p:spPr>
        <p:txBody>
          <a:bodyPr wrap="square" rtlCol="0">
            <a:spAutoFit/>
            <a:scene3d>
              <a:camera prst="orthographicFront"/>
              <a:lightRig rig="threePt" dir="t"/>
            </a:scene3d>
          </a:bodyPr>
          <a:p>
            <a:pPr algn="ctr"/>
            <a:r>
              <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rPr>
              <a:t>BACKGROUND</a:t>
            </a:r>
            <a:endPar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Text Box 7"/>
          <p:cNvSpPr txBox="1"/>
          <p:nvPr/>
        </p:nvSpPr>
        <p:spPr>
          <a:xfrm>
            <a:off x="4144010" y="2528570"/>
            <a:ext cx="7586980" cy="2245360"/>
          </a:xfrm>
          <a:prstGeom prst="rect">
            <a:avLst/>
          </a:prstGeom>
          <a:noFill/>
        </p:spPr>
        <p:txBody>
          <a:bodyPr wrap="square" rtlCol="0">
            <a:spAutoFit/>
          </a:bodyPr>
          <a:p>
            <a:pPr algn="just"/>
            <a:r>
              <a:rPr lang="en-MY" altLang="en-US" sz="2000"/>
              <a:t>Dr.Khor meluluskan pelajarannya dari Universiti Teknologi Malaysia dalam jurusan Ijazah Sarjana Muda Mekatronik Elektrik dan beliau merupakan pengasas bersama serta Ketua Eksekutif syarikat Technare Innovation Sdn.Bhd yang membangunkan alat pemulihan dan kecergasan pintar.Di samping itu,beliau juga merupakan seorang calon PHD UTM dalam jurusan Bioengineering pada tahun 2017.Beliau menamatkan PhDnya di bawah kepimpinan Dr.Yeong Che Fai</a:t>
            </a:r>
            <a:endParaRPr lang="en-MY"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 name="Text Box 5"/>
          <p:cNvSpPr txBox="1"/>
          <p:nvPr/>
        </p:nvSpPr>
        <p:spPr>
          <a:xfrm>
            <a:off x="0" y="120015"/>
            <a:ext cx="1844675" cy="6617970"/>
          </a:xfrm>
          <a:prstGeom prst="rect">
            <a:avLst/>
          </a:prstGeom>
          <a:noFill/>
        </p:spPr>
        <p:txBody>
          <a:bodyPr vert="eaVert" wrap="square" rtlCol="0">
            <a:spAutoFit/>
            <a:scene3d>
              <a:camera prst="orthographicFront"/>
              <a:lightRig rig="threePt" dir="t"/>
            </a:scene3d>
          </a:bodyPr>
          <a:p>
            <a:r>
              <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rPr>
              <a:t>PENGALAMAN DR.KHOR</a:t>
            </a:r>
            <a:endPar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s 6"/>
          <p:cNvSpPr/>
          <p:nvPr/>
        </p:nvSpPr>
        <p:spPr>
          <a:xfrm>
            <a:off x="2138045" y="120015"/>
            <a:ext cx="6308090" cy="3234055"/>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latin typeface="STHupo" panose="02010800040101010101" charset="-122"/>
                <a:ea typeface="STHupo" panose="02010800040101010101" charset="-122"/>
              </a:rPr>
              <a:t>Pengurus Technare Innovation Sdn Bhd (2014)</a:t>
            </a:r>
            <a:endParaRPr lang="en-MY" altLang="en-US">
              <a:solidFill>
                <a:schemeClr val="tx1"/>
              </a:solidFill>
            </a:endParaRPr>
          </a:p>
          <a:p>
            <a:pPr algn="just"/>
            <a:r>
              <a:rPr lang="en-MY" altLang="en-US">
                <a:solidFill>
                  <a:schemeClr val="tx1"/>
                </a:solidFill>
                <a:sym typeface="+mn-ea"/>
              </a:rPr>
              <a:t>- memimpin dan menguruskan pasukan dalam mengembangkan inovasi baru dalam sektor pemulihan</a:t>
            </a:r>
            <a:endParaRPr lang="en-MY" altLang="en-US">
              <a:solidFill>
                <a:schemeClr val="tx1"/>
              </a:solidFill>
            </a:endParaRPr>
          </a:p>
          <a:p>
            <a:pPr algn="just"/>
            <a:r>
              <a:rPr lang="en-MY" altLang="en-US">
                <a:solidFill>
                  <a:schemeClr val="tx1"/>
                </a:solidFill>
                <a:sym typeface="+mn-ea"/>
              </a:rPr>
              <a:t>- membangunkan projek pemenang anugerah bersama pasukan termasuk robot pemulihan yang dapat membantu orang kurang upaya seperti CR2-Reaching dan CR2 Haptic serta mengimbangkan peralatan ‘Innovaboard’ tersebut yang mampu melatih keseimbangan dan meramalkan risiko kecederaan apabila berdiri di atasnya</a:t>
            </a:r>
            <a:endParaRPr lang="en-MY" altLang="en-US">
              <a:solidFill>
                <a:schemeClr val="tx1"/>
              </a:solidFill>
            </a:endParaRPr>
          </a:p>
        </p:txBody>
      </p:sp>
      <p:sp>
        <p:nvSpPr>
          <p:cNvPr id="8" name="Rectangles 7"/>
          <p:cNvSpPr/>
          <p:nvPr/>
        </p:nvSpPr>
        <p:spPr>
          <a:xfrm>
            <a:off x="3309620" y="3503930"/>
            <a:ext cx="3754120" cy="3234055"/>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latin typeface="STHupo" panose="02010800040101010101" charset="-122"/>
                <a:ea typeface="STHupo" panose="02010800040101010101" charset="-122"/>
              </a:rPr>
              <a:t>Doktor Falsafah dalam Bioengineering (2018)</a:t>
            </a:r>
            <a:endParaRPr lang="en-MY" altLang="en-US" sz="2000">
              <a:solidFill>
                <a:schemeClr val="tx1"/>
              </a:solidFill>
              <a:latin typeface="STHupo" panose="02010800040101010101" charset="-122"/>
              <a:ea typeface="STHupo" panose="02010800040101010101" charset="-122"/>
            </a:endParaRPr>
          </a:p>
          <a:p>
            <a:pPr algn="just"/>
            <a:r>
              <a:rPr lang="en-MY" altLang="en-US">
                <a:solidFill>
                  <a:schemeClr val="tx1"/>
                </a:solidFill>
                <a:sym typeface="+mn-ea"/>
              </a:rPr>
              <a:t>- Penyelidikan dan pengembangan robot pemulihan yang ringkas,mudah alih dan berpatutan</a:t>
            </a:r>
            <a:endParaRPr lang="en-MY" altLang="en-US">
              <a:solidFill>
                <a:schemeClr val="tx1"/>
              </a:solidFill>
              <a:sym typeface="+mn-ea"/>
            </a:endParaRPr>
          </a:p>
          <a:p>
            <a:pPr algn="just"/>
            <a:r>
              <a:rPr lang="en-MY" altLang="en-US">
                <a:solidFill>
                  <a:schemeClr val="tx1"/>
                </a:solidFill>
              </a:rPr>
              <a:t>- Pengembangan strategi robot pemulihan </a:t>
            </a:r>
            <a:endParaRPr lang="en-MY" altLang="en-US">
              <a:solidFill>
                <a:schemeClr val="tx1"/>
              </a:solidFill>
            </a:endParaRPr>
          </a:p>
          <a:p>
            <a:pPr algn="just"/>
            <a:r>
              <a:rPr lang="en-MY" altLang="en-US">
                <a:solidFill>
                  <a:schemeClr val="tx1"/>
                </a:solidFill>
              </a:rPr>
              <a:t>- Ujian klinakal dan analisis prestasi robot</a:t>
            </a:r>
            <a:endParaRPr lang="en-MY" altLang="en-US">
              <a:solidFill>
                <a:schemeClr val="tx1"/>
              </a:solidFill>
            </a:endParaRPr>
          </a:p>
        </p:txBody>
      </p:sp>
      <p:sp>
        <p:nvSpPr>
          <p:cNvPr id="9" name="Rectangles 8"/>
          <p:cNvSpPr/>
          <p:nvPr/>
        </p:nvSpPr>
        <p:spPr>
          <a:xfrm>
            <a:off x="7941310" y="3934460"/>
            <a:ext cx="3754120" cy="2372995"/>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latin typeface="STHupo" panose="02010800040101010101" charset="-122"/>
                <a:ea typeface="STHupo" panose="02010800040101010101" charset="-122"/>
              </a:rPr>
              <a:t>Pembantu penyelidik (2014) (7 bulan)</a:t>
            </a:r>
            <a:endParaRPr lang="en-MY" altLang="en-US" sz="2400">
              <a:solidFill>
                <a:schemeClr val="tx1"/>
              </a:solidFill>
              <a:latin typeface="STHupo" panose="02010800040101010101" charset="-122"/>
              <a:ea typeface="STHupo" panose="02010800040101010101" charset="-122"/>
            </a:endParaRPr>
          </a:p>
          <a:p>
            <a:pPr algn="just"/>
            <a:r>
              <a:rPr lang="en-MY" altLang="en-US">
                <a:solidFill>
                  <a:schemeClr val="tx1"/>
                </a:solidFill>
                <a:sym typeface="+mn-ea"/>
              </a:rPr>
              <a:t>- Pengurus projek</a:t>
            </a:r>
            <a:endParaRPr lang="en-MY" altLang="en-US">
              <a:solidFill>
                <a:schemeClr val="tx1"/>
              </a:solidFill>
              <a:sym typeface="+mn-ea"/>
            </a:endParaRPr>
          </a:p>
          <a:p>
            <a:pPr algn="just"/>
            <a:r>
              <a:rPr lang="en-MY" altLang="en-US">
                <a:solidFill>
                  <a:schemeClr val="tx1"/>
                </a:solidFill>
              </a:rPr>
              <a:t>- menjalankan R&amp;D</a:t>
            </a:r>
            <a:endParaRPr lang="en-MY" altLang="en-US">
              <a:solidFill>
                <a:schemeClr val="tx1"/>
              </a:solidFill>
            </a:endParaRPr>
          </a:p>
          <a:p>
            <a:pPr algn="just"/>
            <a:r>
              <a:rPr lang="en-MY" altLang="en-US">
                <a:solidFill>
                  <a:schemeClr val="tx1"/>
                </a:solidFill>
              </a:rPr>
              <a:t>- Pemprosesan dan analisis data</a:t>
            </a:r>
            <a:endParaRPr lang="en-MY" altLang="en-US">
              <a:solidFill>
                <a:schemeClr val="tx1"/>
              </a:solidFill>
            </a:endParaRPr>
          </a:p>
        </p:txBody>
      </p:sp>
      <p:pic>
        <p:nvPicPr>
          <p:cNvPr id="10" name="Content Placeholder 9"/>
          <p:cNvPicPr>
            <a:picLocks noChangeAspect="1"/>
          </p:cNvPicPr>
          <p:nvPr>
            <p:ph sz="half" idx="1"/>
          </p:nvPr>
        </p:nvPicPr>
        <p:blipFill>
          <a:blip r:embed="rId2"/>
          <a:stretch>
            <a:fillRect/>
          </a:stretch>
        </p:blipFill>
        <p:spPr>
          <a:xfrm>
            <a:off x="9015095" y="514985"/>
            <a:ext cx="2680335" cy="2444115"/>
          </a:xfrm>
          <a:prstGeom prst="rect">
            <a:avLst/>
          </a:prstGeom>
        </p:spPr>
      </p:pic>
      <p:pic>
        <p:nvPicPr>
          <p:cNvPr id="12" name="Content Placeholder 11"/>
          <p:cNvPicPr>
            <a:picLocks noChangeAspect="1"/>
          </p:cNvPicPr>
          <p:nvPr>
            <p:ph sz="half" idx="2"/>
          </p:nvPr>
        </p:nvPicPr>
        <p:blipFill>
          <a:blip r:embed="rId3"/>
          <a:srcRect b="7715"/>
          <a:stretch>
            <a:fillRect/>
          </a:stretch>
        </p:blipFill>
        <p:spPr>
          <a:xfrm>
            <a:off x="813435" y="5429885"/>
            <a:ext cx="1486535" cy="14281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8" name="Rectangles 7"/>
          <p:cNvSpPr/>
          <p:nvPr/>
        </p:nvSpPr>
        <p:spPr>
          <a:xfrm>
            <a:off x="384810" y="229870"/>
            <a:ext cx="7727315" cy="28448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latin typeface="STHupo" panose="02010800040101010101" charset="-122"/>
                <a:ea typeface="STHupo" panose="02010800040101010101" charset="-122"/>
              </a:rPr>
              <a:t>Ketua Penyelidikan dan Pembangunan dalam ‘UTM Roboccon Team’</a:t>
            </a:r>
            <a:endParaRPr lang="en-MY" altLang="en-US" sz="2400">
              <a:solidFill>
                <a:schemeClr val="tx1"/>
              </a:solidFill>
              <a:latin typeface="STHupo" panose="02010800040101010101" charset="-122"/>
              <a:ea typeface="STHupo" panose="02010800040101010101" charset="-122"/>
            </a:endParaRPr>
          </a:p>
          <a:p>
            <a:pPr algn="just"/>
            <a:r>
              <a:rPr lang="en-MY" altLang="en-US">
                <a:solidFill>
                  <a:schemeClr val="tx1"/>
                </a:solidFill>
              </a:rPr>
              <a:t>- memimpin pasukannya memenangi Anugerah Kejuteraan tempat pertama,kedua dan terbaik dalam Pertandingan Roboccon Malaysia.</a:t>
            </a:r>
            <a:endParaRPr lang="en-MY" altLang="en-US">
              <a:solidFill>
                <a:schemeClr val="tx1"/>
              </a:solidFill>
            </a:endParaRPr>
          </a:p>
          <a:p>
            <a:pPr algn="just"/>
            <a:r>
              <a:rPr lang="en-MY" altLang="en-US">
                <a:solidFill>
                  <a:schemeClr val="tx1"/>
                </a:solidFill>
              </a:rPr>
              <a:t>- memenangi Anugerah Reka Bentuk Terbaik dalam Pertandingan Roboccon Hong Kong</a:t>
            </a:r>
            <a:endParaRPr lang="en-MY" altLang="en-US">
              <a:solidFill>
                <a:schemeClr val="tx1"/>
              </a:solidFill>
            </a:endParaRPr>
          </a:p>
          <a:p>
            <a:pPr algn="just"/>
            <a:r>
              <a:rPr lang="en-MY" altLang="en-US">
                <a:solidFill>
                  <a:schemeClr val="tx1"/>
                </a:solidFill>
              </a:rPr>
              <a:t>- memimpin dan menguruskan projek R&amp;D oleh anggota Roboccon</a:t>
            </a:r>
            <a:endParaRPr lang="en-MY" altLang="en-US">
              <a:solidFill>
                <a:schemeClr val="tx1"/>
              </a:solidFill>
            </a:endParaRPr>
          </a:p>
          <a:p>
            <a:pPr algn="just"/>
            <a:r>
              <a:rPr lang="en-MY" altLang="en-US">
                <a:solidFill>
                  <a:schemeClr val="tx1"/>
                </a:solidFill>
              </a:rPr>
              <a:t>- menjadi penasihat untuk pengurusan dan penyelarasan pasukan</a:t>
            </a:r>
            <a:endParaRPr lang="en-MY" altLang="en-US">
              <a:solidFill>
                <a:schemeClr val="tx1"/>
              </a:solidFill>
            </a:endParaRPr>
          </a:p>
        </p:txBody>
      </p:sp>
      <p:sp>
        <p:nvSpPr>
          <p:cNvPr id="7" name="Rectangles 6"/>
          <p:cNvSpPr/>
          <p:nvPr/>
        </p:nvSpPr>
        <p:spPr>
          <a:xfrm>
            <a:off x="4105275" y="3601085"/>
            <a:ext cx="7727315" cy="2844800"/>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latin typeface="STHupo" panose="02010800040101010101" charset="-122"/>
                <a:ea typeface="STHupo" panose="02010800040101010101" charset="-122"/>
              </a:rPr>
              <a:t>Penolong Ketua Pasukan dalam ‘UTM Roboccon Team’</a:t>
            </a:r>
            <a:endParaRPr lang="en-MY" altLang="en-US" sz="2400">
              <a:solidFill>
                <a:schemeClr val="tx1"/>
              </a:solidFill>
              <a:latin typeface="STHupo" panose="02010800040101010101" charset="-122"/>
              <a:ea typeface="STHupo" panose="02010800040101010101" charset="-122"/>
            </a:endParaRPr>
          </a:p>
          <a:p>
            <a:pPr algn="ctr"/>
            <a:r>
              <a:rPr lang="en-MY" altLang="en-US">
                <a:solidFill>
                  <a:schemeClr val="tx1"/>
                </a:solidFill>
              </a:rPr>
              <a:t>- mewakili Malaysia untuk menyertai pertandingan peringkat antarabangsa di Thailand </a:t>
            </a:r>
            <a:endParaRPr lang="en-MY" altLang="en-US">
              <a:solidFill>
                <a:schemeClr val="tx1"/>
              </a:solidFill>
            </a:endParaRPr>
          </a:p>
          <a:p>
            <a:pPr algn="ctr"/>
            <a:r>
              <a:rPr lang="en-MY" altLang="en-US">
                <a:solidFill>
                  <a:schemeClr val="tx1"/>
                </a:solidFill>
              </a:rPr>
              <a:t>- membangun dan membina robot untuk pertandingan Roboccon nasional dan antarabangsa</a:t>
            </a:r>
            <a:endParaRPr lang="en-MY" altLang="en-US">
              <a:solidFill>
                <a:schemeClr val="tx1"/>
              </a:solidFill>
            </a:endParaRPr>
          </a:p>
        </p:txBody>
      </p:sp>
      <p:pic>
        <p:nvPicPr>
          <p:cNvPr id="9" name="Content Placeholder 8"/>
          <p:cNvPicPr>
            <a:picLocks noChangeAspect="1"/>
          </p:cNvPicPr>
          <p:nvPr>
            <p:ph sz="half" idx="1"/>
          </p:nvPr>
        </p:nvPicPr>
        <p:blipFill>
          <a:blip r:embed="rId2"/>
          <a:stretch>
            <a:fillRect/>
          </a:stretch>
        </p:blipFill>
        <p:spPr>
          <a:xfrm>
            <a:off x="586105" y="4026535"/>
            <a:ext cx="2420620" cy="1994535"/>
          </a:xfrm>
          <a:prstGeom prst="rect">
            <a:avLst/>
          </a:prstGeom>
        </p:spPr>
      </p:pic>
      <p:pic>
        <p:nvPicPr>
          <p:cNvPr id="11" name="Content Placeholder 10"/>
          <p:cNvPicPr>
            <a:picLocks noChangeAspect="1"/>
          </p:cNvPicPr>
          <p:nvPr>
            <p:ph sz="half" idx="2"/>
          </p:nvPr>
        </p:nvPicPr>
        <p:blipFill>
          <a:blip r:embed="rId3"/>
          <a:stretch>
            <a:fillRect/>
          </a:stretch>
        </p:blipFill>
        <p:spPr>
          <a:xfrm>
            <a:off x="9044305" y="480060"/>
            <a:ext cx="2399030" cy="23450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7" name="Text Box 6"/>
          <p:cNvSpPr txBox="1"/>
          <p:nvPr/>
        </p:nvSpPr>
        <p:spPr>
          <a:xfrm>
            <a:off x="1423670" y="0"/>
            <a:ext cx="9344025" cy="2306955"/>
          </a:xfrm>
          <a:prstGeom prst="rect">
            <a:avLst/>
          </a:prstGeom>
          <a:noFill/>
        </p:spPr>
        <p:txBody>
          <a:bodyPr wrap="square" rtlCol="0">
            <a:spAutoFit/>
          </a:bodyPr>
          <a:p>
            <a:pPr algn="ctr"/>
            <a:r>
              <a:rPr lang="en-MY" altLang="en-US" sz="4800" b="1">
                <a:ln w="9525">
                  <a:solidFill>
                    <a:schemeClr val="bg1"/>
                  </a:solidFill>
                  <a:prstDash val="solid"/>
                </a:ln>
                <a:solidFill>
                  <a:schemeClr val="tx1"/>
                </a:solidFill>
                <a:effectLst>
                  <a:outerShdw blurRad="12700" dist="38100" dir="2700000" algn="tl" rotWithShape="0">
                    <a:schemeClr val="bg1">
                      <a:lumMod val="50000"/>
                    </a:schemeClr>
                  </a:outerShdw>
                </a:effectLst>
              </a:rPr>
              <a:t>SYARIKAT </a:t>
            </a:r>
            <a:endParaRPr lang="en-MY" altLang="en-US" sz="4800" b="1">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MY" altLang="en-US" sz="4800" b="1">
                <a:ln w="9525">
                  <a:solidFill>
                    <a:schemeClr val="bg1"/>
                  </a:solidFill>
                  <a:prstDash val="solid"/>
                </a:ln>
                <a:solidFill>
                  <a:schemeClr val="tx1"/>
                </a:solidFill>
                <a:effectLst>
                  <a:outerShdw blurRad="12700" dist="38100" dir="2700000" algn="tl" rotWithShape="0">
                    <a:schemeClr val="bg1">
                      <a:lumMod val="50000"/>
                    </a:schemeClr>
                  </a:outerShdw>
                </a:effectLst>
              </a:rPr>
              <a:t>TECHCARE INNOVATION</a:t>
            </a:r>
            <a:endParaRPr lang="en-MY" altLang="en-US" sz="4800" b="1">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MY" altLang="en-US" sz="4800" b="1">
                <a:ln w="9525">
                  <a:solidFill>
                    <a:schemeClr val="bg1"/>
                  </a:solidFill>
                  <a:prstDash val="solid"/>
                </a:ln>
                <a:solidFill>
                  <a:schemeClr val="tx1"/>
                </a:solidFill>
                <a:effectLst>
                  <a:outerShdw blurRad="12700" dist="38100" dir="2700000" algn="tl" rotWithShape="0">
                    <a:schemeClr val="bg1">
                      <a:lumMod val="50000"/>
                    </a:schemeClr>
                  </a:outerShdw>
                </a:effectLst>
              </a:rPr>
              <a:t>“TECHNOLOGY THAT CARES”</a:t>
            </a:r>
            <a:endParaRPr lang="en-MY" altLang="en-US" sz="48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Text Box 7"/>
          <p:cNvSpPr txBox="1"/>
          <p:nvPr/>
        </p:nvSpPr>
        <p:spPr>
          <a:xfrm>
            <a:off x="1913255" y="2306955"/>
            <a:ext cx="8365490" cy="1845310"/>
          </a:xfrm>
          <a:prstGeom prst="rect">
            <a:avLst/>
          </a:prstGeom>
          <a:noFill/>
        </p:spPr>
        <p:txBody>
          <a:bodyPr wrap="square" rtlCol="0">
            <a:spAutoFit/>
          </a:bodyPr>
          <a:p>
            <a:pPr algn="ctr"/>
            <a:r>
              <a:rPr lang="en-MY" altLang="en-US" sz="1900" b="1">
                <a:latin typeface="Times New Roman" panose="02020603050405020304" charset="0"/>
                <a:cs typeface="Times New Roman" panose="02020603050405020304" charset="0"/>
              </a:rPr>
              <a:t>TECHCARE INNOVATION SDN BHD DIDORONG OLEH SEMANGAT UNTUK MENOLONG ORANG LAIN,TECHCARE INNOVATION ADALAH SYARIKAT TEKNOLOGI YANG MENGEMBANGKAN DAN MEMBERIKAN ALAT PEMULIHAN DAN KECERGASAN UNTUK MEMBAWA KEHIDUPAN YANG LEBIH BAIK BAGI ORANG YANG MEMERLUKAN MELALUI LATIHAN</a:t>
            </a:r>
            <a:endParaRPr lang="en-MY" altLang="en-US" sz="1900" b="1">
              <a:latin typeface="Times New Roman" panose="02020603050405020304" charset="0"/>
              <a:cs typeface="Times New Roman" panose="02020603050405020304" charset="0"/>
            </a:endParaRPr>
          </a:p>
        </p:txBody>
      </p:sp>
      <p:pic>
        <p:nvPicPr>
          <p:cNvPr id="9" name="Content Placeholder 8"/>
          <p:cNvPicPr>
            <a:picLocks noChangeAspect="1"/>
          </p:cNvPicPr>
          <p:nvPr>
            <p:ph idx="1"/>
          </p:nvPr>
        </p:nvPicPr>
        <p:blipFill>
          <a:blip r:embed="rId2"/>
          <a:stretch>
            <a:fillRect/>
          </a:stretch>
        </p:blipFill>
        <p:spPr>
          <a:xfrm>
            <a:off x="3634105" y="4284345"/>
            <a:ext cx="4923790" cy="243332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 name="Text Box 5"/>
          <p:cNvSpPr txBox="1"/>
          <p:nvPr/>
        </p:nvSpPr>
        <p:spPr>
          <a:xfrm>
            <a:off x="1598295" y="69215"/>
            <a:ext cx="8994140" cy="922020"/>
          </a:xfrm>
          <a:prstGeom prst="rect">
            <a:avLst/>
          </a:prstGeom>
          <a:noFill/>
        </p:spPr>
        <p:txBody>
          <a:bodyPr wrap="square" rtlCol="0">
            <a:spAutoFit/>
            <a:scene3d>
              <a:camera prst="orthographicFront"/>
              <a:lightRig rig="threePt" dir="t"/>
            </a:scene3d>
          </a:bodyPr>
          <a:p>
            <a:pPr algn="ctr"/>
            <a:r>
              <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rPr>
              <a:t>CABARAN YANG DIHADAPI</a:t>
            </a:r>
            <a:endPar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s 6"/>
          <p:cNvSpPr/>
          <p:nvPr/>
        </p:nvSpPr>
        <p:spPr>
          <a:xfrm>
            <a:off x="-635" y="1091565"/>
            <a:ext cx="12192635" cy="688975"/>
          </a:xfrm>
          <a:prstGeom prst="rect">
            <a:avLst/>
          </a:prstGeom>
          <a:solidFill>
            <a:schemeClr val="accent5">
              <a:lumMod val="20000"/>
              <a:lumOff val="80000"/>
            </a:schemeClr>
          </a:solidFill>
          <a:ln>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p>
            <a:pPr algn="ctr"/>
            <a:r>
              <a:rPr lang="en-MY" altLang="en-US" sz="2800"/>
              <a:t>1. CABARAN PENGURUSAN SYARIKAT</a:t>
            </a:r>
            <a:endParaRPr lang="en-MY" altLang="en-US" sz="2800"/>
          </a:p>
        </p:txBody>
      </p:sp>
      <p:sp>
        <p:nvSpPr>
          <p:cNvPr id="8" name="Rectangles 7"/>
          <p:cNvSpPr/>
          <p:nvPr/>
        </p:nvSpPr>
        <p:spPr>
          <a:xfrm>
            <a:off x="-635" y="3204845"/>
            <a:ext cx="12192635" cy="688975"/>
          </a:xfrm>
          <a:prstGeom prst="rect">
            <a:avLst/>
          </a:prstGeom>
          <a:solidFill>
            <a:schemeClr val="accent5">
              <a:lumMod val="20000"/>
              <a:lumOff val="80000"/>
            </a:schemeClr>
          </a:solidFill>
          <a:ln>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p>
            <a:pPr algn="ctr"/>
            <a:r>
              <a:rPr lang="en-MY" altLang="en-US" sz="2800"/>
              <a:t>2. CABARAN KEKURANGAN PENGETAHUAN</a:t>
            </a:r>
            <a:endParaRPr lang="en-MY" altLang="en-US" sz="2800"/>
          </a:p>
        </p:txBody>
      </p:sp>
      <p:sp>
        <p:nvSpPr>
          <p:cNvPr id="9" name="Text Box 8"/>
          <p:cNvSpPr txBox="1"/>
          <p:nvPr/>
        </p:nvSpPr>
        <p:spPr>
          <a:xfrm>
            <a:off x="1184910" y="1896110"/>
            <a:ext cx="9822815" cy="1198880"/>
          </a:xfrm>
          <a:prstGeom prst="rect">
            <a:avLst/>
          </a:prstGeom>
          <a:noFill/>
        </p:spPr>
        <p:txBody>
          <a:bodyPr wrap="square" rtlCol="0">
            <a:spAutoFit/>
          </a:bodyPr>
          <a:p>
            <a:pPr algn="ctr"/>
            <a:r>
              <a:rPr lang="en-MY" altLang="en-US" sz="2400"/>
              <a:t>Ini merupakan kali pertama Dr Khor membuka syarikat.Jadi,beliau hanya boleh belajar sendiri tentang bagaimana mengusahakan sebuah syarikat dan pekerja.</a:t>
            </a:r>
            <a:endParaRPr lang="en-MY" altLang="en-US" sz="2400"/>
          </a:p>
        </p:txBody>
      </p:sp>
      <p:sp>
        <p:nvSpPr>
          <p:cNvPr id="10" name="Text Box 9"/>
          <p:cNvSpPr txBox="1"/>
          <p:nvPr/>
        </p:nvSpPr>
        <p:spPr>
          <a:xfrm>
            <a:off x="709930" y="4092575"/>
            <a:ext cx="10770870" cy="1938020"/>
          </a:xfrm>
          <a:prstGeom prst="rect">
            <a:avLst/>
          </a:prstGeom>
          <a:noFill/>
        </p:spPr>
        <p:txBody>
          <a:bodyPr wrap="square" rtlCol="0">
            <a:spAutoFit/>
          </a:bodyPr>
          <a:p>
            <a:pPr algn="ctr"/>
            <a:r>
              <a:rPr lang="en-MY" altLang="en-US" sz="2400"/>
              <a:t>Pasukan Dr Khor menghadapi cabaran dalam memahami dan memilih keperluan yang paling sesuai untuk mencipta produk supaya senang untuk digunakan oleh pakar perubatan.Oleh sebab mereka dari bidang kejuteraan,jadi mereka perlu membina,menguji dan meminta pendapat ahli terapi dengan mengunjungi pusat pemulihan dan hospital.</a:t>
            </a:r>
            <a:endParaRPr lang="en-MY"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 name="Text Box 5"/>
          <p:cNvSpPr txBox="1"/>
          <p:nvPr/>
        </p:nvSpPr>
        <p:spPr>
          <a:xfrm>
            <a:off x="854710" y="123190"/>
            <a:ext cx="10481945" cy="1753235"/>
          </a:xfrm>
          <a:prstGeom prst="rect">
            <a:avLst/>
          </a:prstGeom>
          <a:noFill/>
        </p:spPr>
        <p:txBody>
          <a:bodyPr wrap="square" rtlCol="0">
            <a:spAutoFit/>
            <a:scene3d>
              <a:camera prst="orthographicFront"/>
              <a:lightRig rig="threePt" dir="t"/>
            </a:scene3d>
          </a:bodyPr>
          <a:p>
            <a:pPr algn="ctr"/>
            <a:r>
              <a:rPr lang="en-MY" altLang="en-US" sz="5400" b="1">
                <a:ln w="9525">
                  <a:solidFill>
                    <a:schemeClr val="bg1"/>
                  </a:solidFill>
                  <a:prstDash val="solid"/>
                </a:ln>
                <a:solidFill>
                  <a:schemeClr val="tx1"/>
                </a:solidFill>
                <a:effectLst>
                  <a:outerShdw blurRad="12700" dist="38100" dir="2700000" algn="tl" rotWithShape="0">
                    <a:schemeClr val="bg1">
                      <a:lumMod val="50000"/>
                    </a:schemeClr>
                  </a:outerShdw>
                </a:effectLst>
              </a:rPr>
              <a:t>PENGIKTIRAFAN &amp; ANUGERAH </a:t>
            </a:r>
            <a:endParaRPr lang="en-MY" altLang="en-US" sz="5400" b="1">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MY" altLang="en-US" sz="5400" b="1">
                <a:ln w="9525">
                  <a:solidFill>
                    <a:schemeClr val="bg1"/>
                  </a:solidFill>
                  <a:prstDash val="solid"/>
                </a:ln>
                <a:solidFill>
                  <a:schemeClr val="tx1"/>
                </a:solidFill>
                <a:effectLst>
                  <a:outerShdw blurRad="12700" dist="38100" dir="2700000" algn="tl" rotWithShape="0">
                    <a:schemeClr val="bg1">
                      <a:lumMod val="50000"/>
                    </a:schemeClr>
                  </a:outerShdw>
                </a:effectLst>
                <a:latin typeface="FZShuTi" panose="02010601030101010101" charset="-122"/>
                <a:ea typeface="FZShuTi" panose="02010601030101010101" charset="-122"/>
              </a:rPr>
              <a:t>DR.KHOR KANG XIANG</a:t>
            </a:r>
            <a:endParaRPr lang="en-MY" altLang="en-US" sz="5400" b="1">
              <a:ln w="9525">
                <a:solidFill>
                  <a:schemeClr val="bg1"/>
                </a:solidFill>
                <a:prstDash val="solid"/>
              </a:ln>
              <a:solidFill>
                <a:schemeClr val="tx1"/>
              </a:solidFill>
              <a:effectLst>
                <a:outerShdw blurRad="12700" dist="38100" dir="2700000" algn="tl" rotWithShape="0">
                  <a:schemeClr val="bg1">
                    <a:lumMod val="50000"/>
                  </a:schemeClr>
                </a:outerShdw>
              </a:effectLst>
              <a:latin typeface="FZShuTi" panose="02010601030101010101" charset="-122"/>
              <a:ea typeface="FZShuTi" panose="02010601030101010101" charset="-122"/>
            </a:endParaRPr>
          </a:p>
        </p:txBody>
      </p:sp>
      <p:pic>
        <p:nvPicPr>
          <p:cNvPr id="7" name="Content Placeholder 6"/>
          <p:cNvPicPr>
            <a:picLocks noChangeAspect="1"/>
          </p:cNvPicPr>
          <p:nvPr>
            <p:ph idx="1"/>
          </p:nvPr>
        </p:nvPicPr>
        <p:blipFill>
          <a:blip r:embed="rId2"/>
          <a:stretch>
            <a:fillRect/>
          </a:stretch>
        </p:blipFill>
        <p:spPr>
          <a:xfrm>
            <a:off x="9081135" y="3306445"/>
            <a:ext cx="2861945" cy="3291840"/>
          </a:xfrm>
          <a:prstGeom prst="rect">
            <a:avLst/>
          </a:prstGeom>
        </p:spPr>
      </p:pic>
      <p:sp>
        <p:nvSpPr>
          <p:cNvPr id="9" name="Text Box 8"/>
          <p:cNvSpPr txBox="1"/>
          <p:nvPr/>
        </p:nvSpPr>
        <p:spPr>
          <a:xfrm>
            <a:off x="190500" y="1876425"/>
            <a:ext cx="8890635" cy="4831080"/>
          </a:xfrm>
          <a:prstGeom prst="rect">
            <a:avLst/>
          </a:prstGeom>
          <a:noFill/>
        </p:spPr>
        <p:txBody>
          <a:bodyPr wrap="square" rtlCol="0">
            <a:spAutoFit/>
          </a:bodyPr>
          <a:p>
            <a:r>
              <a:rPr lang="en-US" sz="2200" b="1">
                <a:latin typeface="FZShuTi" panose="02010601030101010101" charset="-122"/>
                <a:ea typeface="FZShuTi" panose="02010601030101010101" charset="-122"/>
                <a:cs typeface="Arial" panose="020B0604020202020204" pitchFamily="34" charset="0"/>
              </a:rPr>
              <a:t>→</a:t>
            </a:r>
            <a:r>
              <a:rPr lang="en-MY" altLang="en-US" sz="2200" b="1">
                <a:latin typeface="FZShuTi" panose="02010601030101010101" charset="-122"/>
                <a:ea typeface="FZShuTi" panose="02010601030101010101" charset="-122"/>
                <a:cs typeface="Arial" panose="020B0604020202020204" pitchFamily="34" charset="0"/>
              </a:rPr>
              <a:t> Inovator Muda di Sidang Kemuncak Inovasi Dunia untuk Kesihatan (2018)</a:t>
            </a:r>
            <a:endParaRPr lang="en-MY" altLang="en-US" sz="2200" b="1">
              <a:latin typeface="FZShuTi" panose="02010601030101010101" charset="-122"/>
              <a:ea typeface="FZShuTi" panose="02010601030101010101" charset="-122"/>
              <a:cs typeface="Arial" panose="020B0604020202020204" pitchFamily="34" charset="0"/>
            </a:endParaRPr>
          </a:p>
          <a:p>
            <a:endParaRPr lang="en-MY" altLang="en-US" sz="2200" b="1">
              <a:latin typeface="FZShuTi" panose="02010601030101010101" charset="-122"/>
              <a:ea typeface="FZShuTi" panose="02010601030101010101" charset="-122"/>
              <a:cs typeface="Arial" panose="020B0604020202020204" pitchFamily="34" charset="0"/>
            </a:endParaRPr>
          </a:p>
          <a:p>
            <a:r>
              <a:rPr lang="en-MY" altLang="en-US" sz="2200" b="1">
                <a:latin typeface="FZShuTi" panose="02010601030101010101" charset="-122"/>
                <a:ea typeface="FZShuTi" panose="02010601030101010101" charset="-122"/>
                <a:cs typeface="Arial" panose="020B0604020202020204" pitchFamily="34" charset="0"/>
              </a:rPr>
              <a:t>→ Terbaik R&amp;D dalam MSC Malaysia Asia Pacific ICT Alliance Award (APICTA) (2015)</a:t>
            </a:r>
            <a:endParaRPr lang="en-MY" altLang="en-US" sz="2200" b="1">
              <a:latin typeface="FZShuTi" panose="02010601030101010101" charset="-122"/>
              <a:ea typeface="FZShuTi" panose="02010601030101010101" charset="-122"/>
              <a:cs typeface="Arial" panose="020B0604020202020204" pitchFamily="34" charset="0"/>
            </a:endParaRPr>
          </a:p>
          <a:p>
            <a:endParaRPr lang="en-MY" altLang="en-US" sz="2200" b="1">
              <a:latin typeface="FZShuTi" panose="02010601030101010101" charset="-122"/>
              <a:ea typeface="FZShuTi" panose="02010601030101010101" charset="-122"/>
              <a:cs typeface="Arial" panose="020B0604020202020204" pitchFamily="34" charset="0"/>
            </a:endParaRPr>
          </a:p>
          <a:p>
            <a:r>
              <a:rPr lang="en-MY" altLang="en-US" sz="2200" b="1">
                <a:latin typeface="FZShuTi" panose="02010601030101010101" charset="-122"/>
                <a:ea typeface="FZShuTi" panose="02010601030101010101" charset="-122"/>
                <a:cs typeface="Arial" panose="020B0604020202020204" pitchFamily="34" charset="0"/>
              </a:rPr>
              <a:t>→ World Invention Award,Diamond Award untuk pengkomersialan dan pingat emas (British Invention Show,UK) (2013)</a:t>
            </a:r>
            <a:endParaRPr lang="en-MY" altLang="en-US" sz="2200" b="1">
              <a:latin typeface="FZShuTi" panose="02010601030101010101" charset="-122"/>
              <a:ea typeface="FZShuTi" panose="02010601030101010101" charset="-122"/>
              <a:cs typeface="Arial" panose="020B0604020202020204" pitchFamily="34" charset="0"/>
            </a:endParaRPr>
          </a:p>
          <a:p>
            <a:endParaRPr lang="en-MY" altLang="en-US" sz="2200" b="1">
              <a:latin typeface="FZShuTi" panose="02010601030101010101" charset="-122"/>
              <a:ea typeface="FZShuTi" panose="02010601030101010101" charset="-122"/>
              <a:cs typeface="Arial" panose="020B0604020202020204" pitchFamily="34" charset="0"/>
            </a:endParaRPr>
          </a:p>
          <a:p>
            <a:r>
              <a:rPr lang="en-MY" altLang="en-US" sz="2200" b="1">
                <a:latin typeface="FZShuTi" panose="02010601030101010101" charset="-122"/>
                <a:ea typeface="FZShuTi" panose="02010601030101010101" charset="-122"/>
                <a:cs typeface="Arial" panose="020B0604020202020204" pitchFamily="34" charset="0"/>
              </a:rPr>
              <a:t>→ Anugerah Reka bentuk Terbaik dalam Pertandingan Roboccon Antarabangsa.(ABU Roboccon,Egypt) (2010)</a:t>
            </a:r>
            <a:endParaRPr lang="en-MY" altLang="en-US" sz="2200" b="1">
              <a:latin typeface="FZShuTi" panose="02010601030101010101" charset="-122"/>
              <a:ea typeface="FZShuTi" panose="02010601030101010101" charset="-122"/>
              <a:cs typeface="Arial" panose="020B0604020202020204" pitchFamily="34" charset="0"/>
            </a:endParaRPr>
          </a:p>
          <a:p>
            <a:endParaRPr lang="en-MY" altLang="en-US" sz="2200" b="1">
              <a:latin typeface="FZShuTi" panose="02010601030101010101" charset="-122"/>
              <a:ea typeface="FZShuTi" panose="02010601030101010101" charset="-122"/>
              <a:cs typeface="Arial" panose="020B0604020202020204" pitchFamily="34" charset="0"/>
            </a:endParaRPr>
          </a:p>
          <a:p>
            <a:r>
              <a:rPr lang="en-MY" altLang="en-US" sz="2200" b="1">
                <a:latin typeface="FZShuTi" panose="02010601030101010101" charset="-122"/>
                <a:ea typeface="FZShuTi" panose="02010601030101010101" charset="-122"/>
                <a:cs typeface="Arial" panose="020B0604020202020204" pitchFamily="34" charset="0"/>
              </a:rPr>
              <a:t>→ Anugerah Khas,Perintah Merit Inventor King SeJong.(Korea Inventor Award Festival,South Korea) (2013)</a:t>
            </a:r>
            <a:endParaRPr lang="en-MY" altLang="en-US" sz="2200" b="1">
              <a:latin typeface="FZShuTi" panose="02010601030101010101" charset="-122"/>
              <a:ea typeface="FZShuTi" panose="02010601030101010101" charset="-122"/>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0" name="Rectangles 9"/>
          <p:cNvSpPr/>
          <p:nvPr/>
        </p:nvSpPr>
        <p:spPr>
          <a:xfrm>
            <a:off x="377825" y="201930"/>
            <a:ext cx="3048635" cy="313499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3200">
                <a:solidFill>
                  <a:schemeClr val="tx1"/>
                </a:solidFill>
                <a:latin typeface="Times New Roman" panose="02020603050405020304" charset="0"/>
                <a:ea typeface="STHupo" panose="02010800040101010101" charset="-122"/>
                <a:cs typeface="Times New Roman" panose="02020603050405020304" charset="0"/>
              </a:rPr>
              <a:t>NASIHAT KEPADA PELAJAR INGIN MENCEBURI BIDANG INI</a:t>
            </a:r>
            <a:endParaRPr lang="en-MY" altLang="en-US" sz="3200">
              <a:solidFill>
                <a:schemeClr val="tx1"/>
              </a:solidFill>
              <a:latin typeface="Times New Roman" panose="02020603050405020304" charset="0"/>
              <a:ea typeface="STHupo" panose="02010800040101010101" charset="-122"/>
              <a:cs typeface="Times New Roman" panose="02020603050405020304" charset="0"/>
            </a:endParaRPr>
          </a:p>
        </p:txBody>
      </p:sp>
      <p:sp>
        <p:nvSpPr>
          <p:cNvPr id="11" name="Rectangles 10"/>
          <p:cNvSpPr/>
          <p:nvPr/>
        </p:nvSpPr>
        <p:spPr>
          <a:xfrm>
            <a:off x="4657090" y="859155"/>
            <a:ext cx="3048635" cy="181991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latin typeface="Times New Roman" panose="02020603050405020304" charset="0"/>
                <a:ea typeface="STHupo" panose="02010800040101010101" charset="-122"/>
                <a:cs typeface="Times New Roman" panose="02020603050405020304" charset="0"/>
              </a:rPr>
              <a:t>Mengenalpasti tujuan dan matlamat anda</a:t>
            </a:r>
            <a:endParaRPr lang="en-MY" altLang="en-US" sz="2400">
              <a:solidFill>
                <a:schemeClr val="tx1"/>
              </a:solidFill>
              <a:latin typeface="Times New Roman" panose="02020603050405020304" charset="0"/>
              <a:ea typeface="STHupo" panose="02010800040101010101" charset="-122"/>
              <a:cs typeface="Times New Roman" panose="02020603050405020304" charset="0"/>
            </a:endParaRPr>
          </a:p>
        </p:txBody>
      </p:sp>
      <p:sp>
        <p:nvSpPr>
          <p:cNvPr id="12" name="Rectangles 11"/>
          <p:cNvSpPr/>
          <p:nvPr/>
        </p:nvSpPr>
        <p:spPr>
          <a:xfrm>
            <a:off x="8904605" y="859155"/>
            <a:ext cx="3048000" cy="181991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latin typeface="Times New Roman" panose="02020603050405020304" charset="0"/>
                <a:ea typeface="STHupo" panose="02010800040101010101" charset="-122"/>
                <a:cs typeface="Times New Roman" panose="02020603050405020304" charset="0"/>
              </a:rPr>
              <a:t>Mencari pasukan dan mentor yang dapat membantu anda</a:t>
            </a:r>
            <a:endParaRPr lang="en-MY" altLang="en-US" sz="2400">
              <a:solidFill>
                <a:schemeClr val="tx1"/>
              </a:solidFill>
              <a:latin typeface="Times New Roman" panose="02020603050405020304" charset="0"/>
              <a:ea typeface="STHupo" panose="02010800040101010101" charset="-122"/>
              <a:cs typeface="Times New Roman" panose="02020603050405020304" charset="0"/>
            </a:endParaRPr>
          </a:p>
        </p:txBody>
      </p:sp>
      <p:sp>
        <p:nvSpPr>
          <p:cNvPr id="13" name="Rectangles 12"/>
          <p:cNvSpPr/>
          <p:nvPr/>
        </p:nvSpPr>
        <p:spPr>
          <a:xfrm>
            <a:off x="8807450" y="4481195"/>
            <a:ext cx="2983230" cy="182054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latin typeface="Times New Roman" panose="02020603050405020304" charset="0"/>
                <a:ea typeface="STHupo" panose="02010800040101010101" charset="-122"/>
                <a:cs typeface="Times New Roman" panose="02020603050405020304" charset="0"/>
              </a:rPr>
              <a:t>Memahami masalah yang dihadapi</a:t>
            </a:r>
            <a:endParaRPr lang="en-MY" altLang="en-US" sz="2400">
              <a:solidFill>
                <a:schemeClr val="tx1"/>
              </a:solidFill>
              <a:latin typeface="Times New Roman" panose="02020603050405020304" charset="0"/>
              <a:ea typeface="STHupo" panose="02010800040101010101" charset="-122"/>
              <a:cs typeface="Times New Roman" panose="02020603050405020304" charset="0"/>
            </a:endParaRPr>
          </a:p>
        </p:txBody>
      </p:sp>
      <p:sp>
        <p:nvSpPr>
          <p:cNvPr id="14" name="Rectangles 13"/>
          <p:cNvSpPr/>
          <p:nvPr/>
        </p:nvSpPr>
        <p:spPr>
          <a:xfrm>
            <a:off x="4657090" y="3775075"/>
            <a:ext cx="3049270" cy="270446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latin typeface="Times New Roman" panose="02020603050405020304" charset="0"/>
                <a:ea typeface="STHupo" panose="02010800040101010101" charset="-122"/>
                <a:cs typeface="Times New Roman" panose="02020603050405020304" charset="0"/>
              </a:rPr>
              <a:t>Sentiasa meningkatkan reka bentuk untuk produk dan memahami apa yang diperlukan di pasaran</a:t>
            </a:r>
            <a:endParaRPr lang="en-MY" altLang="en-US" sz="2400">
              <a:solidFill>
                <a:schemeClr val="tx1"/>
              </a:solidFill>
              <a:latin typeface="Times New Roman" panose="02020603050405020304" charset="0"/>
              <a:ea typeface="STHupo" panose="02010800040101010101" charset="-122"/>
              <a:cs typeface="Times New Roman" panose="02020603050405020304" charset="0"/>
            </a:endParaRPr>
          </a:p>
        </p:txBody>
      </p:sp>
      <p:sp>
        <p:nvSpPr>
          <p:cNvPr id="15" name="Right Arrow 14"/>
          <p:cNvSpPr/>
          <p:nvPr/>
        </p:nvSpPr>
        <p:spPr>
          <a:xfrm>
            <a:off x="3547110" y="1559560"/>
            <a:ext cx="1024255" cy="42037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MY" altLang="en-US"/>
          </a:p>
        </p:txBody>
      </p:sp>
      <p:sp>
        <p:nvSpPr>
          <p:cNvPr id="16" name="Right Arrow 15"/>
          <p:cNvSpPr/>
          <p:nvPr/>
        </p:nvSpPr>
        <p:spPr>
          <a:xfrm>
            <a:off x="7783195" y="1559560"/>
            <a:ext cx="1024255" cy="42037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17" name="Down Arrow 16"/>
          <p:cNvSpPr/>
          <p:nvPr/>
        </p:nvSpPr>
        <p:spPr>
          <a:xfrm>
            <a:off x="10093960" y="2776220"/>
            <a:ext cx="668655" cy="153098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18" name="Left Arrow 17"/>
          <p:cNvSpPr/>
          <p:nvPr/>
        </p:nvSpPr>
        <p:spPr>
          <a:xfrm>
            <a:off x="7783195" y="5170805"/>
            <a:ext cx="927100" cy="44196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pic>
        <p:nvPicPr>
          <p:cNvPr id="19" name="Content Placeholder 18"/>
          <p:cNvPicPr>
            <a:picLocks noChangeAspect="1"/>
          </p:cNvPicPr>
          <p:nvPr>
            <p:ph idx="1"/>
          </p:nvPr>
        </p:nvPicPr>
        <p:blipFill>
          <a:blip r:embed="rId2"/>
          <a:stretch>
            <a:fillRect/>
          </a:stretch>
        </p:blipFill>
        <p:spPr>
          <a:xfrm>
            <a:off x="968375" y="3775075"/>
            <a:ext cx="2199640" cy="27012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7" name="Title 6"/>
          <p:cNvSpPr>
            <a:spLocks noGrp="1"/>
          </p:cNvSpPr>
          <p:nvPr>
            <p:ph type="title"/>
          </p:nvPr>
        </p:nvSpPr>
        <p:spPr/>
        <p:txBody>
          <a:bodyPr/>
          <a:p>
            <a:endParaRPr lang="en-US"/>
          </a:p>
        </p:txBody>
      </p:sp>
      <p:pic>
        <p:nvPicPr>
          <p:cNvPr id="6" name="Content Placeholder 5"/>
          <p:cNvPicPr>
            <a:picLocks noChangeAspect="1"/>
          </p:cNvPicPr>
          <p:nvPr>
            <p:ph idx="1"/>
          </p:nvPr>
        </p:nvPicPr>
        <p:blipFill>
          <a:blip r:embed="rId2"/>
          <a:stretch>
            <a:fillRect/>
          </a:stretch>
        </p:blipFill>
        <p:spPr>
          <a:xfrm>
            <a:off x="0" y="0"/>
            <a:ext cx="12192635" cy="68586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 name="Text Box 5"/>
          <p:cNvSpPr txBox="1"/>
          <p:nvPr/>
        </p:nvSpPr>
        <p:spPr>
          <a:xfrm>
            <a:off x="1859280" y="3044825"/>
            <a:ext cx="8473440" cy="768350"/>
          </a:xfrm>
          <a:prstGeom prst="rect">
            <a:avLst/>
          </a:prstGeom>
          <a:noFill/>
        </p:spPr>
        <p:txBody>
          <a:bodyPr wrap="square" rtlCol="0">
            <a:spAutoFit/>
          </a:bodyPr>
          <a:p>
            <a:pPr algn="ctr"/>
            <a:r>
              <a:rPr lang="en-MY" altLang="en-US" sz="4400"/>
              <a:t>DR YEONG CHE FAI</a:t>
            </a:r>
            <a:endParaRPr lang="en-MY" altLang="en-US" sz="4400"/>
          </a:p>
        </p:txBody>
      </p:sp>
      <p:sp>
        <p:nvSpPr>
          <p:cNvPr id="13" name="Oval 12"/>
          <p:cNvSpPr/>
          <p:nvPr/>
        </p:nvSpPr>
        <p:spPr>
          <a:xfrm>
            <a:off x="5686425" y="2285365"/>
            <a:ext cx="819150" cy="7594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800"/>
              <a:t>03</a:t>
            </a:r>
            <a:endParaRPr lang="en-MY" altLang="en-US" sz="2800"/>
          </a:p>
        </p:txBody>
      </p:sp>
      <p:pic>
        <p:nvPicPr>
          <p:cNvPr id="7" name="Content Placeholder 6"/>
          <p:cNvPicPr>
            <a:picLocks noChangeAspect="1"/>
          </p:cNvPicPr>
          <p:nvPr>
            <p:ph idx="1"/>
          </p:nvPr>
        </p:nvPicPr>
        <p:blipFill>
          <a:blip r:embed="rId2"/>
          <a:srcRect b="7675"/>
          <a:stretch>
            <a:fillRect/>
          </a:stretch>
        </p:blipFill>
        <p:spPr>
          <a:xfrm>
            <a:off x="9471660" y="4045585"/>
            <a:ext cx="2173605" cy="24657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9" name="Text Box 8"/>
          <p:cNvSpPr txBox="1"/>
          <p:nvPr/>
        </p:nvSpPr>
        <p:spPr>
          <a:xfrm>
            <a:off x="2257425" y="188595"/>
            <a:ext cx="7677150" cy="922020"/>
          </a:xfrm>
          <a:prstGeom prst="rect">
            <a:avLst/>
          </a:prstGeom>
          <a:noFill/>
        </p:spPr>
        <p:txBody>
          <a:bodyPr wrap="square" rtlCol="0">
            <a:spAutoFit/>
            <a:scene3d>
              <a:camera prst="orthographicFront"/>
              <a:lightRig rig="threePt" dir="t"/>
            </a:scene3d>
          </a:bodyPr>
          <a:p>
            <a:pPr algn="ctr"/>
            <a:r>
              <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rPr>
              <a:t>BACKGROUND</a:t>
            </a:r>
            <a:endPar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8" name="Content Placeholder 7"/>
          <p:cNvPicPr>
            <a:picLocks noChangeAspect="1"/>
          </p:cNvPicPr>
          <p:nvPr>
            <p:ph idx="1"/>
          </p:nvPr>
        </p:nvPicPr>
        <p:blipFill>
          <a:blip r:embed="rId2"/>
          <a:stretch>
            <a:fillRect/>
          </a:stretch>
        </p:blipFill>
        <p:spPr>
          <a:xfrm>
            <a:off x="615315" y="1691005"/>
            <a:ext cx="3264535" cy="4351655"/>
          </a:xfrm>
          <a:prstGeom prst="rect">
            <a:avLst/>
          </a:prstGeom>
        </p:spPr>
      </p:pic>
      <p:sp>
        <p:nvSpPr>
          <p:cNvPr id="11" name="Text Box 10"/>
          <p:cNvSpPr txBox="1"/>
          <p:nvPr/>
        </p:nvSpPr>
        <p:spPr>
          <a:xfrm>
            <a:off x="4235450" y="2590165"/>
            <a:ext cx="7611110" cy="2553335"/>
          </a:xfrm>
          <a:prstGeom prst="rect">
            <a:avLst/>
          </a:prstGeom>
          <a:noFill/>
        </p:spPr>
        <p:txBody>
          <a:bodyPr wrap="square" rtlCol="0">
            <a:spAutoFit/>
          </a:bodyPr>
          <a:p>
            <a:pPr algn="just"/>
            <a:r>
              <a:rPr lang="en-MY" altLang="en-US" sz="2000"/>
              <a:t>Dr Yeong Che Fai memperoleh PhD dari Imperial Collage London.Beliau adalah salah seorang Pengarah untuk DF Automation&amp;Robotics Sdn.Bhd.Beliau juga berkhidmat sebagai Prosefor Madya di Universiti Teknologi Malaysia.Usahawan yang telah menubuhkan beberapa syarikat dan telah memimpin syarikat-syarikat untuk mencapai beberapa pengiktirafan termasuk Finalis dalam Alliance Bank Biz Smart Innovation College.Syarikat berprestasi terbaik dalam program Cradle Coach and Grow,program Magic MAP dan Magic e @Stanford Program.</a:t>
            </a:r>
            <a:endParaRPr lang="en-MY" altLang="en-US"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itle 9"/>
          <p:cNvSpPr>
            <a:spLocks noGrp="1"/>
          </p:cNvSpPr>
          <p:nvPr>
            <p:ph type="title"/>
          </p:nvPr>
        </p:nvSpPr>
        <p:spPr/>
        <p:txBody>
          <a:bodyPr/>
          <a:p>
            <a:endParaRPr lang="en-US"/>
          </a:p>
        </p:txBody>
      </p:sp>
      <p:pic>
        <p:nvPicPr>
          <p:cNvPr id="4" name="Content Placeholder 3"/>
          <p:cNvPicPr>
            <a:picLocks noChangeAspect="1"/>
          </p:cNvPicPr>
          <p:nvPr>
            <p:ph sz="half" idx="1"/>
          </p:nvPr>
        </p:nvPicPr>
        <p:blipFill>
          <a:blip r:embed="rId1"/>
          <a:stretch>
            <a:fillRect/>
          </a:stretch>
        </p:blipFill>
        <p:spPr>
          <a:xfrm>
            <a:off x="0" y="0"/>
            <a:ext cx="12192000" cy="6858635"/>
          </a:xfrm>
          <a:prstGeom prst="rect">
            <a:avLst/>
          </a:prstGeom>
        </p:spPr>
      </p:pic>
      <p:sp>
        <p:nvSpPr>
          <p:cNvPr id="6" name="Text Box 5"/>
          <p:cNvSpPr txBox="1"/>
          <p:nvPr/>
        </p:nvSpPr>
        <p:spPr>
          <a:xfrm>
            <a:off x="3230245" y="0"/>
            <a:ext cx="5730240" cy="1106805"/>
          </a:xfrm>
          <a:prstGeom prst="rect">
            <a:avLst/>
          </a:prstGeom>
          <a:noFill/>
        </p:spPr>
        <p:txBody>
          <a:bodyPr wrap="square" rtlCol="0">
            <a:spAutoFit/>
            <a:scene3d>
              <a:camera prst="orthographicFront"/>
              <a:lightRig rig="threePt" dir="t"/>
            </a:scene3d>
          </a:bodyPr>
          <a:p>
            <a:pPr algn="ctr"/>
            <a:r>
              <a:rPr lang="en-MY" altLang="en-US" sz="6600" b="1" u="sng">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ZShuTi" panose="02010601030101010101" charset="-122"/>
                <a:ea typeface="FZShuTi" panose="02010601030101010101" charset="-122"/>
                <a:cs typeface="+mj-ea"/>
              </a:rPr>
              <a:t>IKON</a:t>
            </a:r>
            <a:endParaRPr lang="en-MY" altLang="en-US" sz="6600" b="1" u="sng">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ZShuTi" panose="02010601030101010101" charset="-122"/>
              <a:ea typeface="FZShuTi" panose="02010601030101010101" charset="-122"/>
              <a:cs typeface="+mj-ea"/>
            </a:endParaRPr>
          </a:p>
        </p:txBody>
      </p:sp>
      <p:pic>
        <p:nvPicPr>
          <p:cNvPr id="9" name="Content Placeholder 8" descr="Dr.-Muhammad-Abbas-bin-Ahmad-Zaini"/>
          <p:cNvPicPr>
            <a:picLocks noChangeAspect="1"/>
          </p:cNvPicPr>
          <p:nvPr>
            <p:ph sz="half" idx="2"/>
          </p:nvPr>
        </p:nvPicPr>
        <p:blipFill>
          <a:blip r:embed="rId2"/>
          <a:stretch>
            <a:fillRect/>
          </a:stretch>
        </p:blipFill>
        <p:spPr>
          <a:xfrm>
            <a:off x="546735" y="1691005"/>
            <a:ext cx="2603500" cy="2745740"/>
          </a:xfrm>
          <a:prstGeom prst="rect">
            <a:avLst/>
          </a:prstGeom>
        </p:spPr>
      </p:pic>
      <p:pic>
        <p:nvPicPr>
          <p:cNvPr id="11" name="Picture 10" descr="dr khor"/>
          <p:cNvPicPr>
            <a:picLocks noChangeAspect="1"/>
          </p:cNvPicPr>
          <p:nvPr/>
        </p:nvPicPr>
        <p:blipFill>
          <a:blip r:embed="rId3"/>
          <a:stretch>
            <a:fillRect/>
          </a:stretch>
        </p:blipFill>
        <p:spPr>
          <a:xfrm>
            <a:off x="4793615" y="1691005"/>
            <a:ext cx="2603500" cy="2745105"/>
          </a:xfrm>
          <a:prstGeom prst="rect">
            <a:avLst/>
          </a:prstGeom>
        </p:spPr>
      </p:pic>
      <p:pic>
        <p:nvPicPr>
          <p:cNvPr id="12" name="Picture 11" descr="dr yeong"/>
          <p:cNvPicPr>
            <a:picLocks noChangeAspect="1"/>
          </p:cNvPicPr>
          <p:nvPr/>
        </p:nvPicPr>
        <p:blipFill>
          <a:blip r:embed="rId4"/>
          <a:stretch>
            <a:fillRect/>
          </a:stretch>
        </p:blipFill>
        <p:spPr>
          <a:xfrm>
            <a:off x="8960485" y="1691005"/>
            <a:ext cx="2603500" cy="2745740"/>
          </a:xfrm>
          <a:prstGeom prst="rect">
            <a:avLst/>
          </a:prstGeom>
        </p:spPr>
      </p:pic>
      <p:sp>
        <p:nvSpPr>
          <p:cNvPr id="13" name="Text Box 12"/>
          <p:cNvSpPr txBox="1"/>
          <p:nvPr/>
        </p:nvSpPr>
        <p:spPr>
          <a:xfrm>
            <a:off x="57150" y="4740910"/>
            <a:ext cx="3583305" cy="1383665"/>
          </a:xfrm>
          <a:prstGeom prst="rect">
            <a:avLst/>
          </a:prstGeom>
          <a:noFill/>
        </p:spPr>
        <p:txBody>
          <a:bodyPr wrap="square" rtlCol="0">
            <a:spAutoFit/>
          </a:bodyPr>
          <a:p>
            <a:pPr algn="ctr"/>
            <a:r>
              <a:rPr lang="en-MY" altLang="en-US" sz="2800">
                <a:latin typeface="STHupo" panose="02010800040101010101" charset="-122"/>
                <a:ea typeface="STHupo" panose="02010800040101010101" charset="-122"/>
              </a:rPr>
              <a:t>DR MUHAMMAD ABBAS BIN AHMAD ZAINI</a:t>
            </a:r>
            <a:endParaRPr lang="en-MY" altLang="en-US" sz="2800">
              <a:latin typeface="STHupo" panose="02010800040101010101" charset="-122"/>
              <a:ea typeface="STHupo" panose="02010800040101010101" charset="-122"/>
            </a:endParaRPr>
          </a:p>
        </p:txBody>
      </p:sp>
      <p:sp>
        <p:nvSpPr>
          <p:cNvPr id="14" name="Text Box 13"/>
          <p:cNvSpPr txBox="1"/>
          <p:nvPr/>
        </p:nvSpPr>
        <p:spPr>
          <a:xfrm>
            <a:off x="4473575" y="4740910"/>
            <a:ext cx="3244850" cy="953135"/>
          </a:xfrm>
          <a:prstGeom prst="rect">
            <a:avLst/>
          </a:prstGeom>
          <a:noFill/>
        </p:spPr>
        <p:txBody>
          <a:bodyPr wrap="square" rtlCol="0">
            <a:spAutoFit/>
          </a:bodyPr>
          <a:p>
            <a:pPr algn="ctr"/>
            <a:r>
              <a:rPr lang="en-MY" altLang="en-US" sz="2800">
                <a:latin typeface="STHupo" panose="02010800040101010101" charset="-122"/>
                <a:ea typeface="STHupo" panose="02010800040101010101" charset="-122"/>
              </a:rPr>
              <a:t>DR KHOR KANG XIANG</a:t>
            </a:r>
            <a:endParaRPr lang="en-MY" altLang="en-US" sz="2800">
              <a:latin typeface="STHupo" panose="02010800040101010101" charset="-122"/>
              <a:ea typeface="STHupo" panose="02010800040101010101" charset="-122"/>
            </a:endParaRPr>
          </a:p>
        </p:txBody>
      </p:sp>
      <p:sp>
        <p:nvSpPr>
          <p:cNvPr id="15" name="Text Box 14"/>
          <p:cNvSpPr txBox="1"/>
          <p:nvPr/>
        </p:nvSpPr>
        <p:spPr>
          <a:xfrm>
            <a:off x="9084310" y="4740910"/>
            <a:ext cx="2355850" cy="953135"/>
          </a:xfrm>
          <a:prstGeom prst="rect">
            <a:avLst/>
          </a:prstGeom>
          <a:noFill/>
        </p:spPr>
        <p:txBody>
          <a:bodyPr wrap="square" rtlCol="0">
            <a:spAutoFit/>
          </a:bodyPr>
          <a:p>
            <a:pPr algn="ctr"/>
            <a:r>
              <a:rPr lang="en-MY" altLang="en-US" sz="2800">
                <a:latin typeface="STHupo" panose="02010800040101010101" charset="-122"/>
                <a:ea typeface="STHupo" panose="02010800040101010101" charset="-122"/>
              </a:rPr>
              <a:t>DR YEONG CHE FAI</a:t>
            </a:r>
            <a:endParaRPr lang="en-MY" altLang="en-US" sz="2800">
              <a:latin typeface="STHupo" panose="02010800040101010101" charset="-122"/>
              <a:ea typeface="STHupo" panose="0201080004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7" name="Half Frame 6"/>
          <p:cNvSpPr/>
          <p:nvPr/>
        </p:nvSpPr>
        <p:spPr>
          <a:xfrm>
            <a:off x="279400" y="92075"/>
            <a:ext cx="1174750" cy="991870"/>
          </a:xfrm>
          <a:prstGeom prst="halfFram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solidFill>
                <a:schemeClr val="tx1"/>
              </a:solidFill>
            </a:endParaRPr>
          </a:p>
        </p:txBody>
      </p:sp>
      <p:sp>
        <p:nvSpPr>
          <p:cNvPr id="8" name="Text Box 7"/>
          <p:cNvSpPr txBox="1"/>
          <p:nvPr/>
        </p:nvSpPr>
        <p:spPr>
          <a:xfrm>
            <a:off x="674370" y="339725"/>
            <a:ext cx="11080750" cy="953135"/>
          </a:xfrm>
          <a:prstGeom prst="rect">
            <a:avLst/>
          </a:prstGeom>
          <a:noFill/>
        </p:spPr>
        <p:txBody>
          <a:bodyPr wrap="square" rtlCol="0">
            <a:spAutoFit/>
          </a:bodyPr>
          <a:p>
            <a:pPr algn="ctr"/>
            <a:r>
              <a:rPr lang="en-MY" altLang="en-US" sz="2800" b="1" u="sng">
                <a:solidFill>
                  <a:schemeClr val="accent6">
                    <a:lumMod val="50000"/>
                  </a:schemeClr>
                </a:solidFill>
                <a:latin typeface="FZShuTi" panose="02010601030101010101" charset="-122"/>
                <a:ea typeface="FZShuTi" panose="02010601030101010101" charset="-122"/>
              </a:rPr>
              <a:t>ROBOT MCK-19</a:t>
            </a:r>
            <a:r>
              <a:rPr lang="en-MY" altLang="en-US" sz="2800" b="1" u="sng">
                <a:solidFill>
                  <a:schemeClr val="accent6">
                    <a:lumMod val="50000"/>
                  </a:schemeClr>
                </a:solidFill>
              </a:rPr>
              <a:t> - </a:t>
            </a:r>
            <a:r>
              <a:rPr lang="en-MY" altLang="en-US" sz="2800" b="1" u="sng">
                <a:solidFill>
                  <a:schemeClr val="accent6">
                    <a:lumMod val="50000"/>
                  </a:schemeClr>
                </a:solidFill>
                <a:latin typeface="FangSong" panose="02010609060101010101" charset="-122"/>
                <a:ea typeface="FangSong" panose="02010609060101010101" charset="-122"/>
              </a:rPr>
              <a:t>Inisiatif Kerjasama Strategik Kementerian - Akademia - Industri Bantu KKM Tangani Covid-19</a:t>
            </a:r>
            <a:endParaRPr lang="en-MY" altLang="en-US" sz="2800" b="1" u="sng">
              <a:solidFill>
                <a:schemeClr val="accent6">
                  <a:lumMod val="50000"/>
                </a:schemeClr>
              </a:solidFill>
              <a:latin typeface="FangSong" panose="02010609060101010101" charset="-122"/>
              <a:ea typeface="FangSong" panose="02010609060101010101" charset="-122"/>
            </a:endParaRPr>
          </a:p>
        </p:txBody>
      </p:sp>
      <p:sp>
        <p:nvSpPr>
          <p:cNvPr id="9" name="L-Shape 8"/>
          <p:cNvSpPr/>
          <p:nvPr/>
        </p:nvSpPr>
        <p:spPr>
          <a:xfrm flipH="1">
            <a:off x="10902950" y="748665"/>
            <a:ext cx="970915" cy="544195"/>
          </a:xfrm>
          <a:prstGeom prst="corne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10" name="Content Placeholder 9"/>
          <p:cNvPicPr>
            <a:picLocks noChangeAspect="1"/>
          </p:cNvPicPr>
          <p:nvPr>
            <p:ph sz="half" idx="1"/>
          </p:nvPr>
        </p:nvPicPr>
        <p:blipFill>
          <a:blip r:embed="rId2"/>
          <a:srcRect b="7427"/>
          <a:stretch>
            <a:fillRect/>
          </a:stretch>
        </p:blipFill>
        <p:spPr>
          <a:xfrm>
            <a:off x="9373235" y="1553210"/>
            <a:ext cx="2101215" cy="1926590"/>
          </a:xfrm>
          <a:prstGeom prst="rect">
            <a:avLst/>
          </a:prstGeom>
        </p:spPr>
      </p:pic>
      <p:sp>
        <p:nvSpPr>
          <p:cNvPr id="18" name="Snip Single Corner Rectangle 17"/>
          <p:cNvSpPr/>
          <p:nvPr/>
        </p:nvSpPr>
        <p:spPr>
          <a:xfrm>
            <a:off x="85725" y="1379220"/>
            <a:ext cx="8289925" cy="2447290"/>
          </a:xfrm>
          <a:prstGeom prst="snip1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MY" altLang="en-US" sz="2000">
                <a:solidFill>
                  <a:schemeClr val="tx1"/>
                </a:solidFill>
              </a:rPr>
              <a:t>Sinergi kerjasama strategik antara Kementerian Sains,Teknologi dan Inovasi (MOSTI),Kementerian Perdagangan Antarabangsa dan Industri (MITI),Kementerian Kesihatan Malaysia (KKM),Malaysian Technology Development Corporation (MTDC),Universiti Teknologi Malaysia (UTM),Hospital Caunselor Tuanku Muhriz UKM (HCTM) dan DF Automatic &amp; Robotics Sdn Bhd (DF) telah berjaya menghasilkan sebuah robot beautonomi (autonomous robot) yang diberi nama MCK19.</a:t>
            </a:r>
            <a:endParaRPr lang="en-MY" altLang="en-US" sz="2000">
              <a:solidFill>
                <a:schemeClr val="tx1"/>
              </a:solidFill>
            </a:endParaRPr>
          </a:p>
        </p:txBody>
      </p:sp>
      <p:sp>
        <p:nvSpPr>
          <p:cNvPr id="19" name="Snip Single Corner Rectangle 18"/>
          <p:cNvSpPr/>
          <p:nvPr/>
        </p:nvSpPr>
        <p:spPr>
          <a:xfrm>
            <a:off x="3822700" y="4011930"/>
            <a:ext cx="8289925" cy="2447290"/>
          </a:xfrm>
          <a:prstGeom prst="snip1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MY" altLang="en-US" sz="2000">
                <a:solidFill>
                  <a:schemeClr val="tx1"/>
                </a:solidFill>
              </a:rPr>
              <a:t>Kerjasama yang buat julung kalinya ini merupakan inisiatif MOSTI untuk menghubungkan kepakaran dan menggerakkan kerjasama anatara Kementerian dengan pihak akademia dan industri selepas Perintah Kawalan Pergerakan Fasa Pertama diumumkan Kerajaan Malaysia pada 18 Mac 2020.MTDC,sebuah agensi di bawah MOSTI telah diberi kepercayaan untuk mengetuai pelaksanaan projek rintis melibatkan aplikasi teknologi khusunya dalam bidang robotik.</a:t>
            </a:r>
            <a:endParaRPr lang="en-MY" altLang="en-US" sz="2000">
              <a:solidFill>
                <a:schemeClr val="tx1"/>
              </a:solidFill>
            </a:endParaRPr>
          </a:p>
        </p:txBody>
      </p:sp>
      <p:sp>
        <p:nvSpPr>
          <p:cNvPr id="20" name="Text Box 19"/>
          <p:cNvSpPr txBox="1"/>
          <p:nvPr/>
        </p:nvSpPr>
        <p:spPr>
          <a:xfrm>
            <a:off x="565785" y="4011930"/>
            <a:ext cx="2398395" cy="2576830"/>
          </a:xfrm>
          <a:prstGeom prst="rect">
            <a:avLst/>
          </a:prstGeom>
          <a:noFill/>
        </p:spPr>
        <p:txBody>
          <a:bodyPr vert="eaVert" wrap="square" rtlCol="0">
            <a:spAutoFit/>
          </a:bodyPr>
          <a:p>
            <a:r>
              <a:rPr lang="en-MY" altLang="en-US" sz="4800">
                <a:latin typeface="STHupo" panose="02010800040101010101" charset="-122"/>
                <a:ea typeface="STHupo" panose="02010800040101010101" charset="-122"/>
              </a:rPr>
              <a:t>PENYELIDKAN DR YEONG</a:t>
            </a:r>
            <a:endParaRPr lang="en-MY" altLang="en-US" sz="4800">
              <a:latin typeface="STHupo" panose="02010800040101010101" charset="-122"/>
              <a:ea typeface="STHupo" panose="02010800040101010101"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7" name="Text Box 6"/>
          <p:cNvSpPr txBox="1"/>
          <p:nvPr/>
        </p:nvSpPr>
        <p:spPr>
          <a:xfrm>
            <a:off x="-635" y="-80010"/>
            <a:ext cx="12192635" cy="922020"/>
          </a:xfrm>
          <a:prstGeom prst="rect">
            <a:avLst/>
          </a:prstGeom>
          <a:noFill/>
        </p:spPr>
        <p:txBody>
          <a:bodyPr wrap="square" rtlCol="0">
            <a:spAutoFit/>
            <a:scene3d>
              <a:camera prst="orthographicFront"/>
              <a:lightRig rig="threePt" dir="t"/>
            </a:scene3d>
          </a:bodyPr>
          <a:p>
            <a:pPr algn="ctr"/>
            <a:r>
              <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rPr>
              <a:t>MINAT PENYELIDIKAN DR YEONG</a:t>
            </a:r>
            <a:endPar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s 7"/>
          <p:cNvSpPr/>
          <p:nvPr/>
        </p:nvSpPr>
        <p:spPr>
          <a:xfrm>
            <a:off x="267970" y="962660"/>
            <a:ext cx="5498465" cy="1132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t>Menggunakan teknologi untuk menolong orang yang malang</a:t>
            </a:r>
            <a:endParaRPr lang="en-MY" altLang="en-US" sz="2400"/>
          </a:p>
        </p:txBody>
      </p:sp>
      <p:sp>
        <p:nvSpPr>
          <p:cNvPr id="9" name="Rectangles 8"/>
          <p:cNvSpPr/>
          <p:nvPr/>
        </p:nvSpPr>
        <p:spPr>
          <a:xfrm>
            <a:off x="2157095" y="3100070"/>
            <a:ext cx="7878445" cy="1132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t>Penyelidikannya sekarang adalah untuk merancang dan mengembangkan alat robotik yang mudah dan berkesan untuk membantu pesakit strok pulih</a:t>
            </a:r>
            <a:endParaRPr lang="en-MY" altLang="en-US" sz="2400"/>
          </a:p>
        </p:txBody>
      </p:sp>
      <p:sp>
        <p:nvSpPr>
          <p:cNvPr id="10" name="Rectangles 9"/>
          <p:cNvSpPr/>
          <p:nvPr/>
        </p:nvSpPr>
        <p:spPr>
          <a:xfrm>
            <a:off x="1063625" y="5240020"/>
            <a:ext cx="10930890" cy="1132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t>Gunakan teknologi luar biasa untuk membantu pesakit mengatasi kesukaran jadi robot MCK19 dilancarkan untuk membantu bertahan dalam wabak covid-19 dan berharap dapat menjadi lebih baik</a:t>
            </a:r>
            <a:endParaRPr lang="en-MY" altLang="en-US" sz="2400"/>
          </a:p>
        </p:txBody>
      </p:sp>
      <p:sp>
        <p:nvSpPr>
          <p:cNvPr id="11" name="Down Arrow 10"/>
          <p:cNvSpPr/>
          <p:nvPr/>
        </p:nvSpPr>
        <p:spPr>
          <a:xfrm>
            <a:off x="3577590" y="2094865"/>
            <a:ext cx="647065" cy="99187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12" name="Down Arrow 11"/>
          <p:cNvSpPr/>
          <p:nvPr/>
        </p:nvSpPr>
        <p:spPr>
          <a:xfrm>
            <a:off x="6205855" y="4248150"/>
            <a:ext cx="647065" cy="99187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pic>
        <p:nvPicPr>
          <p:cNvPr id="13" name="Content Placeholder 12"/>
          <p:cNvPicPr>
            <a:picLocks noChangeAspect="1"/>
          </p:cNvPicPr>
          <p:nvPr>
            <p:ph idx="1"/>
          </p:nvPr>
        </p:nvPicPr>
        <p:blipFill>
          <a:blip r:embed="rId2"/>
          <a:stretch>
            <a:fillRect/>
          </a:stretch>
        </p:blipFill>
        <p:spPr>
          <a:xfrm>
            <a:off x="9351645" y="842010"/>
            <a:ext cx="2349500" cy="1905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7" name="Oval 6"/>
          <p:cNvSpPr/>
          <p:nvPr/>
        </p:nvSpPr>
        <p:spPr>
          <a:xfrm>
            <a:off x="182880" y="1936115"/>
            <a:ext cx="4246245" cy="355663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3600">
                <a:solidFill>
                  <a:schemeClr val="tx1"/>
                </a:solidFill>
                <a:latin typeface="FZShuTi" panose="02010601030101010101" charset="-122"/>
                <a:ea typeface="FZShuTi" panose="02010601030101010101" charset="-122"/>
              </a:rPr>
              <a:t>CARA MENYELESAIKAN MASALAH OLEH DR YEONG</a:t>
            </a:r>
            <a:endParaRPr lang="en-MY" altLang="en-US" sz="3600">
              <a:solidFill>
                <a:schemeClr val="tx1"/>
              </a:solidFill>
              <a:latin typeface="FZShuTi" panose="02010601030101010101" charset="-122"/>
              <a:ea typeface="FZShuTi" panose="02010601030101010101" charset="-122"/>
            </a:endParaRPr>
          </a:p>
        </p:txBody>
      </p:sp>
      <p:sp>
        <p:nvSpPr>
          <p:cNvPr id="8" name="Rounded Rectangle 7"/>
          <p:cNvSpPr/>
          <p:nvPr/>
        </p:nvSpPr>
        <p:spPr>
          <a:xfrm>
            <a:off x="5550535" y="77470"/>
            <a:ext cx="6392545" cy="157543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rPr>
              <a:t>Mereka memaparkan banyak wawasan industri dan juga menjawab pertanyaan-pertanyaan penting dari para praktisi industri dan peserta secara online</a:t>
            </a:r>
            <a:endParaRPr lang="en-MY" altLang="en-US" sz="2400">
              <a:solidFill>
                <a:schemeClr val="tx1"/>
              </a:solidFill>
            </a:endParaRPr>
          </a:p>
        </p:txBody>
      </p:sp>
      <p:sp>
        <p:nvSpPr>
          <p:cNvPr id="9" name="Rounded Rectangle 8"/>
          <p:cNvSpPr/>
          <p:nvPr/>
        </p:nvSpPr>
        <p:spPr>
          <a:xfrm>
            <a:off x="5550535" y="2277745"/>
            <a:ext cx="6392545" cy="157543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rPr>
              <a:t>Memberikan peluang bagi para produser yang berfokus pada tenaga kerja dan memikirkan kembali operasi mereka</a:t>
            </a:r>
            <a:endParaRPr lang="en-MY" altLang="en-US" sz="2400">
              <a:solidFill>
                <a:schemeClr val="tx1"/>
              </a:solidFill>
            </a:endParaRPr>
          </a:p>
        </p:txBody>
      </p:sp>
      <p:sp>
        <p:nvSpPr>
          <p:cNvPr id="10" name="Rounded Rectangle 9"/>
          <p:cNvSpPr/>
          <p:nvPr/>
        </p:nvSpPr>
        <p:spPr>
          <a:xfrm>
            <a:off x="5707380" y="4477385"/>
            <a:ext cx="6392545" cy="220408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solidFill>
                  <a:schemeClr val="tx1"/>
                </a:solidFill>
              </a:rPr>
              <a:t>Mencari cara untuk menjaga produksi agar tetap berjalan,seraya mematuhi langkah-langkah dan peraturan yang ada,tanpa mengorbankan efisiensi biaya,memikirkan tentang model operasi yang bisa bertahan hingga di masa depan</a:t>
            </a:r>
            <a:endParaRPr lang="en-MY" altLang="en-US" sz="2400">
              <a:solidFill>
                <a:schemeClr val="tx1"/>
              </a:solidFill>
            </a:endParaRPr>
          </a:p>
        </p:txBody>
      </p:sp>
      <p:sp>
        <p:nvSpPr>
          <p:cNvPr id="11" name="Bent Arrow 10"/>
          <p:cNvSpPr/>
          <p:nvPr/>
        </p:nvSpPr>
        <p:spPr>
          <a:xfrm>
            <a:off x="3644265" y="578485"/>
            <a:ext cx="1637665" cy="1437640"/>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solidFill>
                <a:schemeClr val="tx1"/>
              </a:solidFill>
            </a:endParaRPr>
          </a:p>
        </p:txBody>
      </p:sp>
      <p:sp>
        <p:nvSpPr>
          <p:cNvPr id="12" name="Right Arrow 11"/>
          <p:cNvSpPr/>
          <p:nvPr/>
        </p:nvSpPr>
        <p:spPr>
          <a:xfrm>
            <a:off x="4535170" y="2954655"/>
            <a:ext cx="908685" cy="5289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13" name="Bent Arrow 12"/>
          <p:cNvSpPr/>
          <p:nvPr/>
        </p:nvSpPr>
        <p:spPr>
          <a:xfrm flipV="1">
            <a:off x="3982720" y="4971415"/>
            <a:ext cx="1567815" cy="1437005"/>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 name="Text Box 5"/>
          <p:cNvSpPr txBox="1"/>
          <p:nvPr/>
        </p:nvSpPr>
        <p:spPr>
          <a:xfrm>
            <a:off x="137160" y="119380"/>
            <a:ext cx="11917680" cy="1753235"/>
          </a:xfrm>
          <a:prstGeom prst="rect">
            <a:avLst/>
          </a:prstGeom>
          <a:noFill/>
        </p:spPr>
        <p:txBody>
          <a:bodyPr wrap="square" rtlCol="0">
            <a:spAutoFit/>
            <a:scene3d>
              <a:camera prst="orthographicFront"/>
              <a:lightRig rig="threePt" dir="t"/>
            </a:scene3d>
          </a:bodyPr>
          <a:p>
            <a:pPr algn="ctr"/>
            <a:r>
              <a:rPr lang="en-MY" altLang="en-US" sz="5400" b="1">
                <a:ln w="9525">
                  <a:solidFill>
                    <a:schemeClr val="bg1"/>
                  </a:solidFill>
                  <a:prstDash val="solid"/>
                </a:ln>
                <a:solidFill>
                  <a:schemeClr val="tx1"/>
                </a:solidFill>
                <a:effectLst>
                  <a:outerShdw blurRad="12700" dist="38100" dir="2700000" algn="tl" rotWithShape="0">
                    <a:schemeClr val="bg1">
                      <a:lumMod val="50000"/>
                    </a:schemeClr>
                  </a:outerShdw>
                </a:effectLst>
              </a:rPr>
              <a:t>NASIHAT KEPADA PELAJAR DALAM KERJAYA SEKOLAH MEREKA</a:t>
            </a:r>
            <a:endParaRPr lang="en-MY" altLang="en-US" sz="54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Text Box 6"/>
          <p:cNvSpPr txBox="1"/>
          <p:nvPr/>
        </p:nvSpPr>
        <p:spPr>
          <a:xfrm>
            <a:off x="5641340" y="2546985"/>
            <a:ext cx="5360670" cy="1568450"/>
          </a:xfrm>
          <a:prstGeom prst="rect">
            <a:avLst/>
          </a:prstGeom>
          <a:noFill/>
        </p:spPr>
        <p:txBody>
          <a:bodyPr wrap="square" rtlCol="0">
            <a:spAutoFit/>
          </a:bodyPr>
          <a:p>
            <a:pPr algn="ctr"/>
            <a:r>
              <a:rPr lang="en-MY" altLang="en-US" sz="2400"/>
              <a:t>Ketahuilah bahawa kaedah pembelajaran dan pengajaran yang lebih baik adalah menjadikan kerjaya pembelajaran menjadi persaingan sengit.</a:t>
            </a:r>
            <a:endParaRPr lang="en-MY" altLang="en-US" sz="2400"/>
          </a:p>
        </p:txBody>
      </p:sp>
      <p:sp>
        <p:nvSpPr>
          <p:cNvPr id="8" name="Text Box 7"/>
          <p:cNvSpPr txBox="1"/>
          <p:nvPr/>
        </p:nvSpPr>
        <p:spPr>
          <a:xfrm>
            <a:off x="5641340" y="4692015"/>
            <a:ext cx="5730240" cy="1198880"/>
          </a:xfrm>
          <a:prstGeom prst="rect">
            <a:avLst/>
          </a:prstGeom>
          <a:noFill/>
        </p:spPr>
        <p:txBody>
          <a:bodyPr wrap="square" rtlCol="0">
            <a:spAutoFit/>
          </a:bodyPr>
          <a:p>
            <a:pPr algn="ctr"/>
            <a:r>
              <a:rPr lang="en-MY" altLang="en-US" sz="2400"/>
              <a:t>Cuba lakukan dan cuba selesaikan semua aspek pembelajaran.Gunakan kaedah yang baik untuk mempelajari kursus anda</a:t>
            </a:r>
            <a:endParaRPr lang="en-MY" altLang="en-US" sz="2400"/>
          </a:p>
        </p:txBody>
      </p:sp>
      <p:sp>
        <p:nvSpPr>
          <p:cNvPr id="9" name="Oval 8"/>
          <p:cNvSpPr/>
          <p:nvPr/>
        </p:nvSpPr>
        <p:spPr>
          <a:xfrm>
            <a:off x="2094230" y="4492625"/>
            <a:ext cx="1757045" cy="159766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5400" b="1">
                <a:solidFill>
                  <a:schemeClr val="tx1"/>
                </a:solidFill>
              </a:rPr>
              <a:t>02</a:t>
            </a:r>
            <a:endParaRPr lang="en-MY" altLang="en-US" sz="5400" b="1">
              <a:solidFill>
                <a:schemeClr val="tx1"/>
              </a:solidFill>
            </a:endParaRPr>
          </a:p>
        </p:txBody>
      </p:sp>
      <p:sp>
        <p:nvSpPr>
          <p:cNvPr id="10" name="Oval 9"/>
          <p:cNvSpPr/>
          <p:nvPr/>
        </p:nvSpPr>
        <p:spPr>
          <a:xfrm>
            <a:off x="2094230" y="2532380"/>
            <a:ext cx="1757045" cy="159766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5400" b="1">
                <a:solidFill>
                  <a:schemeClr val="tx1"/>
                </a:solidFill>
              </a:rPr>
              <a:t>01</a:t>
            </a:r>
            <a:endParaRPr lang="en-MY" altLang="en-US" sz="5400" b="1">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 name="Text Box 5"/>
          <p:cNvSpPr txBox="1"/>
          <p:nvPr/>
        </p:nvSpPr>
        <p:spPr>
          <a:xfrm>
            <a:off x="1000125" y="2875280"/>
            <a:ext cx="10191750" cy="1106805"/>
          </a:xfrm>
          <a:prstGeom prst="rect">
            <a:avLst/>
          </a:prstGeom>
          <a:noFill/>
        </p:spPr>
        <p:txBody>
          <a:bodyPr wrap="square" rtlCol="0">
            <a:spAutoFit/>
          </a:bodyPr>
          <a:p>
            <a:pPr algn="ctr"/>
            <a:r>
              <a:rPr lang="en-MY" altLang="en-US" sz="6600">
                <a:latin typeface="STHupo" panose="02010800040101010101" charset="-122"/>
                <a:ea typeface="STHupo" panose="02010800040101010101" charset="-122"/>
              </a:rPr>
              <a:t>SEKIAN , TERIMA KASIH</a:t>
            </a:r>
            <a:endParaRPr lang="en-MY" altLang="en-US" sz="6600">
              <a:latin typeface="STHupo" panose="02010800040101010101" charset="-122"/>
              <a:ea typeface="STHupo" panose="02010800040101010101" charset="-122"/>
            </a:endParaRPr>
          </a:p>
        </p:txBody>
      </p:sp>
      <p:pic>
        <p:nvPicPr>
          <p:cNvPr id="7" name="Content Placeholder 6"/>
          <p:cNvPicPr>
            <a:picLocks noChangeAspect="1"/>
          </p:cNvPicPr>
          <p:nvPr>
            <p:ph idx="1"/>
          </p:nvPr>
        </p:nvPicPr>
        <p:blipFill>
          <a:blip r:embed="rId2"/>
          <a:stretch>
            <a:fillRect/>
          </a:stretch>
        </p:blipFill>
        <p:spPr>
          <a:xfrm>
            <a:off x="9510395" y="4331335"/>
            <a:ext cx="2445385" cy="2365375"/>
          </a:xfrm>
          <a:prstGeom prst="rect">
            <a:avLst/>
          </a:prstGeom>
        </p:spPr>
      </p:pic>
      <p:sp>
        <p:nvSpPr>
          <p:cNvPr id="9" name="Text Box 8"/>
          <p:cNvSpPr txBox="1"/>
          <p:nvPr/>
        </p:nvSpPr>
        <p:spPr>
          <a:xfrm>
            <a:off x="0" y="0"/>
            <a:ext cx="4192270" cy="645160"/>
          </a:xfrm>
          <a:prstGeom prst="rect">
            <a:avLst/>
          </a:prstGeom>
          <a:noFill/>
        </p:spPr>
        <p:txBody>
          <a:bodyPr wrap="square" rtlCol="0">
            <a:spAutoFit/>
          </a:bodyPr>
          <a:p>
            <a:pPr algn="ctr"/>
            <a:r>
              <a:rPr lang="en-MY" altLang="en-US" sz="3600">
                <a:latin typeface="FZShuTi" panose="02010601030101010101" charset="-122"/>
                <a:ea typeface="FZShuTi" panose="02010601030101010101" charset="-122"/>
              </a:rPr>
              <a:t>BY GROUP 13</a:t>
            </a:r>
            <a:endParaRPr lang="en-MY" altLang="en-US" sz="3600">
              <a:latin typeface="FZShuTi" panose="02010601030101010101" charset="-122"/>
              <a:ea typeface="FZShuTi" panose="0201060103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8" name="Text Box 7"/>
          <p:cNvSpPr txBox="1"/>
          <p:nvPr/>
        </p:nvSpPr>
        <p:spPr>
          <a:xfrm>
            <a:off x="1584325" y="2707005"/>
            <a:ext cx="9023985" cy="1445260"/>
          </a:xfrm>
          <a:prstGeom prst="rect">
            <a:avLst/>
          </a:prstGeom>
          <a:noFill/>
        </p:spPr>
        <p:txBody>
          <a:bodyPr wrap="square" rtlCol="0">
            <a:spAutoFit/>
          </a:bodyPr>
          <a:p>
            <a:pPr algn="ctr"/>
            <a:r>
              <a:rPr lang="en-MY" altLang="en-US" sz="4400"/>
              <a:t>DR.MUHAMMAD ABBAS BIN AHMAD ZAINI</a:t>
            </a:r>
            <a:endParaRPr lang="en-MY" altLang="en-US" sz="4400"/>
          </a:p>
        </p:txBody>
      </p:sp>
      <p:sp>
        <p:nvSpPr>
          <p:cNvPr id="9" name="Oval 8"/>
          <p:cNvSpPr/>
          <p:nvPr/>
        </p:nvSpPr>
        <p:spPr>
          <a:xfrm>
            <a:off x="5686425" y="1947545"/>
            <a:ext cx="819150" cy="7594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800"/>
              <a:t>01</a:t>
            </a:r>
            <a:endParaRPr lang="en-MY" altLang="en-US" sz="2800"/>
          </a:p>
        </p:txBody>
      </p:sp>
      <p:pic>
        <p:nvPicPr>
          <p:cNvPr id="13" name="Content Placeholder 12"/>
          <p:cNvPicPr>
            <a:picLocks noChangeAspect="1"/>
          </p:cNvPicPr>
          <p:nvPr>
            <p:ph sz="half" idx="2"/>
          </p:nvPr>
        </p:nvPicPr>
        <p:blipFill>
          <a:blip r:embed="rId2"/>
          <a:srcRect b="9664"/>
          <a:stretch>
            <a:fillRect/>
          </a:stretch>
        </p:blipFill>
        <p:spPr>
          <a:xfrm>
            <a:off x="9087485" y="3963035"/>
            <a:ext cx="2432685" cy="26276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7"/>
          <p:cNvSpPr>
            <a:spLocks noGrp="1"/>
          </p:cNvSpPr>
          <p:nvPr>
            <p:ph type="title"/>
          </p:nvPr>
        </p:nvSpPr>
        <p:spPr/>
        <p:txBody>
          <a:bodyPr/>
          <a:p>
            <a:endParaRPr lang="en-US"/>
          </a:p>
        </p:txBody>
      </p:sp>
      <p:pic>
        <p:nvPicPr>
          <p:cNvPr id="5" name="Content Placeholder 4"/>
          <p:cNvPicPr>
            <a:picLocks noChangeAspect="1"/>
          </p:cNvPicPr>
          <p:nvPr>
            <p:ph sz="half" idx="1"/>
          </p:nvPr>
        </p:nvPicPr>
        <p:blipFill>
          <a:blip r:embed="rId1"/>
          <a:srcRect l="-160617" t="-193012" r="160617" b="182471"/>
          <a:stretch>
            <a:fillRect/>
          </a:stretch>
        </p:blipFill>
        <p:spPr>
          <a:xfrm>
            <a:off x="2399665" y="3112135"/>
            <a:ext cx="2057400" cy="1778000"/>
          </a:xfrm>
          <a:prstGeom prst="rect">
            <a:avLst/>
          </a:prstGeom>
        </p:spPr>
      </p:pic>
      <p:pic>
        <p:nvPicPr>
          <p:cNvPr id="7" name="Content Placeholder 6"/>
          <p:cNvPicPr>
            <a:picLocks noChangeAspect="1"/>
          </p:cNvPicPr>
          <p:nvPr>
            <p:ph sz="half" idx="2"/>
          </p:nvPr>
        </p:nvPicPr>
        <p:blipFill>
          <a:blip r:embed="rId1"/>
          <a:srcRect b="8360"/>
          <a:stretch>
            <a:fillRect/>
          </a:stretch>
        </p:blipFill>
        <p:spPr>
          <a:xfrm>
            <a:off x="0" y="0"/>
            <a:ext cx="12192000" cy="6858635"/>
          </a:xfrm>
          <a:prstGeom prst="rect">
            <a:avLst/>
          </a:prstGeom>
        </p:spPr>
      </p:pic>
      <p:sp>
        <p:nvSpPr>
          <p:cNvPr id="9" name="Text Box 8"/>
          <p:cNvSpPr txBox="1"/>
          <p:nvPr/>
        </p:nvSpPr>
        <p:spPr>
          <a:xfrm>
            <a:off x="2257425" y="208915"/>
            <a:ext cx="7677150" cy="922020"/>
          </a:xfrm>
          <a:prstGeom prst="rect">
            <a:avLst/>
          </a:prstGeom>
          <a:noFill/>
        </p:spPr>
        <p:txBody>
          <a:bodyPr wrap="square" rtlCol="0">
            <a:spAutoFit/>
            <a:scene3d>
              <a:camera prst="orthographicFront"/>
              <a:lightRig rig="threePt" dir="t"/>
            </a:scene3d>
          </a:bodyPr>
          <a:p>
            <a:pPr algn="ctr"/>
            <a:r>
              <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rPr>
              <a:t>BACKGROUND</a:t>
            </a:r>
            <a:endPar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 name="Picture 9" descr="Dr-Abbas-225x300"/>
          <p:cNvPicPr>
            <a:picLocks noChangeAspect="1"/>
          </p:cNvPicPr>
          <p:nvPr/>
        </p:nvPicPr>
        <p:blipFill>
          <a:blip r:embed="rId2"/>
          <a:stretch>
            <a:fillRect/>
          </a:stretch>
        </p:blipFill>
        <p:spPr>
          <a:xfrm>
            <a:off x="529590" y="1691005"/>
            <a:ext cx="3395345" cy="4210050"/>
          </a:xfrm>
          <a:prstGeom prst="rect">
            <a:avLst/>
          </a:prstGeom>
        </p:spPr>
      </p:pic>
      <p:sp>
        <p:nvSpPr>
          <p:cNvPr id="11" name="Text Box 10"/>
          <p:cNvSpPr txBox="1"/>
          <p:nvPr/>
        </p:nvSpPr>
        <p:spPr>
          <a:xfrm>
            <a:off x="4293235" y="2058035"/>
            <a:ext cx="7227570" cy="3476625"/>
          </a:xfrm>
          <a:prstGeom prst="rect">
            <a:avLst/>
          </a:prstGeom>
          <a:noFill/>
        </p:spPr>
        <p:txBody>
          <a:bodyPr wrap="square" rtlCol="0">
            <a:spAutoFit/>
          </a:bodyPr>
          <a:p>
            <a:pPr algn="ctr"/>
            <a:r>
              <a:rPr lang="en-US" sz="2000"/>
              <a:t>Muhammad Abbas memperoleh PhD dalam Kimia Gunaan dari</a:t>
            </a:r>
            <a:endParaRPr lang="en-US" sz="2000"/>
          </a:p>
          <a:p>
            <a:pPr algn="ctr"/>
            <a:r>
              <a:rPr lang="en-US" sz="2000"/>
              <a:t>Universiti Chiba, Jepun pada tahun 2010. Beliau kini berkhidmat</a:t>
            </a:r>
            <a:endParaRPr lang="en-US" sz="2000"/>
          </a:p>
          <a:p>
            <a:pPr algn="ctr"/>
            <a:r>
              <a:rPr lang="en-US" sz="2000"/>
              <a:t>sebagai pensyarah kanan di Sekolah Kejuruteraan Kimia &amp; Tenaga,</a:t>
            </a:r>
            <a:endParaRPr lang="en-US" sz="2000"/>
          </a:p>
          <a:p>
            <a:pPr algn="ctr"/>
            <a:r>
              <a:rPr lang="en-US" sz="2000"/>
              <a:t>UTM Johor Bahru. Minat penyelidikannya merangkumi penyediaan dan</a:t>
            </a:r>
            <a:r>
              <a:rPr lang="en-MY" altLang="en-US" sz="2000"/>
              <a:t> </a:t>
            </a:r>
            <a:r>
              <a:rPr lang="en-US" sz="2000"/>
              <a:t>pencirian karbon adsorben / aktif untuk rawatan air sisa, sifat</a:t>
            </a:r>
            <a:endParaRPr lang="en-US" sz="2000"/>
          </a:p>
          <a:p>
            <a:pPr algn="ctr"/>
            <a:r>
              <a:rPr lang="en-US" sz="2000"/>
              <a:t>dielektrik bahan buangan agro / karbon dalam penyediaan char /</a:t>
            </a:r>
            <a:endParaRPr lang="en-US" sz="2000"/>
          </a:p>
          <a:p>
            <a:pPr algn="ctr"/>
            <a:r>
              <a:rPr lang="en-US" sz="2000"/>
              <a:t>adsorben berbantu gelombang mikro, dan pengekstrakan CO2</a:t>
            </a:r>
            <a:endParaRPr lang="en-US" sz="2000"/>
          </a:p>
          <a:p>
            <a:pPr algn="ctr"/>
            <a:r>
              <a:rPr lang="en-US" sz="2000"/>
              <a:t>superkritik bagi sebatian minat. Beliau adalah sebahagian daripada</a:t>
            </a:r>
            <a:endParaRPr lang="en-US" sz="2000"/>
          </a:p>
          <a:p>
            <a:pPr algn="ctr"/>
            <a:r>
              <a:rPr lang="en-US" sz="2000"/>
              <a:t>jawatankuasa penganjur dan ketua editor untuk Persidangan</a:t>
            </a:r>
            <a:endParaRPr lang="en-US" sz="2000"/>
          </a:p>
          <a:p>
            <a:pPr algn="ctr"/>
            <a:r>
              <a:rPr lang="en-US" sz="2000"/>
              <a:t>Antarabangsa mengenai Teknologi Pemisahan (ICoST 2013, 2017 &amp;</a:t>
            </a:r>
            <a:endParaRPr lang="en-US" sz="2000"/>
          </a:p>
          <a:p>
            <a:pPr algn="ctr"/>
            <a:r>
              <a:rPr lang="en-US" sz="2000"/>
              <a:t>2020)</a:t>
            </a:r>
            <a:endParaRPr lang="en-US"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4" name="Content Placeholder 3"/>
          <p:cNvSpPr>
            <a:spLocks noGrp="1"/>
          </p:cNvSpPr>
          <p:nvPr>
            <p:ph sz="half" idx="2"/>
          </p:nvPr>
        </p:nvSpPr>
        <p:spPr/>
        <p:txBody>
          <a:bodyPr/>
          <a:p>
            <a:endParaRPr lang="en-US"/>
          </a:p>
        </p:txBody>
      </p:sp>
      <p:pic>
        <p:nvPicPr>
          <p:cNvPr id="7" name="Content Placeholder 6"/>
          <p:cNvPicPr>
            <a:picLocks noChangeAspect="1"/>
          </p:cNvPicPr>
          <p:nvPr>
            <p:ph sz="half" idx="1"/>
          </p:nvPr>
        </p:nvPicPr>
        <p:blipFill>
          <a:blip r:embed="rId1"/>
          <a:srcRect b="8360"/>
          <a:stretch>
            <a:fillRect/>
          </a:stretch>
        </p:blipFill>
        <p:spPr>
          <a:xfrm>
            <a:off x="0" y="0"/>
            <a:ext cx="12191365" cy="6858000"/>
          </a:xfrm>
          <a:prstGeom prst="rect">
            <a:avLst/>
          </a:prstGeom>
        </p:spPr>
      </p:pic>
      <p:sp>
        <p:nvSpPr>
          <p:cNvPr id="8" name="Text Box 7"/>
          <p:cNvSpPr txBox="1"/>
          <p:nvPr/>
        </p:nvSpPr>
        <p:spPr>
          <a:xfrm>
            <a:off x="1847850" y="239395"/>
            <a:ext cx="8495030" cy="922020"/>
          </a:xfrm>
          <a:prstGeom prst="rect">
            <a:avLst/>
          </a:prstGeom>
          <a:noFill/>
        </p:spPr>
        <p:txBody>
          <a:bodyPr wrap="square" rtlCol="0">
            <a:spAutoFit/>
            <a:scene3d>
              <a:camera prst="orthographicFront"/>
              <a:lightRig rig="threePt" dir="t"/>
            </a:scene3d>
          </a:bodyPr>
          <a:p>
            <a:pPr algn="ctr"/>
            <a:r>
              <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rPr>
              <a:t>ISU YANG DIPERLUKAN</a:t>
            </a:r>
            <a:endPar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Flowchart: Alternate Process 8"/>
          <p:cNvSpPr/>
          <p:nvPr/>
        </p:nvSpPr>
        <p:spPr>
          <a:xfrm>
            <a:off x="421640" y="1825625"/>
            <a:ext cx="4801870" cy="2045970"/>
          </a:xfrm>
          <a:prstGeom prst="flowChartAlternateProcess">
            <a:avLst/>
          </a:prstGeom>
          <a:solidFill>
            <a:schemeClr val="accent1">
              <a:lumMod val="20000"/>
              <a:lumOff val="80000"/>
            </a:schemeClr>
          </a:solidFill>
          <a:ln w="28575" cmpd="sng">
            <a:solidFill>
              <a:schemeClr val="accent1">
                <a:shade val="50000"/>
              </a:schemeClr>
            </a:solidFill>
            <a:prstDash val="solid"/>
          </a:ln>
        </p:spPr>
        <p:style>
          <a:lnRef idx="2">
            <a:schemeClr val="accent5"/>
          </a:lnRef>
          <a:fillRef idx="1">
            <a:schemeClr val="lt1"/>
          </a:fillRef>
          <a:effectRef idx="0">
            <a:schemeClr val="accent5"/>
          </a:effectRef>
          <a:fontRef idx="minor">
            <a:schemeClr val="dk1"/>
          </a:fontRef>
        </p:style>
        <p:txBody>
          <a:bodyPr rtlCol="0" anchor="ctr"/>
          <a:p>
            <a:pPr algn="ctr"/>
            <a:r>
              <a:rPr lang="en-MY" altLang="en-US" sz="2400"/>
              <a:t>Perlu fokus,rajin,suka dengan apa yang dipelajari dan teruskan belajar dan pratikkan apa sahaja yang dipelajari,cuba yang terbaik</a:t>
            </a:r>
            <a:endParaRPr lang="en-MY" altLang="en-US" sz="2400"/>
          </a:p>
        </p:txBody>
      </p:sp>
      <p:sp>
        <p:nvSpPr>
          <p:cNvPr id="10" name="Flowchart: Alternate Process 9"/>
          <p:cNvSpPr/>
          <p:nvPr/>
        </p:nvSpPr>
        <p:spPr>
          <a:xfrm>
            <a:off x="6551930" y="1825625"/>
            <a:ext cx="4801870" cy="2045970"/>
          </a:xfrm>
          <a:prstGeom prst="flowChartAlternateProcess">
            <a:avLst/>
          </a:prstGeom>
          <a:solidFill>
            <a:schemeClr val="accent1">
              <a:lumMod val="20000"/>
              <a:lumOff val="80000"/>
            </a:schemeClr>
          </a:solidFill>
          <a:ln w="28575" cmpd="sng">
            <a:solidFill>
              <a:schemeClr val="accent1">
                <a:shade val="50000"/>
              </a:schemeClr>
            </a:solidFill>
            <a:prstDash val="solid"/>
          </a:ln>
        </p:spPr>
        <p:style>
          <a:lnRef idx="2">
            <a:schemeClr val="accent5"/>
          </a:lnRef>
          <a:fillRef idx="1">
            <a:schemeClr val="lt1"/>
          </a:fillRef>
          <a:effectRef idx="0">
            <a:schemeClr val="accent5"/>
          </a:effectRef>
          <a:fontRef idx="minor">
            <a:schemeClr val="dk1"/>
          </a:fontRef>
        </p:style>
        <p:txBody>
          <a:bodyPr rtlCol="0" anchor="ctr"/>
          <a:p>
            <a:pPr algn="ctr"/>
            <a:r>
              <a:rPr lang="en-MY" altLang="en-US" sz="2400"/>
              <a:t>Tidak mudah berputus asa semasa menghadapi masalah dan cabaran</a:t>
            </a:r>
            <a:endParaRPr lang="en-MY" altLang="en-US" sz="2400"/>
          </a:p>
        </p:txBody>
      </p:sp>
      <p:sp>
        <p:nvSpPr>
          <p:cNvPr id="11" name="Flowchart: Alternate Process 10"/>
          <p:cNvSpPr/>
          <p:nvPr/>
        </p:nvSpPr>
        <p:spPr>
          <a:xfrm>
            <a:off x="3694430" y="4318000"/>
            <a:ext cx="4801870" cy="2045970"/>
          </a:xfrm>
          <a:prstGeom prst="flowChartAlternateProcess">
            <a:avLst/>
          </a:prstGeom>
          <a:solidFill>
            <a:schemeClr val="accent1">
              <a:lumMod val="20000"/>
              <a:lumOff val="80000"/>
            </a:schemeClr>
          </a:solidFill>
          <a:ln w="28575" cmpd="sng">
            <a:solidFill>
              <a:schemeClr val="accent1">
                <a:shade val="50000"/>
              </a:schemeClr>
            </a:solidFill>
            <a:prstDash val="solid"/>
          </a:ln>
        </p:spPr>
        <p:style>
          <a:lnRef idx="2">
            <a:schemeClr val="accent5"/>
          </a:lnRef>
          <a:fillRef idx="1">
            <a:schemeClr val="lt1"/>
          </a:fillRef>
          <a:effectRef idx="0">
            <a:schemeClr val="accent5"/>
          </a:effectRef>
          <a:fontRef idx="minor">
            <a:schemeClr val="dk1"/>
          </a:fontRef>
        </p:style>
        <p:txBody>
          <a:bodyPr rtlCol="0" anchor="ctr"/>
          <a:p>
            <a:pPr algn="ctr"/>
            <a:r>
              <a:rPr lang="en-MY" altLang="en-US" sz="2400"/>
              <a:t>Mempunyai disiplin diri yang tinggi,mesti menepati masa dan menggunakan masa yang ada dengan sebaik mungkin</a:t>
            </a:r>
            <a:endParaRPr lang="en-MY" altLang="en-US" sz="2400"/>
          </a:p>
        </p:txBody>
      </p:sp>
      <p:sp>
        <p:nvSpPr>
          <p:cNvPr id="12" name="Right Arrow 11"/>
          <p:cNvSpPr/>
          <p:nvPr/>
        </p:nvSpPr>
        <p:spPr>
          <a:xfrm>
            <a:off x="5363845" y="2460625"/>
            <a:ext cx="1048385" cy="558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13" name="Curved Left Arrow 12"/>
          <p:cNvSpPr/>
          <p:nvPr/>
        </p:nvSpPr>
        <p:spPr>
          <a:xfrm>
            <a:off x="8805545" y="4022725"/>
            <a:ext cx="1207135" cy="1727200"/>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solidFill>
                <a:schemeClr val="tx1"/>
              </a:solidFill>
            </a:endParaRPr>
          </a:p>
        </p:txBody>
      </p:sp>
      <p:sp>
        <p:nvSpPr>
          <p:cNvPr id="14" name="Text Box 13"/>
          <p:cNvSpPr txBox="1"/>
          <p:nvPr/>
        </p:nvSpPr>
        <p:spPr>
          <a:xfrm>
            <a:off x="589915" y="2056130"/>
            <a:ext cx="4422140" cy="368300"/>
          </a:xfrm>
          <a:prstGeom prst="rect">
            <a:avLst/>
          </a:prstGeom>
          <a:noFill/>
        </p:spPr>
        <p:txBody>
          <a:bodyPr wrap="square" rtlCol="0">
            <a:spAutoFit/>
          </a:bodyPr>
          <a:p>
            <a:endParaRPr lang="en-MY"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4" name="Content Placeholder 3"/>
          <p:cNvSpPr>
            <a:spLocks noGrp="1"/>
          </p:cNvSpPr>
          <p:nvPr>
            <p:ph sz="half" idx="2"/>
          </p:nvPr>
        </p:nvSpPr>
        <p:spPr/>
        <p:txBody>
          <a:bodyPr/>
          <a:p>
            <a:endParaRPr lang="en-US"/>
          </a:p>
        </p:txBody>
      </p:sp>
      <p:pic>
        <p:nvPicPr>
          <p:cNvPr id="7" name="Content Placeholder 6"/>
          <p:cNvPicPr>
            <a:picLocks noChangeAspect="1"/>
          </p:cNvPicPr>
          <p:nvPr>
            <p:ph sz="half" idx="1"/>
          </p:nvPr>
        </p:nvPicPr>
        <p:blipFill>
          <a:blip r:embed="rId1"/>
          <a:srcRect b="8360"/>
          <a:stretch>
            <a:fillRect/>
          </a:stretch>
        </p:blipFill>
        <p:spPr>
          <a:xfrm>
            <a:off x="0" y="0"/>
            <a:ext cx="12191365" cy="6858000"/>
          </a:xfrm>
          <a:prstGeom prst="rect">
            <a:avLst/>
          </a:prstGeom>
        </p:spPr>
      </p:pic>
      <p:sp>
        <p:nvSpPr>
          <p:cNvPr id="5" name="Text Box 4"/>
          <p:cNvSpPr txBox="1"/>
          <p:nvPr/>
        </p:nvSpPr>
        <p:spPr>
          <a:xfrm>
            <a:off x="193040" y="107950"/>
            <a:ext cx="1844675" cy="6749415"/>
          </a:xfrm>
          <a:prstGeom prst="rect">
            <a:avLst/>
          </a:prstGeom>
          <a:noFill/>
        </p:spPr>
        <p:txBody>
          <a:bodyPr vert="eaVert" wrap="square" rtlCol="0">
            <a:spAutoFit/>
            <a:scene3d>
              <a:camera prst="orthographicFront"/>
              <a:lightRig rig="threePt" dir="t"/>
            </a:scene3d>
          </a:bodyPr>
          <a:p>
            <a:pPr algn="l"/>
            <a:r>
              <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rPr>
              <a:t>CABARAN YANG DIHADAPI </a:t>
            </a:r>
            <a:endPar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Text Box 5"/>
          <p:cNvSpPr txBox="1"/>
          <p:nvPr/>
        </p:nvSpPr>
        <p:spPr>
          <a:xfrm>
            <a:off x="2946400" y="737870"/>
            <a:ext cx="7716520" cy="2061210"/>
          </a:xfrm>
          <a:prstGeom prst="rect">
            <a:avLst/>
          </a:prstGeom>
          <a:noFill/>
        </p:spPr>
        <p:txBody>
          <a:bodyPr wrap="square" rtlCol="0">
            <a:spAutoFit/>
          </a:bodyPr>
          <a:p>
            <a:pPr algn="just"/>
            <a:r>
              <a:rPr lang="en-MY"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CABARAN MASA</a:t>
            </a:r>
            <a:endParaRPr lang="en-MY"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just"/>
            <a:r>
              <a:rPr lang="en-MY" altLang="en-US" sz="2400"/>
              <a:t>- Masa adalah sangat penting untuk seseorang jurutera.Harus banyak korban waktunya sendiri.Terpaksa berhempas pulas siang dan malam menyiapkan reka bentuk struktur bangunan</a:t>
            </a:r>
            <a:endParaRPr lang="en-MY" altLang="en-US" sz="2400"/>
          </a:p>
        </p:txBody>
      </p:sp>
      <p:sp>
        <p:nvSpPr>
          <p:cNvPr id="8" name="Oval 7"/>
          <p:cNvSpPr/>
          <p:nvPr/>
        </p:nvSpPr>
        <p:spPr>
          <a:xfrm>
            <a:off x="2207260" y="663575"/>
            <a:ext cx="739140" cy="7289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t>01</a:t>
            </a:r>
            <a:endParaRPr lang="en-MY" altLang="en-US" sz="2400"/>
          </a:p>
        </p:txBody>
      </p:sp>
      <p:sp>
        <p:nvSpPr>
          <p:cNvPr id="10" name="Oval 9"/>
          <p:cNvSpPr/>
          <p:nvPr/>
        </p:nvSpPr>
        <p:spPr>
          <a:xfrm>
            <a:off x="4502785" y="3557270"/>
            <a:ext cx="739140" cy="7289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400"/>
              <a:t>02</a:t>
            </a:r>
            <a:endParaRPr lang="en-MY" altLang="en-US" sz="2400"/>
          </a:p>
        </p:txBody>
      </p:sp>
      <p:sp>
        <p:nvSpPr>
          <p:cNvPr id="11" name="Text Box 10"/>
          <p:cNvSpPr txBox="1"/>
          <p:nvPr/>
        </p:nvSpPr>
        <p:spPr>
          <a:xfrm>
            <a:off x="5241925" y="3693160"/>
            <a:ext cx="6948805" cy="2061210"/>
          </a:xfrm>
          <a:prstGeom prst="rect">
            <a:avLst/>
          </a:prstGeom>
          <a:noFill/>
        </p:spPr>
        <p:txBody>
          <a:bodyPr wrap="square" rtlCol="0">
            <a:spAutoFit/>
          </a:bodyPr>
          <a:p>
            <a:pPr algn="just"/>
            <a:r>
              <a:rPr lang="en-MY"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CABARAN PERSONALITI</a:t>
            </a:r>
            <a:endParaRPr lang="en-MY"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just"/>
            <a:r>
              <a:rPr lang="en-MY" altLang="en-US" sz="2400"/>
              <a:t>- Keyakinan perlu ada dalam diri seorang jurutera dan keyakinan itu harus diserlahkan ke wajah.Jurutera harus membuat keputusan yang melibatkan nyawa orang ramai</a:t>
            </a:r>
            <a:endParaRPr lang="en-MY" altLang="en-US"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4" name="Content Placeholder 3"/>
          <p:cNvSpPr>
            <a:spLocks noGrp="1"/>
          </p:cNvSpPr>
          <p:nvPr>
            <p:ph sz="half" idx="2"/>
          </p:nvPr>
        </p:nvSpPr>
        <p:spPr/>
        <p:txBody>
          <a:bodyPr/>
          <a:p>
            <a:endParaRPr lang="en-US"/>
          </a:p>
        </p:txBody>
      </p:sp>
      <p:pic>
        <p:nvPicPr>
          <p:cNvPr id="7" name="Content Placeholder 6"/>
          <p:cNvPicPr>
            <a:picLocks noChangeAspect="1"/>
          </p:cNvPicPr>
          <p:nvPr>
            <p:ph sz="half" idx="1"/>
          </p:nvPr>
        </p:nvPicPr>
        <p:blipFill>
          <a:blip r:embed="rId1"/>
          <a:srcRect b="8360"/>
          <a:stretch>
            <a:fillRect/>
          </a:stretch>
        </p:blipFill>
        <p:spPr>
          <a:xfrm>
            <a:off x="0" y="0"/>
            <a:ext cx="12192635" cy="6858000"/>
          </a:xfrm>
          <a:prstGeom prst="rect">
            <a:avLst/>
          </a:prstGeom>
        </p:spPr>
      </p:pic>
      <p:sp>
        <p:nvSpPr>
          <p:cNvPr id="5" name="Text Box 4"/>
          <p:cNvSpPr txBox="1"/>
          <p:nvPr/>
        </p:nvSpPr>
        <p:spPr>
          <a:xfrm>
            <a:off x="2677160" y="0"/>
            <a:ext cx="6837045" cy="1753235"/>
          </a:xfrm>
          <a:prstGeom prst="rect">
            <a:avLst/>
          </a:prstGeom>
          <a:noFill/>
        </p:spPr>
        <p:txBody>
          <a:bodyPr wrap="square" rtlCol="0">
            <a:spAutoFit/>
            <a:scene3d>
              <a:camera prst="orthographicFront"/>
              <a:lightRig rig="threePt" dir="t"/>
            </a:scene3d>
          </a:bodyPr>
          <a:p>
            <a:pPr algn="ctr"/>
            <a:r>
              <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rPr>
              <a:t>CARA MENYELESAIKAN MASALAH </a:t>
            </a:r>
            <a:endParaRPr lang="en-MY" altLang="en-US" sz="540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ounded Rectangle 7"/>
          <p:cNvSpPr/>
          <p:nvPr/>
        </p:nvSpPr>
        <p:spPr>
          <a:xfrm>
            <a:off x="141605" y="1085850"/>
            <a:ext cx="3881755" cy="4462145"/>
          </a:xfrm>
          <a:prstGeom prst="roundRect">
            <a:avLst/>
          </a:prstGeom>
          <a:solidFill>
            <a:schemeClr val="accent5">
              <a:lumMod val="20000"/>
              <a:lumOff val="80000"/>
            </a:schemeClr>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p>
            <a:pPr algn="ctr"/>
            <a:r>
              <a:rPr lang="en-MY" altLang="en-US" sz="2400">
                <a:solidFill>
                  <a:srgbClr val="7030A0"/>
                </a:solidFill>
                <a:latin typeface="STHupo" panose="02010800040101010101" charset="-122"/>
                <a:ea typeface="STHupo" panose="02010800040101010101" charset="-122"/>
              </a:rPr>
              <a:t>1.KENAL PASTI MASALAH YANG SEDANG DIHADAPI</a:t>
            </a:r>
            <a:endParaRPr lang="en-MY" altLang="en-US" sz="2400">
              <a:solidFill>
                <a:srgbClr val="7030A0"/>
              </a:solidFill>
              <a:latin typeface="STHupo" panose="02010800040101010101" charset="-122"/>
              <a:ea typeface="STHupo" panose="02010800040101010101" charset="-122"/>
            </a:endParaRPr>
          </a:p>
          <a:p>
            <a:pPr algn="ctr"/>
            <a:r>
              <a:rPr lang="en-MY" altLang="en-US" sz="2400"/>
              <a:t>- perlu tahu apakah masalah yang sedang melanda,cuba buatkan masalah itu dalam satu ayat yang mudah difaham</a:t>
            </a:r>
            <a:endParaRPr lang="en-MY" altLang="en-US" sz="2400"/>
          </a:p>
        </p:txBody>
      </p:sp>
      <p:sp>
        <p:nvSpPr>
          <p:cNvPr id="9" name="Rounded Rectangle 8"/>
          <p:cNvSpPr/>
          <p:nvPr/>
        </p:nvSpPr>
        <p:spPr>
          <a:xfrm>
            <a:off x="4140835" y="1903730"/>
            <a:ext cx="3971290" cy="4769485"/>
          </a:xfrm>
          <a:prstGeom prst="roundRect">
            <a:avLst/>
          </a:prstGeom>
          <a:solidFill>
            <a:schemeClr val="accent5">
              <a:lumMod val="20000"/>
              <a:lumOff val="80000"/>
            </a:schemeClr>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p>
            <a:pPr algn="ctr"/>
            <a:r>
              <a:rPr lang="en-MY" altLang="en-US" sz="2400">
                <a:solidFill>
                  <a:srgbClr val="7030A0"/>
                </a:solidFill>
                <a:latin typeface="STHupo" panose="02010800040101010101" charset="-122"/>
                <a:ea typeface="STHupo" panose="02010800040101010101" charset="-122"/>
              </a:rPr>
              <a:t>2.MENSTRUKTURKAN MASALAH YANG SEDANG DIHADAPI</a:t>
            </a:r>
            <a:endParaRPr lang="en-MY" altLang="en-US" sz="2800">
              <a:solidFill>
                <a:srgbClr val="7030A0"/>
              </a:solidFill>
              <a:latin typeface="STHupo" panose="02010800040101010101" charset="-122"/>
              <a:ea typeface="STHupo" panose="02010800040101010101" charset="-122"/>
            </a:endParaRPr>
          </a:p>
          <a:p>
            <a:pPr algn="ctr"/>
            <a:r>
              <a:rPr lang="en-MY" altLang="en-US" sz="2400"/>
              <a:t>- susun semula masalah tersebut,dapatkan maklumat bagaimana masalah itu ada,dari siapa dan kenapa siapa masalah itu timbul,apakah masalahnya,bila masalah berlaku dan dimana ia berlaku</a:t>
            </a:r>
            <a:endParaRPr lang="en-MY" altLang="en-US" sz="2400"/>
          </a:p>
        </p:txBody>
      </p:sp>
      <p:sp>
        <p:nvSpPr>
          <p:cNvPr id="10" name="Rounded Rectangle 9"/>
          <p:cNvSpPr/>
          <p:nvPr/>
        </p:nvSpPr>
        <p:spPr>
          <a:xfrm>
            <a:off x="8241665" y="1085850"/>
            <a:ext cx="3763010" cy="4462145"/>
          </a:xfrm>
          <a:prstGeom prst="roundRect">
            <a:avLst/>
          </a:prstGeom>
          <a:solidFill>
            <a:schemeClr val="accent5">
              <a:lumMod val="20000"/>
              <a:lumOff val="80000"/>
            </a:schemeClr>
          </a:solidFill>
          <a:ln>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p>
            <a:pPr algn="ctr"/>
            <a:r>
              <a:rPr lang="en-MY" altLang="en-US" sz="2400">
                <a:solidFill>
                  <a:srgbClr val="7030A0"/>
                </a:solidFill>
                <a:latin typeface="STHupo" panose="02010800040101010101" charset="-122"/>
                <a:ea typeface="STHupo" panose="02010800040101010101" charset="-122"/>
              </a:rPr>
              <a:t>3.MENCARI JALAN-JALAN PENYELESAIAN YANG MUNGKIN</a:t>
            </a:r>
            <a:endParaRPr lang="en-MY" altLang="en-US" sz="2400">
              <a:solidFill>
                <a:srgbClr val="7030A0"/>
              </a:solidFill>
              <a:latin typeface="STHupo" panose="02010800040101010101" charset="-122"/>
              <a:ea typeface="STHupo" panose="02010800040101010101" charset="-122"/>
            </a:endParaRPr>
          </a:p>
          <a:p>
            <a:pPr algn="ctr"/>
            <a:r>
              <a:rPr lang="en-MY" altLang="en-US" sz="2400"/>
              <a:t>- buat perbincangan terhadap jalan menyelesaikan masalah dengan memerah kreativiti yang ada.Pelbagai jalan penyelesaian lebih daripada satu</a:t>
            </a:r>
            <a:endParaRPr lang="en-MY" alt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7" name="Content Placeholder 6"/>
          <p:cNvPicPr>
            <a:picLocks noChangeAspect="1"/>
          </p:cNvPicPr>
          <p:nvPr>
            <p:ph sz="half" idx="1"/>
          </p:nvPr>
        </p:nvPicPr>
        <p:blipFill>
          <a:blip r:embed="rId1"/>
          <a:srcRect b="8360"/>
          <a:stretch>
            <a:fillRect/>
          </a:stretch>
        </p:blipFill>
        <p:spPr>
          <a:xfrm>
            <a:off x="0" y="0"/>
            <a:ext cx="12191365" cy="6858635"/>
          </a:xfrm>
          <a:prstGeom prst="rect">
            <a:avLst/>
          </a:prstGeom>
        </p:spPr>
      </p:pic>
      <p:pic>
        <p:nvPicPr>
          <p:cNvPr id="5" name="Content Placeholder 4"/>
          <p:cNvPicPr>
            <a:picLocks noChangeAspect="1"/>
          </p:cNvPicPr>
          <p:nvPr>
            <p:ph sz="half" idx="2"/>
          </p:nvPr>
        </p:nvPicPr>
        <p:blipFill>
          <a:blip r:embed="rId2"/>
          <a:stretch>
            <a:fillRect/>
          </a:stretch>
        </p:blipFill>
        <p:spPr>
          <a:xfrm>
            <a:off x="4321175" y="2161540"/>
            <a:ext cx="3550285" cy="2534285"/>
          </a:xfrm>
          <a:prstGeom prst="rect">
            <a:avLst/>
          </a:prstGeom>
        </p:spPr>
      </p:pic>
      <p:sp>
        <p:nvSpPr>
          <p:cNvPr id="6" name="Left Arrow 5"/>
          <p:cNvSpPr/>
          <p:nvPr/>
        </p:nvSpPr>
        <p:spPr>
          <a:xfrm rot="1200000">
            <a:off x="3468370" y="1949450"/>
            <a:ext cx="1028065" cy="61658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8" name="Left Arrow 7"/>
          <p:cNvSpPr/>
          <p:nvPr/>
        </p:nvSpPr>
        <p:spPr>
          <a:xfrm rot="12060000">
            <a:off x="7569200" y="4561205"/>
            <a:ext cx="1028065" cy="61658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9" name="Left Arrow 8"/>
          <p:cNvSpPr/>
          <p:nvPr/>
        </p:nvSpPr>
        <p:spPr>
          <a:xfrm rot="19740000">
            <a:off x="3479165" y="4560570"/>
            <a:ext cx="1028065" cy="61658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10" name="Left Arrow 9"/>
          <p:cNvSpPr/>
          <p:nvPr/>
        </p:nvSpPr>
        <p:spPr>
          <a:xfrm rot="9240000">
            <a:off x="7562215" y="1820545"/>
            <a:ext cx="1028065" cy="61658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en-US"/>
          </a:p>
        </p:txBody>
      </p:sp>
      <p:sp>
        <p:nvSpPr>
          <p:cNvPr id="12" name="Flowchart: Connector 11"/>
          <p:cNvSpPr/>
          <p:nvPr/>
        </p:nvSpPr>
        <p:spPr>
          <a:xfrm>
            <a:off x="107315" y="167640"/>
            <a:ext cx="3286125" cy="2856865"/>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sz="2400"/>
              <a:t>Bilakah tuan mula menceburi dalam bidang tersebut ini?</a:t>
            </a:r>
            <a:endParaRPr lang="en-US" sz="2400"/>
          </a:p>
        </p:txBody>
      </p:sp>
      <p:sp>
        <p:nvSpPr>
          <p:cNvPr id="14" name="Flowchart: Connector 13"/>
          <p:cNvSpPr/>
          <p:nvPr/>
        </p:nvSpPr>
        <p:spPr>
          <a:xfrm>
            <a:off x="107315" y="4001135"/>
            <a:ext cx="3286125" cy="2856865"/>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sz="2000"/>
              <a:t>Bolehkah tuan menceritakan pengalaman yang menarik dan tidak mudah dilupakan selama menceburi dalam bidang ini?</a:t>
            </a:r>
            <a:endParaRPr lang="en-US" sz="2000"/>
          </a:p>
        </p:txBody>
      </p:sp>
      <p:sp>
        <p:nvSpPr>
          <p:cNvPr id="15" name="Flowchart: Connector 14"/>
          <p:cNvSpPr/>
          <p:nvPr/>
        </p:nvSpPr>
        <p:spPr>
          <a:xfrm>
            <a:off x="8673465" y="167640"/>
            <a:ext cx="3286125" cy="2856865"/>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sz="2400"/>
              <a:t>Apakah matlamat yang hendak dicapaikan oleh tuan pada masa hadapan?</a:t>
            </a:r>
            <a:endParaRPr lang="en-US" sz="2400"/>
          </a:p>
        </p:txBody>
      </p:sp>
      <p:sp>
        <p:nvSpPr>
          <p:cNvPr id="16" name="Flowchart: Connector 15"/>
          <p:cNvSpPr/>
          <p:nvPr/>
        </p:nvSpPr>
        <p:spPr>
          <a:xfrm>
            <a:off x="8673465" y="3916680"/>
            <a:ext cx="3286125" cy="2856865"/>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sz="2000"/>
              <a:t>Apakah nasihat-nasihat tuan kepada pelajar-pelajar yang ingin menceburi bidang ini dalam masa hadapan?</a:t>
            </a:r>
            <a:endParaRPr lang="en-US"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12" name="Text Box 11"/>
          <p:cNvSpPr txBox="1"/>
          <p:nvPr/>
        </p:nvSpPr>
        <p:spPr>
          <a:xfrm>
            <a:off x="1075055" y="3044825"/>
            <a:ext cx="10041890" cy="768350"/>
          </a:xfrm>
          <a:prstGeom prst="rect">
            <a:avLst/>
          </a:prstGeom>
          <a:noFill/>
        </p:spPr>
        <p:txBody>
          <a:bodyPr wrap="square" rtlCol="0">
            <a:spAutoFit/>
          </a:bodyPr>
          <a:p>
            <a:pPr algn="ctr"/>
            <a:r>
              <a:rPr lang="en-MY" altLang="en-US" sz="4400"/>
              <a:t>DR.KHOR KANG XIANG</a:t>
            </a:r>
            <a:endParaRPr lang="en-MY" altLang="en-US" sz="4400"/>
          </a:p>
        </p:txBody>
      </p:sp>
      <p:sp>
        <p:nvSpPr>
          <p:cNvPr id="13" name="Oval 12"/>
          <p:cNvSpPr/>
          <p:nvPr/>
        </p:nvSpPr>
        <p:spPr>
          <a:xfrm>
            <a:off x="5686425" y="2285365"/>
            <a:ext cx="819150" cy="7594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MY" altLang="en-US" sz="2800"/>
              <a:t>02</a:t>
            </a:r>
            <a:endParaRPr lang="en-MY" altLang="en-US" sz="2800"/>
          </a:p>
        </p:txBody>
      </p:sp>
      <p:pic>
        <p:nvPicPr>
          <p:cNvPr id="17" name="Content Placeholder 16"/>
          <p:cNvPicPr>
            <a:picLocks noChangeAspect="1"/>
          </p:cNvPicPr>
          <p:nvPr>
            <p:ph idx="1"/>
          </p:nvPr>
        </p:nvPicPr>
        <p:blipFill>
          <a:blip r:embed="rId2"/>
          <a:srcRect b="8493"/>
          <a:stretch>
            <a:fillRect/>
          </a:stretch>
        </p:blipFill>
        <p:spPr>
          <a:xfrm>
            <a:off x="378460" y="4152900"/>
            <a:ext cx="2140585" cy="248348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8867</Words>
  <Application>WPS Presentation</Application>
  <PresentationFormat>Widescreen</PresentationFormat>
  <Paragraphs>206</Paragraphs>
  <Slides>24</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SimSun</vt:lpstr>
      <vt:lpstr>Wingdings</vt:lpstr>
      <vt:lpstr>FZShuTi</vt:lpstr>
      <vt:lpstr>STHupo</vt:lpstr>
      <vt:lpstr>Times New Roman</vt:lpstr>
      <vt:lpstr>Microsoft YaHei</vt:lpstr>
      <vt:lpstr>Arial Unicode MS</vt:lpstr>
      <vt:lpstr>Calibri Light</vt:lpstr>
      <vt:lpstr>Calibri</vt:lpstr>
      <vt:lpstr>DengXian Light</vt:lpstr>
      <vt:lpstr>DengXian</vt:lpstr>
      <vt:lpstr>FangSong</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tkx11</cp:lastModifiedBy>
  <cp:revision>5</cp:revision>
  <dcterms:created xsi:type="dcterms:W3CDTF">2020-12-28T15:03:00Z</dcterms:created>
  <dcterms:modified xsi:type="dcterms:W3CDTF">2020-12-29T04:01:01Z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1033-11.2.0.9906</vt:lpwstr>
  </property>
</Properties>
</file>