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(key term) most widely used microcomputer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8 (key term) – integrated desktop and mobile. Released in 2012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tiles (key term) to display active content linked to applications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Tiles can be accessed through the start screen (key term)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still get the traditional desktop, Windows RT (key term), to run on the tablet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application programs are designed to run under Windows than any other operating system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10 (key term) runs on all Windows devices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Cortana (key term) is a digital assistant that accepts voice or text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OS (key term) – not as widely used as Windows, designed to run on a MAC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programs written for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OS X (key term) – most widely used MAC OS; has two versions.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X Mavericks – released in 2012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X Yosemite – new user interface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(key term) – originally designed to run on minicomputers but now is used in network environments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by powerful microcomputers and by servers on the Web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large number of different versions of UNIX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– operating system that is an extension of UNIX versions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distribution of the operating system code – Open source (key term) </a:t>
            </a:r>
            <a:endParaRPr/>
          </a:p>
          <a:p>
            <a:pPr indent="-171450" lvl="1" marL="6286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Google’s  Chrome OS (key term) is based on Linux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Virtualization (key term) – supporting multiple OS that operate independently by running virtualization software (key term)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OS is known as a virtual machine (key term)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operating system (key term)  - OS of the physical machine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operating system (key term)  - OS of virtual machine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Parallels (key term) is an example of a virtual software program that allows Mac to run Windows programs in OS 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 (key term) – specialized programs designed to make computing easier</a:t>
            </a:r>
            <a:endParaRPr/>
          </a:p>
          <a:p>
            <a:pPr indent="-7620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Troubleshooting program (key term) or diagnostic program (key term) recognize and correct problems</a:t>
            </a:r>
            <a:endParaRPr/>
          </a:p>
          <a:p>
            <a:pPr indent="-7620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 program (key term) guard your computer against viruses</a:t>
            </a:r>
            <a:endParaRPr/>
          </a:p>
          <a:p>
            <a:pPr indent="-7620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program (key term) makes copies of files to restore if the originals are damaged</a:t>
            </a:r>
            <a:endParaRPr/>
          </a:p>
          <a:p>
            <a:pPr indent="-7620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compression program (key term) reduces the size of the file requiring less storage space</a:t>
            </a:r>
            <a:endParaRPr/>
          </a:p>
          <a:p>
            <a: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OS X Activity Monitor gives you a view of every program that is currently running in RAM.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and momentarily hold the space bar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Activity Monitor and press return</a:t>
            </a:r>
            <a:endParaRPr/>
          </a:p>
          <a:p>
            <a:pPr indent="-1524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History (key term) – can create a backup for your hard drive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Cleanup (key term) identifies and eliminates non essential files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Defragmenter (key term) rearranges files and unused disk space to optimize performance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select File History from the Windows 8 System and Security window and create a backup for your hard disk.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search the Web, a variety of programs and files are saved to your hard drive 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disk cleanup (Key Term) to get rid of these unnecessary files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 are stored and organized on a disk according to tracks and sectors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(Key Term) – concentric ring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 (Key Term) – wedge-shaped sections of a track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tries to save a file on a single track across contiguous sectors. Often the file has to broken into small parts and stored wherever space is available and the disk over time becomes fragmented (key term) 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Defragmenter (Key Term) should be run on your computer often 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end-users run this utility program daily, while some run it once a week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Fragmented (Key Term) files - result of a file having to be broken apart into smaller parts so it can be stored wherever space is available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Suites (key term) combine several programs into one package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Suites provide a variety of utilities: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to protect your system against viruses (key term)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turn to the end of Chapter 4 in their textbooks to view the same “Open-Ended” questions/statements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turn to the end of Chapter 4 in their textbooks to view the same “Open-Ended” questions/statements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software (key term) is not a single program but is a collection of programs that handles hundreds of technical details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End-users focus on application programs more than the system software, but it is important to understand how system software works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types of programs: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systems (key term) coordinate computer resources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 (key term) perform tasks related to managing the computer resources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drivers (key term) programs that allow devices to communicate with the computer system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translators (key term) converts programming instructions into a language the computers understand</a:t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systems (key term) collection of programs that handle technical tasks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referred to as software environment or platform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interface (key term) and graphical user interface or GUI (key term)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Multitasking (key term) – the ability to switch between applications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Foreground (key term)  – the program you are currently working 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(key term)  – the other program that is running but not the active window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Booting (key term)  is the process of starting a computer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boot (Key Term) – computer is already on and you restart it without turning off the power</a:t>
            </a:r>
            <a:endParaRPr/>
          </a:p>
          <a:p>
            <a:pPr indent="-76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boot (Key Term) – starting a computer that has been turned off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features in application software: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Gesture Control (key term) is the ability to control operations with finger movements: i.e. swiping, sliding and pinching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operating systems store data and programs in system files (key term) and folders (key term)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 and folders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 share data and programs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Folders store related files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basic categories of operating systems: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OS (key term) – used for handheld devices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RTOS – real-time operating system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Stand-alone (key term) – or desktop operating systems (key term) – control a single desktop computer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operating systems (NOS) (key term) – control and coordinate networked computers. OS is stored on the network server (key term)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 is often referred to as the software environment (key term) or software platform (key term) almost all OS’ are designed to run only on specific platforms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operating systems (key term) also known as mobile OS (key term) are embedded OS that are less complicated and more specialized for wireless technology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(Key term)  – owned by Google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 (key term) - formerly iPhone OS (key term) , iPad and iPhone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Phone (key term) – introduced by Microsoft to support a variety of devices including smartphones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gradFill>
          <a:gsLst>
            <a:gs pos="0">
              <a:schemeClr val="dk1"/>
            </a:gs>
            <a:gs pos="70000">
              <a:srgbClr val="324968"/>
            </a:gs>
            <a:gs pos="100000">
              <a:srgbClr val="324968"/>
            </a:gs>
          </a:gsLst>
          <a:lin ang="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12192000" cy="3962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477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5141625" y="6200662"/>
            <a:ext cx="1908751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7055996" y="6200662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932717" y="6200662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47794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1477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"/>
          <p:cNvSpPr txBox="1"/>
          <p:nvPr/>
        </p:nvSpPr>
        <p:spPr>
          <a:xfrm rot="-5400000">
            <a:off x="-3063240" y="3046066"/>
            <a:ext cx="6492241" cy="400110"/>
          </a:xfrm>
          <a:prstGeom prst="rect">
            <a:avLst/>
          </a:prstGeom>
          <a:solidFill>
            <a:srgbClr val="6F26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Chapter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65761" y="3934113"/>
            <a:ext cx="11826239" cy="45719"/>
          </a:xfrm>
          <a:prstGeom prst="rect">
            <a:avLst/>
          </a:prstGeom>
          <a:solidFill>
            <a:srgbClr val="C99E00">
              <a:alpha val="69803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Clipping" id="27" name="Google Shape;27;p2"/>
          <p:cNvPicPr preferRelativeResize="0"/>
          <p:nvPr/>
        </p:nvPicPr>
        <p:blipFill rotWithShape="1">
          <a:blip r:embed="rId2">
            <a:alphaModFix/>
          </a:blip>
          <a:srcRect b="5263" l="6701" r="8722" t="3884"/>
          <a:stretch/>
        </p:blipFill>
        <p:spPr>
          <a:xfrm>
            <a:off x="615246" y="323850"/>
            <a:ext cx="3644901" cy="3643823"/>
          </a:xfrm>
          <a:prstGeom prst="ellipse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</p:pic>
      <p:sp>
        <p:nvSpPr>
          <p:cNvPr id="28" name="Google Shape;28;p2"/>
          <p:cNvSpPr txBox="1"/>
          <p:nvPr>
            <p:ph idx="1" type="body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24968"/>
              </a:buClr>
              <a:buSzPts val="3520"/>
              <a:buFont typeface="Noto Sans Symbols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>
            <p:ph type="title"/>
          </p:nvPr>
        </p:nvSpPr>
        <p:spPr>
          <a:xfrm>
            <a:off x="2179916" y="2125042"/>
            <a:ext cx="8753763" cy="2323374"/>
          </a:xfrm>
          <a:prstGeom prst="roundRect">
            <a:avLst>
              <a:gd fmla="val 16667" name="adj"/>
            </a:avLst>
          </a:prstGeom>
          <a:solidFill>
            <a:srgbClr val="FFF0B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F261B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6F26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2179916" y="4613563"/>
            <a:ext cx="8753763" cy="1413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24968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24968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6F261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6F261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324968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3622767" y="3398293"/>
            <a:ext cx="8423564" cy="1738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Verdana"/>
              <a:buNone/>
              <a:defRPr b="1" i="0" sz="5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634056" y="5170534"/>
            <a:ext cx="8404196" cy="477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24968"/>
              </a:buClr>
              <a:buSzPts val="3520"/>
              <a:buFont typeface="Noto Sans Symbols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>
            <a:off x="13671" y="3214931"/>
            <a:ext cx="12188952" cy="64008"/>
          </a:xfrm>
          <a:prstGeom prst="rect">
            <a:avLst/>
          </a:prstGeom>
          <a:solidFill>
            <a:srgbClr val="C99E00">
              <a:alpha val="69803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0"/>
            <a:ext cx="12192000" cy="1856096"/>
          </a:xfrm>
          <a:prstGeom prst="rect">
            <a:avLst/>
          </a:prstGeom>
          <a:solidFill>
            <a:srgbClr val="3249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Clipping" id="43" name="Google Shape;43;p4"/>
          <p:cNvPicPr preferRelativeResize="0"/>
          <p:nvPr/>
        </p:nvPicPr>
        <p:blipFill rotWithShape="1">
          <a:blip r:embed="rId2">
            <a:alphaModFix/>
          </a:blip>
          <a:srcRect b="5263" l="6701" r="8722" t="3884"/>
          <a:stretch/>
        </p:blipFill>
        <p:spPr>
          <a:xfrm>
            <a:off x="-613054" y="-401830"/>
            <a:ext cx="3644901" cy="3643823"/>
          </a:xfrm>
          <a:prstGeom prst="ellipse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</p:pic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1506071" y="0"/>
            <a:ext cx="1057326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539943" y="1828215"/>
            <a:ext cx="4846320" cy="4285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6748883" y="1828800"/>
            <a:ext cx="4846320" cy="4295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1506071" y="0"/>
            <a:ext cx="1057326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rgbClr val="4C6E9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rgbClr val="4C6E9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1632301" y="2480581"/>
            <a:ext cx="4846320" cy="378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6850087" y="2480581"/>
            <a:ext cx="4846320" cy="3756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519518" y="0"/>
            <a:ext cx="1066192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1652491" y="1447800"/>
            <a:ext cx="993993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D4F63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0D4F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5282154" y="3129280"/>
            <a:ext cx="6310267" cy="289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433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036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1652492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24968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24968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611105" y="1881086"/>
            <a:ext cx="509290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D4F63"/>
              </a:buClr>
              <a:buSzPts val="4000"/>
              <a:buFont typeface="Verdana"/>
              <a:buNone/>
              <a:defRPr b="1" i="0" sz="4000" u="none" cap="none" strike="noStrike">
                <a:solidFill>
                  <a:srgbClr val="0D4F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7716029" y="887506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612152" y="3684494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24968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24968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24968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-5400000">
            <a:off x="-3246119" y="3246120"/>
            <a:ext cx="6858000" cy="365760"/>
          </a:xfrm>
          <a:prstGeom prst="rect">
            <a:avLst/>
          </a:prstGeom>
          <a:solidFill>
            <a:srgbClr val="6F26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Software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518163" y="100359"/>
            <a:ext cx="1067383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3048" y="1343212"/>
            <a:ext cx="12188952" cy="64008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Clipping" id="15" name="Google Shape;15;p1"/>
          <p:cNvPicPr preferRelativeResize="0"/>
          <p:nvPr/>
        </p:nvPicPr>
        <p:blipFill rotWithShape="1">
          <a:blip r:embed="rId1">
            <a:alphaModFix/>
          </a:blip>
          <a:srcRect b="5263" l="6701" r="8722" t="3884"/>
          <a:stretch/>
        </p:blipFill>
        <p:spPr>
          <a:xfrm>
            <a:off x="-3048" y="-232"/>
            <a:ext cx="1372006" cy="1371600"/>
          </a:xfrm>
          <a:prstGeom prst="ellipse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</p:pic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913384" y="1818748"/>
            <a:ext cx="9945665" cy="43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62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4329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>
            <a:gsLst>
              <a:gs pos="0">
                <a:schemeClr val="lt1"/>
              </a:gs>
              <a:gs pos="6000">
                <a:schemeClr val="lt1"/>
              </a:gs>
              <a:gs pos="75000">
                <a:srgbClr val="C8D4E4">
                  <a:alpha val="60000"/>
                </a:srgbClr>
              </a:gs>
              <a:gs pos="95000">
                <a:srgbClr val="4C6E9D">
                  <a:alpha val="60000"/>
                </a:srgbClr>
              </a:gs>
              <a:gs pos="100000">
                <a:srgbClr val="344A6B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spd="slow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28.jpg"/><Relationship Id="rId5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47794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147794"/>
                </a:solidFill>
                <a:latin typeface="Verdana"/>
                <a:ea typeface="Verdana"/>
                <a:cs typeface="Verdana"/>
                <a:sym typeface="Verdana"/>
              </a:rPr>
              <a:t>System Software</a:t>
            </a:r>
            <a:endParaRPr/>
          </a:p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256"/>
              <a:buFont typeface="Noto Sans Symbols"/>
              <a:buNone/>
            </a:pPr>
            <a:r>
              <a:rPr b="1" i="0" lang="en-US" sz="296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Chapter 4</a:t>
            </a:r>
            <a:endParaRPr/>
          </a:p>
        </p:txBody>
      </p:sp>
      <p:sp>
        <p:nvSpPr>
          <p:cNvPr id="98" name="Google Shape;98;p12"/>
          <p:cNvSpPr txBox="1"/>
          <p:nvPr/>
        </p:nvSpPr>
        <p:spPr>
          <a:xfrm>
            <a:off x="375947" y="0"/>
            <a:ext cx="5741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10932717" y="6200662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- Most Used OS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 8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21"/>
          <p:cNvSpPr txBox="1"/>
          <p:nvPr>
            <p:ph idx="4294967295" type="body"/>
          </p:nvPr>
        </p:nvSpPr>
        <p:spPr>
          <a:xfrm>
            <a:off x="2074225" y="2400300"/>
            <a:ext cx="4846638" cy="378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Integrates the desktop OS with its mobile OS</a:t>
            </a:r>
            <a:endParaRPr/>
          </a:p>
        </p:txBody>
      </p:sp>
      <p:pic>
        <p:nvPicPr>
          <p:cNvPr descr="Windows 8 desktop display screen"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967" y="3498536"/>
            <a:ext cx="4310916" cy="293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>
            <p:ph idx="4294967295" type="body"/>
          </p:nvPr>
        </p:nvSpPr>
        <p:spPr>
          <a:xfrm>
            <a:off x="7345363" y="1836738"/>
            <a:ext cx="4846637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10</a:t>
            </a:r>
            <a:endParaRPr/>
          </a:p>
        </p:txBody>
      </p:sp>
      <p:sp>
        <p:nvSpPr>
          <p:cNvPr id="180" name="Google Shape;180;p21"/>
          <p:cNvSpPr txBox="1"/>
          <p:nvPr>
            <p:ph idx="4294967295" type="body"/>
          </p:nvPr>
        </p:nvSpPr>
        <p:spPr>
          <a:xfrm>
            <a:off x="7345363" y="2481263"/>
            <a:ext cx="48466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Merges Windows desktop and mobile operating systems</a:t>
            </a:r>
            <a:endParaRPr/>
          </a:p>
        </p:txBody>
      </p:sp>
      <p:pic>
        <p:nvPicPr>
          <p:cNvPr descr="Windows 10 desktop display screen" id="181" name="Google Shape;18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363" y="3923786"/>
            <a:ext cx="3764478" cy="253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 OS 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1506071" y="1568677"/>
            <a:ext cx="5504329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 OS X runs on Apple computers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most recent versions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X Mavericks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Improved power management</a:t>
            </a:r>
            <a:endParaRPr/>
          </a:p>
          <a:p>
            <a:pPr indent="-285750" lvl="1" marL="742950" marR="0" rtl="0" algn="l">
              <a:spcBef>
                <a:spcPts val="440"/>
              </a:spcBef>
              <a:spcAft>
                <a:spcPts val="0"/>
              </a:spcAft>
              <a:buClr>
                <a:srgbClr val="324968"/>
              </a:buClr>
              <a:buSzPts val="242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X Yosemite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324968"/>
              </a:buClr>
              <a:buSzPts val="198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New user interface</a:t>
            </a:r>
            <a:endParaRPr/>
          </a:p>
        </p:txBody>
      </p:sp>
      <p:pic>
        <p:nvPicPr>
          <p:cNvPr descr="Graphic of a MAC desktop displaying MAC OS X Yosemite"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7685" y="1665792"/>
            <a:ext cx="5136290" cy="3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UNIX and LINUX</a:t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1506072" y="1759302"/>
            <a:ext cx="7654862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UNIX operating system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Servers on the Web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Mainframe computers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Personal Computers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LINUX - version of UNIX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Alternative to windows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 source - free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Google Chrome OS based on Linux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Focuses on Internet connectivity and cloud computing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Speed is determined by the speed of the Internet</a:t>
            </a:r>
            <a:endParaRPr/>
          </a:p>
        </p:txBody>
      </p:sp>
      <p:pic>
        <p:nvPicPr>
          <p:cNvPr descr="Graphic of Linux desktop display screen"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7133" y="1511812"/>
            <a:ext cx="4084050" cy="330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Virtualization</a:t>
            </a:r>
            <a:endParaRPr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1506071" y="1676400"/>
            <a:ext cx="7038839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Ability to support multiple operating systems on a single physical machine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Virtualization software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Each virtual machine appears as a separate independent computer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Host operating system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Guest operating system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Parallels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 to run Windows programs in OS X</a:t>
            </a:r>
            <a:endParaRPr/>
          </a:p>
        </p:txBody>
      </p:sp>
      <p:pic>
        <p:nvPicPr>
          <p:cNvPr descr="OS X Yosemite running Windows 10  in a virtual machine" id="208" name="Google Shape;2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866" y="2480883"/>
            <a:ext cx="4241779" cy="25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Utilities</a:t>
            </a:r>
            <a:endParaRPr/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1506071" y="1553557"/>
            <a:ext cx="10170922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Specialized programs to make computing easier 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essential utilities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Troubleshooting or diagnostic programs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Recognizes and correct problems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Antivirus programs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Guard your computer against viruses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Backup programs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Copies of files to restore if necessary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 compression programs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Reduces the size of files for more efficient storage</a:t>
            </a:r>
            <a:endParaRPr/>
          </a:p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987972" y="0"/>
            <a:ext cx="1110679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Making IT Work for You – Mac OS X Activity Monitor</a:t>
            </a:r>
            <a:endParaRPr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1501481" y="1603914"/>
            <a:ext cx="9807650" cy="1654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 your computer ever just stopped responding? What do you do?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 OS X Activity Monitor is designed to help.</a:t>
            </a:r>
            <a:endParaRPr/>
          </a:p>
        </p:txBody>
      </p:sp>
      <p:pic>
        <p:nvPicPr>
          <p:cNvPr descr="Screens of the Mac OS X Activity Monitor" id="225" name="Google Shape;2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53" y="3198941"/>
            <a:ext cx="4054943" cy="2728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s" id="226" name="Google Shape;2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356" y="3198941"/>
            <a:ext cx="4128959" cy="278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12823" y="3198941"/>
            <a:ext cx="3231602" cy="27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Utilities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1506071" y="1784439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Operating Systems includes utilities such as: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 History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create a backup for your hard drive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Cleanup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Identifies and eliminates non essential files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Defragmenter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Rearranges files and unused disk space to optimize performance</a:t>
            </a:r>
            <a:endParaRPr/>
          </a:p>
        </p:txBody>
      </p:sp>
      <p:sp>
        <p:nvSpPr>
          <p:cNvPr id="236" name="Google Shape;236;p27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 History </a:t>
            </a:r>
            <a:endParaRPr/>
          </a:p>
        </p:txBody>
      </p:sp>
      <p:sp>
        <p:nvSpPr>
          <p:cNvPr id="243" name="Google Shape;243;p28"/>
          <p:cNvSpPr txBox="1"/>
          <p:nvPr>
            <p:ph idx="1" type="body"/>
          </p:nvPr>
        </p:nvSpPr>
        <p:spPr>
          <a:xfrm>
            <a:off x="1501481" y="1600200"/>
            <a:ext cx="7872413" cy="2046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Utility program included with Windows 8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Makes a copy of all files in the libraries, contacts, favorites and the desktop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Helps prevent the effect of disk failure</a:t>
            </a:r>
            <a:endParaRPr/>
          </a:p>
        </p:txBody>
      </p:sp>
      <p:pic>
        <p:nvPicPr>
          <p:cNvPr descr="Screen shots of using File History." id="244" name="Google Shape;2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0439" y="3606801"/>
            <a:ext cx="3634714" cy="2827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s of using File History." id="245" name="Google Shape;24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0767" y="3606801"/>
            <a:ext cx="3560183" cy="2764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Cleanup</a:t>
            </a:r>
            <a:endParaRPr/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1509743" y="1683271"/>
            <a:ext cx="9508175" cy="1136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Identifies and eliminates nonessential files</a:t>
            </a:r>
            <a:endParaRPr/>
          </a:p>
          <a:p>
            <a:pPr indent="-274320" lvl="0" marL="274320" marR="0" rtl="0" algn="l"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Frees up valuable space and improves system performance</a:t>
            </a:r>
            <a:endParaRPr/>
          </a:p>
        </p:txBody>
      </p:sp>
      <p:pic>
        <p:nvPicPr>
          <p:cNvPr descr="Y:\Graphics\Powerpoint\MH_DCM\MH_DCM-TEXTEDIT PROJECTS\O'LEARY_26e\Final files\chapt04\chapt00_labeled\ole16899_04_12a.jpg" id="254" name="Google Shape;2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928" y="2676455"/>
            <a:ext cx="2828804" cy="3637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:\Graphics\Powerpoint\MH_DCM\MH_DCM-TEXTEDIT PROJECTS\O'LEARY_26e\Final files\chapt04\chapt00_labeled\ole16899_04_12b.jpg" id="255" name="Google Shape;25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1735" y="3701339"/>
            <a:ext cx="3345392" cy="158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:\Graphics\Powerpoint\MH_DCM\MH_DCM-TEXTEDIT PROJECTS\O'LEARY_26e\Final files\chapt04\chapt00_labeled\ole16899_04_12c.jpg" id="256" name="Google Shape;25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4068" y="3658400"/>
            <a:ext cx="3599392" cy="1673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Defragmenter</a:t>
            </a:r>
            <a:endParaRPr/>
          </a:p>
        </p:txBody>
      </p:sp>
      <p:sp>
        <p:nvSpPr>
          <p:cNvPr id="264" name="Google Shape;264;p30"/>
          <p:cNvSpPr txBox="1"/>
          <p:nvPr>
            <p:ph idx="1" type="body"/>
          </p:nvPr>
        </p:nvSpPr>
        <p:spPr>
          <a:xfrm>
            <a:off x="1506071" y="1630275"/>
            <a:ext cx="9267032" cy="3046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Files are organized in tracks and sectors</a:t>
            </a:r>
            <a:endParaRPr/>
          </a:p>
          <a:p>
            <a:pPr indent="-285750" lvl="1" marL="742950" marR="0" rtl="0" algn="l">
              <a:spcBef>
                <a:spcPts val="370"/>
              </a:spcBef>
              <a:spcAft>
                <a:spcPts val="0"/>
              </a:spcAft>
              <a:buClr>
                <a:srgbClr val="324968"/>
              </a:buClr>
              <a:buSzPts val="2035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Tracks – concentric ring</a:t>
            </a:r>
            <a:endParaRPr/>
          </a:p>
          <a:p>
            <a:pPr indent="-285750" lvl="1" marL="742950" marR="0" rtl="0" algn="l">
              <a:spcBef>
                <a:spcPts val="370"/>
              </a:spcBef>
              <a:spcAft>
                <a:spcPts val="0"/>
              </a:spcAft>
              <a:buClr>
                <a:srgbClr val="324968"/>
              </a:buClr>
              <a:buSzPts val="2035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Sectors – wedge-shaped sections of a track</a:t>
            </a:r>
            <a:endParaRPr/>
          </a:p>
          <a:p>
            <a:pPr indent="-274320" lvl="0" marL="274320" marR="0" rtl="0" algn="l"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Optimize drives - utility program</a:t>
            </a:r>
            <a:endParaRPr/>
          </a:p>
          <a:p>
            <a:pPr indent="-285750" lvl="1" marL="742950" marR="0" rtl="0" algn="l">
              <a:spcBef>
                <a:spcPts val="370"/>
              </a:spcBef>
              <a:spcAft>
                <a:spcPts val="0"/>
              </a:spcAft>
              <a:buClr>
                <a:srgbClr val="324968"/>
              </a:buClr>
              <a:buSzPts val="2035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Identifies and eliminates unnecessary fragments</a:t>
            </a:r>
            <a:endParaRPr/>
          </a:p>
          <a:p>
            <a:pPr indent="-285750" lvl="1" marL="742950" marR="0" rtl="0" algn="l">
              <a:spcBef>
                <a:spcPts val="370"/>
              </a:spcBef>
              <a:spcAft>
                <a:spcPts val="0"/>
              </a:spcAft>
              <a:buClr>
                <a:srgbClr val="324968"/>
              </a:buClr>
              <a:buSzPts val="2035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Files become fragmented </a:t>
            </a:r>
            <a:endParaRPr/>
          </a:p>
          <a:p>
            <a:pPr indent="-228600" lvl="2" marL="1143000" marR="0" rtl="0" algn="l">
              <a:spcBef>
                <a:spcPts val="296"/>
              </a:spcBef>
              <a:spcAft>
                <a:spcPts val="0"/>
              </a:spcAft>
              <a:buClr>
                <a:srgbClr val="324968"/>
              </a:buClr>
              <a:buSzPts val="1628"/>
              <a:buFont typeface="Noto Sans Symbols"/>
              <a:buChar char="●"/>
            </a:pPr>
            <a:r>
              <a:rPr b="0" i="0" lang="en-US" sz="14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Broken up and stored in non contiguous space</a:t>
            </a:r>
            <a:endParaRPr/>
          </a:p>
          <a:p>
            <a:pPr indent="-274320" lvl="0" marL="274320" marR="0" rtl="0" algn="l"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Rearranges files and unused disk space to optimize operations</a:t>
            </a:r>
            <a:endParaRPr/>
          </a:p>
        </p:txBody>
      </p:sp>
      <p:pic>
        <p:nvPicPr>
          <p:cNvPr descr="Graphic of drive broken down into tracks and sectors" id="265" name="Google Shape;2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1506" y="1511654"/>
            <a:ext cx="3729233" cy="2399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30"/>
          <p:cNvGrpSpPr/>
          <p:nvPr/>
        </p:nvGrpSpPr>
        <p:grpSpPr>
          <a:xfrm>
            <a:off x="4157967" y="4664055"/>
            <a:ext cx="3722499" cy="1653617"/>
            <a:chOff x="2276357" y="4547678"/>
            <a:chExt cx="4142074" cy="1954722"/>
          </a:xfrm>
        </p:grpSpPr>
        <p:pic>
          <p:nvPicPr>
            <p:cNvPr descr="Y:\Graphics\Powerpoint\MH_DCM\MH_DCM-TEXTEDIT PROJECTS\O'LEARY_26e\Final files\chapt04\chapt00_labeled\ole16899_04_14a.jpg" id="267" name="Google Shape;267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76357" y="4547678"/>
              <a:ext cx="1160783" cy="1911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Y:\Graphics\Powerpoint\MH_DCM\MH_DCM-TEXTEDIT PROJECTS\O'LEARY_26e\Final files\chapt04\chapt00_labeled\ole16899_04_14b.jpg" id="268" name="Google Shape;268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55241" y="4547678"/>
              <a:ext cx="2563190" cy="195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Learning Objectives</a:t>
            </a:r>
            <a:endParaRPr/>
          </a:p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1600200" y="1752600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Describe the differences between system software</a:t>
            </a:r>
            <a:r>
              <a:rPr b="0" i="0" lang="en-US" sz="238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application software.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the four types of system software.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the basic functions, features, and categories of operating systems.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Compare mobile operating systems iOS, Android, and Windows Phone.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Compare desktop operating systems including Windows, Mac OS, UNIX, Linux, and virtualization.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 the purpose of utilities and utility suites.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the four most essential utilities.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Calibri"/>
              <a:buAutoNum type="arabicPeriod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Describe Windows utility programs.</a:t>
            </a:r>
            <a:endParaRPr/>
          </a:p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Utility Suites</a:t>
            </a:r>
            <a:endParaRPr/>
          </a:p>
        </p:txBody>
      </p:sp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1506071" y="1627507"/>
            <a:ext cx="7872413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Combine several programs into one package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Less expensive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Popular suites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Bit Defender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Norton Utilities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Kaspersky</a:t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raphic of tools available with the Norton Utility Suite." id="277" name="Google Shape;2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6466" y="2286504"/>
            <a:ext cx="5194073" cy="388569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Careers In IT</a:t>
            </a:r>
            <a:endParaRPr/>
          </a:p>
        </p:txBody>
      </p:sp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1538204" y="1752600"/>
            <a:ext cx="7872413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849"/>
              <a:buFont typeface="Noto Sans Symbols"/>
              <a:buChar char="●"/>
            </a:pPr>
            <a:r>
              <a:rPr b="0" i="0" lang="en-US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Computer Support Specialist or Technical Support Specialist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 technical support to customers and other users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Resolve common networking problems and use troubleshooting programs to diagnose problems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Employers look for an advanced associate degree or bachelors degree, good analytical, customer service, communication and people skills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24968"/>
              </a:buClr>
              <a:buSzPts val="2442"/>
              <a:buFont typeface="Noto Sans Symbols"/>
              <a:buChar char="●"/>
            </a:pP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Computer support specialist can </a:t>
            </a:r>
            <a:b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22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expect to earn $29K - $40K annually</a:t>
            </a:r>
            <a:endParaRPr/>
          </a:p>
        </p:txBody>
      </p:sp>
      <p:pic>
        <p:nvPicPr>
          <p:cNvPr descr="Picture of a computer or technical support specialist." id="286" name="Google Shape;2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1531" y="2565402"/>
            <a:ext cx="2441318" cy="369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1292772" y="0"/>
            <a:ext cx="10801997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Look to the Future – Self Healing Computers</a:t>
            </a:r>
            <a:endParaRPr/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1509743" y="1677119"/>
            <a:ext cx="7872413" cy="462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 Healing Computers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Could mean an end to computer crashes and performance problems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Fix software problems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Reroute functions around broken hardware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IBM’s Automatic Computing Initiative (ACI)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Handles time-consuming maintenance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Self-regulating and virtually invisible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Self-maintaining servers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Self-repairing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Self-updating 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Self-protecting</a:t>
            </a:r>
            <a:endParaRPr/>
          </a:p>
          <a:p>
            <a:pPr indent="-7874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raphic of a keyboard with a stethescope simulating a self healing computer" id="295" name="Google Shape;2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7600" y="1926508"/>
            <a:ext cx="3299368" cy="40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Open-Ended Questions (Page 1 of 2)</a:t>
            </a:r>
            <a:endParaRPr/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1506071" y="1905000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AutoNum type="arabicPeriod"/>
            </a:pPr>
            <a:r>
              <a:rPr b="0" i="0" lang="en-US" sz="240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Describe system software. Discuss each of the four types of system programs.</a:t>
            </a:r>
            <a:endParaRPr/>
          </a:p>
          <a:p>
            <a:pPr indent="-28921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921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AutoNum type="arabicPeriod"/>
            </a:pPr>
            <a:r>
              <a:rPr b="0" i="0" lang="en-US" sz="240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Define operating systems.  Describe the basic features and the three categories of operating systems.</a:t>
            </a:r>
            <a:endParaRPr/>
          </a:p>
          <a:p>
            <a:pPr indent="-28921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921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481"/>
              </a:spcBef>
              <a:spcAft>
                <a:spcPts val="0"/>
              </a:spcAft>
              <a:buClr>
                <a:srgbClr val="324968"/>
              </a:buClr>
              <a:buSzPts val="2646"/>
              <a:buFont typeface="Calibri"/>
              <a:buAutoNum type="arabicPeriod"/>
            </a:pPr>
            <a:r>
              <a:rPr b="0" i="0" lang="en-US" sz="240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mobile operating systems?  Describe leading mobile operating systems.</a:t>
            </a:r>
            <a:endParaRPr/>
          </a:p>
          <a:p>
            <a:pPr indent="-93408" lvl="0" marL="274320" marR="0" rtl="0" algn="l">
              <a:spcBef>
                <a:spcPts val="518"/>
              </a:spcBef>
              <a:spcAft>
                <a:spcPts val="0"/>
              </a:spcAft>
              <a:buClr>
                <a:srgbClr val="324968"/>
              </a:buClr>
              <a:buSzPts val="2849"/>
              <a:buFont typeface="Noto Sans Symbols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4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Open-Ended Questions (Page 2 of 2)</a:t>
            </a:r>
            <a:endParaRPr/>
          </a:p>
        </p:txBody>
      </p:sp>
      <p:sp>
        <p:nvSpPr>
          <p:cNvPr id="311" name="Google Shape;311;p35"/>
          <p:cNvSpPr txBox="1"/>
          <p:nvPr>
            <p:ph idx="1" type="body"/>
          </p:nvPr>
        </p:nvSpPr>
        <p:spPr>
          <a:xfrm>
            <a:off x="1506071" y="1905000"/>
            <a:ext cx="9508175" cy="43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Calibri"/>
              <a:buAutoNum type="arabicPeriod" startAt="4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desktop operating systems?  Compare  Windows, Mac OS, Linux and Chrome OS. Discuss virtualization.</a:t>
            </a:r>
            <a:endParaRPr/>
          </a:p>
          <a:p>
            <a:pPr indent="-28956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956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Calibri"/>
              <a:buAutoNum type="arabicPeriod" startAt="4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utilities. What are the most essential utilities? What is a utility suite?</a:t>
            </a:r>
            <a:endParaRPr/>
          </a:p>
          <a:p>
            <a:pPr indent="-26162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162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5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Introduction</a:t>
            </a:r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500563" y="1600200"/>
            <a:ext cx="7872413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Computers and computer applications have become a part of the fabric of every day life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are great as long as they are working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give little thought to the processes and programs running behind the scenes to keep them functioning effectively.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Such programs (i.e. operating  systems, utility programs, and device drivers) are the system software you learn about here.</a:t>
            </a:r>
            <a:endParaRPr/>
          </a:p>
        </p:txBody>
      </p:sp>
      <p:pic>
        <p:nvPicPr>
          <p:cNvPr descr="Graphic of a computer user"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1660619"/>
            <a:ext cx="2951494" cy="446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1524000" y="9144"/>
            <a:ext cx="827433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System Software</a:t>
            </a:r>
            <a:endParaRPr/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1557969" y="1600200"/>
            <a:ext cx="4157031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 with end users, application software, and computer hardware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Handles the technical details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operating system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utilities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device drivers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 translators</a:t>
            </a:r>
            <a:endParaRPr/>
          </a:p>
        </p:txBody>
      </p:sp>
      <p:pic>
        <p:nvPicPr>
          <p:cNvPr descr="People interacting with System and Application software in turn interacting with Hardware"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247" y="1828800"/>
            <a:ext cx="6052206" cy="4335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Operating Systems</a:t>
            </a:r>
            <a:endParaRPr/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1506071" y="1471448"/>
            <a:ext cx="9440613" cy="46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None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collection of programs that handle technical tasks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Functions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Manages computer resources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Coordinate memory, processing, storage, printers and monitors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 system performance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Schedule tasks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 security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Start-up the computer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Provides user interface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Graphical user interface (GUI)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Runs applications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Multitasking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Foreground and background applications</a:t>
            </a:r>
            <a:endParaRPr/>
          </a:p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Features of an Operating System</a:t>
            </a:r>
            <a:endParaRPr/>
          </a:p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1506071" y="1752600"/>
            <a:ext cx="7872413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Booting – starting or restarting the computer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Features in common with application software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Icons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Pointer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Menus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Tabs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Dialog boxes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Help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Gesture Control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24968"/>
              </a:buClr>
              <a:buSzPts val="2618"/>
              <a:buFont typeface="Noto Sans Symbols"/>
              <a:buChar char="●"/>
            </a:pPr>
            <a:r>
              <a:rPr b="0" i="0" lang="en-US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Files and Folders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Files share data and programs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324968"/>
              </a:buClr>
              <a:buSzPts val="2244"/>
              <a:buFont typeface="Noto Sans Symbols"/>
              <a:buChar char="●"/>
            </a:pPr>
            <a:r>
              <a:rPr b="0" i="0" lang="en-US" sz="20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Folders store related files</a:t>
            </a:r>
            <a:endParaRPr/>
          </a:p>
        </p:txBody>
      </p:sp>
      <p:pic>
        <p:nvPicPr>
          <p:cNvPr descr="Graphic of desktop features"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510" y="2514600"/>
            <a:ext cx="5912754" cy="398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 of a Laptop which use standalone&#10;operating systems"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83" y="4389120"/>
            <a:ext cx="3868442" cy="2045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Categories of Operating Systems </a:t>
            </a:r>
            <a:endParaRPr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491383" y="1828800"/>
            <a:ext cx="7195418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Three basic categories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Embedded operating systems – RTOS (real-time operating systems)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Smartphones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Smartwatches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Video game systems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Stand-alone operating systems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Also called desktop operating system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Network operating systems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(linked computers)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Windows Server, Linux, Unix</a:t>
            </a:r>
            <a:endParaRPr/>
          </a:p>
          <a:p>
            <a: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324968"/>
              </a:buClr>
              <a:buSzPts val="176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stored on network server which coordinates all communication between the other computers</a:t>
            </a:r>
            <a:endParaRPr/>
          </a:p>
        </p:txBody>
      </p:sp>
      <p:pic>
        <p:nvPicPr>
          <p:cNvPr descr="Embedded&#10;operating systems control&#10;smartwatches"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7730" y="1536028"/>
            <a:ext cx="2543488" cy="262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Mobile Operating Systems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1506071" y="1548967"/>
            <a:ext cx="3675529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Mobile OS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Embedded operating system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Less complicated and more specialized for wireless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Some of the best known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Android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iOS</a:t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24968"/>
              </a:buClr>
              <a:buSzPts val="22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Windows Phone</a:t>
            </a:r>
            <a:endParaRPr b="0" i="0" sz="20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raphic of an iPad and iPhone. "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1794589"/>
            <a:ext cx="4126131" cy="460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1506071" y="0"/>
            <a:ext cx="1058869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Desktop Operating Systems 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1500187" y="1752600"/>
            <a:ext cx="7872413" cy="439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324968"/>
              </a:buClr>
              <a:buSzPts val="308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Operating systems commonly used by individuals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Windows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most widely used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 OS – powerful and easy to use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UNIX – network; originally designed for Web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324968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LINUX – non proprietary; free from the Web</a:t>
            </a:r>
            <a:endParaRPr/>
          </a:p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CE 2017-2">
      <a:dk1>
        <a:srgbClr val="000000"/>
      </a:dk1>
      <a:lt1>
        <a:srgbClr val="FFFFFF"/>
      </a:lt1>
      <a:dk2>
        <a:srgbClr val="7996BE"/>
      </a:dk2>
      <a:lt2>
        <a:srgbClr val="DAD7BC"/>
      </a:lt2>
      <a:accent1>
        <a:srgbClr val="FFE894"/>
      </a:accent1>
      <a:accent2>
        <a:srgbClr val="344A6B"/>
      </a:accent2>
      <a:accent3>
        <a:srgbClr val="F79758"/>
      </a:accent3>
      <a:accent4>
        <a:srgbClr val="889F76"/>
      </a:accent4>
      <a:accent5>
        <a:srgbClr val="1C9FC6"/>
      </a:accent5>
      <a:accent6>
        <a:srgbClr val="D1584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