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9" r:id="rId4"/>
    <p:sldId id="258" r:id="rId5"/>
    <p:sldId id="262" r:id="rId6"/>
    <p:sldId id="263" r:id="rId7"/>
    <p:sldId id="266" r:id="rId8"/>
    <p:sldId id="264" r:id="rId9"/>
    <p:sldId id="267" r:id="rId10"/>
    <p:sldId id="268" r:id="rId11"/>
    <p:sldId id="26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HAMMAD AMIRUL FAHMI BIN NOOR ANIM" initials="MAFBNA" lastIdx="2" clrIdx="0">
    <p:extLst>
      <p:ext uri="{19B8F6BF-5375-455C-9EA6-DF929625EA0E}">
        <p15:presenceInfo xmlns:p15="http://schemas.microsoft.com/office/powerpoint/2012/main" userId="MUHAMMAD AMIRUL FAHMI BIN NOOR AN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Tuesday, November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5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4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2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Tuesday, November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2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8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3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9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0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5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3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Tuesday, November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97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41" r:id="rId4"/>
    <p:sldLayoutId id="2147483742" r:id="rId5"/>
    <p:sldLayoutId id="2147483747" r:id="rId6"/>
    <p:sldLayoutId id="2147483743" r:id="rId7"/>
    <p:sldLayoutId id="2147483744" r:id="rId8"/>
    <p:sldLayoutId id="2147483745" r:id="rId9"/>
    <p:sldLayoutId id="2147483746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tmp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tmp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20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88D2C6C3-6F7F-4DFE-84C8-698BBC6DEB2A}"/>
              </a:ext>
            </a:extLst>
          </p:cNvPr>
          <p:cNvSpPr/>
          <p:nvPr/>
        </p:nvSpPr>
        <p:spPr>
          <a:xfrm>
            <a:off x="146917" y="1112408"/>
            <a:ext cx="8494163" cy="184032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49556-43CE-4114-8846-1EE2D9504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5957" y="1283368"/>
            <a:ext cx="8846819" cy="1502461"/>
          </a:xfrm>
        </p:spPr>
        <p:txBody>
          <a:bodyPr>
            <a:noAutofit/>
          </a:bodyPr>
          <a:lstStyle/>
          <a:p>
            <a:r>
              <a:rPr lang="en-MY" sz="3200" dirty="0">
                <a:latin typeface="Arial Black" panose="020B0A04020102020204" pitchFamily="34" charset="0"/>
              </a:rPr>
              <a:t>Application of Image Processing on enhancing the infrared image </a:t>
            </a:r>
            <a:br>
              <a:rPr lang="en-MY" sz="3200" dirty="0">
                <a:latin typeface="Arial Black" panose="020B0A04020102020204" pitchFamily="34" charset="0"/>
              </a:rPr>
            </a:br>
            <a:r>
              <a:rPr lang="en-MY" sz="3200" dirty="0">
                <a:latin typeface="Arial Black" panose="020B0A04020102020204" pitchFamily="34" charset="0"/>
              </a:rPr>
              <a:t>in Military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D256DF8-EABB-4E00-93A9-99DC1D442659}"/>
              </a:ext>
            </a:extLst>
          </p:cNvPr>
          <p:cNvSpPr txBox="1"/>
          <p:nvPr/>
        </p:nvSpPr>
        <p:spPr>
          <a:xfrm>
            <a:off x="415290" y="4068785"/>
            <a:ext cx="107213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dirty="0">
                <a:latin typeface="Arial" panose="020B0604020202020204" pitchFamily="34" charset="0"/>
                <a:cs typeface="Arial" panose="020B0604020202020204" pitchFamily="34" charset="0"/>
              </a:rPr>
              <a:t>GROUP MEMBERS:</a:t>
            </a:r>
          </a:p>
          <a:p>
            <a:endParaRPr lang="en-MY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600" b="1" dirty="0">
                <a:latin typeface="Arial" panose="020B0604020202020204" pitchFamily="34" charset="0"/>
                <a:cs typeface="Arial" panose="020B0604020202020204" pitchFamily="34" charset="0"/>
              </a:rPr>
              <a:t>MUHAMMAD AMIRUL FAHMI BIN NOOR ANIM 		(B19EC0018)</a:t>
            </a:r>
          </a:p>
          <a:p>
            <a:r>
              <a:rPr lang="en-MY" sz="2600" b="1" dirty="0">
                <a:latin typeface="Arial" panose="020B0604020202020204" pitchFamily="34" charset="0"/>
                <a:cs typeface="Arial" panose="020B0604020202020204" pitchFamily="34" charset="0"/>
              </a:rPr>
              <a:t>MOHD ANAS BIN ADNAN					(B19EC0043)</a:t>
            </a:r>
          </a:p>
          <a:p>
            <a:r>
              <a:rPr lang="en-MY" sz="2600" b="1" dirty="0">
                <a:latin typeface="Arial" panose="020B0604020202020204" pitchFamily="34" charset="0"/>
                <a:cs typeface="Arial" panose="020B0604020202020204" pitchFamily="34" charset="0"/>
              </a:rPr>
              <a:t>NUR HASANAH BINTI SARIDDON				(B19EC0033)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6957BFD2-0F25-4FCB-992B-F75E15D21FD9}"/>
              </a:ext>
            </a:extLst>
          </p:cNvPr>
          <p:cNvSpPr txBox="1">
            <a:spLocks/>
          </p:cNvSpPr>
          <p:nvPr/>
        </p:nvSpPr>
        <p:spPr>
          <a:xfrm>
            <a:off x="152400" y="109267"/>
            <a:ext cx="8846819" cy="8362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600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2400" b="1" dirty="0">
                <a:latin typeface="Arial" panose="020B0604020202020204" pitchFamily="34" charset="0"/>
                <a:cs typeface="Arial" panose="020B0604020202020204" pitchFamily="34" charset="0"/>
              </a:rPr>
              <a:t>SCSV 3213 FUNDAMENTAL OF IMAGE PROCESSING – sec 01</a:t>
            </a:r>
          </a:p>
          <a:p>
            <a:r>
              <a:rPr lang="en-MY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MY" sz="2400" b="1" dirty="0">
                <a:latin typeface="Arial" panose="020B0604020202020204" pitchFamily="34" charset="0"/>
                <a:cs typeface="Arial" panose="020B0604020202020204" pitchFamily="34" charset="0"/>
              </a:rPr>
              <a:t>  md </a:t>
            </a:r>
            <a:r>
              <a:rPr lang="en-MY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sah</a:t>
            </a:r>
            <a:r>
              <a:rPr lang="en-MY" sz="2400" b="1" dirty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en-MY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hj</a:t>
            </a:r>
            <a:r>
              <a:rPr lang="en-MY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salam</a:t>
            </a:r>
            <a:endParaRPr lang="en-M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47586B7-AE8C-4389-A3D1-D90C9295ED7A}"/>
              </a:ext>
            </a:extLst>
          </p:cNvPr>
          <p:cNvGrpSpPr/>
          <p:nvPr/>
        </p:nvGrpSpPr>
        <p:grpSpPr>
          <a:xfrm>
            <a:off x="8760862" y="610797"/>
            <a:ext cx="3246406" cy="3246406"/>
            <a:chOff x="7996724" y="502361"/>
            <a:chExt cx="3639015" cy="3639015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F912B9B9-0FEB-4B05-BE5B-1672774C80A8}"/>
                </a:ext>
              </a:extLst>
            </p:cNvPr>
            <p:cNvSpPr/>
            <p:nvPr/>
          </p:nvSpPr>
          <p:spPr>
            <a:xfrm>
              <a:off x="7996724" y="502361"/>
              <a:ext cx="3639015" cy="3639015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497A8C97-784C-4254-BE30-AF9C89FA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442" y="612181"/>
              <a:ext cx="2926637" cy="2926637"/>
            </a:xfrm>
            <a:prstGeom prst="rect">
              <a:avLst/>
            </a:prstGeom>
          </p:spPr>
        </p:pic>
      </p:grpSp>
      <p:pic>
        <p:nvPicPr>
          <p:cNvPr id="4" name="Recording (9)">
            <a:hlinkClick r:id="" action="ppaction://media"/>
            <a:extLst>
              <a:ext uri="{FF2B5EF4-FFF2-40B4-BE49-F238E27FC236}">
                <a16:creationId xmlns:a16="http://schemas.microsoft.com/office/drawing/2014/main" id="{E4C57571-5A1A-4D45-A0C1-42682F432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2432" y="3292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781" y="88578"/>
            <a:ext cx="8452437" cy="933709"/>
          </a:xfrm>
        </p:spPr>
        <p:txBody>
          <a:bodyPr>
            <a:normAutofit/>
          </a:bodyPr>
          <a:lstStyle/>
          <a:p>
            <a:r>
              <a:rPr lang="en-MY" sz="6000" dirty="0"/>
              <a:t>Turbulence compensation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277027" y="1587855"/>
            <a:ext cx="11633033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Atmospheric turbulence effects deteriorate imagery which is captured over long ground to ground ranges.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This diminishes the recognition ranges is important to compensate visual degradation due to atmospheric turbulence.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Turbulence compensation is challenging problem  because the amount of turbulence is spatially varying due to an </a:t>
            </a:r>
            <a:r>
              <a:rPr lang="en-MY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isoplanatic</a:t>
            </a: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 conditions.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MY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isoplanatic</a:t>
            </a: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 angle ,the angle which the turbulence can be assumed constant, varies with atmospheric conditions and the amount of turbulence varies significantly in time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When the turbulence conditions are stronger and the </a:t>
            </a:r>
            <a:r>
              <a:rPr lang="en-MY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anisoplanatic</a:t>
            </a: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 angle is smaller the variations within and between the frames are larger and requires a local processing approach</a:t>
            </a:r>
          </a:p>
        </p:txBody>
      </p:sp>
      <p:pic>
        <p:nvPicPr>
          <p:cNvPr id="3" name="Graphic 2" descr="Wi-Fi">
            <a:extLst>
              <a:ext uri="{FF2B5EF4-FFF2-40B4-BE49-F238E27FC236}">
                <a16:creationId xmlns:a16="http://schemas.microsoft.com/office/drawing/2014/main" id="{D7ADE5A5-B782-4B65-A9F9-81AA527F1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1280" y="91440"/>
            <a:ext cx="914400" cy="914400"/>
          </a:xfrm>
          <a:prstGeom prst="rect">
            <a:avLst/>
          </a:prstGeom>
        </p:spPr>
      </p:pic>
      <p:pic>
        <p:nvPicPr>
          <p:cNvPr id="6" name="Graphic 5" descr="Wi-Fi">
            <a:extLst>
              <a:ext uri="{FF2B5EF4-FFF2-40B4-BE49-F238E27FC236}">
                <a16:creationId xmlns:a16="http://schemas.microsoft.com/office/drawing/2014/main" id="{33B31183-DD85-464F-BF9E-57847A239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6320" y="107887"/>
            <a:ext cx="914400" cy="914400"/>
          </a:xfrm>
          <a:prstGeom prst="rect">
            <a:avLst/>
          </a:prstGeom>
        </p:spPr>
      </p:pic>
      <p:pic>
        <p:nvPicPr>
          <p:cNvPr id="10" name="Turbulence Compensation">
            <a:hlinkClick r:id="" action="ppaction://media"/>
            <a:extLst>
              <a:ext uri="{FF2B5EF4-FFF2-40B4-BE49-F238E27FC236}">
                <a16:creationId xmlns:a16="http://schemas.microsoft.com/office/drawing/2014/main" id="{D2842469-4B68-4CCF-94EE-9C5DE21D6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0720" y="26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781" y="85017"/>
            <a:ext cx="8452437" cy="933709"/>
          </a:xfrm>
        </p:spPr>
        <p:txBody>
          <a:bodyPr>
            <a:normAutofit/>
          </a:bodyPr>
          <a:lstStyle/>
          <a:p>
            <a:r>
              <a:rPr lang="en-MY" sz="6000" dirty="0"/>
              <a:t>Automated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482767" y="1427835"/>
            <a:ext cx="11226463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These scene modifications are intended to be used as moving target markers that can be used for Moving Target Detection (MTD) along with a proper tracking algorithm.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It is possible to use static scene components as SBME inputs, leading to an undisturbed estimation of motion.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First, automated processing may provide feedback on priorities and risks.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The next step is to analyse the threat's behaviour pattern, which offers valuable data on the threat’s intent.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Several strategies for developing knowledge are being pursued for military applications.</a:t>
            </a:r>
          </a:p>
        </p:txBody>
      </p:sp>
      <p:pic>
        <p:nvPicPr>
          <p:cNvPr id="5" name="Graphic 4" descr="Gears">
            <a:extLst>
              <a:ext uri="{FF2B5EF4-FFF2-40B4-BE49-F238E27FC236}">
                <a16:creationId xmlns:a16="http://schemas.microsoft.com/office/drawing/2014/main" id="{690CA03F-018D-40DC-B194-819C08826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1800" y="104325"/>
            <a:ext cx="914400" cy="914400"/>
          </a:xfrm>
          <a:prstGeom prst="rect">
            <a:avLst/>
          </a:prstGeom>
        </p:spPr>
      </p:pic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88B179A8-3538-435C-8AEF-45D97DD0B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5800" y="104325"/>
            <a:ext cx="914400" cy="914400"/>
          </a:xfrm>
          <a:prstGeom prst="rect">
            <a:avLst/>
          </a:prstGeom>
        </p:spPr>
      </p:pic>
      <p:pic>
        <p:nvPicPr>
          <p:cNvPr id="8" name="Anas FIP Part 4">
            <a:hlinkClick r:id="" action="ppaction://media"/>
            <a:extLst>
              <a:ext uri="{FF2B5EF4-FFF2-40B4-BE49-F238E27FC236}">
                <a16:creationId xmlns:a16="http://schemas.microsoft.com/office/drawing/2014/main" id="{A31A63FE-C34D-47CF-9FDB-6BEA11373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0691" y="300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5" y="85018"/>
            <a:ext cx="6191250" cy="966542"/>
          </a:xfrm>
        </p:spPr>
        <p:txBody>
          <a:bodyPr>
            <a:normAutofit/>
          </a:bodyPr>
          <a:lstStyle/>
          <a:p>
            <a:r>
              <a:rPr lang="en-MY" sz="6000" dirty="0"/>
              <a:t>Conclusion</a:t>
            </a:r>
          </a:p>
        </p:txBody>
      </p:sp>
      <p:pic>
        <p:nvPicPr>
          <p:cNvPr id="8" name="Graphic 7" descr="Clipboard">
            <a:extLst>
              <a:ext uri="{FF2B5EF4-FFF2-40B4-BE49-F238E27FC236}">
                <a16:creationId xmlns:a16="http://schemas.microsoft.com/office/drawing/2014/main" id="{738DADFA-4678-4724-8D1F-EE817BC1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8594" y="43597"/>
            <a:ext cx="1049383" cy="1049383"/>
          </a:xfrm>
          <a:prstGeom prst="rect">
            <a:avLst/>
          </a:prstGeom>
        </p:spPr>
      </p:pic>
      <p:pic>
        <p:nvPicPr>
          <p:cNvPr id="10" name="Graphic 9" descr="Clipboard">
            <a:extLst>
              <a:ext uri="{FF2B5EF4-FFF2-40B4-BE49-F238E27FC236}">
                <a16:creationId xmlns:a16="http://schemas.microsoft.com/office/drawing/2014/main" id="{FC8E626B-2DF4-4DD2-9932-97A55A873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4024" y="43596"/>
            <a:ext cx="1049383" cy="10493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348615" y="1177997"/>
            <a:ext cx="10885442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Better observation over long range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Better observation in foggy and rainy conditions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Cost effective digital zoom in IR imaging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More effective use by operator by automatic detection and classification of specific objects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No operator efforts are required in setting camera/monitor settings</a:t>
            </a:r>
          </a:p>
          <a:p>
            <a:pPr>
              <a:lnSpc>
                <a:spcPct val="150000"/>
              </a:lnSpc>
            </a:pPr>
            <a:endParaRPr lang="en-MY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cording (14)">
            <a:hlinkClick r:id="" action="ppaction://media"/>
            <a:extLst>
              <a:ext uri="{FF2B5EF4-FFF2-40B4-BE49-F238E27FC236}">
                <a16:creationId xmlns:a16="http://schemas.microsoft.com/office/drawing/2014/main" id="{7F5DC647-236B-4014-BF71-74AB3BFBD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2631" y="28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5" y="85018"/>
            <a:ext cx="6191250" cy="966542"/>
          </a:xfrm>
        </p:spPr>
        <p:txBody>
          <a:bodyPr>
            <a:normAutofit/>
          </a:bodyPr>
          <a:lstStyle/>
          <a:p>
            <a:r>
              <a:rPr lang="en-MY" sz="6000" dirty="0"/>
              <a:t>MERIT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348615" y="1777888"/>
            <a:ext cx="10885442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Piet B.W. </a:t>
            </a:r>
            <a:r>
              <a:rPr lang="en-MY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Schwering</a:t>
            </a: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 , Rob A.W. Kemp, </a:t>
            </a:r>
            <a:r>
              <a:rPr lang="en-MY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Klemur</a:t>
            </a: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 Schutte</a:t>
            </a:r>
            <a:b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“Image Enhancement Technology Research for Army 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https://www.researchgate.net/publication/260670029_Image_enhancement_technology_research_for_army_applications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First page ‘Soldier’ icon made by Good Ware from www.flaticon.com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91B0CA93-3016-476B-B79C-AAAB3FAD4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2058" y="137160"/>
            <a:ext cx="914400" cy="914400"/>
          </a:xfrm>
          <a:prstGeom prst="rect">
            <a:avLst/>
          </a:prstGeom>
        </p:spPr>
      </p:pic>
      <p:pic>
        <p:nvPicPr>
          <p:cNvPr id="5" name="Graphic 4" descr="Ribbon">
            <a:extLst>
              <a:ext uri="{FF2B5EF4-FFF2-40B4-BE49-F238E27FC236}">
                <a16:creationId xmlns:a16="http://schemas.microsoft.com/office/drawing/2014/main" id="{B6B99031-AFB7-421F-9EF5-4A9BAE753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5543" y="111089"/>
            <a:ext cx="914400" cy="914400"/>
          </a:xfrm>
          <a:prstGeom prst="rect">
            <a:avLst/>
          </a:prstGeom>
        </p:spPr>
      </p:pic>
      <p:pic>
        <p:nvPicPr>
          <p:cNvPr id="2" name="Recording (15)">
            <a:hlinkClick r:id="" action="ppaction://media"/>
            <a:extLst>
              <a:ext uri="{FF2B5EF4-FFF2-40B4-BE49-F238E27FC236}">
                <a16:creationId xmlns:a16="http://schemas.microsoft.com/office/drawing/2014/main" id="{82645F4E-EDBB-45E0-A4BD-1D1DCEB67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6458" y="289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D256DF8-EABB-4E00-93A9-99DC1D442659}"/>
              </a:ext>
            </a:extLst>
          </p:cNvPr>
          <p:cNvSpPr txBox="1"/>
          <p:nvPr/>
        </p:nvSpPr>
        <p:spPr>
          <a:xfrm>
            <a:off x="348615" y="1439885"/>
            <a:ext cx="114947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dirty="0">
                <a:latin typeface="Calibri" panose="020F0502020204030204" pitchFamily="34" charset="0"/>
                <a:cs typeface="Calibri" panose="020F0502020204030204" pitchFamily="34" charset="0"/>
              </a:rPr>
              <a:t>Recognition and identification range limiting the quality </a:t>
            </a:r>
            <a:br>
              <a:rPr lang="en-MY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MY" sz="3200" dirty="0">
                <a:latin typeface="Calibri" panose="020F0502020204030204" pitchFamily="34" charset="0"/>
                <a:cs typeface="Calibri" panose="020F0502020204030204" pitchFamily="34" charset="0"/>
              </a:rPr>
              <a:t>on infrared image</a:t>
            </a:r>
          </a:p>
          <a:p>
            <a:endParaRPr lang="en-MY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MY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MY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Problems that affected image quality: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Sensor </a:t>
            </a:r>
            <a:b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- Quality depends on size of infrared director array </a:t>
            </a:r>
            <a:b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and 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Intervening atmosphere</a:t>
            </a:r>
            <a:b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- Scanning over long ranges impact on image quality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5" y="85018"/>
            <a:ext cx="6191250" cy="966542"/>
          </a:xfrm>
        </p:spPr>
        <p:txBody>
          <a:bodyPr>
            <a:normAutofit/>
          </a:bodyPr>
          <a:lstStyle/>
          <a:p>
            <a:r>
              <a:rPr lang="en-MY" sz="6000" dirty="0"/>
              <a:t>Problem description</a:t>
            </a:r>
          </a:p>
        </p:txBody>
      </p:sp>
      <p:pic>
        <p:nvPicPr>
          <p:cNvPr id="6" name="Picture 5" descr="A picture containing sky, outdoor, mountain, overlooking&#10;&#10;Description automatically generated">
            <a:extLst>
              <a:ext uri="{FF2B5EF4-FFF2-40B4-BE49-F238E27FC236}">
                <a16:creationId xmlns:a16="http://schemas.microsoft.com/office/drawing/2014/main" id="{960E0BDD-AD51-428D-931E-1D7D23B6A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80" y="2707522"/>
            <a:ext cx="3545205" cy="22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phic 9" descr="Question mark">
            <a:extLst>
              <a:ext uri="{FF2B5EF4-FFF2-40B4-BE49-F238E27FC236}">
                <a16:creationId xmlns:a16="http://schemas.microsoft.com/office/drawing/2014/main" id="{23AB32D9-BB3C-4902-9434-3CB8D6D34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1960" y="85018"/>
            <a:ext cx="914400" cy="914400"/>
          </a:xfrm>
          <a:prstGeom prst="rect">
            <a:avLst/>
          </a:prstGeom>
        </p:spPr>
      </p:pic>
      <p:pic>
        <p:nvPicPr>
          <p:cNvPr id="11" name="Graphic 10" descr="Question mark">
            <a:extLst>
              <a:ext uri="{FF2B5EF4-FFF2-40B4-BE49-F238E27FC236}">
                <a16:creationId xmlns:a16="http://schemas.microsoft.com/office/drawing/2014/main" id="{04AE9BA7-8C24-420E-B216-CEDF4E592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641" y="111089"/>
            <a:ext cx="914400" cy="914400"/>
          </a:xfrm>
          <a:prstGeom prst="rect">
            <a:avLst/>
          </a:prstGeom>
        </p:spPr>
      </p:pic>
      <p:pic>
        <p:nvPicPr>
          <p:cNvPr id="2" name="Recording (10)">
            <a:hlinkClick r:id="" action="ppaction://media"/>
            <a:extLst>
              <a:ext uri="{FF2B5EF4-FFF2-40B4-BE49-F238E27FC236}">
                <a16:creationId xmlns:a16="http://schemas.microsoft.com/office/drawing/2014/main" id="{B8B8E26F-3397-45F7-9F63-59A87A4D3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6360" y="316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75" y="85018"/>
            <a:ext cx="6191250" cy="966542"/>
          </a:xfrm>
        </p:spPr>
        <p:txBody>
          <a:bodyPr>
            <a:normAutofit/>
          </a:bodyPr>
          <a:lstStyle/>
          <a:p>
            <a:r>
              <a:rPr lang="en-MY" sz="6000" dirty="0"/>
              <a:t>Solution</a:t>
            </a:r>
          </a:p>
        </p:txBody>
      </p:sp>
      <p:pic>
        <p:nvPicPr>
          <p:cNvPr id="3" name="Graphic 2" descr="Lights On">
            <a:extLst>
              <a:ext uri="{FF2B5EF4-FFF2-40B4-BE49-F238E27FC236}">
                <a16:creationId xmlns:a16="http://schemas.microsoft.com/office/drawing/2014/main" id="{0476DF20-78AD-4FF7-A475-AD0120ED3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0400" y="-14818"/>
            <a:ext cx="1104900" cy="1104900"/>
          </a:xfrm>
          <a:prstGeom prst="rect">
            <a:avLst/>
          </a:prstGeom>
        </p:spPr>
      </p:pic>
      <p:pic>
        <p:nvPicPr>
          <p:cNvPr id="5" name="Graphic 4" descr="Lights On">
            <a:extLst>
              <a:ext uri="{FF2B5EF4-FFF2-40B4-BE49-F238E27FC236}">
                <a16:creationId xmlns:a16="http://schemas.microsoft.com/office/drawing/2014/main" id="{A5D33A02-35E9-4337-A40C-1E67AEE3F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6701" y="8042"/>
            <a:ext cx="1104900" cy="110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BBA1A-0EE2-4454-ADE6-804B47719701}"/>
              </a:ext>
            </a:extLst>
          </p:cNvPr>
          <p:cNvSpPr txBox="1"/>
          <p:nvPr/>
        </p:nvSpPr>
        <p:spPr>
          <a:xfrm>
            <a:off x="348615" y="1439885"/>
            <a:ext cx="114947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dirty="0">
                <a:latin typeface="Calibri" panose="020F0502020204030204" pitchFamily="34" charset="0"/>
                <a:cs typeface="Calibri" panose="020F0502020204030204" pitchFamily="34" charset="0"/>
              </a:rPr>
              <a:t>Create TNO Image Enhancement System that consists of seven image enhancement techniques </a:t>
            </a:r>
          </a:p>
          <a:p>
            <a:endParaRPr lang="en-MY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Image enhancement techniques used: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Artifact reduction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Contrast enhancement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Dynamic super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Stabilization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Stitching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Turbulence compensation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Automated detection</a:t>
            </a:r>
          </a:p>
        </p:txBody>
      </p:sp>
      <p:pic>
        <p:nvPicPr>
          <p:cNvPr id="14" name="Picture 13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F1C21ACF-C087-445A-B7CD-9F8184517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70499"/>
            <a:ext cx="4625340" cy="3448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Recording (11)">
            <a:hlinkClick r:id="" action="ppaction://media"/>
            <a:extLst>
              <a:ext uri="{FF2B5EF4-FFF2-40B4-BE49-F238E27FC236}">
                <a16:creationId xmlns:a16="http://schemas.microsoft.com/office/drawing/2014/main" id="{723BDB0B-B03B-43ED-9E18-75E24EB61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8480" y="263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5547" y="85018"/>
            <a:ext cx="7240905" cy="966542"/>
          </a:xfrm>
        </p:spPr>
        <p:txBody>
          <a:bodyPr>
            <a:normAutofit/>
          </a:bodyPr>
          <a:lstStyle/>
          <a:p>
            <a:r>
              <a:rPr lang="en-MY" sz="6000"/>
              <a:t>Artifact reduction</a:t>
            </a:r>
            <a:endParaRPr lang="en-MY" sz="6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BBA1A-0EE2-4454-ADE6-804B47719701}"/>
              </a:ext>
            </a:extLst>
          </p:cNvPr>
          <p:cNvSpPr txBox="1"/>
          <p:nvPr/>
        </p:nvSpPr>
        <p:spPr>
          <a:xfrm>
            <a:off x="348615" y="1490506"/>
            <a:ext cx="114947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3200" dirty="0">
                <a:latin typeface="Calibri" panose="020F0502020204030204" pitchFamily="34" charset="0"/>
                <a:cs typeface="Calibri" panose="020F0502020204030204" pitchFamily="34" charset="0"/>
              </a:rPr>
              <a:t>A process of recovering a sharp image from degraded image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3200" dirty="0">
                <a:latin typeface="Calibri" panose="020F0502020204030204" pitchFamily="34" charset="0"/>
                <a:cs typeface="Calibri" panose="020F0502020204030204" pitchFamily="34" charset="0"/>
              </a:rPr>
              <a:t>Scene based non uniformity reduction and bad pixel removal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3200" dirty="0">
                <a:latin typeface="Calibri" panose="020F0502020204030204" pitchFamily="34" charset="0"/>
                <a:cs typeface="Calibri" panose="020F0502020204030204" pitchFamily="34" charset="0"/>
              </a:rPr>
              <a:t>Results in comfortable observation</a:t>
            </a:r>
          </a:p>
          <a:p>
            <a:endParaRPr lang="en-MY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7AB578-3E91-4DA2-BECF-737EE745F14D}"/>
              </a:ext>
            </a:extLst>
          </p:cNvPr>
          <p:cNvGrpSpPr/>
          <p:nvPr/>
        </p:nvGrpSpPr>
        <p:grpSpPr>
          <a:xfrm>
            <a:off x="8095588" y="282512"/>
            <a:ext cx="578150" cy="571554"/>
            <a:chOff x="3001073" y="401356"/>
            <a:chExt cx="778446" cy="769565"/>
          </a:xfrm>
        </p:grpSpPr>
        <p:pic>
          <p:nvPicPr>
            <p:cNvPr id="17" name="Graphic 16" descr="Stop">
              <a:extLst>
                <a:ext uri="{FF2B5EF4-FFF2-40B4-BE49-F238E27FC236}">
                  <a16:creationId xmlns:a16="http://schemas.microsoft.com/office/drawing/2014/main" id="{4D0DCA87-A60B-4627-AB40-0E3B52C29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5056" y="401356"/>
              <a:ext cx="444463" cy="444463"/>
            </a:xfrm>
            <a:prstGeom prst="rect">
              <a:avLst/>
            </a:prstGeom>
          </p:spPr>
        </p:pic>
        <p:pic>
          <p:nvPicPr>
            <p:cNvPr id="19" name="Graphic 18" descr="Stop">
              <a:extLst>
                <a:ext uri="{FF2B5EF4-FFF2-40B4-BE49-F238E27FC236}">
                  <a16:creationId xmlns:a16="http://schemas.microsoft.com/office/drawing/2014/main" id="{453D10C3-6AD1-47E7-B295-DD640C054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01073" y="726458"/>
              <a:ext cx="444463" cy="44446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98E071-8F28-45A2-91F6-C1F09E68937C}"/>
              </a:ext>
            </a:extLst>
          </p:cNvPr>
          <p:cNvGrpSpPr/>
          <p:nvPr/>
        </p:nvGrpSpPr>
        <p:grpSpPr>
          <a:xfrm>
            <a:off x="3518263" y="282512"/>
            <a:ext cx="578150" cy="571554"/>
            <a:chOff x="3001073" y="401356"/>
            <a:chExt cx="778446" cy="769565"/>
          </a:xfrm>
        </p:grpSpPr>
        <p:pic>
          <p:nvPicPr>
            <p:cNvPr id="29" name="Graphic 28" descr="Stop">
              <a:extLst>
                <a:ext uri="{FF2B5EF4-FFF2-40B4-BE49-F238E27FC236}">
                  <a16:creationId xmlns:a16="http://schemas.microsoft.com/office/drawing/2014/main" id="{2FC09E8D-E909-4D71-83CE-2A99FEDE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5056" y="401356"/>
              <a:ext cx="444463" cy="444463"/>
            </a:xfrm>
            <a:prstGeom prst="rect">
              <a:avLst/>
            </a:prstGeom>
          </p:spPr>
        </p:pic>
        <p:pic>
          <p:nvPicPr>
            <p:cNvPr id="30" name="Graphic 29" descr="Stop">
              <a:extLst>
                <a:ext uri="{FF2B5EF4-FFF2-40B4-BE49-F238E27FC236}">
                  <a16:creationId xmlns:a16="http://schemas.microsoft.com/office/drawing/2014/main" id="{5911601B-7036-4AC1-8EA2-04E1498E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01073" y="726458"/>
              <a:ext cx="444463" cy="444463"/>
            </a:xfrm>
            <a:prstGeom prst="rect">
              <a:avLst/>
            </a:prstGeom>
          </p:spPr>
        </p:pic>
      </p:grpSp>
      <p:pic>
        <p:nvPicPr>
          <p:cNvPr id="23" name="Picture 22" descr="A picture containing text, indoor, monitor, screen&#10;&#10;Description automatically generated">
            <a:extLst>
              <a:ext uri="{FF2B5EF4-FFF2-40B4-BE49-F238E27FC236}">
                <a16:creationId xmlns:a16="http://schemas.microsoft.com/office/drawing/2014/main" id="{BAA720DA-B50B-43FE-84AF-A08F1039F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53" y="4291273"/>
            <a:ext cx="6029892" cy="1886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Recording (12)">
            <a:hlinkClick r:id="" action="ppaction://media"/>
            <a:extLst>
              <a:ext uri="{FF2B5EF4-FFF2-40B4-BE49-F238E27FC236}">
                <a16:creationId xmlns:a16="http://schemas.microsoft.com/office/drawing/2014/main" id="{79328B0A-BD27-49C5-8A13-B17D444D7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3864" y="307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781" y="85017"/>
            <a:ext cx="8452437" cy="933709"/>
          </a:xfrm>
        </p:spPr>
        <p:txBody>
          <a:bodyPr>
            <a:normAutofit fontScale="90000"/>
          </a:bodyPr>
          <a:lstStyle/>
          <a:p>
            <a:r>
              <a:rPr lang="en-MY" sz="6000" dirty="0"/>
              <a:t>Local adaptive contrast enhancement (LACE)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653278" y="1429543"/>
            <a:ext cx="10885442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The dynamic range of such imagery may exceed the display capabilities of standard display devices, resulting in the visualisation process losing information.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LACE is an algorithm for compressing the overall dynamic range of images while preserving small details of amplitude and maintaining an overall natural look.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Used only for displaying.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Two input parameters, the input noise and the degree of enhancement, are required by LACE.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The degree of change depends on the operator’s task.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Mild LACE will result in a natural picture, while medium LACE with lots of details will be less natural.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Example of the application of a mild  version of LACE (next slide).</a:t>
            </a:r>
            <a:endParaRPr lang="en-MY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Dim (Medium Sun)">
            <a:extLst>
              <a:ext uri="{FF2B5EF4-FFF2-40B4-BE49-F238E27FC236}">
                <a16:creationId xmlns:a16="http://schemas.microsoft.com/office/drawing/2014/main" id="{51D90982-4A92-4B6A-99FD-23D2468AA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2497" y="104326"/>
            <a:ext cx="914400" cy="914400"/>
          </a:xfrm>
          <a:prstGeom prst="rect">
            <a:avLst/>
          </a:prstGeom>
        </p:spPr>
      </p:pic>
      <p:pic>
        <p:nvPicPr>
          <p:cNvPr id="7" name="Graphic 6" descr="Dim (Medium Sun)">
            <a:extLst>
              <a:ext uri="{FF2B5EF4-FFF2-40B4-BE49-F238E27FC236}">
                <a16:creationId xmlns:a16="http://schemas.microsoft.com/office/drawing/2014/main" id="{4B3F78C0-9502-4585-B433-0C9DE221F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0052" y="104326"/>
            <a:ext cx="914400" cy="914400"/>
          </a:xfrm>
          <a:prstGeom prst="rect">
            <a:avLst/>
          </a:prstGeom>
        </p:spPr>
      </p:pic>
      <p:pic>
        <p:nvPicPr>
          <p:cNvPr id="11" name="Anas FIP Part 1">
            <a:hlinkClick r:id="" action="ppaction://media"/>
            <a:extLst>
              <a:ext uri="{FF2B5EF4-FFF2-40B4-BE49-F238E27FC236}">
                <a16:creationId xmlns:a16="http://schemas.microsoft.com/office/drawing/2014/main" id="{19D2DC7D-2490-4A72-85CD-653F4814D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2097" y="5892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8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781" y="85017"/>
            <a:ext cx="8452437" cy="933709"/>
          </a:xfrm>
        </p:spPr>
        <p:txBody>
          <a:bodyPr>
            <a:normAutofit fontScale="90000"/>
          </a:bodyPr>
          <a:lstStyle/>
          <a:p>
            <a:r>
              <a:rPr lang="en-MY" sz="6000" dirty="0"/>
              <a:t>Local adaptive contrast enhancement (LACE)</a:t>
            </a:r>
          </a:p>
        </p:txBody>
      </p:sp>
      <p:pic>
        <p:nvPicPr>
          <p:cNvPr id="5" name="Graphic 4" descr="Dim (Medium Sun)">
            <a:extLst>
              <a:ext uri="{FF2B5EF4-FFF2-40B4-BE49-F238E27FC236}">
                <a16:creationId xmlns:a16="http://schemas.microsoft.com/office/drawing/2014/main" id="{51D90982-4A92-4B6A-99FD-23D2468A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2497" y="104326"/>
            <a:ext cx="914400" cy="914400"/>
          </a:xfrm>
          <a:prstGeom prst="rect">
            <a:avLst/>
          </a:prstGeom>
        </p:spPr>
      </p:pic>
      <p:pic>
        <p:nvPicPr>
          <p:cNvPr id="7" name="Graphic 6" descr="Dim (Medium Sun)">
            <a:extLst>
              <a:ext uri="{FF2B5EF4-FFF2-40B4-BE49-F238E27FC236}">
                <a16:creationId xmlns:a16="http://schemas.microsoft.com/office/drawing/2014/main" id="{4B3F78C0-9502-4585-B433-0C9DE221F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0052" y="104326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091D87-C95A-4C87-9114-2DE6CA87E3EC}"/>
              </a:ext>
            </a:extLst>
          </p:cNvPr>
          <p:cNvPicPr/>
          <p:nvPr/>
        </p:nvPicPr>
        <p:blipFill rotWithShape="1">
          <a:blip r:embed="rId6"/>
          <a:srcRect l="10901" t="48217" r="54664" b="28856"/>
          <a:stretch/>
        </p:blipFill>
        <p:spPr bwMode="auto">
          <a:xfrm>
            <a:off x="1029969" y="1686365"/>
            <a:ext cx="10066928" cy="3770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4A225-9E84-4085-9BA1-D4E2BD7CBDE0}"/>
              </a:ext>
            </a:extLst>
          </p:cNvPr>
          <p:cNvSpPr txBox="1">
            <a:spLocks/>
          </p:cNvSpPr>
          <p:nvPr/>
        </p:nvSpPr>
        <p:spPr>
          <a:xfrm>
            <a:off x="2686945" y="5608919"/>
            <a:ext cx="1792290" cy="4075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600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E510B2-40AD-413F-8775-281EF096EE33}"/>
              </a:ext>
            </a:extLst>
          </p:cNvPr>
          <p:cNvSpPr txBox="1">
            <a:spLocks/>
          </p:cNvSpPr>
          <p:nvPr/>
        </p:nvSpPr>
        <p:spPr>
          <a:xfrm>
            <a:off x="7439472" y="5608919"/>
            <a:ext cx="1792290" cy="4075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600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99379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781" y="85017"/>
            <a:ext cx="8452437" cy="933709"/>
          </a:xfrm>
        </p:spPr>
        <p:txBody>
          <a:bodyPr>
            <a:normAutofit/>
          </a:bodyPr>
          <a:lstStyle/>
          <a:p>
            <a:r>
              <a:rPr lang="en-MY" sz="6000" dirty="0"/>
              <a:t>Dynamic super resolution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482767" y="1633575"/>
            <a:ext cx="11226463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Super Resolution is the generation of higher resolution imagery using resolution enhancement and image sharpening techniques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Basic mechanism behind the resolution enhancement is that temporal resolution of image sequences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Image sequences is exchange for spatial resolution while improving the signal to noise ratio.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400" dirty="0">
                <a:latin typeface="Calibri" panose="020F0502020204030204" pitchFamily="34" charset="0"/>
                <a:cs typeface="Calibri" panose="020F0502020204030204" pitchFamily="34" charset="0"/>
              </a:rPr>
              <a:t>Several recordings of the same scene are combined to a high-resolution image</a:t>
            </a:r>
          </a:p>
        </p:txBody>
      </p:sp>
      <p:pic>
        <p:nvPicPr>
          <p:cNvPr id="3" name="Graphic 2" descr="Monitor">
            <a:extLst>
              <a:ext uri="{FF2B5EF4-FFF2-40B4-BE49-F238E27FC236}">
                <a16:creationId xmlns:a16="http://schemas.microsoft.com/office/drawing/2014/main" id="{8EBDF5CF-3393-464A-A1A8-954A8A170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8400" y="104325"/>
            <a:ext cx="914400" cy="914400"/>
          </a:xfrm>
          <a:prstGeom prst="rect">
            <a:avLst/>
          </a:prstGeom>
        </p:spPr>
      </p:pic>
      <p:pic>
        <p:nvPicPr>
          <p:cNvPr id="6" name="Graphic 5" descr="Monitor">
            <a:extLst>
              <a:ext uri="{FF2B5EF4-FFF2-40B4-BE49-F238E27FC236}">
                <a16:creationId xmlns:a16="http://schemas.microsoft.com/office/drawing/2014/main" id="{EF2446D2-4007-4D47-9B5A-093A486FB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9200" y="107556"/>
            <a:ext cx="914400" cy="914400"/>
          </a:xfrm>
          <a:prstGeom prst="rect">
            <a:avLst/>
          </a:prstGeom>
        </p:spPr>
      </p:pic>
      <p:pic>
        <p:nvPicPr>
          <p:cNvPr id="11" name="Dynamic Super Resolution">
            <a:hlinkClick r:id="" action="ppaction://media"/>
            <a:extLst>
              <a:ext uri="{FF2B5EF4-FFF2-40B4-BE49-F238E27FC236}">
                <a16:creationId xmlns:a16="http://schemas.microsoft.com/office/drawing/2014/main" id="{538F5E2D-BA37-4B43-BFCF-C5E437306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9714" y="322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781" y="85017"/>
            <a:ext cx="8452437" cy="933709"/>
          </a:xfrm>
        </p:spPr>
        <p:txBody>
          <a:bodyPr>
            <a:normAutofit/>
          </a:bodyPr>
          <a:lstStyle/>
          <a:p>
            <a:r>
              <a:rPr lang="en-MY" sz="6000" dirty="0"/>
              <a:t>Stabilizing and motion estimation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653277" y="1749583"/>
            <a:ext cx="11226463" cy="433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The benefit of an accurate SBME algorithm is that no (expensive) external motion sensors are required.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Its motion model should match the real scene motion to achieve an effective SBME algorithm.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Since this accurate motion estimation is already carried out, it is possible to implement other techniques without much trouble, such as electronic stabilisation and mosaic generation.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Calibri" panose="020F0502020204030204" pitchFamily="34" charset="0"/>
                <a:cs typeface="Calibri" panose="020F0502020204030204" pitchFamily="34" charset="0"/>
              </a:rPr>
              <a:t>A translation only or affine motion model would not be appropriate for certain military applications, including driver assistance applications: objects such as trees can have dramatically different motion patterns compared to their direct context due to the 3D nature of a scene and significant motion of the sensor.</a:t>
            </a:r>
          </a:p>
        </p:txBody>
      </p:sp>
      <p:pic>
        <p:nvPicPr>
          <p:cNvPr id="3" name="Graphic 2" descr="Run">
            <a:extLst>
              <a:ext uri="{FF2B5EF4-FFF2-40B4-BE49-F238E27FC236}">
                <a16:creationId xmlns:a16="http://schemas.microsoft.com/office/drawing/2014/main" id="{5E1B20CB-D5DD-455B-BACA-F7E905F15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9856" y="104326"/>
            <a:ext cx="914400" cy="914400"/>
          </a:xfrm>
          <a:prstGeom prst="rect">
            <a:avLst/>
          </a:prstGeom>
        </p:spPr>
      </p:pic>
      <p:pic>
        <p:nvPicPr>
          <p:cNvPr id="6" name="Graphic 5" descr="Run">
            <a:extLst>
              <a:ext uri="{FF2B5EF4-FFF2-40B4-BE49-F238E27FC236}">
                <a16:creationId xmlns:a16="http://schemas.microsoft.com/office/drawing/2014/main" id="{993E1D81-2045-4053-A1DE-D14BF80E6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7743" y="85017"/>
            <a:ext cx="914400" cy="914400"/>
          </a:xfrm>
          <a:prstGeom prst="rect">
            <a:avLst/>
          </a:prstGeom>
        </p:spPr>
      </p:pic>
      <p:pic>
        <p:nvPicPr>
          <p:cNvPr id="8" name="Anas FIP Part 2">
            <a:hlinkClick r:id="" action="ppaction://media"/>
            <a:extLst>
              <a:ext uri="{FF2B5EF4-FFF2-40B4-BE49-F238E27FC236}">
                <a16:creationId xmlns:a16="http://schemas.microsoft.com/office/drawing/2014/main" id="{6137E509-D7D4-4DE8-A53E-034F688A9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3566" y="1139983"/>
            <a:ext cx="609600" cy="609600"/>
          </a:xfrm>
          <a:prstGeom prst="rect">
            <a:avLst/>
          </a:prstGeom>
        </p:spPr>
      </p:pic>
      <p:pic>
        <p:nvPicPr>
          <p:cNvPr id="11" name="Anas FIP Part 3">
            <a:hlinkClick r:id="" action="ppaction://media"/>
            <a:extLst>
              <a:ext uri="{FF2B5EF4-FFF2-40B4-BE49-F238E27FC236}">
                <a16:creationId xmlns:a16="http://schemas.microsoft.com/office/drawing/2014/main" id="{CD8CDB4F-01A1-4C7E-A3E9-13EF5715C4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8984" y="1102546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59F246-0D51-4CD6-8B43-5F729EAC145E}"/>
              </a:ext>
            </a:extLst>
          </p:cNvPr>
          <p:cNvSpPr txBox="1"/>
          <p:nvPr/>
        </p:nvSpPr>
        <p:spPr>
          <a:xfrm>
            <a:off x="7245210" y="1219818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Continue -&gt;</a:t>
            </a:r>
          </a:p>
        </p:txBody>
      </p:sp>
    </p:spTree>
    <p:extLst>
      <p:ext uri="{BB962C8B-B14F-4D97-AF65-F5344CB8AC3E}">
        <p14:creationId xmlns:p14="http://schemas.microsoft.com/office/powerpoint/2010/main" val="27538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DFF2D-EA41-4CBE-9659-C2917E488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2C35-C078-41C9-8DFD-CCACA4114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781" y="88578"/>
            <a:ext cx="8452437" cy="933709"/>
          </a:xfrm>
        </p:spPr>
        <p:txBody>
          <a:bodyPr>
            <a:normAutofit/>
          </a:bodyPr>
          <a:lstStyle/>
          <a:p>
            <a:r>
              <a:rPr lang="en-MY" sz="6000" dirty="0"/>
              <a:t>stitching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88CBC-6BA5-418D-B33A-DEBA0F0EC9F4}"/>
              </a:ext>
            </a:extLst>
          </p:cNvPr>
          <p:cNvSpPr txBox="1"/>
          <p:nvPr/>
        </p:nvSpPr>
        <p:spPr>
          <a:xfrm>
            <a:off x="482767" y="1427835"/>
            <a:ext cx="1122646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Image stitching is essential to generate large overview with camera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Image stitching generate a single image containing the image information  from the entire scene when the individual image, panorama, or complete hemisphere are recorded in sequence of time.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Overlapping areas  are used in </a:t>
            </a:r>
            <a:r>
              <a:rPr lang="en-MY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smbe</a:t>
            </a:r>
            <a:r>
              <a:rPr lang="en-MY" sz="2800" dirty="0">
                <a:latin typeface="Calibri" panose="020F0502020204030204" pitchFamily="34" charset="0"/>
                <a:cs typeface="Calibri" panose="020F0502020204030204" pitchFamily="34" charset="0"/>
              </a:rPr>
              <a:t> to determine the motion , so the interesting area and awareness will show to the operator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75ED80-1107-4FE8-9EBC-55F20EAABC1A}"/>
              </a:ext>
            </a:extLst>
          </p:cNvPr>
          <p:cNvGrpSpPr/>
          <p:nvPr/>
        </p:nvGrpSpPr>
        <p:grpSpPr>
          <a:xfrm>
            <a:off x="4300333" y="293703"/>
            <a:ext cx="808381" cy="530586"/>
            <a:chOff x="3167269" y="551871"/>
            <a:chExt cx="808381" cy="530586"/>
          </a:xfrm>
          <a:solidFill>
            <a:srgbClr val="FFFF00"/>
          </a:solidFill>
        </p:grpSpPr>
        <p:pic>
          <p:nvPicPr>
            <p:cNvPr id="5" name="Graphic 4" descr="Stop">
              <a:extLst>
                <a:ext uri="{FF2B5EF4-FFF2-40B4-BE49-F238E27FC236}">
                  <a16:creationId xmlns:a16="http://schemas.microsoft.com/office/drawing/2014/main" id="{661B40FB-5C7C-4B85-AD00-1F3466501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7269" y="551871"/>
              <a:ext cx="523461" cy="523461"/>
            </a:xfrm>
            <a:prstGeom prst="rect">
              <a:avLst/>
            </a:prstGeom>
          </p:spPr>
        </p:pic>
        <p:pic>
          <p:nvPicPr>
            <p:cNvPr id="7" name="Graphic 6" descr="Stop">
              <a:extLst>
                <a:ext uri="{FF2B5EF4-FFF2-40B4-BE49-F238E27FC236}">
                  <a16:creationId xmlns:a16="http://schemas.microsoft.com/office/drawing/2014/main" id="{5F531F40-F680-4195-85FC-D2F6E2155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52189" y="558996"/>
              <a:ext cx="523461" cy="5234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AE718F-64D9-43E2-8470-593F8B854A04}"/>
              </a:ext>
            </a:extLst>
          </p:cNvPr>
          <p:cNvGrpSpPr/>
          <p:nvPr/>
        </p:nvGrpSpPr>
        <p:grpSpPr>
          <a:xfrm>
            <a:off x="7049545" y="286578"/>
            <a:ext cx="808381" cy="530586"/>
            <a:chOff x="3167269" y="551871"/>
            <a:chExt cx="808381" cy="530586"/>
          </a:xfrm>
          <a:solidFill>
            <a:srgbClr val="FFFF00"/>
          </a:solidFill>
        </p:grpSpPr>
        <p:pic>
          <p:nvPicPr>
            <p:cNvPr id="14" name="Graphic 13" descr="Stop">
              <a:extLst>
                <a:ext uri="{FF2B5EF4-FFF2-40B4-BE49-F238E27FC236}">
                  <a16:creationId xmlns:a16="http://schemas.microsoft.com/office/drawing/2014/main" id="{EE697BDB-5537-46CF-ABDB-A9B00270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7269" y="551871"/>
              <a:ext cx="523461" cy="523461"/>
            </a:xfrm>
            <a:prstGeom prst="rect">
              <a:avLst/>
            </a:prstGeom>
          </p:spPr>
        </p:pic>
        <p:pic>
          <p:nvPicPr>
            <p:cNvPr id="15" name="Graphic 14" descr="Stop">
              <a:extLst>
                <a:ext uri="{FF2B5EF4-FFF2-40B4-BE49-F238E27FC236}">
                  <a16:creationId xmlns:a16="http://schemas.microsoft.com/office/drawing/2014/main" id="{9A426315-C0AF-4946-BD8F-311FC734A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52189" y="558996"/>
              <a:ext cx="523461" cy="523461"/>
            </a:xfrm>
            <a:prstGeom prst="rect">
              <a:avLst/>
            </a:prstGeom>
          </p:spPr>
        </p:pic>
      </p:grpSp>
      <p:pic>
        <p:nvPicPr>
          <p:cNvPr id="11" name="Stitching">
            <a:hlinkClick r:id="" action="ppaction://media"/>
            <a:extLst>
              <a:ext uri="{FF2B5EF4-FFF2-40B4-BE49-F238E27FC236}">
                <a16:creationId xmlns:a16="http://schemas.microsoft.com/office/drawing/2014/main" id="{56E83B08-F1BE-4594-B631-E55583B34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3212" y="310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obVTI">
  <a:themeElements>
    <a:clrScheme name="AnalogousFromDarkSeed_2SEEDS">
      <a:dk1>
        <a:srgbClr val="000000"/>
      </a:dk1>
      <a:lt1>
        <a:srgbClr val="FFFFFF"/>
      </a:lt1>
      <a:dk2>
        <a:srgbClr val="393620"/>
      </a:dk2>
      <a:lt2>
        <a:srgbClr val="E2E3E8"/>
      </a:lt2>
      <a:accent1>
        <a:srgbClr val="AE9F3A"/>
      </a:accent1>
      <a:accent2>
        <a:srgbClr val="C3834D"/>
      </a:accent2>
      <a:accent3>
        <a:srgbClr val="8DAC43"/>
      </a:accent3>
      <a:accent4>
        <a:srgbClr val="3BB16E"/>
      </a:accent4>
      <a:accent5>
        <a:srgbClr val="45B0A0"/>
      </a:accent5>
      <a:accent6>
        <a:srgbClr val="3B92B1"/>
      </a:accent6>
      <a:hlink>
        <a:srgbClr val="309054"/>
      </a:hlink>
      <a:folHlink>
        <a:srgbClr val="7F7F7F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856</Words>
  <Application>Microsoft Office PowerPoint</Application>
  <PresentationFormat>Widescreen</PresentationFormat>
  <Paragraphs>79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Sagona Book</vt:lpstr>
      <vt:lpstr>The Hand Extrablack</vt:lpstr>
      <vt:lpstr>BlobVTI</vt:lpstr>
      <vt:lpstr>Application of Image Processing on enhancing the infrared image  in Military</vt:lpstr>
      <vt:lpstr>Problem description</vt:lpstr>
      <vt:lpstr>Solution</vt:lpstr>
      <vt:lpstr>Artifact reduction</vt:lpstr>
      <vt:lpstr>Local adaptive contrast enhancement (LACE)</vt:lpstr>
      <vt:lpstr>Local adaptive contrast enhancement (LACE)</vt:lpstr>
      <vt:lpstr>Dynamic super resolution</vt:lpstr>
      <vt:lpstr>Stabilizing and motion estimation</vt:lpstr>
      <vt:lpstr>stitching</vt:lpstr>
      <vt:lpstr>Turbulence compensation</vt:lpstr>
      <vt:lpstr>Automated processing</vt:lpstr>
      <vt:lpstr>Conclusion</vt:lpstr>
      <vt:lpstr>MERIT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Military</dc:title>
  <dc:creator>MUHAMMAD AMIRUL FAHMI BIN NOOR ANIM</dc:creator>
  <cp:lastModifiedBy>MUHAMMAD AMIRUL FAHMI BIN NOOR ANIM</cp:lastModifiedBy>
  <cp:revision>25</cp:revision>
  <dcterms:created xsi:type="dcterms:W3CDTF">2020-11-09T07:48:03Z</dcterms:created>
  <dcterms:modified xsi:type="dcterms:W3CDTF">2020-11-10T10:53:52Z</dcterms:modified>
</cp:coreProperties>
</file>