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5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283" r:id="rId29"/>
    <p:sldId id="258" r:id="rId30"/>
    <p:sldId id="259" r:id="rId31"/>
    <p:sldId id="274"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DEA8D-B0A8-4FED-9581-22E93D1D098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6848E89-3E81-44A2-BF50-728190878D75}">
      <dgm:prSet/>
      <dgm:spPr/>
      <dgm:t>
        <a:bodyPr/>
        <a:lstStyle/>
        <a:p>
          <a:r>
            <a:rPr lang="en-MY"/>
            <a:t>Physical view is one way of viewing the database. </a:t>
          </a:r>
          <a:endParaRPr lang="en-US"/>
        </a:p>
      </dgm:t>
    </dgm:pt>
    <dgm:pt modelId="{013F085B-3D94-458B-B8F1-8077845A5E79}" type="parTrans" cxnId="{EEA1232C-EEFB-4AE7-984C-253C5961BCA6}">
      <dgm:prSet/>
      <dgm:spPr/>
      <dgm:t>
        <a:bodyPr/>
        <a:lstStyle/>
        <a:p>
          <a:endParaRPr lang="en-US"/>
        </a:p>
      </dgm:t>
    </dgm:pt>
    <dgm:pt modelId="{ADEA4C14-EB15-4F04-B773-0ACD9A584738}" type="sibTrans" cxnId="{EEA1232C-EEFB-4AE7-984C-253C5961BCA6}">
      <dgm:prSet/>
      <dgm:spPr/>
      <dgm:t>
        <a:bodyPr/>
        <a:lstStyle/>
        <a:p>
          <a:endParaRPr lang="en-US"/>
        </a:p>
      </dgm:t>
    </dgm:pt>
    <dgm:pt modelId="{8C961818-7089-4A34-9050-814901F0C9D2}">
      <dgm:prSet/>
      <dgm:spPr/>
      <dgm:t>
        <a:bodyPr/>
        <a:lstStyle/>
        <a:p>
          <a:r>
            <a:rPr lang="en-MY"/>
            <a:t>Physical view – deals with the way that data are physically stored and processed in a database. The physical view contains the information of where the data are physically stored.</a:t>
          </a:r>
          <a:endParaRPr lang="en-US"/>
        </a:p>
      </dgm:t>
    </dgm:pt>
    <dgm:pt modelId="{3928FEE1-FBEE-42C0-97FE-B248ADE6A7B7}" type="parTrans" cxnId="{A3600B36-CDD4-4B34-86AE-0DA4239323DD}">
      <dgm:prSet/>
      <dgm:spPr/>
      <dgm:t>
        <a:bodyPr/>
        <a:lstStyle/>
        <a:p>
          <a:endParaRPr lang="en-US"/>
        </a:p>
      </dgm:t>
    </dgm:pt>
    <dgm:pt modelId="{741FBBFF-84DE-4260-9757-E6BB7FB1DCE6}" type="sibTrans" cxnId="{A3600B36-CDD4-4B34-86AE-0DA4239323DD}">
      <dgm:prSet/>
      <dgm:spPr/>
      <dgm:t>
        <a:bodyPr/>
        <a:lstStyle/>
        <a:p>
          <a:endParaRPr lang="en-US"/>
        </a:p>
      </dgm:t>
    </dgm:pt>
    <dgm:pt modelId="{8335809F-4163-4FA6-A904-B5D059AFA3A5}">
      <dgm:prSet/>
      <dgm:spPr/>
      <dgm:t>
        <a:bodyPr/>
        <a:lstStyle/>
        <a:p>
          <a:r>
            <a:rPr lang="en-MY"/>
            <a:t>It provides the view of data to the users and hides the irrelevant details such as data relationship, database schema, constraints, security etc from the user. </a:t>
          </a:r>
          <a:endParaRPr lang="en-US"/>
        </a:p>
      </dgm:t>
    </dgm:pt>
    <dgm:pt modelId="{0CFD5A81-461D-40FE-8A8B-EA6702E28F65}" type="parTrans" cxnId="{52A01D84-56D0-48C3-AFDB-B7867D7A9123}">
      <dgm:prSet/>
      <dgm:spPr/>
      <dgm:t>
        <a:bodyPr/>
        <a:lstStyle/>
        <a:p>
          <a:endParaRPr lang="en-US"/>
        </a:p>
      </dgm:t>
    </dgm:pt>
    <dgm:pt modelId="{C33740ED-709B-4EDE-961A-6292D51194A9}" type="sibTrans" cxnId="{52A01D84-56D0-48C3-AFDB-B7867D7A9123}">
      <dgm:prSet/>
      <dgm:spPr/>
      <dgm:t>
        <a:bodyPr/>
        <a:lstStyle/>
        <a:p>
          <a:endParaRPr lang="en-US"/>
        </a:p>
      </dgm:t>
    </dgm:pt>
    <dgm:pt modelId="{79C3D012-14FE-454E-ADAD-F1934AE9219B}">
      <dgm:prSet/>
      <dgm:spPr/>
      <dgm:t>
        <a:bodyPr/>
        <a:lstStyle/>
        <a:p>
          <a:r>
            <a:rPr lang="en-MY"/>
            <a:t>There can only be one physical view of a database because physical view deals with the physical storage of information on a storage device.</a:t>
          </a:r>
          <a:endParaRPr lang="en-US"/>
        </a:p>
      </dgm:t>
    </dgm:pt>
    <dgm:pt modelId="{11F94363-5ECC-4D36-A473-99E4EFFDFC7A}" type="parTrans" cxnId="{44B4FC14-3376-45C3-AC89-1E1ABD0730E5}">
      <dgm:prSet/>
      <dgm:spPr/>
      <dgm:t>
        <a:bodyPr/>
        <a:lstStyle/>
        <a:p>
          <a:endParaRPr lang="en-US"/>
        </a:p>
      </dgm:t>
    </dgm:pt>
    <dgm:pt modelId="{DBC1EE86-711F-4DDA-B5E1-DD7B126DA216}" type="sibTrans" cxnId="{44B4FC14-3376-45C3-AC89-1E1ABD0730E5}">
      <dgm:prSet/>
      <dgm:spPr/>
      <dgm:t>
        <a:bodyPr/>
        <a:lstStyle/>
        <a:p>
          <a:endParaRPr lang="en-US"/>
        </a:p>
      </dgm:t>
    </dgm:pt>
    <dgm:pt modelId="{749CEB49-9573-4035-A6BE-AB0596E6882F}">
      <dgm:prSet/>
      <dgm:spPr/>
      <dgm:t>
        <a:bodyPr/>
        <a:lstStyle/>
        <a:p>
          <a:r>
            <a:rPr lang="en-MY"/>
            <a:t>Through physical view, the physical storage of the data can be seen.</a:t>
          </a:r>
          <a:endParaRPr lang="en-US"/>
        </a:p>
      </dgm:t>
    </dgm:pt>
    <dgm:pt modelId="{35E0E3BB-5832-4AD3-9ED9-B31BAD9594A5}" type="parTrans" cxnId="{7115CC86-E385-49DA-915B-AC24F7560515}">
      <dgm:prSet/>
      <dgm:spPr/>
      <dgm:t>
        <a:bodyPr/>
        <a:lstStyle/>
        <a:p>
          <a:endParaRPr lang="en-US"/>
        </a:p>
      </dgm:t>
    </dgm:pt>
    <dgm:pt modelId="{E190D6D9-324A-4F0E-9FF7-CB137AB42DDF}" type="sibTrans" cxnId="{7115CC86-E385-49DA-915B-AC24F7560515}">
      <dgm:prSet/>
      <dgm:spPr/>
      <dgm:t>
        <a:bodyPr/>
        <a:lstStyle/>
        <a:p>
          <a:endParaRPr lang="en-US"/>
        </a:p>
      </dgm:t>
    </dgm:pt>
    <dgm:pt modelId="{69E26245-5420-4FFE-B8FD-F457E7A2A6DB}" type="pres">
      <dgm:prSet presAssocID="{939DEA8D-B0A8-4FED-9581-22E93D1D098D}" presName="linear" presStyleCnt="0">
        <dgm:presLayoutVars>
          <dgm:animLvl val="lvl"/>
          <dgm:resizeHandles val="exact"/>
        </dgm:presLayoutVars>
      </dgm:prSet>
      <dgm:spPr/>
    </dgm:pt>
    <dgm:pt modelId="{4A648A0E-378A-4203-AFD4-D132412FE659}" type="pres">
      <dgm:prSet presAssocID="{66848E89-3E81-44A2-BF50-728190878D75}" presName="parentText" presStyleLbl="node1" presStyleIdx="0" presStyleCnt="5">
        <dgm:presLayoutVars>
          <dgm:chMax val="0"/>
          <dgm:bulletEnabled val="1"/>
        </dgm:presLayoutVars>
      </dgm:prSet>
      <dgm:spPr/>
    </dgm:pt>
    <dgm:pt modelId="{B811997E-B517-404D-828F-D450C1A24F62}" type="pres">
      <dgm:prSet presAssocID="{ADEA4C14-EB15-4F04-B773-0ACD9A584738}" presName="spacer" presStyleCnt="0"/>
      <dgm:spPr/>
    </dgm:pt>
    <dgm:pt modelId="{B80120B7-86A1-4FCA-83C5-3A4B1E03D9FA}" type="pres">
      <dgm:prSet presAssocID="{8C961818-7089-4A34-9050-814901F0C9D2}" presName="parentText" presStyleLbl="node1" presStyleIdx="1" presStyleCnt="5">
        <dgm:presLayoutVars>
          <dgm:chMax val="0"/>
          <dgm:bulletEnabled val="1"/>
        </dgm:presLayoutVars>
      </dgm:prSet>
      <dgm:spPr/>
    </dgm:pt>
    <dgm:pt modelId="{3B5A154A-405E-4E14-9A06-91AFDBEC3F11}" type="pres">
      <dgm:prSet presAssocID="{741FBBFF-84DE-4260-9757-E6BB7FB1DCE6}" presName="spacer" presStyleCnt="0"/>
      <dgm:spPr/>
    </dgm:pt>
    <dgm:pt modelId="{5EF59F8D-1B9B-4CE9-A9FC-8368F683092F}" type="pres">
      <dgm:prSet presAssocID="{8335809F-4163-4FA6-A904-B5D059AFA3A5}" presName="parentText" presStyleLbl="node1" presStyleIdx="2" presStyleCnt="5">
        <dgm:presLayoutVars>
          <dgm:chMax val="0"/>
          <dgm:bulletEnabled val="1"/>
        </dgm:presLayoutVars>
      </dgm:prSet>
      <dgm:spPr/>
    </dgm:pt>
    <dgm:pt modelId="{963D9F05-EB19-4734-B809-5CFEBC4EA74F}" type="pres">
      <dgm:prSet presAssocID="{C33740ED-709B-4EDE-961A-6292D51194A9}" presName="spacer" presStyleCnt="0"/>
      <dgm:spPr/>
    </dgm:pt>
    <dgm:pt modelId="{09EBB256-C68D-4439-91B7-265F560910D3}" type="pres">
      <dgm:prSet presAssocID="{79C3D012-14FE-454E-ADAD-F1934AE9219B}" presName="parentText" presStyleLbl="node1" presStyleIdx="3" presStyleCnt="5">
        <dgm:presLayoutVars>
          <dgm:chMax val="0"/>
          <dgm:bulletEnabled val="1"/>
        </dgm:presLayoutVars>
      </dgm:prSet>
      <dgm:spPr/>
    </dgm:pt>
    <dgm:pt modelId="{7C55C9DC-F8A3-462A-9B3B-C094E9724244}" type="pres">
      <dgm:prSet presAssocID="{DBC1EE86-711F-4DDA-B5E1-DD7B126DA216}" presName="spacer" presStyleCnt="0"/>
      <dgm:spPr/>
    </dgm:pt>
    <dgm:pt modelId="{DFC307FB-952F-4CF9-A7E6-ACE947FB2199}" type="pres">
      <dgm:prSet presAssocID="{749CEB49-9573-4035-A6BE-AB0596E6882F}" presName="parentText" presStyleLbl="node1" presStyleIdx="4" presStyleCnt="5">
        <dgm:presLayoutVars>
          <dgm:chMax val="0"/>
          <dgm:bulletEnabled val="1"/>
        </dgm:presLayoutVars>
      </dgm:prSet>
      <dgm:spPr/>
    </dgm:pt>
  </dgm:ptLst>
  <dgm:cxnLst>
    <dgm:cxn modelId="{3944EA02-B280-49A6-A5F7-AFA4A547727E}" type="presOf" srcId="{749CEB49-9573-4035-A6BE-AB0596E6882F}" destId="{DFC307FB-952F-4CF9-A7E6-ACE947FB2199}" srcOrd="0" destOrd="0" presId="urn:microsoft.com/office/officeart/2005/8/layout/vList2"/>
    <dgm:cxn modelId="{44B4FC14-3376-45C3-AC89-1E1ABD0730E5}" srcId="{939DEA8D-B0A8-4FED-9581-22E93D1D098D}" destId="{79C3D012-14FE-454E-ADAD-F1934AE9219B}" srcOrd="3" destOrd="0" parTransId="{11F94363-5ECC-4D36-A473-99E4EFFDFC7A}" sibTransId="{DBC1EE86-711F-4DDA-B5E1-DD7B126DA216}"/>
    <dgm:cxn modelId="{EEA1232C-EEFB-4AE7-984C-253C5961BCA6}" srcId="{939DEA8D-B0A8-4FED-9581-22E93D1D098D}" destId="{66848E89-3E81-44A2-BF50-728190878D75}" srcOrd="0" destOrd="0" parTransId="{013F085B-3D94-458B-B8F1-8077845A5E79}" sibTransId="{ADEA4C14-EB15-4F04-B773-0ACD9A584738}"/>
    <dgm:cxn modelId="{A3600B36-CDD4-4B34-86AE-0DA4239323DD}" srcId="{939DEA8D-B0A8-4FED-9581-22E93D1D098D}" destId="{8C961818-7089-4A34-9050-814901F0C9D2}" srcOrd="1" destOrd="0" parTransId="{3928FEE1-FBEE-42C0-97FE-B248ADE6A7B7}" sibTransId="{741FBBFF-84DE-4260-9757-E6BB7FB1DCE6}"/>
    <dgm:cxn modelId="{892AC86E-E34D-4D5C-9DB9-8ECDA15E8970}" type="presOf" srcId="{8335809F-4163-4FA6-A904-B5D059AFA3A5}" destId="{5EF59F8D-1B9B-4CE9-A9FC-8368F683092F}" srcOrd="0" destOrd="0" presId="urn:microsoft.com/office/officeart/2005/8/layout/vList2"/>
    <dgm:cxn modelId="{52A01D84-56D0-48C3-AFDB-B7867D7A9123}" srcId="{939DEA8D-B0A8-4FED-9581-22E93D1D098D}" destId="{8335809F-4163-4FA6-A904-B5D059AFA3A5}" srcOrd="2" destOrd="0" parTransId="{0CFD5A81-461D-40FE-8A8B-EA6702E28F65}" sibTransId="{C33740ED-709B-4EDE-961A-6292D51194A9}"/>
    <dgm:cxn modelId="{7115CC86-E385-49DA-915B-AC24F7560515}" srcId="{939DEA8D-B0A8-4FED-9581-22E93D1D098D}" destId="{749CEB49-9573-4035-A6BE-AB0596E6882F}" srcOrd="4" destOrd="0" parTransId="{35E0E3BB-5832-4AD3-9ED9-B31BAD9594A5}" sibTransId="{E190D6D9-324A-4F0E-9FF7-CB137AB42DDF}"/>
    <dgm:cxn modelId="{5F4AA3C1-265E-4344-A034-4DE1B9BA4CA9}" type="presOf" srcId="{66848E89-3E81-44A2-BF50-728190878D75}" destId="{4A648A0E-378A-4203-AFD4-D132412FE659}" srcOrd="0" destOrd="0" presId="urn:microsoft.com/office/officeart/2005/8/layout/vList2"/>
    <dgm:cxn modelId="{5CF4B0CA-5AC7-42DB-ADA0-2A9A59840C5C}" type="presOf" srcId="{939DEA8D-B0A8-4FED-9581-22E93D1D098D}" destId="{69E26245-5420-4FFE-B8FD-F457E7A2A6DB}" srcOrd="0" destOrd="0" presId="urn:microsoft.com/office/officeart/2005/8/layout/vList2"/>
    <dgm:cxn modelId="{951C21D6-BF8F-4757-B44B-1ECCCD8F869D}" type="presOf" srcId="{8C961818-7089-4A34-9050-814901F0C9D2}" destId="{B80120B7-86A1-4FCA-83C5-3A4B1E03D9FA}" srcOrd="0" destOrd="0" presId="urn:microsoft.com/office/officeart/2005/8/layout/vList2"/>
    <dgm:cxn modelId="{C43500EE-1DCC-4539-AD5E-E5040681434E}" type="presOf" srcId="{79C3D012-14FE-454E-ADAD-F1934AE9219B}" destId="{09EBB256-C68D-4439-91B7-265F560910D3}" srcOrd="0" destOrd="0" presId="urn:microsoft.com/office/officeart/2005/8/layout/vList2"/>
    <dgm:cxn modelId="{260231B3-D757-4E46-A9F7-A5E88655112C}" type="presParOf" srcId="{69E26245-5420-4FFE-B8FD-F457E7A2A6DB}" destId="{4A648A0E-378A-4203-AFD4-D132412FE659}" srcOrd="0" destOrd="0" presId="urn:microsoft.com/office/officeart/2005/8/layout/vList2"/>
    <dgm:cxn modelId="{47117FA8-595A-4D92-940C-19A6AD96A31C}" type="presParOf" srcId="{69E26245-5420-4FFE-B8FD-F457E7A2A6DB}" destId="{B811997E-B517-404D-828F-D450C1A24F62}" srcOrd="1" destOrd="0" presId="urn:microsoft.com/office/officeart/2005/8/layout/vList2"/>
    <dgm:cxn modelId="{BDFEF1E0-C6D5-4748-851C-61A13FC24D2D}" type="presParOf" srcId="{69E26245-5420-4FFE-B8FD-F457E7A2A6DB}" destId="{B80120B7-86A1-4FCA-83C5-3A4B1E03D9FA}" srcOrd="2" destOrd="0" presId="urn:microsoft.com/office/officeart/2005/8/layout/vList2"/>
    <dgm:cxn modelId="{B3B4C432-D65D-4CDB-B2EA-653BB55EC5EF}" type="presParOf" srcId="{69E26245-5420-4FFE-B8FD-F457E7A2A6DB}" destId="{3B5A154A-405E-4E14-9A06-91AFDBEC3F11}" srcOrd="3" destOrd="0" presId="urn:microsoft.com/office/officeart/2005/8/layout/vList2"/>
    <dgm:cxn modelId="{E2EB8539-5428-482B-A26A-9DE9A2DFC822}" type="presParOf" srcId="{69E26245-5420-4FFE-B8FD-F457E7A2A6DB}" destId="{5EF59F8D-1B9B-4CE9-A9FC-8368F683092F}" srcOrd="4" destOrd="0" presId="urn:microsoft.com/office/officeart/2005/8/layout/vList2"/>
    <dgm:cxn modelId="{E5D88A5B-B103-4621-BA67-7AB5084FE35E}" type="presParOf" srcId="{69E26245-5420-4FFE-B8FD-F457E7A2A6DB}" destId="{963D9F05-EB19-4734-B809-5CFEBC4EA74F}" srcOrd="5" destOrd="0" presId="urn:microsoft.com/office/officeart/2005/8/layout/vList2"/>
    <dgm:cxn modelId="{38CCF8D3-BC8A-4AB3-91E4-336120AE8A6C}" type="presParOf" srcId="{69E26245-5420-4FFE-B8FD-F457E7A2A6DB}" destId="{09EBB256-C68D-4439-91B7-265F560910D3}" srcOrd="6" destOrd="0" presId="urn:microsoft.com/office/officeart/2005/8/layout/vList2"/>
    <dgm:cxn modelId="{53DF8A5C-03A9-44E5-B7E8-F04896210600}" type="presParOf" srcId="{69E26245-5420-4FFE-B8FD-F457E7A2A6DB}" destId="{7C55C9DC-F8A3-462A-9B3B-C094E9724244}" srcOrd="7" destOrd="0" presId="urn:microsoft.com/office/officeart/2005/8/layout/vList2"/>
    <dgm:cxn modelId="{F285B796-1917-409E-AFA7-8F4A0BE4135B}" type="presParOf" srcId="{69E26245-5420-4FFE-B8FD-F457E7A2A6DB}" destId="{DFC307FB-952F-4CF9-A7E6-ACE947FB219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11E6A8-5E76-46B7-B234-310B477898E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FBBCB88-9002-41C9-9B04-1C77877823E4}">
      <dgm:prSet/>
      <dgm:spPr/>
      <dgm:t>
        <a:bodyPr/>
        <a:lstStyle/>
        <a:p>
          <a:r>
            <a:rPr lang="en-MY"/>
            <a:t>Who does physical view benefit?</a:t>
          </a:r>
          <a:br>
            <a:rPr lang="en-MY"/>
          </a:br>
          <a:r>
            <a:rPr lang="en-MY"/>
            <a:t>Database specialists and advance users can see the physical storage of the data through physical view. This allows them to make the database more efficient.</a:t>
          </a:r>
          <a:endParaRPr lang="en-US"/>
        </a:p>
      </dgm:t>
    </dgm:pt>
    <dgm:pt modelId="{2821C66E-0150-48CB-B37B-3199563CD5DE}" type="parTrans" cxnId="{41EF4959-9F2C-45CB-9C93-CA7AD5421CB1}">
      <dgm:prSet/>
      <dgm:spPr/>
      <dgm:t>
        <a:bodyPr/>
        <a:lstStyle/>
        <a:p>
          <a:endParaRPr lang="en-US"/>
        </a:p>
      </dgm:t>
    </dgm:pt>
    <dgm:pt modelId="{F77A4CEE-099B-4BA0-91D2-1AF26938BCA3}" type="sibTrans" cxnId="{41EF4959-9F2C-45CB-9C93-CA7AD5421CB1}">
      <dgm:prSet/>
      <dgm:spPr/>
      <dgm:t>
        <a:bodyPr/>
        <a:lstStyle/>
        <a:p>
          <a:endParaRPr lang="en-US"/>
        </a:p>
      </dgm:t>
    </dgm:pt>
    <dgm:pt modelId="{F8340B45-0C3F-48FB-AC4F-1A549802F740}">
      <dgm:prSet/>
      <dgm:spPr/>
      <dgm:t>
        <a:bodyPr/>
        <a:lstStyle/>
        <a:p>
          <a:r>
            <a:rPr lang="en-MY"/>
            <a:t>Who does logical view benefit?</a:t>
          </a:r>
          <a:br>
            <a:rPr lang="en-MY"/>
          </a:br>
          <a:r>
            <a:rPr lang="en-MY"/>
            <a:t>A database works better when it has many different logical views for different users and each view would have only show the relevant information for those users. </a:t>
          </a:r>
          <a:endParaRPr lang="en-US"/>
        </a:p>
      </dgm:t>
    </dgm:pt>
    <dgm:pt modelId="{F2943F8B-7698-44BF-9B28-DD776FC52EAD}" type="parTrans" cxnId="{8A1934A6-70CA-4871-9255-FC00E543013C}">
      <dgm:prSet/>
      <dgm:spPr/>
      <dgm:t>
        <a:bodyPr/>
        <a:lstStyle/>
        <a:p>
          <a:endParaRPr lang="en-US"/>
        </a:p>
      </dgm:t>
    </dgm:pt>
    <dgm:pt modelId="{D5223FD4-C62B-4CB0-B4CB-4DA5D3266977}" type="sibTrans" cxnId="{8A1934A6-70CA-4871-9255-FC00E543013C}">
      <dgm:prSet/>
      <dgm:spPr/>
      <dgm:t>
        <a:bodyPr/>
        <a:lstStyle/>
        <a:p>
          <a:endParaRPr lang="en-US"/>
        </a:p>
      </dgm:t>
    </dgm:pt>
    <dgm:pt modelId="{CD0E5722-E432-4AED-9B72-7E907187093C}">
      <dgm:prSet/>
      <dgm:spPr/>
      <dgm:t>
        <a:bodyPr/>
        <a:lstStyle/>
        <a:p>
          <a:r>
            <a:rPr lang="en-MY"/>
            <a:t>With the logical views, the users can see data differently from how they are actually stored, because they do not need to know the technical detail of the physical storage. </a:t>
          </a:r>
          <a:endParaRPr lang="en-US"/>
        </a:p>
      </dgm:t>
    </dgm:pt>
    <dgm:pt modelId="{D7DE5A59-C536-41CB-AFAE-3B7042848534}" type="parTrans" cxnId="{97677493-0613-48AE-AD0A-C11B28A959E9}">
      <dgm:prSet/>
      <dgm:spPr/>
      <dgm:t>
        <a:bodyPr/>
        <a:lstStyle/>
        <a:p>
          <a:endParaRPr lang="en-US"/>
        </a:p>
      </dgm:t>
    </dgm:pt>
    <dgm:pt modelId="{44261CB5-7E26-4AAA-B749-E61CD8B1D085}" type="sibTrans" cxnId="{97677493-0613-48AE-AD0A-C11B28A959E9}">
      <dgm:prSet/>
      <dgm:spPr/>
      <dgm:t>
        <a:bodyPr/>
        <a:lstStyle/>
        <a:p>
          <a:endParaRPr lang="en-US"/>
        </a:p>
      </dgm:t>
    </dgm:pt>
    <dgm:pt modelId="{3AFF75BB-2607-44BE-AB06-01EDA54E54CE}">
      <dgm:prSet/>
      <dgm:spPr/>
      <dgm:t>
        <a:bodyPr/>
        <a:lstStyle/>
        <a:p>
          <a:r>
            <a:rPr lang="en-MY"/>
            <a:t>Meanwhile specialists rely more on physical view for the ability to manage each data within the database.</a:t>
          </a:r>
          <a:endParaRPr lang="en-US"/>
        </a:p>
      </dgm:t>
    </dgm:pt>
    <dgm:pt modelId="{94B0D311-E60A-40A3-9094-85E5A7260828}" type="parTrans" cxnId="{9ABE5323-7D21-4434-A84B-4A28ECEF4002}">
      <dgm:prSet/>
      <dgm:spPr/>
      <dgm:t>
        <a:bodyPr/>
        <a:lstStyle/>
        <a:p>
          <a:endParaRPr lang="en-US"/>
        </a:p>
      </dgm:t>
    </dgm:pt>
    <dgm:pt modelId="{39C9D39E-ACFA-4C3A-A4EE-07019577FC09}" type="sibTrans" cxnId="{9ABE5323-7D21-4434-A84B-4A28ECEF4002}">
      <dgm:prSet/>
      <dgm:spPr/>
      <dgm:t>
        <a:bodyPr/>
        <a:lstStyle/>
        <a:p>
          <a:endParaRPr lang="en-US"/>
        </a:p>
      </dgm:t>
    </dgm:pt>
    <dgm:pt modelId="{0750B44C-3228-4C9F-A751-8FC4B95D7755}">
      <dgm:prSet/>
      <dgm:spPr/>
      <dgm:t>
        <a:bodyPr/>
        <a:lstStyle/>
        <a:p>
          <a:r>
            <a:rPr lang="en-MY"/>
            <a:t>Therefore, we can conclude that it gives users as well as specialists a lot of flexibility.</a:t>
          </a:r>
          <a:endParaRPr lang="en-US"/>
        </a:p>
      </dgm:t>
    </dgm:pt>
    <dgm:pt modelId="{511510A8-935D-4856-9B67-239666F2F303}" type="parTrans" cxnId="{A3B6D9A6-C587-45B0-9A57-65379D7E7DF8}">
      <dgm:prSet/>
      <dgm:spPr/>
      <dgm:t>
        <a:bodyPr/>
        <a:lstStyle/>
        <a:p>
          <a:endParaRPr lang="en-US"/>
        </a:p>
      </dgm:t>
    </dgm:pt>
    <dgm:pt modelId="{9757914B-EEE2-4FE3-B677-6DBED6B49F81}" type="sibTrans" cxnId="{A3B6D9A6-C587-45B0-9A57-65379D7E7DF8}">
      <dgm:prSet/>
      <dgm:spPr/>
      <dgm:t>
        <a:bodyPr/>
        <a:lstStyle/>
        <a:p>
          <a:endParaRPr lang="en-US"/>
        </a:p>
      </dgm:t>
    </dgm:pt>
    <dgm:pt modelId="{FC60730C-DF82-493F-AB1C-6674680A305F}" type="pres">
      <dgm:prSet presAssocID="{9D11E6A8-5E76-46B7-B234-310B477898EC}" presName="diagram" presStyleCnt="0">
        <dgm:presLayoutVars>
          <dgm:dir/>
          <dgm:resizeHandles val="exact"/>
        </dgm:presLayoutVars>
      </dgm:prSet>
      <dgm:spPr/>
    </dgm:pt>
    <dgm:pt modelId="{92C48C8F-76F4-441D-97C7-C134F51F967C}" type="pres">
      <dgm:prSet presAssocID="{5FBBCB88-9002-41C9-9B04-1C77877823E4}" presName="node" presStyleLbl="node1" presStyleIdx="0" presStyleCnt="5">
        <dgm:presLayoutVars>
          <dgm:bulletEnabled val="1"/>
        </dgm:presLayoutVars>
      </dgm:prSet>
      <dgm:spPr/>
    </dgm:pt>
    <dgm:pt modelId="{4B15497E-0565-4012-ACB3-8E3A30F46F77}" type="pres">
      <dgm:prSet presAssocID="{F77A4CEE-099B-4BA0-91D2-1AF26938BCA3}" presName="sibTrans" presStyleCnt="0"/>
      <dgm:spPr/>
    </dgm:pt>
    <dgm:pt modelId="{CE99C06A-D8C3-4464-8C34-0E9C267C61F5}" type="pres">
      <dgm:prSet presAssocID="{F8340B45-0C3F-48FB-AC4F-1A549802F740}" presName="node" presStyleLbl="node1" presStyleIdx="1" presStyleCnt="5">
        <dgm:presLayoutVars>
          <dgm:bulletEnabled val="1"/>
        </dgm:presLayoutVars>
      </dgm:prSet>
      <dgm:spPr/>
    </dgm:pt>
    <dgm:pt modelId="{66D8AB1F-BE79-4EBF-9235-1CE0536AC4F6}" type="pres">
      <dgm:prSet presAssocID="{D5223FD4-C62B-4CB0-B4CB-4DA5D3266977}" presName="sibTrans" presStyleCnt="0"/>
      <dgm:spPr/>
    </dgm:pt>
    <dgm:pt modelId="{7BB2895B-F19D-42AD-AADA-2675331EDE01}" type="pres">
      <dgm:prSet presAssocID="{CD0E5722-E432-4AED-9B72-7E907187093C}" presName="node" presStyleLbl="node1" presStyleIdx="2" presStyleCnt="5">
        <dgm:presLayoutVars>
          <dgm:bulletEnabled val="1"/>
        </dgm:presLayoutVars>
      </dgm:prSet>
      <dgm:spPr/>
    </dgm:pt>
    <dgm:pt modelId="{FB8612F9-CA27-417F-B5A2-95B6CEB20273}" type="pres">
      <dgm:prSet presAssocID="{44261CB5-7E26-4AAA-B749-E61CD8B1D085}" presName="sibTrans" presStyleCnt="0"/>
      <dgm:spPr/>
    </dgm:pt>
    <dgm:pt modelId="{06628BCF-D06A-4EED-AB2D-69D5D0563234}" type="pres">
      <dgm:prSet presAssocID="{3AFF75BB-2607-44BE-AB06-01EDA54E54CE}" presName="node" presStyleLbl="node1" presStyleIdx="3" presStyleCnt="5">
        <dgm:presLayoutVars>
          <dgm:bulletEnabled val="1"/>
        </dgm:presLayoutVars>
      </dgm:prSet>
      <dgm:spPr/>
    </dgm:pt>
    <dgm:pt modelId="{97CD7133-7A20-4833-9729-E30EE2E96C87}" type="pres">
      <dgm:prSet presAssocID="{39C9D39E-ACFA-4C3A-A4EE-07019577FC09}" presName="sibTrans" presStyleCnt="0"/>
      <dgm:spPr/>
    </dgm:pt>
    <dgm:pt modelId="{88486785-E88B-4200-B563-9455F1E9A3BD}" type="pres">
      <dgm:prSet presAssocID="{0750B44C-3228-4C9F-A751-8FC4B95D7755}" presName="node" presStyleLbl="node1" presStyleIdx="4" presStyleCnt="5">
        <dgm:presLayoutVars>
          <dgm:bulletEnabled val="1"/>
        </dgm:presLayoutVars>
      </dgm:prSet>
      <dgm:spPr/>
    </dgm:pt>
  </dgm:ptLst>
  <dgm:cxnLst>
    <dgm:cxn modelId="{A568A501-30E7-4180-A239-02FEBA14979E}" type="presOf" srcId="{CD0E5722-E432-4AED-9B72-7E907187093C}" destId="{7BB2895B-F19D-42AD-AADA-2675331EDE01}" srcOrd="0" destOrd="0" presId="urn:microsoft.com/office/officeart/2005/8/layout/default"/>
    <dgm:cxn modelId="{9ABE5323-7D21-4434-A84B-4A28ECEF4002}" srcId="{9D11E6A8-5E76-46B7-B234-310B477898EC}" destId="{3AFF75BB-2607-44BE-AB06-01EDA54E54CE}" srcOrd="3" destOrd="0" parTransId="{94B0D311-E60A-40A3-9094-85E5A7260828}" sibTransId="{39C9D39E-ACFA-4C3A-A4EE-07019577FC09}"/>
    <dgm:cxn modelId="{85F88342-CE2B-4B3C-BAC1-F675C7CE6803}" type="presOf" srcId="{3AFF75BB-2607-44BE-AB06-01EDA54E54CE}" destId="{06628BCF-D06A-4EED-AB2D-69D5D0563234}" srcOrd="0" destOrd="0" presId="urn:microsoft.com/office/officeart/2005/8/layout/default"/>
    <dgm:cxn modelId="{21ACC871-1074-4C8E-B691-BF4823A7814C}" type="presOf" srcId="{9D11E6A8-5E76-46B7-B234-310B477898EC}" destId="{FC60730C-DF82-493F-AB1C-6674680A305F}" srcOrd="0" destOrd="0" presId="urn:microsoft.com/office/officeart/2005/8/layout/default"/>
    <dgm:cxn modelId="{FD7DEC52-344C-455E-95AE-83DAD191968D}" type="presOf" srcId="{F8340B45-0C3F-48FB-AC4F-1A549802F740}" destId="{CE99C06A-D8C3-4464-8C34-0E9C267C61F5}" srcOrd="0" destOrd="0" presId="urn:microsoft.com/office/officeart/2005/8/layout/default"/>
    <dgm:cxn modelId="{41EF4959-9F2C-45CB-9C93-CA7AD5421CB1}" srcId="{9D11E6A8-5E76-46B7-B234-310B477898EC}" destId="{5FBBCB88-9002-41C9-9B04-1C77877823E4}" srcOrd="0" destOrd="0" parTransId="{2821C66E-0150-48CB-B37B-3199563CD5DE}" sibTransId="{F77A4CEE-099B-4BA0-91D2-1AF26938BCA3}"/>
    <dgm:cxn modelId="{C3DFB27F-FD67-4C70-AAFF-CC77C4EA67FD}" type="presOf" srcId="{0750B44C-3228-4C9F-A751-8FC4B95D7755}" destId="{88486785-E88B-4200-B563-9455F1E9A3BD}" srcOrd="0" destOrd="0" presId="urn:microsoft.com/office/officeart/2005/8/layout/default"/>
    <dgm:cxn modelId="{97677493-0613-48AE-AD0A-C11B28A959E9}" srcId="{9D11E6A8-5E76-46B7-B234-310B477898EC}" destId="{CD0E5722-E432-4AED-9B72-7E907187093C}" srcOrd="2" destOrd="0" parTransId="{D7DE5A59-C536-41CB-AFAE-3B7042848534}" sibTransId="{44261CB5-7E26-4AAA-B749-E61CD8B1D085}"/>
    <dgm:cxn modelId="{8A1934A6-70CA-4871-9255-FC00E543013C}" srcId="{9D11E6A8-5E76-46B7-B234-310B477898EC}" destId="{F8340B45-0C3F-48FB-AC4F-1A549802F740}" srcOrd="1" destOrd="0" parTransId="{F2943F8B-7698-44BF-9B28-DD776FC52EAD}" sibTransId="{D5223FD4-C62B-4CB0-B4CB-4DA5D3266977}"/>
    <dgm:cxn modelId="{A3B6D9A6-C587-45B0-9A57-65379D7E7DF8}" srcId="{9D11E6A8-5E76-46B7-B234-310B477898EC}" destId="{0750B44C-3228-4C9F-A751-8FC4B95D7755}" srcOrd="4" destOrd="0" parTransId="{511510A8-935D-4856-9B67-239666F2F303}" sibTransId="{9757914B-EEE2-4FE3-B677-6DBED6B49F81}"/>
    <dgm:cxn modelId="{DCE482E2-F4D0-474C-AA9B-45B5696963B9}" type="presOf" srcId="{5FBBCB88-9002-41C9-9B04-1C77877823E4}" destId="{92C48C8F-76F4-441D-97C7-C134F51F967C}" srcOrd="0" destOrd="0" presId="urn:microsoft.com/office/officeart/2005/8/layout/default"/>
    <dgm:cxn modelId="{EBA6993F-CB26-47CC-A5D3-AF14EC119628}" type="presParOf" srcId="{FC60730C-DF82-493F-AB1C-6674680A305F}" destId="{92C48C8F-76F4-441D-97C7-C134F51F967C}" srcOrd="0" destOrd="0" presId="urn:microsoft.com/office/officeart/2005/8/layout/default"/>
    <dgm:cxn modelId="{F80C9D07-54DE-41C1-8730-B674278EDDB4}" type="presParOf" srcId="{FC60730C-DF82-493F-AB1C-6674680A305F}" destId="{4B15497E-0565-4012-ACB3-8E3A30F46F77}" srcOrd="1" destOrd="0" presId="urn:microsoft.com/office/officeart/2005/8/layout/default"/>
    <dgm:cxn modelId="{8A908F56-B5A5-41A8-86AC-2151A2F0859F}" type="presParOf" srcId="{FC60730C-DF82-493F-AB1C-6674680A305F}" destId="{CE99C06A-D8C3-4464-8C34-0E9C267C61F5}" srcOrd="2" destOrd="0" presId="urn:microsoft.com/office/officeart/2005/8/layout/default"/>
    <dgm:cxn modelId="{9B4CD43C-4218-4945-A048-C9688114ACD7}" type="presParOf" srcId="{FC60730C-DF82-493F-AB1C-6674680A305F}" destId="{66D8AB1F-BE79-4EBF-9235-1CE0536AC4F6}" srcOrd="3" destOrd="0" presId="urn:microsoft.com/office/officeart/2005/8/layout/default"/>
    <dgm:cxn modelId="{2C34D442-44E9-4479-8732-3BF578C15533}" type="presParOf" srcId="{FC60730C-DF82-493F-AB1C-6674680A305F}" destId="{7BB2895B-F19D-42AD-AADA-2675331EDE01}" srcOrd="4" destOrd="0" presId="urn:microsoft.com/office/officeart/2005/8/layout/default"/>
    <dgm:cxn modelId="{C8604F9A-0C44-4E88-9134-01092A60E927}" type="presParOf" srcId="{FC60730C-DF82-493F-AB1C-6674680A305F}" destId="{FB8612F9-CA27-417F-B5A2-95B6CEB20273}" srcOrd="5" destOrd="0" presId="urn:microsoft.com/office/officeart/2005/8/layout/default"/>
    <dgm:cxn modelId="{2B25DFC1-7DAF-4B88-83FE-65CC1D33687B}" type="presParOf" srcId="{FC60730C-DF82-493F-AB1C-6674680A305F}" destId="{06628BCF-D06A-4EED-AB2D-69D5D0563234}" srcOrd="6" destOrd="0" presId="urn:microsoft.com/office/officeart/2005/8/layout/default"/>
    <dgm:cxn modelId="{05463A40-F1BB-459F-B3E0-D8421178C95C}" type="presParOf" srcId="{FC60730C-DF82-493F-AB1C-6674680A305F}" destId="{97CD7133-7A20-4833-9729-E30EE2E96C87}" srcOrd="7" destOrd="0" presId="urn:microsoft.com/office/officeart/2005/8/layout/default"/>
    <dgm:cxn modelId="{1BAE9276-1575-4E9D-A954-FD20D1C756F8}" type="presParOf" srcId="{FC60730C-DF82-493F-AB1C-6674680A305F}" destId="{88486785-E88B-4200-B563-9455F1E9A3B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2F8CE6-2F03-4235-98EC-3C13355E4FF3}" type="doc">
      <dgm:prSet loTypeId="urn:microsoft.com/office/officeart/2008/layout/LinedList" loCatId="list" qsTypeId="urn:microsoft.com/office/officeart/2005/8/quickstyle/simple3" qsCatId="simple" csTypeId="urn:microsoft.com/office/officeart/2005/8/colors/accent1_2" csCatId="accent1"/>
      <dgm:spPr/>
      <dgm:t>
        <a:bodyPr/>
        <a:lstStyle/>
        <a:p>
          <a:endParaRPr lang="en-US"/>
        </a:p>
      </dgm:t>
    </dgm:pt>
    <dgm:pt modelId="{9B58D678-0768-458F-BC17-82B4F2B3CB31}">
      <dgm:prSet/>
      <dgm:spPr/>
      <dgm:t>
        <a:bodyPr/>
        <a:lstStyle/>
        <a:p>
          <a:r>
            <a:rPr lang="en-MY"/>
            <a:t>Data are basic facts or values. </a:t>
          </a:r>
          <a:endParaRPr lang="en-US"/>
        </a:p>
      </dgm:t>
    </dgm:pt>
    <dgm:pt modelId="{6DBFFBD8-4A3E-48A9-BF1C-BAA62E7CDB70}" type="parTrans" cxnId="{FD18E7BB-9351-4447-A9FF-8613B3840D73}">
      <dgm:prSet/>
      <dgm:spPr/>
      <dgm:t>
        <a:bodyPr/>
        <a:lstStyle/>
        <a:p>
          <a:endParaRPr lang="en-US"/>
        </a:p>
      </dgm:t>
    </dgm:pt>
    <dgm:pt modelId="{8618DE6D-F696-4CDE-8BAD-1038CC0C8305}" type="sibTrans" cxnId="{FD18E7BB-9351-4447-A9FF-8613B3840D73}">
      <dgm:prSet/>
      <dgm:spPr/>
      <dgm:t>
        <a:bodyPr/>
        <a:lstStyle/>
        <a:p>
          <a:endParaRPr lang="en-US"/>
        </a:p>
      </dgm:t>
    </dgm:pt>
    <dgm:pt modelId="{F8DCEEC6-8FBE-447C-B6A9-04C041E943A2}">
      <dgm:prSet/>
      <dgm:spPr/>
      <dgm:t>
        <a:bodyPr/>
        <a:lstStyle/>
        <a:p>
          <a:r>
            <a:rPr lang="en-MY"/>
            <a:t>A database is an organized collection of data. Instead of having all the data in a list with a random order, a database provides a structure to organize the data.</a:t>
          </a:r>
          <a:endParaRPr lang="en-US"/>
        </a:p>
      </dgm:t>
    </dgm:pt>
    <dgm:pt modelId="{2729FD18-0933-44D5-B838-D05C2036DA24}" type="parTrans" cxnId="{C8A98775-EFB1-4176-AE80-ACA2395482AE}">
      <dgm:prSet/>
      <dgm:spPr/>
      <dgm:t>
        <a:bodyPr/>
        <a:lstStyle/>
        <a:p>
          <a:endParaRPr lang="en-US"/>
        </a:p>
      </dgm:t>
    </dgm:pt>
    <dgm:pt modelId="{85BE0314-E5AE-4981-A93E-277F494EDBFA}" type="sibTrans" cxnId="{C8A98775-EFB1-4176-AE80-ACA2395482AE}">
      <dgm:prSet/>
      <dgm:spPr/>
      <dgm:t>
        <a:bodyPr/>
        <a:lstStyle/>
        <a:p>
          <a:endParaRPr lang="en-US"/>
        </a:p>
      </dgm:t>
    </dgm:pt>
    <dgm:pt modelId="{DFBCCE98-4107-417C-A6CE-1BC346DE1EAD}">
      <dgm:prSet/>
      <dgm:spPr/>
      <dgm:t>
        <a:bodyPr/>
        <a:lstStyle/>
        <a:p>
          <a:r>
            <a:rPr lang="en-MY"/>
            <a:t>Understanding how databases are organized can help you retrieve information more efficiently.</a:t>
          </a:r>
          <a:endParaRPr lang="en-US"/>
        </a:p>
      </dgm:t>
    </dgm:pt>
    <dgm:pt modelId="{D4637BE5-F9EC-4985-B7E9-68037BF29E9B}" type="parTrans" cxnId="{2D41EACB-3708-49D3-9EAA-432353171BB0}">
      <dgm:prSet/>
      <dgm:spPr/>
      <dgm:t>
        <a:bodyPr/>
        <a:lstStyle/>
        <a:p>
          <a:endParaRPr lang="en-US"/>
        </a:p>
      </dgm:t>
    </dgm:pt>
    <dgm:pt modelId="{CDEA24B9-86FF-40D3-BAEE-EA7CAE16268F}" type="sibTrans" cxnId="{2D41EACB-3708-49D3-9EAA-432353171BB0}">
      <dgm:prSet/>
      <dgm:spPr/>
      <dgm:t>
        <a:bodyPr/>
        <a:lstStyle/>
        <a:p>
          <a:endParaRPr lang="en-US"/>
        </a:p>
      </dgm:t>
    </dgm:pt>
    <dgm:pt modelId="{FF669790-8F42-425C-874D-E75CA229C05E}" type="pres">
      <dgm:prSet presAssocID="{432F8CE6-2F03-4235-98EC-3C13355E4FF3}" presName="vert0" presStyleCnt="0">
        <dgm:presLayoutVars>
          <dgm:dir/>
          <dgm:animOne val="branch"/>
          <dgm:animLvl val="lvl"/>
        </dgm:presLayoutVars>
      </dgm:prSet>
      <dgm:spPr/>
    </dgm:pt>
    <dgm:pt modelId="{96241895-31BC-404C-BE76-B733338C2F23}" type="pres">
      <dgm:prSet presAssocID="{9B58D678-0768-458F-BC17-82B4F2B3CB31}" presName="thickLine" presStyleLbl="alignNode1" presStyleIdx="0" presStyleCnt="3"/>
      <dgm:spPr/>
    </dgm:pt>
    <dgm:pt modelId="{517184AA-D85C-44BC-8165-43CA9B672544}" type="pres">
      <dgm:prSet presAssocID="{9B58D678-0768-458F-BC17-82B4F2B3CB31}" presName="horz1" presStyleCnt="0"/>
      <dgm:spPr/>
    </dgm:pt>
    <dgm:pt modelId="{87D8459F-84A2-45CA-BE5E-15CC3DC74DB0}" type="pres">
      <dgm:prSet presAssocID="{9B58D678-0768-458F-BC17-82B4F2B3CB31}" presName="tx1" presStyleLbl="revTx" presStyleIdx="0" presStyleCnt="3"/>
      <dgm:spPr/>
    </dgm:pt>
    <dgm:pt modelId="{BBEA7D28-3F5C-4C28-B544-2E4002037936}" type="pres">
      <dgm:prSet presAssocID="{9B58D678-0768-458F-BC17-82B4F2B3CB31}" presName="vert1" presStyleCnt="0"/>
      <dgm:spPr/>
    </dgm:pt>
    <dgm:pt modelId="{742D2E6A-7C2A-4A7E-8CC7-F8BC1DD69AB4}" type="pres">
      <dgm:prSet presAssocID="{F8DCEEC6-8FBE-447C-B6A9-04C041E943A2}" presName="thickLine" presStyleLbl="alignNode1" presStyleIdx="1" presStyleCnt="3"/>
      <dgm:spPr/>
    </dgm:pt>
    <dgm:pt modelId="{D52C7FB6-CEB1-4690-A37B-9144CDB9230F}" type="pres">
      <dgm:prSet presAssocID="{F8DCEEC6-8FBE-447C-B6A9-04C041E943A2}" presName="horz1" presStyleCnt="0"/>
      <dgm:spPr/>
    </dgm:pt>
    <dgm:pt modelId="{C8B2EC28-CB6D-4D5C-973F-00D52CC3B726}" type="pres">
      <dgm:prSet presAssocID="{F8DCEEC6-8FBE-447C-B6A9-04C041E943A2}" presName="tx1" presStyleLbl="revTx" presStyleIdx="1" presStyleCnt="3"/>
      <dgm:spPr/>
    </dgm:pt>
    <dgm:pt modelId="{3C23A560-D4AF-4389-9A47-17DE2F5876F6}" type="pres">
      <dgm:prSet presAssocID="{F8DCEEC6-8FBE-447C-B6A9-04C041E943A2}" presName="vert1" presStyleCnt="0"/>
      <dgm:spPr/>
    </dgm:pt>
    <dgm:pt modelId="{16AB0E06-7C04-45F2-87E9-1B97BF221CD7}" type="pres">
      <dgm:prSet presAssocID="{DFBCCE98-4107-417C-A6CE-1BC346DE1EAD}" presName="thickLine" presStyleLbl="alignNode1" presStyleIdx="2" presStyleCnt="3"/>
      <dgm:spPr/>
    </dgm:pt>
    <dgm:pt modelId="{B450B3F5-891A-4F65-BADD-C7115E2E1921}" type="pres">
      <dgm:prSet presAssocID="{DFBCCE98-4107-417C-A6CE-1BC346DE1EAD}" presName="horz1" presStyleCnt="0"/>
      <dgm:spPr/>
    </dgm:pt>
    <dgm:pt modelId="{BA8CF009-B8FF-443F-8324-4523408FE873}" type="pres">
      <dgm:prSet presAssocID="{DFBCCE98-4107-417C-A6CE-1BC346DE1EAD}" presName="tx1" presStyleLbl="revTx" presStyleIdx="2" presStyleCnt="3"/>
      <dgm:spPr/>
    </dgm:pt>
    <dgm:pt modelId="{87DEF089-6B2D-40C4-A2F0-24C63B1EA1AB}" type="pres">
      <dgm:prSet presAssocID="{DFBCCE98-4107-417C-A6CE-1BC346DE1EAD}" presName="vert1" presStyleCnt="0"/>
      <dgm:spPr/>
    </dgm:pt>
  </dgm:ptLst>
  <dgm:cxnLst>
    <dgm:cxn modelId="{C8A98775-EFB1-4176-AE80-ACA2395482AE}" srcId="{432F8CE6-2F03-4235-98EC-3C13355E4FF3}" destId="{F8DCEEC6-8FBE-447C-B6A9-04C041E943A2}" srcOrd="1" destOrd="0" parTransId="{2729FD18-0933-44D5-B838-D05C2036DA24}" sibTransId="{85BE0314-E5AE-4981-A93E-277F494EDBFA}"/>
    <dgm:cxn modelId="{3585A084-2104-4752-9AB0-23447135BB72}" type="presOf" srcId="{F8DCEEC6-8FBE-447C-B6A9-04C041E943A2}" destId="{C8B2EC28-CB6D-4D5C-973F-00D52CC3B726}" srcOrd="0" destOrd="0" presId="urn:microsoft.com/office/officeart/2008/layout/LinedList"/>
    <dgm:cxn modelId="{46712A8F-CC73-4A12-BF54-3987A966959C}" type="presOf" srcId="{DFBCCE98-4107-417C-A6CE-1BC346DE1EAD}" destId="{BA8CF009-B8FF-443F-8324-4523408FE873}" srcOrd="0" destOrd="0" presId="urn:microsoft.com/office/officeart/2008/layout/LinedList"/>
    <dgm:cxn modelId="{CDC5E4A1-C1D6-4ADA-934E-8D491AFE6219}" type="presOf" srcId="{432F8CE6-2F03-4235-98EC-3C13355E4FF3}" destId="{FF669790-8F42-425C-874D-E75CA229C05E}" srcOrd="0" destOrd="0" presId="urn:microsoft.com/office/officeart/2008/layout/LinedList"/>
    <dgm:cxn modelId="{A2E810BB-9634-4BC1-8B2C-55B15AFD0B3E}" type="presOf" srcId="{9B58D678-0768-458F-BC17-82B4F2B3CB31}" destId="{87D8459F-84A2-45CA-BE5E-15CC3DC74DB0}" srcOrd="0" destOrd="0" presId="urn:microsoft.com/office/officeart/2008/layout/LinedList"/>
    <dgm:cxn modelId="{FD18E7BB-9351-4447-A9FF-8613B3840D73}" srcId="{432F8CE6-2F03-4235-98EC-3C13355E4FF3}" destId="{9B58D678-0768-458F-BC17-82B4F2B3CB31}" srcOrd="0" destOrd="0" parTransId="{6DBFFBD8-4A3E-48A9-BF1C-BAA62E7CDB70}" sibTransId="{8618DE6D-F696-4CDE-8BAD-1038CC0C8305}"/>
    <dgm:cxn modelId="{2D41EACB-3708-49D3-9EAA-432353171BB0}" srcId="{432F8CE6-2F03-4235-98EC-3C13355E4FF3}" destId="{DFBCCE98-4107-417C-A6CE-1BC346DE1EAD}" srcOrd="2" destOrd="0" parTransId="{D4637BE5-F9EC-4985-B7E9-68037BF29E9B}" sibTransId="{CDEA24B9-86FF-40D3-BAEE-EA7CAE16268F}"/>
    <dgm:cxn modelId="{4D4F0FE1-B7CC-4522-A805-8000CC72DB32}" type="presParOf" srcId="{FF669790-8F42-425C-874D-E75CA229C05E}" destId="{96241895-31BC-404C-BE76-B733338C2F23}" srcOrd="0" destOrd="0" presId="urn:microsoft.com/office/officeart/2008/layout/LinedList"/>
    <dgm:cxn modelId="{76846D67-A165-4EAF-83C2-36608DEEDB6F}" type="presParOf" srcId="{FF669790-8F42-425C-874D-E75CA229C05E}" destId="{517184AA-D85C-44BC-8165-43CA9B672544}" srcOrd="1" destOrd="0" presId="urn:microsoft.com/office/officeart/2008/layout/LinedList"/>
    <dgm:cxn modelId="{3199614F-8E10-4BC5-BEA7-2F6A6687B503}" type="presParOf" srcId="{517184AA-D85C-44BC-8165-43CA9B672544}" destId="{87D8459F-84A2-45CA-BE5E-15CC3DC74DB0}" srcOrd="0" destOrd="0" presId="urn:microsoft.com/office/officeart/2008/layout/LinedList"/>
    <dgm:cxn modelId="{9304AD2B-86CA-4CDA-B94C-F313A970A22C}" type="presParOf" srcId="{517184AA-D85C-44BC-8165-43CA9B672544}" destId="{BBEA7D28-3F5C-4C28-B544-2E4002037936}" srcOrd="1" destOrd="0" presId="urn:microsoft.com/office/officeart/2008/layout/LinedList"/>
    <dgm:cxn modelId="{F90A4D83-6567-4D96-845F-E1CF5A90F3CB}" type="presParOf" srcId="{FF669790-8F42-425C-874D-E75CA229C05E}" destId="{742D2E6A-7C2A-4A7E-8CC7-F8BC1DD69AB4}" srcOrd="2" destOrd="0" presId="urn:microsoft.com/office/officeart/2008/layout/LinedList"/>
    <dgm:cxn modelId="{1E3805C6-84CF-41A3-8D59-0037A904BB38}" type="presParOf" srcId="{FF669790-8F42-425C-874D-E75CA229C05E}" destId="{D52C7FB6-CEB1-4690-A37B-9144CDB9230F}" srcOrd="3" destOrd="0" presId="urn:microsoft.com/office/officeart/2008/layout/LinedList"/>
    <dgm:cxn modelId="{3B77F830-08D4-4E4E-A2D3-D7803C0354F6}" type="presParOf" srcId="{D52C7FB6-CEB1-4690-A37B-9144CDB9230F}" destId="{C8B2EC28-CB6D-4D5C-973F-00D52CC3B726}" srcOrd="0" destOrd="0" presId="urn:microsoft.com/office/officeart/2008/layout/LinedList"/>
    <dgm:cxn modelId="{1D1121FA-CE70-4380-B956-0B647926CFC3}" type="presParOf" srcId="{D52C7FB6-CEB1-4690-A37B-9144CDB9230F}" destId="{3C23A560-D4AF-4389-9A47-17DE2F5876F6}" srcOrd="1" destOrd="0" presId="urn:microsoft.com/office/officeart/2008/layout/LinedList"/>
    <dgm:cxn modelId="{6A47BAC4-3843-4735-996E-51278061E19D}" type="presParOf" srcId="{FF669790-8F42-425C-874D-E75CA229C05E}" destId="{16AB0E06-7C04-45F2-87E9-1B97BF221CD7}" srcOrd="4" destOrd="0" presId="urn:microsoft.com/office/officeart/2008/layout/LinedList"/>
    <dgm:cxn modelId="{392EF2B8-43FB-4425-B487-4C51FCDD0547}" type="presParOf" srcId="{FF669790-8F42-425C-874D-E75CA229C05E}" destId="{B450B3F5-891A-4F65-BADD-C7115E2E1921}" srcOrd="5" destOrd="0" presId="urn:microsoft.com/office/officeart/2008/layout/LinedList"/>
    <dgm:cxn modelId="{C33E5DE9-3986-464F-9CF3-C85C56DB4B23}" type="presParOf" srcId="{B450B3F5-891A-4F65-BADD-C7115E2E1921}" destId="{BA8CF009-B8FF-443F-8324-4523408FE873}" srcOrd="0" destOrd="0" presId="urn:microsoft.com/office/officeart/2008/layout/LinedList"/>
    <dgm:cxn modelId="{E2DD4A32-9B03-4635-A3FA-E7343EF9E167}" type="presParOf" srcId="{B450B3F5-891A-4F65-BADD-C7115E2E1921}" destId="{87DEF089-6B2D-40C4-A2F0-24C63B1EA1A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B55D17-2138-4A94-A757-0C84143C4A8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4D46650-7BD5-442D-95AB-217265D3B35E}">
      <dgm:prSet/>
      <dgm:spPr/>
      <dgm:t>
        <a:bodyPr/>
        <a:lstStyle/>
        <a:p>
          <a:r>
            <a:rPr lang="en-MY"/>
            <a:t>Used to integrate data by searching the records, listing out and composing it that consist in the database.</a:t>
          </a:r>
          <a:endParaRPr lang="en-US"/>
        </a:p>
      </dgm:t>
    </dgm:pt>
    <dgm:pt modelId="{BBE027CF-A5E5-45A9-BA32-C5A1AA1A1888}" type="parTrans" cxnId="{B9845A8A-E7ED-4F27-8BD5-33A145D083FD}">
      <dgm:prSet/>
      <dgm:spPr/>
      <dgm:t>
        <a:bodyPr/>
        <a:lstStyle/>
        <a:p>
          <a:endParaRPr lang="en-US"/>
        </a:p>
      </dgm:t>
    </dgm:pt>
    <dgm:pt modelId="{E8AC2ABE-AE59-4896-A740-02D19DBCA942}" type="sibTrans" cxnId="{B9845A8A-E7ED-4F27-8BD5-33A145D083FD}">
      <dgm:prSet/>
      <dgm:spPr/>
      <dgm:t>
        <a:bodyPr/>
        <a:lstStyle/>
        <a:p>
          <a:endParaRPr lang="en-US"/>
        </a:p>
      </dgm:t>
    </dgm:pt>
    <dgm:pt modelId="{AD08F629-25D9-4912-BC4B-8A0FDF8D3266}">
      <dgm:prSet/>
      <dgm:spPr/>
      <dgm:t>
        <a:bodyPr/>
        <a:lstStyle/>
        <a:p>
          <a:r>
            <a:rPr lang="en-MY"/>
            <a:t>Primary key :- can only defined once in table</a:t>
          </a:r>
          <a:endParaRPr lang="en-US"/>
        </a:p>
      </dgm:t>
    </dgm:pt>
    <dgm:pt modelId="{0EC80B41-F81C-49C3-B0C4-24EF4D9BB730}" type="parTrans" cxnId="{BBEFE428-456F-4770-8C51-A9BBA1F0D6C8}">
      <dgm:prSet/>
      <dgm:spPr/>
      <dgm:t>
        <a:bodyPr/>
        <a:lstStyle/>
        <a:p>
          <a:endParaRPr lang="en-US"/>
        </a:p>
      </dgm:t>
    </dgm:pt>
    <dgm:pt modelId="{85CB6C8C-C149-4F5A-B61D-ABC602611006}" type="sibTrans" cxnId="{BBEFE428-456F-4770-8C51-A9BBA1F0D6C8}">
      <dgm:prSet/>
      <dgm:spPr/>
      <dgm:t>
        <a:bodyPr/>
        <a:lstStyle/>
        <a:p>
          <a:endParaRPr lang="en-US"/>
        </a:p>
      </dgm:t>
    </dgm:pt>
    <dgm:pt modelId="{2DD76342-ACC7-4418-8733-4AB5B85210D6}">
      <dgm:prSet/>
      <dgm:spPr/>
      <dgm:t>
        <a:bodyPr/>
        <a:lstStyle/>
        <a:p>
          <a:r>
            <a:rPr lang="en-MY"/>
            <a:t>- cannot accept NULL value</a:t>
          </a:r>
          <a:endParaRPr lang="en-US"/>
        </a:p>
      </dgm:t>
    </dgm:pt>
    <dgm:pt modelId="{B37D6473-0256-45C2-9041-CDEC55C57BF8}" type="parTrans" cxnId="{7A39BCC1-AFAF-4A73-8B51-F506E0ED86A5}">
      <dgm:prSet/>
      <dgm:spPr/>
      <dgm:t>
        <a:bodyPr/>
        <a:lstStyle/>
        <a:p>
          <a:endParaRPr lang="en-US"/>
        </a:p>
      </dgm:t>
    </dgm:pt>
    <dgm:pt modelId="{6FCD836A-AC04-4D74-BF3D-6766EE0A4C36}" type="sibTrans" cxnId="{7A39BCC1-AFAF-4A73-8B51-F506E0ED86A5}">
      <dgm:prSet/>
      <dgm:spPr/>
      <dgm:t>
        <a:bodyPr/>
        <a:lstStyle/>
        <a:p>
          <a:endParaRPr lang="en-US"/>
        </a:p>
      </dgm:t>
    </dgm:pt>
    <dgm:pt modelId="{FC16EF81-1CFF-425C-AA3D-2836EC841130}" type="pres">
      <dgm:prSet presAssocID="{26B55D17-2138-4A94-A757-0C84143C4A81}" presName="root" presStyleCnt="0">
        <dgm:presLayoutVars>
          <dgm:dir/>
          <dgm:resizeHandles val="exact"/>
        </dgm:presLayoutVars>
      </dgm:prSet>
      <dgm:spPr/>
    </dgm:pt>
    <dgm:pt modelId="{D8432001-A6F2-40BA-B232-C86F0DBA1680}" type="pres">
      <dgm:prSet presAssocID="{44D46650-7BD5-442D-95AB-217265D3B35E}" presName="compNode" presStyleCnt="0"/>
      <dgm:spPr/>
    </dgm:pt>
    <dgm:pt modelId="{1405862D-C91B-44A8-9CF8-701E479BA7CF}" type="pres">
      <dgm:prSet presAssocID="{44D46650-7BD5-442D-95AB-217265D3B35E}" presName="bgRect" presStyleLbl="bgShp" presStyleIdx="0" presStyleCnt="2"/>
      <dgm:spPr/>
    </dgm:pt>
    <dgm:pt modelId="{209BF8CB-3DAD-4F27-9AD3-09FF4A4D9F46}" type="pres">
      <dgm:prSet presAssocID="{44D46650-7BD5-442D-95AB-217265D3B35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05D3C26A-8DFF-4A52-9CEE-84390FC08629}" type="pres">
      <dgm:prSet presAssocID="{44D46650-7BD5-442D-95AB-217265D3B35E}" presName="spaceRect" presStyleCnt="0"/>
      <dgm:spPr/>
    </dgm:pt>
    <dgm:pt modelId="{E060ADF7-30E2-49FC-8C28-322988315F77}" type="pres">
      <dgm:prSet presAssocID="{44D46650-7BD5-442D-95AB-217265D3B35E}" presName="parTx" presStyleLbl="revTx" presStyleIdx="0" presStyleCnt="3">
        <dgm:presLayoutVars>
          <dgm:chMax val="0"/>
          <dgm:chPref val="0"/>
        </dgm:presLayoutVars>
      </dgm:prSet>
      <dgm:spPr/>
    </dgm:pt>
    <dgm:pt modelId="{423F1BA3-49A7-4CE0-B7F2-6E609E59DE66}" type="pres">
      <dgm:prSet presAssocID="{E8AC2ABE-AE59-4896-A740-02D19DBCA942}" presName="sibTrans" presStyleCnt="0"/>
      <dgm:spPr/>
    </dgm:pt>
    <dgm:pt modelId="{32C68BAF-7D44-4DFA-A010-DCA5DC5B2E74}" type="pres">
      <dgm:prSet presAssocID="{AD08F629-25D9-4912-BC4B-8A0FDF8D3266}" presName="compNode" presStyleCnt="0"/>
      <dgm:spPr/>
    </dgm:pt>
    <dgm:pt modelId="{7011C125-22A4-4B31-AFB9-DA8A6C484170}" type="pres">
      <dgm:prSet presAssocID="{AD08F629-25D9-4912-BC4B-8A0FDF8D3266}" presName="bgRect" presStyleLbl="bgShp" presStyleIdx="1" presStyleCnt="2"/>
      <dgm:spPr/>
    </dgm:pt>
    <dgm:pt modelId="{C30233BE-3561-43E5-A7BF-D61B671D56D6}" type="pres">
      <dgm:prSet presAssocID="{AD08F629-25D9-4912-BC4B-8A0FDF8D326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ey"/>
        </a:ext>
      </dgm:extLst>
    </dgm:pt>
    <dgm:pt modelId="{BD7A27E8-0411-47B3-9ABA-7774495F4E88}" type="pres">
      <dgm:prSet presAssocID="{AD08F629-25D9-4912-BC4B-8A0FDF8D3266}" presName="spaceRect" presStyleCnt="0"/>
      <dgm:spPr/>
    </dgm:pt>
    <dgm:pt modelId="{22B5BC4C-7478-4A01-A0DD-AFB16FB3D5A4}" type="pres">
      <dgm:prSet presAssocID="{AD08F629-25D9-4912-BC4B-8A0FDF8D3266}" presName="parTx" presStyleLbl="revTx" presStyleIdx="1" presStyleCnt="3">
        <dgm:presLayoutVars>
          <dgm:chMax val="0"/>
          <dgm:chPref val="0"/>
        </dgm:presLayoutVars>
      </dgm:prSet>
      <dgm:spPr/>
    </dgm:pt>
    <dgm:pt modelId="{449E9926-B8E6-4438-8B68-80F122C0914C}" type="pres">
      <dgm:prSet presAssocID="{AD08F629-25D9-4912-BC4B-8A0FDF8D3266}" presName="desTx" presStyleLbl="revTx" presStyleIdx="2" presStyleCnt="3">
        <dgm:presLayoutVars/>
      </dgm:prSet>
      <dgm:spPr/>
    </dgm:pt>
  </dgm:ptLst>
  <dgm:cxnLst>
    <dgm:cxn modelId="{FDC92F15-E933-4818-990B-8EC0981B17A5}" type="presOf" srcId="{AD08F629-25D9-4912-BC4B-8A0FDF8D3266}" destId="{22B5BC4C-7478-4A01-A0DD-AFB16FB3D5A4}" srcOrd="0" destOrd="0" presId="urn:microsoft.com/office/officeart/2018/2/layout/IconVerticalSolidList"/>
    <dgm:cxn modelId="{BBEFE428-456F-4770-8C51-A9BBA1F0D6C8}" srcId="{26B55D17-2138-4A94-A757-0C84143C4A81}" destId="{AD08F629-25D9-4912-BC4B-8A0FDF8D3266}" srcOrd="1" destOrd="0" parTransId="{0EC80B41-F81C-49C3-B0C4-24EF4D9BB730}" sibTransId="{85CB6C8C-C149-4F5A-B61D-ABC602611006}"/>
    <dgm:cxn modelId="{E2E2BE41-E14C-4C73-9CC7-1503962D7C83}" type="presOf" srcId="{44D46650-7BD5-442D-95AB-217265D3B35E}" destId="{E060ADF7-30E2-49FC-8C28-322988315F77}" srcOrd="0" destOrd="0" presId="urn:microsoft.com/office/officeart/2018/2/layout/IconVerticalSolidList"/>
    <dgm:cxn modelId="{B9845A8A-E7ED-4F27-8BD5-33A145D083FD}" srcId="{26B55D17-2138-4A94-A757-0C84143C4A81}" destId="{44D46650-7BD5-442D-95AB-217265D3B35E}" srcOrd="0" destOrd="0" parTransId="{BBE027CF-A5E5-45A9-BA32-C5A1AA1A1888}" sibTransId="{E8AC2ABE-AE59-4896-A740-02D19DBCA942}"/>
    <dgm:cxn modelId="{41F1449D-213F-4495-A2E2-0440D6C3B24C}" type="presOf" srcId="{26B55D17-2138-4A94-A757-0C84143C4A81}" destId="{FC16EF81-1CFF-425C-AA3D-2836EC841130}" srcOrd="0" destOrd="0" presId="urn:microsoft.com/office/officeart/2018/2/layout/IconVerticalSolidList"/>
    <dgm:cxn modelId="{7A39BCC1-AFAF-4A73-8B51-F506E0ED86A5}" srcId="{AD08F629-25D9-4912-BC4B-8A0FDF8D3266}" destId="{2DD76342-ACC7-4418-8733-4AB5B85210D6}" srcOrd="0" destOrd="0" parTransId="{B37D6473-0256-45C2-9041-CDEC55C57BF8}" sibTransId="{6FCD836A-AC04-4D74-BF3D-6766EE0A4C36}"/>
    <dgm:cxn modelId="{63C20FF2-C97E-4CD4-990C-F159505D67E2}" type="presOf" srcId="{2DD76342-ACC7-4418-8733-4AB5B85210D6}" destId="{449E9926-B8E6-4438-8B68-80F122C0914C}" srcOrd="0" destOrd="0" presId="urn:microsoft.com/office/officeart/2018/2/layout/IconVerticalSolidList"/>
    <dgm:cxn modelId="{DBE479D4-AC2A-4CC6-AD96-6E7E83FCB483}" type="presParOf" srcId="{FC16EF81-1CFF-425C-AA3D-2836EC841130}" destId="{D8432001-A6F2-40BA-B232-C86F0DBA1680}" srcOrd="0" destOrd="0" presId="urn:microsoft.com/office/officeart/2018/2/layout/IconVerticalSolidList"/>
    <dgm:cxn modelId="{0C5D5710-6D0B-48D0-97CB-D9909C3DCB8E}" type="presParOf" srcId="{D8432001-A6F2-40BA-B232-C86F0DBA1680}" destId="{1405862D-C91B-44A8-9CF8-701E479BA7CF}" srcOrd="0" destOrd="0" presId="urn:microsoft.com/office/officeart/2018/2/layout/IconVerticalSolidList"/>
    <dgm:cxn modelId="{0F86F149-E3CA-4D42-B701-EAF408E058C2}" type="presParOf" srcId="{D8432001-A6F2-40BA-B232-C86F0DBA1680}" destId="{209BF8CB-3DAD-4F27-9AD3-09FF4A4D9F46}" srcOrd="1" destOrd="0" presId="urn:microsoft.com/office/officeart/2018/2/layout/IconVerticalSolidList"/>
    <dgm:cxn modelId="{0FF5C5A7-FF41-4B83-A4AD-30DCFAD759B1}" type="presParOf" srcId="{D8432001-A6F2-40BA-B232-C86F0DBA1680}" destId="{05D3C26A-8DFF-4A52-9CEE-84390FC08629}" srcOrd="2" destOrd="0" presId="urn:microsoft.com/office/officeart/2018/2/layout/IconVerticalSolidList"/>
    <dgm:cxn modelId="{31BE585D-3576-4037-AD72-10B2817558F4}" type="presParOf" srcId="{D8432001-A6F2-40BA-B232-C86F0DBA1680}" destId="{E060ADF7-30E2-49FC-8C28-322988315F77}" srcOrd="3" destOrd="0" presId="urn:microsoft.com/office/officeart/2018/2/layout/IconVerticalSolidList"/>
    <dgm:cxn modelId="{4DD12E05-8CEE-43A2-BDE7-F37FA33F2759}" type="presParOf" srcId="{FC16EF81-1CFF-425C-AA3D-2836EC841130}" destId="{423F1BA3-49A7-4CE0-B7F2-6E609E59DE66}" srcOrd="1" destOrd="0" presId="urn:microsoft.com/office/officeart/2018/2/layout/IconVerticalSolidList"/>
    <dgm:cxn modelId="{0260B1B2-B1DE-4DD1-B38B-B3E535312496}" type="presParOf" srcId="{FC16EF81-1CFF-425C-AA3D-2836EC841130}" destId="{32C68BAF-7D44-4DFA-A010-DCA5DC5B2E74}" srcOrd="2" destOrd="0" presId="urn:microsoft.com/office/officeart/2018/2/layout/IconVerticalSolidList"/>
    <dgm:cxn modelId="{AEA11A01-F251-421A-AB3C-946B580A7510}" type="presParOf" srcId="{32C68BAF-7D44-4DFA-A010-DCA5DC5B2E74}" destId="{7011C125-22A4-4B31-AFB9-DA8A6C484170}" srcOrd="0" destOrd="0" presId="urn:microsoft.com/office/officeart/2018/2/layout/IconVerticalSolidList"/>
    <dgm:cxn modelId="{243AD0E7-B48E-4FA5-8827-195BD6437611}" type="presParOf" srcId="{32C68BAF-7D44-4DFA-A010-DCA5DC5B2E74}" destId="{C30233BE-3561-43E5-A7BF-D61B671D56D6}" srcOrd="1" destOrd="0" presId="urn:microsoft.com/office/officeart/2018/2/layout/IconVerticalSolidList"/>
    <dgm:cxn modelId="{7CB2F39E-E22A-47A3-986A-A7FECD0522BE}" type="presParOf" srcId="{32C68BAF-7D44-4DFA-A010-DCA5DC5B2E74}" destId="{BD7A27E8-0411-47B3-9ABA-7774495F4E88}" srcOrd="2" destOrd="0" presId="urn:microsoft.com/office/officeart/2018/2/layout/IconVerticalSolidList"/>
    <dgm:cxn modelId="{5DCBB861-B97B-4C7B-8C3E-0E2F95597016}" type="presParOf" srcId="{32C68BAF-7D44-4DFA-A010-DCA5DC5B2E74}" destId="{22B5BC4C-7478-4A01-A0DD-AFB16FB3D5A4}" srcOrd="3" destOrd="0" presId="urn:microsoft.com/office/officeart/2018/2/layout/IconVerticalSolidList"/>
    <dgm:cxn modelId="{AE9BA837-AE88-464C-87D3-8D39322C3089}" type="presParOf" srcId="{32C68BAF-7D44-4DFA-A010-DCA5DC5B2E74}" destId="{449E9926-B8E6-4438-8B68-80F122C0914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4D2C13-5650-41A7-9320-4DB1D515F92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8C2E09E-2D62-4661-99B6-B8FD7A628455}">
      <dgm:prSet/>
      <dgm:spPr/>
      <dgm:t>
        <a:bodyPr/>
        <a:lstStyle/>
        <a:p>
          <a:r>
            <a:rPr lang="en-MY"/>
            <a:t>Basically, there are two common types of data processing: Batch processing and Real-time processing </a:t>
          </a:r>
          <a:endParaRPr lang="en-US"/>
        </a:p>
      </dgm:t>
    </dgm:pt>
    <dgm:pt modelId="{B36F07D7-BA3B-471D-AA9B-D6239945705B}" type="parTrans" cxnId="{D7C9A35C-C4DA-4400-A824-2E3CCAEEACD7}">
      <dgm:prSet/>
      <dgm:spPr/>
      <dgm:t>
        <a:bodyPr/>
        <a:lstStyle/>
        <a:p>
          <a:endParaRPr lang="en-US"/>
        </a:p>
      </dgm:t>
    </dgm:pt>
    <dgm:pt modelId="{14D319E2-4E13-4E80-95D9-6B4BFB5B887E}" type="sibTrans" cxnId="{D7C9A35C-C4DA-4400-A824-2E3CCAEEACD7}">
      <dgm:prSet/>
      <dgm:spPr/>
      <dgm:t>
        <a:bodyPr/>
        <a:lstStyle/>
        <a:p>
          <a:endParaRPr lang="en-US"/>
        </a:p>
      </dgm:t>
    </dgm:pt>
    <dgm:pt modelId="{ADF29488-E7F4-49A4-A70B-C7B433542E7C}">
      <dgm:prSet/>
      <dgm:spPr/>
      <dgm:t>
        <a:bodyPr/>
        <a:lstStyle/>
        <a:p>
          <a:r>
            <a:rPr lang="en-MY"/>
            <a:t>We will learn each about each processing method. </a:t>
          </a:r>
          <a:endParaRPr lang="en-US"/>
        </a:p>
      </dgm:t>
    </dgm:pt>
    <dgm:pt modelId="{56B45CC0-8E7D-4E4A-BEF7-3AA1C77C414B}" type="parTrans" cxnId="{D776660F-F4F0-41EE-978D-63D49BD7233D}">
      <dgm:prSet/>
      <dgm:spPr/>
      <dgm:t>
        <a:bodyPr/>
        <a:lstStyle/>
        <a:p>
          <a:endParaRPr lang="en-US"/>
        </a:p>
      </dgm:t>
    </dgm:pt>
    <dgm:pt modelId="{3AAD334B-8687-4544-8E2F-543355D19F56}" type="sibTrans" cxnId="{D776660F-F4F0-41EE-978D-63D49BD7233D}">
      <dgm:prSet/>
      <dgm:spPr/>
      <dgm:t>
        <a:bodyPr/>
        <a:lstStyle/>
        <a:p>
          <a:endParaRPr lang="en-US"/>
        </a:p>
      </dgm:t>
    </dgm:pt>
    <dgm:pt modelId="{EE1DFF1C-E89D-4577-922A-460A96BF4884}">
      <dgm:prSet/>
      <dgm:spPr/>
      <dgm:t>
        <a:bodyPr/>
        <a:lstStyle/>
        <a:p>
          <a:r>
            <a:rPr lang="en-MY"/>
            <a:t>We will find the difference between Batch Processing vs Real Time Processing. </a:t>
          </a:r>
          <a:endParaRPr lang="en-US"/>
        </a:p>
      </dgm:t>
    </dgm:pt>
    <dgm:pt modelId="{C0C8CFA9-6875-4687-A7D7-68E887776001}" type="parTrans" cxnId="{2DD127A9-7B79-42AB-A8D9-3A17F7F94ED5}">
      <dgm:prSet/>
      <dgm:spPr/>
      <dgm:t>
        <a:bodyPr/>
        <a:lstStyle/>
        <a:p>
          <a:endParaRPr lang="en-US"/>
        </a:p>
      </dgm:t>
    </dgm:pt>
    <dgm:pt modelId="{AE1A4BF7-3501-4185-8C9D-613C42304582}" type="sibTrans" cxnId="{2DD127A9-7B79-42AB-A8D9-3A17F7F94ED5}">
      <dgm:prSet/>
      <dgm:spPr/>
      <dgm:t>
        <a:bodyPr/>
        <a:lstStyle/>
        <a:p>
          <a:endParaRPr lang="en-US"/>
        </a:p>
      </dgm:t>
    </dgm:pt>
    <dgm:pt modelId="{A7DB7867-671C-45CE-9D90-135BB92EB0FD}">
      <dgm:prSet/>
      <dgm:spPr/>
      <dgm:t>
        <a:bodyPr/>
        <a:lstStyle/>
        <a:p>
          <a:r>
            <a:rPr lang="en-MY"/>
            <a:t>We will also look at their advantages and disadvantages to understand both types of processing.</a:t>
          </a:r>
          <a:endParaRPr lang="en-US"/>
        </a:p>
      </dgm:t>
    </dgm:pt>
    <dgm:pt modelId="{CCE8808F-5F07-401F-8620-6E94A2F3ED0F}" type="parTrans" cxnId="{A713E4E2-B0E1-4936-8DE6-9247EB7E7FB4}">
      <dgm:prSet/>
      <dgm:spPr/>
      <dgm:t>
        <a:bodyPr/>
        <a:lstStyle/>
        <a:p>
          <a:endParaRPr lang="en-US"/>
        </a:p>
      </dgm:t>
    </dgm:pt>
    <dgm:pt modelId="{5AB6A9F5-6BF2-42E6-A3F4-FC52DA890F24}" type="sibTrans" cxnId="{A713E4E2-B0E1-4936-8DE6-9247EB7E7FB4}">
      <dgm:prSet/>
      <dgm:spPr/>
      <dgm:t>
        <a:bodyPr/>
        <a:lstStyle/>
        <a:p>
          <a:endParaRPr lang="en-US"/>
        </a:p>
      </dgm:t>
    </dgm:pt>
    <dgm:pt modelId="{A6B716C6-7AFF-4B83-8ADA-8A8E14E8A7E5}" type="pres">
      <dgm:prSet presAssocID="{5A4D2C13-5650-41A7-9320-4DB1D515F92A}" presName="root" presStyleCnt="0">
        <dgm:presLayoutVars>
          <dgm:dir/>
          <dgm:resizeHandles val="exact"/>
        </dgm:presLayoutVars>
      </dgm:prSet>
      <dgm:spPr/>
    </dgm:pt>
    <dgm:pt modelId="{7DE225AE-6C5C-45B2-99E3-FC448735126B}" type="pres">
      <dgm:prSet presAssocID="{5A4D2C13-5650-41A7-9320-4DB1D515F92A}" presName="container" presStyleCnt="0">
        <dgm:presLayoutVars>
          <dgm:dir/>
          <dgm:resizeHandles val="exact"/>
        </dgm:presLayoutVars>
      </dgm:prSet>
      <dgm:spPr/>
    </dgm:pt>
    <dgm:pt modelId="{22D9F5A5-B548-4EDA-85AD-149972A481BF}" type="pres">
      <dgm:prSet presAssocID="{98C2E09E-2D62-4661-99B6-B8FD7A628455}" presName="compNode" presStyleCnt="0"/>
      <dgm:spPr/>
    </dgm:pt>
    <dgm:pt modelId="{9927CDC1-A140-4E8F-99C2-30A564B4FD18}" type="pres">
      <dgm:prSet presAssocID="{98C2E09E-2D62-4661-99B6-B8FD7A628455}" presName="iconBgRect" presStyleLbl="bgShp" presStyleIdx="0" presStyleCnt="4"/>
      <dgm:spPr/>
    </dgm:pt>
    <dgm:pt modelId="{EEAC6F6E-3908-45F3-9EAA-1E6D9453CE67}" type="pres">
      <dgm:prSet presAssocID="{98C2E09E-2D62-4661-99B6-B8FD7A62845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grammer"/>
        </a:ext>
      </dgm:extLst>
    </dgm:pt>
    <dgm:pt modelId="{7B9CA102-C884-4997-A864-FC142B74DB9C}" type="pres">
      <dgm:prSet presAssocID="{98C2E09E-2D62-4661-99B6-B8FD7A628455}" presName="spaceRect" presStyleCnt="0"/>
      <dgm:spPr/>
    </dgm:pt>
    <dgm:pt modelId="{C237F2A6-75B6-4EE6-8463-E767F4A2BA25}" type="pres">
      <dgm:prSet presAssocID="{98C2E09E-2D62-4661-99B6-B8FD7A628455}" presName="textRect" presStyleLbl="revTx" presStyleIdx="0" presStyleCnt="4">
        <dgm:presLayoutVars>
          <dgm:chMax val="1"/>
          <dgm:chPref val="1"/>
        </dgm:presLayoutVars>
      </dgm:prSet>
      <dgm:spPr/>
    </dgm:pt>
    <dgm:pt modelId="{2D661FDB-E6C9-4471-943A-8C1A4ABAEFE2}" type="pres">
      <dgm:prSet presAssocID="{14D319E2-4E13-4E80-95D9-6B4BFB5B887E}" presName="sibTrans" presStyleLbl="sibTrans2D1" presStyleIdx="0" presStyleCnt="0"/>
      <dgm:spPr/>
    </dgm:pt>
    <dgm:pt modelId="{33D73FE1-A1C9-495D-A141-4EBEA6D81B63}" type="pres">
      <dgm:prSet presAssocID="{ADF29488-E7F4-49A4-A70B-C7B433542E7C}" presName="compNode" presStyleCnt="0"/>
      <dgm:spPr/>
    </dgm:pt>
    <dgm:pt modelId="{C63ECAF2-90DD-4521-888B-7960B2558674}" type="pres">
      <dgm:prSet presAssocID="{ADF29488-E7F4-49A4-A70B-C7B433542E7C}" presName="iconBgRect" presStyleLbl="bgShp" presStyleIdx="1" presStyleCnt="4"/>
      <dgm:spPr/>
    </dgm:pt>
    <dgm:pt modelId="{E2A316DD-13F9-401F-B572-A47C758CE92A}" type="pres">
      <dgm:prSet presAssocID="{ADF29488-E7F4-49A4-A70B-C7B433542E7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8A72F9C5-7352-452E-8419-18AC7E6B5086}" type="pres">
      <dgm:prSet presAssocID="{ADF29488-E7F4-49A4-A70B-C7B433542E7C}" presName="spaceRect" presStyleCnt="0"/>
      <dgm:spPr/>
    </dgm:pt>
    <dgm:pt modelId="{1E68F64E-41E0-49D2-916E-236024BE2C40}" type="pres">
      <dgm:prSet presAssocID="{ADF29488-E7F4-49A4-A70B-C7B433542E7C}" presName="textRect" presStyleLbl="revTx" presStyleIdx="1" presStyleCnt="4">
        <dgm:presLayoutVars>
          <dgm:chMax val="1"/>
          <dgm:chPref val="1"/>
        </dgm:presLayoutVars>
      </dgm:prSet>
      <dgm:spPr/>
    </dgm:pt>
    <dgm:pt modelId="{116CBF2C-8F3F-46DF-83A1-36CD35914822}" type="pres">
      <dgm:prSet presAssocID="{3AAD334B-8687-4544-8E2F-543355D19F56}" presName="sibTrans" presStyleLbl="sibTrans2D1" presStyleIdx="0" presStyleCnt="0"/>
      <dgm:spPr/>
    </dgm:pt>
    <dgm:pt modelId="{36EF5688-FF13-4A9C-AF23-9B26DD7D6794}" type="pres">
      <dgm:prSet presAssocID="{EE1DFF1C-E89D-4577-922A-460A96BF4884}" presName="compNode" presStyleCnt="0"/>
      <dgm:spPr/>
    </dgm:pt>
    <dgm:pt modelId="{8F9C5966-93D4-415A-9B33-9F71016F4976}" type="pres">
      <dgm:prSet presAssocID="{EE1DFF1C-E89D-4577-922A-460A96BF4884}" presName="iconBgRect" presStyleLbl="bgShp" presStyleIdx="2" presStyleCnt="4"/>
      <dgm:spPr/>
    </dgm:pt>
    <dgm:pt modelId="{5C3269DB-E0C8-4477-82E1-13C8CDD27170}" type="pres">
      <dgm:prSet presAssocID="{EE1DFF1C-E89D-4577-922A-460A96BF488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9C9936D2-6FE0-4A7B-B193-04E425C96A99}" type="pres">
      <dgm:prSet presAssocID="{EE1DFF1C-E89D-4577-922A-460A96BF4884}" presName="spaceRect" presStyleCnt="0"/>
      <dgm:spPr/>
    </dgm:pt>
    <dgm:pt modelId="{576CFBBD-4E7E-411E-8771-BCD3F16368E7}" type="pres">
      <dgm:prSet presAssocID="{EE1DFF1C-E89D-4577-922A-460A96BF4884}" presName="textRect" presStyleLbl="revTx" presStyleIdx="2" presStyleCnt="4">
        <dgm:presLayoutVars>
          <dgm:chMax val="1"/>
          <dgm:chPref val="1"/>
        </dgm:presLayoutVars>
      </dgm:prSet>
      <dgm:spPr/>
    </dgm:pt>
    <dgm:pt modelId="{DF8E01E1-BD55-47E9-82FB-17EDECF0943F}" type="pres">
      <dgm:prSet presAssocID="{AE1A4BF7-3501-4185-8C9D-613C42304582}" presName="sibTrans" presStyleLbl="sibTrans2D1" presStyleIdx="0" presStyleCnt="0"/>
      <dgm:spPr/>
    </dgm:pt>
    <dgm:pt modelId="{AD87431D-BB82-40D2-B3CA-75168D223DE3}" type="pres">
      <dgm:prSet presAssocID="{A7DB7867-671C-45CE-9D90-135BB92EB0FD}" presName="compNode" presStyleCnt="0"/>
      <dgm:spPr/>
    </dgm:pt>
    <dgm:pt modelId="{1287DCB2-78EE-42FD-9ACF-34A25CC8F152}" type="pres">
      <dgm:prSet presAssocID="{A7DB7867-671C-45CE-9D90-135BB92EB0FD}" presName="iconBgRect" presStyleLbl="bgShp" presStyleIdx="3" presStyleCnt="4"/>
      <dgm:spPr/>
    </dgm:pt>
    <dgm:pt modelId="{366F90C5-02A4-48EB-90E4-F386CE8739ED}" type="pres">
      <dgm:prSet presAssocID="{A7DB7867-671C-45CE-9D90-135BB92EB0F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ED5CBA5A-5A5C-47B6-9BB3-BAE804D44B79}" type="pres">
      <dgm:prSet presAssocID="{A7DB7867-671C-45CE-9D90-135BB92EB0FD}" presName="spaceRect" presStyleCnt="0"/>
      <dgm:spPr/>
    </dgm:pt>
    <dgm:pt modelId="{656E2C20-B399-4AD9-AD43-D010753B9EF3}" type="pres">
      <dgm:prSet presAssocID="{A7DB7867-671C-45CE-9D90-135BB92EB0FD}" presName="textRect" presStyleLbl="revTx" presStyleIdx="3" presStyleCnt="4">
        <dgm:presLayoutVars>
          <dgm:chMax val="1"/>
          <dgm:chPref val="1"/>
        </dgm:presLayoutVars>
      </dgm:prSet>
      <dgm:spPr/>
    </dgm:pt>
  </dgm:ptLst>
  <dgm:cxnLst>
    <dgm:cxn modelId="{D776660F-F4F0-41EE-978D-63D49BD7233D}" srcId="{5A4D2C13-5650-41A7-9320-4DB1D515F92A}" destId="{ADF29488-E7F4-49A4-A70B-C7B433542E7C}" srcOrd="1" destOrd="0" parTransId="{56B45CC0-8E7D-4E4A-BEF7-3AA1C77C414B}" sibTransId="{3AAD334B-8687-4544-8E2F-543355D19F56}"/>
    <dgm:cxn modelId="{15ED8834-1FAF-4A7D-B7DA-88D6EAB7F1A0}" type="presOf" srcId="{A7DB7867-671C-45CE-9D90-135BB92EB0FD}" destId="{656E2C20-B399-4AD9-AD43-D010753B9EF3}" srcOrd="0" destOrd="0" presId="urn:microsoft.com/office/officeart/2018/2/layout/IconCircleList"/>
    <dgm:cxn modelId="{D7C9A35C-C4DA-4400-A824-2E3CCAEEACD7}" srcId="{5A4D2C13-5650-41A7-9320-4DB1D515F92A}" destId="{98C2E09E-2D62-4661-99B6-B8FD7A628455}" srcOrd="0" destOrd="0" parTransId="{B36F07D7-BA3B-471D-AA9B-D6239945705B}" sibTransId="{14D319E2-4E13-4E80-95D9-6B4BFB5B887E}"/>
    <dgm:cxn modelId="{15506476-8159-4080-AC8C-B1F60B9150F0}" type="presOf" srcId="{98C2E09E-2D62-4661-99B6-B8FD7A628455}" destId="{C237F2A6-75B6-4EE6-8463-E767F4A2BA25}" srcOrd="0" destOrd="0" presId="urn:microsoft.com/office/officeart/2018/2/layout/IconCircleList"/>
    <dgm:cxn modelId="{5519F382-9350-4BFA-A67A-47E9A94E6391}" type="presOf" srcId="{EE1DFF1C-E89D-4577-922A-460A96BF4884}" destId="{576CFBBD-4E7E-411E-8771-BCD3F16368E7}" srcOrd="0" destOrd="0" presId="urn:microsoft.com/office/officeart/2018/2/layout/IconCircleList"/>
    <dgm:cxn modelId="{28C20D87-D2C4-4221-8D56-6D7A2E8A9329}" type="presOf" srcId="{5A4D2C13-5650-41A7-9320-4DB1D515F92A}" destId="{A6B716C6-7AFF-4B83-8ADA-8A8E14E8A7E5}" srcOrd="0" destOrd="0" presId="urn:microsoft.com/office/officeart/2018/2/layout/IconCircleList"/>
    <dgm:cxn modelId="{2DD127A9-7B79-42AB-A8D9-3A17F7F94ED5}" srcId="{5A4D2C13-5650-41A7-9320-4DB1D515F92A}" destId="{EE1DFF1C-E89D-4577-922A-460A96BF4884}" srcOrd="2" destOrd="0" parTransId="{C0C8CFA9-6875-4687-A7D7-68E887776001}" sibTransId="{AE1A4BF7-3501-4185-8C9D-613C42304582}"/>
    <dgm:cxn modelId="{7190CCAF-6F7B-4ACA-9F6D-DC1FCB7AA0C4}" type="presOf" srcId="{3AAD334B-8687-4544-8E2F-543355D19F56}" destId="{116CBF2C-8F3F-46DF-83A1-36CD35914822}" srcOrd="0" destOrd="0" presId="urn:microsoft.com/office/officeart/2018/2/layout/IconCircleList"/>
    <dgm:cxn modelId="{7116F2B5-F396-43B3-8F74-C1EED24CB619}" type="presOf" srcId="{14D319E2-4E13-4E80-95D9-6B4BFB5B887E}" destId="{2D661FDB-E6C9-4471-943A-8C1A4ABAEFE2}" srcOrd="0" destOrd="0" presId="urn:microsoft.com/office/officeart/2018/2/layout/IconCircleList"/>
    <dgm:cxn modelId="{A23712BD-F621-4C43-B7B0-A18A62AA610F}" type="presOf" srcId="{AE1A4BF7-3501-4185-8C9D-613C42304582}" destId="{DF8E01E1-BD55-47E9-82FB-17EDECF0943F}" srcOrd="0" destOrd="0" presId="urn:microsoft.com/office/officeart/2018/2/layout/IconCircleList"/>
    <dgm:cxn modelId="{75E01BCF-5008-40EA-8E1B-1212257AF9FA}" type="presOf" srcId="{ADF29488-E7F4-49A4-A70B-C7B433542E7C}" destId="{1E68F64E-41E0-49D2-916E-236024BE2C40}" srcOrd="0" destOrd="0" presId="urn:microsoft.com/office/officeart/2018/2/layout/IconCircleList"/>
    <dgm:cxn modelId="{A713E4E2-B0E1-4936-8DE6-9247EB7E7FB4}" srcId="{5A4D2C13-5650-41A7-9320-4DB1D515F92A}" destId="{A7DB7867-671C-45CE-9D90-135BB92EB0FD}" srcOrd="3" destOrd="0" parTransId="{CCE8808F-5F07-401F-8620-6E94A2F3ED0F}" sibTransId="{5AB6A9F5-6BF2-42E6-A3F4-FC52DA890F24}"/>
    <dgm:cxn modelId="{6F4573F1-EF00-49E4-86C6-0F2B522CC5FB}" type="presParOf" srcId="{A6B716C6-7AFF-4B83-8ADA-8A8E14E8A7E5}" destId="{7DE225AE-6C5C-45B2-99E3-FC448735126B}" srcOrd="0" destOrd="0" presId="urn:microsoft.com/office/officeart/2018/2/layout/IconCircleList"/>
    <dgm:cxn modelId="{10E9F572-F436-4722-A217-41FA2EF08A2D}" type="presParOf" srcId="{7DE225AE-6C5C-45B2-99E3-FC448735126B}" destId="{22D9F5A5-B548-4EDA-85AD-149972A481BF}" srcOrd="0" destOrd="0" presId="urn:microsoft.com/office/officeart/2018/2/layout/IconCircleList"/>
    <dgm:cxn modelId="{246254F7-3F7A-4D19-89C2-A26811BAF8FD}" type="presParOf" srcId="{22D9F5A5-B548-4EDA-85AD-149972A481BF}" destId="{9927CDC1-A140-4E8F-99C2-30A564B4FD18}" srcOrd="0" destOrd="0" presId="urn:microsoft.com/office/officeart/2018/2/layout/IconCircleList"/>
    <dgm:cxn modelId="{49F88BAE-0A29-4A1E-85CA-8D35D75E1611}" type="presParOf" srcId="{22D9F5A5-B548-4EDA-85AD-149972A481BF}" destId="{EEAC6F6E-3908-45F3-9EAA-1E6D9453CE67}" srcOrd="1" destOrd="0" presId="urn:microsoft.com/office/officeart/2018/2/layout/IconCircleList"/>
    <dgm:cxn modelId="{8725AFEB-8D1E-4DD1-8E89-431CC3BE5DF7}" type="presParOf" srcId="{22D9F5A5-B548-4EDA-85AD-149972A481BF}" destId="{7B9CA102-C884-4997-A864-FC142B74DB9C}" srcOrd="2" destOrd="0" presId="urn:microsoft.com/office/officeart/2018/2/layout/IconCircleList"/>
    <dgm:cxn modelId="{D972AA31-4FB5-4C67-87D0-46FE262C610C}" type="presParOf" srcId="{22D9F5A5-B548-4EDA-85AD-149972A481BF}" destId="{C237F2A6-75B6-4EE6-8463-E767F4A2BA25}" srcOrd="3" destOrd="0" presId="urn:microsoft.com/office/officeart/2018/2/layout/IconCircleList"/>
    <dgm:cxn modelId="{DB393A93-D25C-4145-A85C-12819D071524}" type="presParOf" srcId="{7DE225AE-6C5C-45B2-99E3-FC448735126B}" destId="{2D661FDB-E6C9-4471-943A-8C1A4ABAEFE2}" srcOrd="1" destOrd="0" presId="urn:microsoft.com/office/officeart/2018/2/layout/IconCircleList"/>
    <dgm:cxn modelId="{3363131B-DE05-4F87-B80E-F458B7AB0220}" type="presParOf" srcId="{7DE225AE-6C5C-45B2-99E3-FC448735126B}" destId="{33D73FE1-A1C9-495D-A141-4EBEA6D81B63}" srcOrd="2" destOrd="0" presId="urn:microsoft.com/office/officeart/2018/2/layout/IconCircleList"/>
    <dgm:cxn modelId="{AE17D5CD-D574-45EF-80CA-54A71E1DE475}" type="presParOf" srcId="{33D73FE1-A1C9-495D-A141-4EBEA6D81B63}" destId="{C63ECAF2-90DD-4521-888B-7960B2558674}" srcOrd="0" destOrd="0" presId="urn:microsoft.com/office/officeart/2018/2/layout/IconCircleList"/>
    <dgm:cxn modelId="{1FEBD5D9-D4A3-4DC6-B49C-6741D5DB0DFD}" type="presParOf" srcId="{33D73FE1-A1C9-495D-A141-4EBEA6D81B63}" destId="{E2A316DD-13F9-401F-B572-A47C758CE92A}" srcOrd="1" destOrd="0" presId="urn:microsoft.com/office/officeart/2018/2/layout/IconCircleList"/>
    <dgm:cxn modelId="{56934F70-F5C2-4CBD-8F51-46A7B8730229}" type="presParOf" srcId="{33D73FE1-A1C9-495D-A141-4EBEA6D81B63}" destId="{8A72F9C5-7352-452E-8419-18AC7E6B5086}" srcOrd="2" destOrd="0" presId="urn:microsoft.com/office/officeart/2018/2/layout/IconCircleList"/>
    <dgm:cxn modelId="{14F18879-B96D-47E1-ABE4-724E19E7A568}" type="presParOf" srcId="{33D73FE1-A1C9-495D-A141-4EBEA6D81B63}" destId="{1E68F64E-41E0-49D2-916E-236024BE2C40}" srcOrd="3" destOrd="0" presId="urn:microsoft.com/office/officeart/2018/2/layout/IconCircleList"/>
    <dgm:cxn modelId="{C08E5532-B310-482E-A5DC-D82E1A40B0A1}" type="presParOf" srcId="{7DE225AE-6C5C-45B2-99E3-FC448735126B}" destId="{116CBF2C-8F3F-46DF-83A1-36CD35914822}" srcOrd="3" destOrd="0" presId="urn:microsoft.com/office/officeart/2018/2/layout/IconCircleList"/>
    <dgm:cxn modelId="{C8E8E836-8ACA-414B-B7B4-AA235380541B}" type="presParOf" srcId="{7DE225AE-6C5C-45B2-99E3-FC448735126B}" destId="{36EF5688-FF13-4A9C-AF23-9B26DD7D6794}" srcOrd="4" destOrd="0" presId="urn:microsoft.com/office/officeart/2018/2/layout/IconCircleList"/>
    <dgm:cxn modelId="{3029AE4C-912B-4065-8EF0-5073F64709CC}" type="presParOf" srcId="{36EF5688-FF13-4A9C-AF23-9B26DD7D6794}" destId="{8F9C5966-93D4-415A-9B33-9F71016F4976}" srcOrd="0" destOrd="0" presId="urn:microsoft.com/office/officeart/2018/2/layout/IconCircleList"/>
    <dgm:cxn modelId="{7566D60C-B5B4-4B9D-AEC9-5AE57ABA7C63}" type="presParOf" srcId="{36EF5688-FF13-4A9C-AF23-9B26DD7D6794}" destId="{5C3269DB-E0C8-4477-82E1-13C8CDD27170}" srcOrd="1" destOrd="0" presId="urn:microsoft.com/office/officeart/2018/2/layout/IconCircleList"/>
    <dgm:cxn modelId="{752E5D86-2BD8-4194-85B6-CE2D6CBF64A7}" type="presParOf" srcId="{36EF5688-FF13-4A9C-AF23-9B26DD7D6794}" destId="{9C9936D2-6FE0-4A7B-B193-04E425C96A99}" srcOrd="2" destOrd="0" presId="urn:microsoft.com/office/officeart/2018/2/layout/IconCircleList"/>
    <dgm:cxn modelId="{508C91FA-F59A-42BE-8C80-B8AD26DF32C8}" type="presParOf" srcId="{36EF5688-FF13-4A9C-AF23-9B26DD7D6794}" destId="{576CFBBD-4E7E-411E-8771-BCD3F16368E7}" srcOrd="3" destOrd="0" presId="urn:microsoft.com/office/officeart/2018/2/layout/IconCircleList"/>
    <dgm:cxn modelId="{2115F192-30EC-4C5B-93A3-977DEE8D31D9}" type="presParOf" srcId="{7DE225AE-6C5C-45B2-99E3-FC448735126B}" destId="{DF8E01E1-BD55-47E9-82FB-17EDECF0943F}" srcOrd="5" destOrd="0" presId="urn:microsoft.com/office/officeart/2018/2/layout/IconCircleList"/>
    <dgm:cxn modelId="{B7ED4F05-6536-4295-ADB9-BAA063C68972}" type="presParOf" srcId="{7DE225AE-6C5C-45B2-99E3-FC448735126B}" destId="{AD87431D-BB82-40D2-B3CA-75168D223DE3}" srcOrd="6" destOrd="0" presId="urn:microsoft.com/office/officeart/2018/2/layout/IconCircleList"/>
    <dgm:cxn modelId="{B4FCEED5-68CB-46CD-899A-87954E28E445}" type="presParOf" srcId="{AD87431D-BB82-40D2-B3CA-75168D223DE3}" destId="{1287DCB2-78EE-42FD-9ACF-34A25CC8F152}" srcOrd="0" destOrd="0" presId="urn:microsoft.com/office/officeart/2018/2/layout/IconCircleList"/>
    <dgm:cxn modelId="{A766D258-4FE2-45DD-AA55-61A899F443CC}" type="presParOf" srcId="{AD87431D-BB82-40D2-B3CA-75168D223DE3}" destId="{366F90C5-02A4-48EB-90E4-F386CE8739ED}" srcOrd="1" destOrd="0" presId="urn:microsoft.com/office/officeart/2018/2/layout/IconCircleList"/>
    <dgm:cxn modelId="{0EC339ED-2D71-4558-87F7-D3466D08565B}" type="presParOf" srcId="{AD87431D-BB82-40D2-B3CA-75168D223DE3}" destId="{ED5CBA5A-5A5C-47B6-9BB3-BAE804D44B79}" srcOrd="2" destOrd="0" presId="urn:microsoft.com/office/officeart/2018/2/layout/IconCircleList"/>
    <dgm:cxn modelId="{EBACB9A6-B124-4EFF-855E-041EFE80A70A}" type="presParOf" srcId="{AD87431D-BB82-40D2-B3CA-75168D223DE3}" destId="{656E2C20-B399-4AD9-AD43-D010753B9EF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04B3A4-E603-46F4-934D-D9BF9ECFC93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572CDB4-AFD0-4324-9149-19CEBBDD21EB}">
      <dgm:prSet/>
      <dgm:spPr/>
      <dgm:t>
        <a:bodyPr/>
        <a:lstStyle/>
        <a:p>
          <a:r>
            <a:rPr lang="en-MY"/>
            <a:t>Time delay between the collection of data and getting the result after the batch process</a:t>
          </a:r>
          <a:endParaRPr lang="en-US"/>
        </a:p>
      </dgm:t>
    </dgm:pt>
    <dgm:pt modelId="{DB11CBCE-F846-4CD0-A97F-B8AC202A8EDC}" type="parTrans" cxnId="{EA072706-FC25-4AD8-B6A0-ECD1BBEA40E4}">
      <dgm:prSet/>
      <dgm:spPr/>
      <dgm:t>
        <a:bodyPr/>
        <a:lstStyle/>
        <a:p>
          <a:endParaRPr lang="en-US"/>
        </a:p>
      </dgm:t>
    </dgm:pt>
    <dgm:pt modelId="{BD4F787F-D268-4C77-BA80-F9675647D546}" type="sibTrans" cxnId="{EA072706-FC25-4AD8-B6A0-ECD1BBEA40E4}">
      <dgm:prSet/>
      <dgm:spPr/>
      <dgm:t>
        <a:bodyPr/>
        <a:lstStyle/>
        <a:p>
          <a:endParaRPr lang="en-US"/>
        </a:p>
      </dgm:t>
    </dgm:pt>
    <dgm:pt modelId="{62FAEB17-B586-4C63-AC60-896CCC7B6877}">
      <dgm:prSet/>
      <dgm:spPr/>
      <dgm:t>
        <a:bodyPr/>
        <a:lstStyle/>
        <a:p>
          <a:r>
            <a:rPr lang="en-MY"/>
            <a:t>Can be very slow</a:t>
          </a:r>
          <a:endParaRPr lang="en-US"/>
        </a:p>
      </dgm:t>
    </dgm:pt>
    <dgm:pt modelId="{19E81141-DB0C-4774-9EDC-3FFCDCDC2DC5}" type="parTrans" cxnId="{80E1E669-DF98-4695-878E-484F122444D4}">
      <dgm:prSet/>
      <dgm:spPr/>
      <dgm:t>
        <a:bodyPr/>
        <a:lstStyle/>
        <a:p>
          <a:endParaRPr lang="en-US"/>
        </a:p>
      </dgm:t>
    </dgm:pt>
    <dgm:pt modelId="{24BEF068-9D51-4B21-A0F3-DA32E46F4FD0}" type="sibTrans" cxnId="{80E1E669-DF98-4695-878E-484F122444D4}">
      <dgm:prSet/>
      <dgm:spPr/>
      <dgm:t>
        <a:bodyPr/>
        <a:lstStyle/>
        <a:p>
          <a:endParaRPr lang="en-US"/>
        </a:p>
      </dgm:t>
    </dgm:pt>
    <dgm:pt modelId="{9D030404-B5B2-4C99-9B09-722326343158}">
      <dgm:prSet/>
      <dgm:spPr/>
      <dgm:t>
        <a:bodyPr/>
        <a:lstStyle/>
        <a:p>
          <a:r>
            <a:rPr lang="en-MY"/>
            <a:t>May require dedicated staff to handle issues</a:t>
          </a:r>
          <a:endParaRPr lang="en-US"/>
        </a:p>
      </dgm:t>
    </dgm:pt>
    <dgm:pt modelId="{77F63637-A7DC-48C8-BD5E-28F81730E59D}" type="parTrans" cxnId="{99C0B3DD-F39D-470B-B78B-38319E5396D5}">
      <dgm:prSet/>
      <dgm:spPr/>
      <dgm:t>
        <a:bodyPr/>
        <a:lstStyle/>
        <a:p>
          <a:endParaRPr lang="en-US"/>
        </a:p>
      </dgm:t>
    </dgm:pt>
    <dgm:pt modelId="{BB691E1B-38C6-4DE9-A0A6-E81C58678855}" type="sibTrans" cxnId="{99C0B3DD-F39D-470B-B78B-38319E5396D5}">
      <dgm:prSet/>
      <dgm:spPr/>
      <dgm:t>
        <a:bodyPr/>
        <a:lstStyle/>
        <a:p>
          <a:endParaRPr lang="en-US"/>
        </a:p>
      </dgm:t>
    </dgm:pt>
    <dgm:pt modelId="{0ADC9AED-168C-46A6-9705-F5B0B3A69549}">
      <dgm:prSet/>
      <dgm:spPr/>
      <dgm:t>
        <a:bodyPr/>
        <a:lstStyle/>
        <a:p>
          <a:r>
            <a:rPr lang="en-MY"/>
            <a:t>It is expensive to initiate</a:t>
          </a:r>
          <a:endParaRPr lang="en-US"/>
        </a:p>
      </dgm:t>
    </dgm:pt>
    <dgm:pt modelId="{EBF8A2E1-594D-40F1-830B-F5ADB12C913D}" type="parTrans" cxnId="{63FA0F09-FD87-4AA3-ADAA-94A909E326B2}">
      <dgm:prSet/>
      <dgm:spPr/>
      <dgm:t>
        <a:bodyPr/>
        <a:lstStyle/>
        <a:p>
          <a:endParaRPr lang="en-US"/>
        </a:p>
      </dgm:t>
    </dgm:pt>
    <dgm:pt modelId="{0E71261F-03DF-41A3-8595-4E20220CC500}" type="sibTrans" cxnId="{63FA0F09-FD87-4AA3-ADAA-94A909E326B2}">
      <dgm:prSet/>
      <dgm:spPr/>
      <dgm:t>
        <a:bodyPr/>
        <a:lstStyle/>
        <a:p>
          <a:endParaRPr lang="en-US"/>
        </a:p>
      </dgm:t>
    </dgm:pt>
    <dgm:pt modelId="{31625299-1D80-4FC0-B7AF-C2C4AE0F8A93}" type="pres">
      <dgm:prSet presAssocID="{AE04B3A4-E603-46F4-934D-D9BF9ECFC93D}" presName="root" presStyleCnt="0">
        <dgm:presLayoutVars>
          <dgm:dir/>
          <dgm:resizeHandles val="exact"/>
        </dgm:presLayoutVars>
      </dgm:prSet>
      <dgm:spPr/>
    </dgm:pt>
    <dgm:pt modelId="{A4D454FE-ACC1-4A8A-A4BF-68EF585C3EEB}" type="pres">
      <dgm:prSet presAssocID="{1572CDB4-AFD0-4324-9149-19CEBBDD21EB}" presName="compNode" presStyleCnt="0"/>
      <dgm:spPr/>
    </dgm:pt>
    <dgm:pt modelId="{4BCC7F1E-84C8-41FE-A947-2169149B5ED6}" type="pres">
      <dgm:prSet presAssocID="{1572CDB4-AFD0-4324-9149-19CEBBDD21EB}" presName="bgRect" presStyleLbl="bgShp" presStyleIdx="0" presStyleCnt="4"/>
      <dgm:spPr/>
    </dgm:pt>
    <dgm:pt modelId="{E921B3FA-5A6E-43DA-8D38-4BE9D0B2A32D}" type="pres">
      <dgm:prSet presAssocID="{1572CDB4-AFD0-4324-9149-19CEBBDD21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DC016291-1465-40FC-9759-F9A22163BA99}" type="pres">
      <dgm:prSet presAssocID="{1572CDB4-AFD0-4324-9149-19CEBBDD21EB}" presName="spaceRect" presStyleCnt="0"/>
      <dgm:spPr/>
    </dgm:pt>
    <dgm:pt modelId="{4BA5B1E4-C5AF-4911-A893-06AFE6C4F62F}" type="pres">
      <dgm:prSet presAssocID="{1572CDB4-AFD0-4324-9149-19CEBBDD21EB}" presName="parTx" presStyleLbl="revTx" presStyleIdx="0" presStyleCnt="4">
        <dgm:presLayoutVars>
          <dgm:chMax val="0"/>
          <dgm:chPref val="0"/>
        </dgm:presLayoutVars>
      </dgm:prSet>
      <dgm:spPr/>
    </dgm:pt>
    <dgm:pt modelId="{0AF11083-74A0-4BF5-A218-BC224DFA76BF}" type="pres">
      <dgm:prSet presAssocID="{BD4F787F-D268-4C77-BA80-F9675647D546}" presName="sibTrans" presStyleCnt="0"/>
      <dgm:spPr/>
    </dgm:pt>
    <dgm:pt modelId="{B289864F-DD92-4FB9-B89C-BCE030D0DFAD}" type="pres">
      <dgm:prSet presAssocID="{62FAEB17-B586-4C63-AC60-896CCC7B6877}" presName="compNode" presStyleCnt="0"/>
      <dgm:spPr/>
    </dgm:pt>
    <dgm:pt modelId="{073B12F3-F114-449D-8C30-F07E45A743CE}" type="pres">
      <dgm:prSet presAssocID="{62FAEB17-B586-4C63-AC60-896CCC7B6877}" presName="bgRect" presStyleLbl="bgShp" presStyleIdx="1" presStyleCnt="4"/>
      <dgm:spPr/>
    </dgm:pt>
    <dgm:pt modelId="{1195FE53-3AA6-42BC-91AE-D989F81E0434}" type="pres">
      <dgm:prSet presAssocID="{62FAEB17-B586-4C63-AC60-896CCC7B687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urtle"/>
        </a:ext>
      </dgm:extLst>
    </dgm:pt>
    <dgm:pt modelId="{7569B0C6-7C95-48EC-BD39-B5E6C56604B9}" type="pres">
      <dgm:prSet presAssocID="{62FAEB17-B586-4C63-AC60-896CCC7B6877}" presName="spaceRect" presStyleCnt="0"/>
      <dgm:spPr/>
    </dgm:pt>
    <dgm:pt modelId="{78441D35-3B91-4C28-8289-C1CABCA0649C}" type="pres">
      <dgm:prSet presAssocID="{62FAEB17-B586-4C63-AC60-896CCC7B6877}" presName="parTx" presStyleLbl="revTx" presStyleIdx="1" presStyleCnt="4">
        <dgm:presLayoutVars>
          <dgm:chMax val="0"/>
          <dgm:chPref val="0"/>
        </dgm:presLayoutVars>
      </dgm:prSet>
      <dgm:spPr/>
    </dgm:pt>
    <dgm:pt modelId="{097AC832-C376-4230-A90B-BC50DDA7267F}" type="pres">
      <dgm:prSet presAssocID="{24BEF068-9D51-4B21-A0F3-DA32E46F4FD0}" presName="sibTrans" presStyleCnt="0"/>
      <dgm:spPr/>
    </dgm:pt>
    <dgm:pt modelId="{388BD3B7-BDB1-4A88-B910-47D72C1D0301}" type="pres">
      <dgm:prSet presAssocID="{9D030404-B5B2-4C99-9B09-722326343158}" presName="compNode" presStyleCnt="0"/>
      <dgm:spPr/>
    </dgm:pt>
    <dgm:pt modelId="{0CAB362F-39A1-4D2F-9EA0-566B385BADA6}" type="pres">
      <dgm:prSet presAssocID="{9D030404-B5B2-4C99-9B09-722326343158}" presName="bgRect" presStyleLbl="bgShp" presStyleIdx="2" presStyleCnt="4"/>
      <dgm:spPr/>
    </dgm:pt>
    <dgm:pt modelId="{A621EBA9-53F3-4D22-8C7C-171096C7AF39}" type="pres">
      <dgm:prSet presAssocID="{9D030404-B5B2-4C99-9B09-72232634315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754B2195-F348-4245-B962-6BE619A98BFE}" type="pres">
      <dgm:prSet presAssocID="{9D030404-B5B2-4C99-9B09-722326343158}" presName="spaceRect" presStyleCnt="0"/>
      <dgm:spPr/>
    </dgm:pt>
    <dgm:pt modelId="{28FBC87C-2231-491E-A005-DC325F175FB8}" type="pres">
      <dgm:prSet presAssocID="{9D030404-B5B2-4C99-9B09-722326343158}" presName="parTx" presStyleLbl="revTx" presStyleIdx="2" presStyleCnt="4">
        <dgm:presLayoutVars>
          <dgm:chMax val="0"/>
          <dgm:chPref val="0"/>
        </dgm:presLayoutVars>
      </dgm:prSet>
      <dgm:spPr/>
    </dgm:pt>
    <dgm:pt modelId="{D2EFB043-857E-433C-BF96-6A38E0D4410E}" type="pres">
      <dgm:prSet presAssocID="{BB691E1B-38C6-4DE9-A0A6-E81C58678855}" presName="sibTrans" presStyleCnt="0"/>
      <dgm:spPr/>
    </dgm:pt>
    <dgm:pt modelId="{72AD1ECF-D0A9-4967-A784-D5D912B53668}" type="pres">
      <dgm:prSet presAssocID="{0ADC9AED-168C-46A6-9705-F5B0B3A69549}" presName="compNode" presStyleCnt="0"/>
      <dgm:spPr/>
    </dgm:pt>
    <dgm:pt modelId="{5A49141B-0921-41C5-9669-C5FA3E04DF70}" type="pres">
      <dgm:prSet presAssocID="{0ADC9AED-168C-46A6-9705-F5B0B3A69549}" presName="bgRect" presStyleLbl="bgShp" presStyleIdx="3" presStyleCnt="4"/>
      <dgm:spPr/>
    </dgm:pt>
    <dgm:pt modelId="{57ADB3E6-7450-46AA-9A78-69CED898F88F}" type="pres">
      <dgm:prSet presAssocID="{0ADC9AED-168C-46A6-9705-F5B0B3A6954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51D0ECBC-D7FE-4736-8435-567019349F41}" type="pres">
      <dgm:prSet presAssocID="{0ADC9AED-168C-46A6-9705-F5B0B3A69549}" presName="spaceRect" presStyleCnt="0"/>
      <dgm:spPr/>
    </dgm:pt>
    <dgm:pt modelId="{8D511DAE-54B3-4413-B17F-34AD3401B159}" type="pres">
      <dgm:prSet presAssocID="{0ADC9AED-168C-46A6-9705-F5B0B3A69549}" presName="parTx" presStyleLbl="revTx" presStyleIdx="3" presStyleCnt="4">
        <dgm:presLayoutVars>
          <dgm:chMax val="0"/>
          <dgm:chPref val="0"/>
        </dgm:presLayoutVars>
      </dgm:prSet>
      <dgm:spPr/>
    </dgm:pt>
  </dgm:ptLst>
  <dgm:cxnLst>
    <dgm:cxn modelId="{EA072706-FC25-4AD8-B6A0-ECD1BBEA40E4}" srcId="{AE04B3A4-E603-46F4-934D-D9BF9ECFC93D}" destId="{1572CDB4-AFD0-4324-9149-19CEBBDD21EB}" srcOrd="0" destOrd="0" parTransId="{DB11CBCE-F846-4CD0-A97F-B8AC202A8EDC}" sibTransId="{BD4F787F-D268-4C77-BA80-F9675647D546}"/>
    <dgm:cxn modelId="{63FA0F09-FD87-4AA3-ADAA-94A909E326B2}" srcId="{AE04B3A4-E603-46F4-934D-D9BF9ECFC93D}" destId="{0ADC9AED-168C-46A6-9705-F5B0B3A69549}" srcOrd="3" destOrd="0" parTransId="{EBF8A2E1-594D-40F1-830B-F5ADB12C913D}" sibTransId="{0E71261F-03DF-41A3-8595-4E20220CC500}"/>
    <dgm:cxn modelId="{6D75EB1E-76EA-421D-9EFF-55682FD4E773}" type="presOf" srcId="{AE04B3A4-E603-46F4-934D-D9BF9ECFC93D}" destId="{31625299-1D80-4FC0-B7AF-C2C4AE0F8A93}" srcOrd="0" destOrd="0" presId="urn:microsoft.com/office/officeart/2018/2/layout/IconVerticalSolidList"/>
    <dgm:cxn modelId="{2A696264-8FF9-4AD3-A346-85ED7DC01861}" type="presOf" srcId="{9D030404-B5B2-4C99-9B09-722326343158}" destId="{28FBC87C-2231-491E-A005-DC325F175FB8}" srcOrd="0" destOrd="0" presId="urn:microsoft.com/office/officeart/2018/2/layout/IconVerticalSolidList"/>
    <dgm:cxn modelId="{80E1E669-DF98-4695-878E-484F122444D4}" srcId="{AE04B3A4-E603-46F4-934D-D9BF9ECFC93D}" destId="{62FAEB17-B586-4C63-AC60-896CCC7B6877}" srcOrd="1" destOrd="0" parTransId="{19E81141-DB0C-4774-9EDC-3FFCDCDC2DC5}" sibTransId="{24BEF068-9D51-4B21-A0F3-DA32E46F4FD0}"/>
    <dgm:cxn modelId="{F116938B-8C9D-4864-A255-3937A9D53264}" type="presOf" srcId="{0ADC9AED-168C-46A6-9705-F5B0B3A69549}" destId="{8D511DAE-54B3-4413-B17F-34AD3401B159}" srcOrd="0" destOrd="0" presId="urn:microsoft.com/office/officeart/2018/2/layout/IconVerticalSolidList"/>
    <dgm:cxn modelId="{28187B96-CC90-468B-AD8F-A9C5CC97394E}" type="presOf" srcId="{1572CDB4-AFD0-4324-9149-19CEBBDD21EB}" destId="{4BA5B1E4-C5AF-4911-A893-06AFE6C4F62F}" srcOrd="0" destOrd="0" presId="urn:microsoft.com/office/officeart/2018/2/layout/IconVerticalSolidList"/>
    <dgm:cxn modelId="{05C5A0AA-6F7D-4429-ABE3-BC19161FBF1F}" type="presOf" srcId="{62FAEB17-B586-4C63-AC60-896CCC7B6877}" destId="{78441D35-3B91-4C28-8289-C1CABCA0649C}" srcOrd="0" destOrd="0" presId="urn:microsoft.com/office/officeart/2018/2/layout/IconVerticalSolidList"/>
    <dgm:cxn modelId="{99C0B3DD-F39D-470B-B78B-38319E5396D5}" srcId="{AE04B3A4-E603-46F4-934D-D9BF9ECFC93D}" destId="{9D030404-B5B2-4C99-9B09-722326343158}" srcOrd="2" destOrd="0" parTransId="{77F63637-A7DC-48C8-BD5E-28F81730E59D}" sibTransId="{BB691E1B-38C6-4DE9-A0A6-E81C58678855}"/>
    <dgm:cxn modelId="{4154D608-8170-4C4C-B845-374118A290AD}" type="presParOf" srcId="{31625299-1D80-4FC0-B7AF-C2C4AE0F8A93}" destId="{A4D454FE-ACC1-4A8A-A4BF-68EF585C3EEB}" srcOrd="0" destOrd="0" presId="urn:microsoft.com/office/officeart/2018/2/layout/IconVerticalSolidList"/>
    <dgm:cxn modelId="{EF961590-A06F-4855-BB2E-7CDF2466DC6B}" type="presParOf" srcId="{A4D454FE-ACC1-4A8A-A4BF-68EF585C3EEB}" destId="{4BCC7F1E-84C8-41FE-A947-2169149B5ED6}" srcOrd="0" destOrd="0" presId="urn:microsoft.com/office/officeart/2018/2/layout/IconVerticalSolidList"/>
    <dgm:cxn modelId="{D0A8F568-2423-421A-8E6B-E741BC52A03A}" type="presParOf" srcId="{A4D454FE-ACC1-4A8A-A4BF-68EF585C3EEB}" destId="{E921B3FA-5A6E-43DA-8D38-4BE9D0B2A32D}" srcOrd="1" destOrd="0" presId="urn:microsoft.com/office/officeart/2018/2/layout/IconVerticalSolidList"/>
    <dgm:cxn modelId="{14713256-ED09-467C-AA84-A555A6C6AC2F}" type="presParOf" srcId="{A4D454FE-ACC1-4A8A-A4BF-68EF585C3EEB}" destId="{DC016291-1465-40FC-9759-F9A22163BA99}" srcOrd="2" destOrd="0" presId="urn:microsoft.com/office/officeart/2018/2/layout/IconVerticalSolidList"/>
    <dgm:cxn modelId="{985EAE19-9ADC-4F34-B768-BB3554D98410}" type="presParOf" srcId="{A4D454FE-ACC1-4A8A-A4BF-68EF585C3EEB}" destId="{4BA5B1E4-C5AF-4911-A893-06AFE6C4F62F}" srcOrd="3" destOrd="0" presId="urn:microsoft.com/office/officeart/2018/2/layout/IconVerticalSolidList"/>
    <dgm:cxn modelId="{91703959-CC7D-4516-9464-A26B70D4CCF8}" type="presParOf" srcId="{31625299-1D80-4FC0-B7AF-C2C4AE0F8A93}" destId="{0AF11083-74A0-4BF5-A218-BC224DFA76BF}" srcOrd="1" destOrd="0" presId="urn:microsoft.com/office/officeart/2018/2/layout/IconVerticalSolidList"/>
    <dgm:cxn modelId="{E4B7F5A8-0D21-4D97-8239-58B64DAD943C}" type="presParOf" srcId="{31625299-1D80-4FC0-B7AF-C2C4AE0F8A93}" destId="{B289864F-DD92-4FB9-B89C-BCE030D0DFAD}" srcOrd="2" destOrd="0" presId="urn:microsoft.com/office/officeart/2018/2/layout/IconVerticalSolidList"/>
    <dgm:cxn modelId="{D97B59A3-2F4A-405F-8E14-5FFBE7BB78F6}" type="presParOf" srcId="{B289864F-DD92-4FB9-B89C-BCE030D0DFAD}" destId="{073B12F3-F114-449D-8C30-F07E45A743CE}" srcOrd="0" destOrd="0" presId="urn:microsoft.com/office/officeart/2018/2/layout/IconVerticalSolidList"/>
    <dgm:cxn modelId="{2CE0393B-6E4E-4DAE-BD00-9BE1227C87E0}" type="presParOf" srcId="{B289864F-DD92-4FB9-B89C-BCE030D0DFAD}" destId="{1195FE53-3AA6-42BC-91AE-D989F81E0434}" srcOrd="1" destOrd="0" presId="urn:microsoft.com/office/officeart/2018/2/layout/IconVerticalSolidList"/>
    <dgm:cxn modelId="{2066B39E-8CB6-4372-B17B-CCAD938E5306}" type="presParOf" srcId="{B289864F-DD92-4FB9-B89C-BCE030D0DFAD}" destId="{7569B0C6-7C95-48EC-BD39-B5E6C56604B9}" srcOrd="2" destOrd="0" presId="urn:microsoft.com/office/officeart/2018/2/layout/IconVerticalSolidList"/>
    <dgm:cxn modelId="{F19A08ED-C752-4B26-9349-2BE0D9819F26}" type="presParOf" srcId="{B289864F-DD92-4FB9-B89C-BCE030D0DFAD}" destId="{78441D35-3B91-4C28-8289-C1CABCA0649C}" srcOrd="3" destOrd="0" presId="urn:microsoft.com/office/officeart/2018/2/layout/IconVerticalSolidList"/>
    <dgm:cxn modelId="{F7C7F65C-2557-4B9A-B4D4-3E6EA4D84AE4}" type="presParOf" srcId="{31625299-1D80-4FC0-B7AF-C2C4AE0F8A93}" destId="{097AC832-C376-4230-A90B-BC50DDA7267F}" srcOrd="3" destOrd="0" presId="urn:microsoft.com/office/officeart/2018/2/layout/IconVerticalSolidList"/>
    <dgm:cxn modelId="{5E71E15A-FB09-4E8A-BCA3-0B05BA06E340}" type="presParOf" srcId="{31625299-1D80-4FC0-B7AF-C2C4AE0F8A93}" destId="{388BD3B7-BDB1-4A88-B910-47D72C1D0301}" srcOrd="4" destOrd="0" presId="urn:microsoft.com/office/officeart/2018/2/layout/IconVerticalSolidList"/>
    <dgm:cxn modelId="{28B3A68C-C297-4775-AE48-F59084BF358F}" type="presParOf" srcId="{388BD3B7-BDB1-4A88-B910-47D72C1D0301}" destId="{0CAB362F-39A1-4D2F-9EA0-566B385BADA6}" srcOrd="0" destOrd="0" presId="urn:microsoft.com/office/officeart/2018/2/layout/IconVerticalSolidList"/>
    <dgm:cxn modelId="{04525F6C-CD08-44C3-B804-A5CF3ABC1707}" type="presParOf" srcId="{388BD3B7-BDB1-4A88-B910-47D72C1D0301}" destId="{A621EBA9-53F3-4D22-8C7C-171096C7AF39}" srcOrd="1" destOrd="0" presId="urn:microsoft.com/office/officeart/2018/2/layout/IconVerticalSolidList"/>
    <dgm:cxn modelId="{6D485F90-4842-447C-A17E-51F57E7F7D71}" type="presParOf" srcId="{388BD3B7-BDB1-4A88-B910-47D72C1D0301}" destId="{754B2195-F348-4245-B962-6BE619A98BFE}" srcOrd="2" destOrd="0" presId="urn:microsoft.com/office/officeart/2018/2/layout/IconVerticalSolidList"/>
    <dgm:cxn modelId="{83EAEC8D-F380-4EA8-9C28-DAA87F96E3A7}" type="presParOf" srcId="{388BD3B7-BDB1-4A88-B910-47D72C1D0301}" destId="{28FBC87C-2231-491E-A005-DC325F175FB8}" srcOrd="3" destOrd="0" presId="urn:microsoft.com/office/officeart/2018/2/layout/IconVerticalSolidList"/>
    <dgm:cxn modelId="{E45F5B4D-BD5A-4005-8A9B-91F3CEC5347C}" type="presParOf" srcId="{31625299-1D80-4FC0-B7AF-C2C4AE0F8A93}" destId="{D2EFB043-857E-433C-BF96-6A38E0D4410E}" srcOrd="5" destOrd="0" presId="urn:microsoft.com/office/officeart/2018/2/layout/IconVerticalSolidList"/>
    <dgm:cxn modelId="{3D85937F-BBF7-46E8-9856-58C11350532C}" type="presParOf" srcId="{31625299-1D80-4FC0-B7AF-C2C4AE0F8A93}" destId="{72AD1ECF-D0A9-4967-A784-D5D912B53668}" srcOrd="6" destOrd="0" presId="urn:microsoft.com/office/officeart/2018/2/layout/IconVerticalSolidList"/>
    <dgm:cxn modelId="{B53F0B24-4C0D-481E-99CF-1D6DF2B530D5}" type="presParOf" srcId="{72AD1ECF-D0A9-4967-A784-D5D912B53668}" destId="{5A49141B-0921-41C5-9669-C5FA3E04DF70}" srcOrd="0" destOrd="0" presId="urn:microsoft.com/office/officeart/2018/2/layout/IconVerticalSolidList"/>
    <dgm:cxn modelId="{6F744374-EEF7-4C95-8C4B-5A52A20AF8B3}" type="presParOf" srcId="{72AD1ECF-D0A9-4967-A784-D5D912B53668}" destId="{57ADB3E6-7450-46AA-9A78-69CED898F88F}" srcOrd="1" destOrd="0" presId="urn:microsoft.com/office/officeart/2018/2/layout/IconVerticalSolidList"/>
    <dgm:cxn modelId="{BA5EF2A9-C623-45AE-9EC6-7641E118A4C2}" type="presParOf" srcId="{72AD1ECF-D0A9-4967-A784-D5D912B53668}" destId="{51D0ECBC-D7FE-4736-8435-567019349F41}" srcOrd="2" destOrd="0" presId="urn:microsoft.com/office/officeart/2018/2/layout/IconVerticalSolidList"/>
    <dgm:cxn modelId="{64BC8F1C-C492-4467-91E6-CD16D2280C94}" type="presParOf" srcId="{72AD1ECF-D0A9-4967-A784-D5D912B53668}" destId="{8D511DAE-54B3-4413-B17F-34AD3401B15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E2A871-6F19-4386-9737-77050F0E22A2}"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33588C2B-96E8-4E9E-83B6-B54E3610A97F}">
      <dgm:prSet/>
      <dgm:spPr/>
      <dgm:t>
        <a:bodyPr/>
        <a:lstStyle/>
        <a:p>
          <a:r>
            <a:rPr lang="en-MY"/>
            <a:t>Database can store a very large number of records efficiently.</a:t>
          </a:r>
          <a:endParaRPr lang="en-US"/>
        </a:p>
      </dgm:t>
    </dgm:pt>
    <dgm:pt modelId="{977E2493-6146-430F-81A7-3DA78B276A56}" type="parTrans" cxnId="{5D81D324-3582-4B40-A3E5-80C93417D006}">
      <dgm:prSet/>
      <dgm:spPr/>
      <dgm:t>
        <a:bodyPr/>
        <a:lstStyle/>
        <a:p>
          <a:endParaRPr lang="en-US"/>
        </a:p>
      </dgm:t>
    </dgm:pt>
    <dgm:pt modelId="{58E9F37E-CF58-4272-BEE8-63CE9398B212}" type="sibTrans" cxnId="{5D81D324-3582-4B40-A3E5-80C93417D006}">
      <dgm:prSet/>
      <dgm:spPr/>
      <dgm:t>
        <a:bodyPr/>
        <a:lstStyle/>
        <a:p>
          <a:endParaRPr lang="en-US"/>
        </a:p>
      </dgm:t>
    </dgm:pt>
    <dgm:pt modelId="{A09AB684-626E-41F7-80C1-47A963B2EC44}">
      <dgm:prSet/>
      <dgm:spPr/>
      <dgm:t>
        <a:bodyPr/>
        <a:lstStyle/>
        <a:p>
          <a:r>
            <a:rPr lang="en-MY"/>
            <a:t>Data can be sorted easily</a:t>
          </a:r>
          <a:endParaRPr lang="en-US"/>
        </a:p>
      </dgm:t>
    </dgm:pt>
    <dgm:pt modelId="{98D36657-91F2-4404-9AA5-99C0B5870975}" type="parTrans" cxnId="{69D9AC42-0544-45DE-AF36-A97CF09BB5AF}">
      <dgm:prSet/>
      <dgm:spPr/>
      <dgm:t>
        <a:bodyPr/>
        <a:lstStyle/>
        <a:p>
          <a:endParaRPr lang="en-US"/>
        </a:p>
      </dgm:t>
    </dgm:pt>
    <dgm:pt modelId="{D8F14974-87C8-4023-A300-9D8F68E3141A}" type="sibTrans" cxnId="{69D9AC42-0544-45DE-AF36-A97CF09BB5AF}">
      <dgm:prSet/>
      <dgm:spPr/>
      <dgm:t>
        <a:bodyPr/>
        <a:lstStyle/>
        <a:p>
          <a:endParaRPr lang="en-US"/>
        </a:p>
      </dgm:t>
    </dgm:pt>
    <dgm:pt modelId="{AF08487D-B901-439D-B722-B91EDCC5DD15}">
      <dgm:prSet/>
      <dgm:spPr/>
      <dgm:t>
        <a:bodyPr/>
        <a:lstStyle/>
        <a:p>
          <a:r>
            <a:rPr lang="en-MY"/>
            <a:t>It is very quick to find information.</a:t>
          </a:r>
          <a:endParaRPr lang="en-US"/>
        </a:p>
      </dgm:t>
    </dgm:pt>
    <dgm:pt modelId="{551368AF-0595-4E14-96BC-11678830299B}" type="parTrans" cxnId="{69947E03-511B-472E-9885-B3B64167DA59}">
      <dgm:prSet/>
      <dgm:spPr/>
      <dgm:t>
        <a:bodyPr/>
        <a:lstStyle/>
        <a:p>
          <a:endParaRPr lang="en-US"/>
        </a:p>
      </dgm:t>
    </dgm:pt>
    <dgm:pt modelId="{920112D4-6DB5-4A06-B8D1-D07FDDC59796}" type="sibTrans" cxnId="{69947E03-511B-472E-9885-B3B64167DA59}">
      <dgm:prSet/>
      <dgm:spPr/>
      <dgm:t>
        <a:bodyPr/>
        <a:lstStyle/>
        <a:p>
          <a:endParaRPr lang="en-US"/>
        </a:p>
      </dgm:t>
    </dgm:pt>
    <dgm:pt modelId="{866D8674-4E2F-4C2C-9CB4-6BFF8D38B19C}">
      <dgm:prSet/>
      <dgm:spPr/>
      <dgm:t>
        <a:bodyPr/>
        <a:lstStyle/>
        <a:p>
          <a:r>
            <a:rPr lang="en-MY"/>
            <a:t>Data can be imported into onother application.</a:t>
          </a:r>
          <a:endParaRPr lang="en-US"/>
        </a:p>
      </dgm:t>
    </dgm:pt>
    <dgm:pt modelId="{940C84BF-684D-4851-B281-A8D48E032B60}" type="parTrans" cxnId="{396557DF-71FB-4427-ADE5-DCCBC4D194BA}">
      <dgm:prSet/>
      <dgm:spPr/>
      <dgm:t>
        <a:bodyPr/>
        <a:lstStyle/>
        <a:p>
          <a:endParaRPr lang="en-US"/>
        </a:p>
      </dgm:t>
    </dgm:pt>
    <dgm:pt modelId="{83D30EB0-327D-4824-ACD9-995D434DE33E}" type="sibTrans" cxnId="{396557DF-71FB-4427-ADE5-DCCBC4D194BA}">
      <dgm:prSet/>
      <dgm:spPr/>
      <dgm:t>
        <a:bodyPr/>
        <a:lstStyle/>
        <a:p>
          <a:endParaRPr lang="en-US"/>
        </a:p>
      </dgm:t>
    </dgm:pt>
    <dgm:pt modelId="{43A22C4F-C30A-4EE9-8272-AB76B22B66C8}">
      <dgm:prSet/>
      <dgm:spPr/>
      <dgm:t>
        <a:bodyPr/>
        <a:lstStyle/>
        <a:p>
          <a:r>
            <a:rPr lang="en-MY"/>
            <a:t>It is easy to add new data and to edit or delete old data.</a:t>
          </a:r>
          <a:endParaRPr lang="en-US"/>
        </a:p>
      </dgm:t>
    </dgm:pt>
    <dgm:pt modelId="{EEC1592F-25F5-4410-8FE9-90D6B272971C}" type="parTrans" cxnId="{8CA97916-F0E5-49AD-B328-E09AF298B78B}">
      <dgm:prSet/>
      <dgm:spPr/>
      <dgm:t>
        <a:bodyPr/>
        <a:lstStyle/>
        <a:p>
          <a:endParaRPr lang="en-US"/>
        </a:p>
      </dgm:t>
    </dgm:pt>
    <dgm:pt modelId="{3389365B-C5DA-465B-B103-6F9439370E48}" type="sibTrans" cxnId="{8CA97916-F0E5-49AD-B328-E09AF298B78B}">
      <dgm:prSet/>
      <dgm:spPr/>
      <dgm:t>
        <a:bodyPr/>
        <a:lstStyle/>
        <a:p>
          <a:endParaRPr lang="en-US"/>
        </a:p>
      </dgm:t>
    </dgm:pt>
    <dgm:pt modelId="{26536200-FD00-4A18-B6BF-58319A7E44E5}">
      <dgm:prSet/>
      <dgm:spPr/>
      <dgm:t>
        <a:bodyPr/>
        <a:lstStyle/>
        <a:p>
          <a:r>
            <a:rPr lang="en-MY"/>
            <a:t>More than one person can access the same database at the same time - multi access.</a:t>
          </a:r>
          <a:endParaRPr lang="en-US"/>
        </a:p>
      </dgm:t>
    </dgm:pt>
    <dgm:pt modelId="{DD3D149B-C819-45D1-A662-4FDF9F7392B8}" type="parTrans" cxnId="{BA95CDB6-6215-4273-9051-2B8F3172CD62}">
      <dgm:prSet/>
      <dgm:spPr/>
      <dgm:t>
        <a:bodyPr/>
        <a:lstStyle/>
        <a:p>
          <a:endParaRPr lang="en-US"/>
        </a:p>
      </dgm:t>
    </dgm:pt>
    <dgm:pt modelId="{1F0E684F-9742-4826-A14C-D84209519CCE}" type="sibTrans" cxnId="{BA95CDB6-6215-4273-9051-2B8F3172CD62}">
      <dgm:prSet/>
      <dgm:spPr/>
      <dgm:t>
        <a:bodyPr/>
        <a:lstStyle/>
        <a:p>
          <a:endParaRPr lang="en-US"/>
        </a:p>
      </dgm:t>
    </dgm:pt>
    <dgm:pt modelId="{4D296BB8-1ACE-449A-8656-E086A610EF5B}">
      <dgm:prSet/>
      <dgm:spPr/>
      <dgm:t>
        <a:bodyPr/>
        <a:lstStyle/>
        <a:p>
          <a:r>
            <a:rPr lang="en-MY"/>
            <a:t>Data can be searched easily.</a:t>
          </a:r>
          <a:endParaRPr lang="en-US"/>
        </a:p>
      </dgm:t>
    </dgm:pt>
    <dgm:pt modelId="{1DE466C3-33F0-4069-B0F9-2140D59BE2D0}" type="parTrans" cxnId="{717EF4C4-1074-4BA5-A96C-7ED4E23A12C6}">
      <dgm:prSet/>
      <dgm:spPr/>
      <dgm:t>
        <a:bodyPr/>
        <a:lstStyle/>
        <a:p>
          <a:endParaRPr lang="en-US"/>
        </a:p>
      </dgm:t>
    </dgm:pt>
    <dgm:pt modelId="{D702A759-BC7D-4578-9D44-91188AAC9231}" type="sibTrans" cxnId="{717EF4C4-1074-4BA5-A96C-7ED4E23A12C6}">
      <dgm:prSet/>
      <dgm:spPr/>
      <dgm:t>
        <a:bodyPr/>
        <a:lstStyle/>
        <a:p>
          <a:endParaRPr lang="en-US"/>
        </a:p>
      </dgm:t>
    </dgm:pt>
    <dgm:pt modelId="{BAE27DD0-700A-4F59-921B-55FEA7F57A30}">
      <dgm:prSet/>
      <dgm:spPr/>
      <dgm:t>
        <a:bodyPr/>
        <a:lstStyle/>
        <a:p>
          <a:r>
            <a:rPr lang="en-MY"/>
            <a:t>Security may be better than paper files.</a:t>
          </a:r>
          <a:endParaRPr lang="en-US"/>
        </a:p>
      </dgm:t>
    </dgm:pt>
    <dgm:pt modelId="{F2C9AE8B-D061-4949-85D7-C5C88C87977C}" type="parTrans" cxnId="{53EB13A9-88AC-4ED8-A772-AFE9B00BF1AC}">
      <dgm:prSet/>
      <dgm:spPr/>
      <dgm:t>
        <a:bodyPr/>
        <a:lstStyle/>
        <a:p>
          <a:endParaRPr lang="en-US"/>
        </a:p>
      </dgm:t>
    </dgm:pt>
    <dgm:pt modelId="{F39DB90E-57BA-43BB-8D96-9496C273068C}" type="sibTrans" cxnId="{53EB13A9-88AC-4ED8-A772-AFE9B00BF1AC}">
      <dgm:prSet/>
      <dgm:spPr/>
      <dgm:t>
        <a:bodyPr/>
        <a:lstStyle/>
        <a:p>
          <a:endParaRPr lang="en-US"/>
        </a:p>
      </dgm:t>
    </dgm:pt>
    <dgm:pt modelId="{1A4C81C7-B6F0-4CB4-94B3-9C5EF07BD977}" type="pres">
      <dgm:prSet presAssocID="{DEE2A871-6F19-4386-9737-77050F0E22A2}" presName="diagram" presStyleCnt="0">
        <dgm:presLayoutVars>
          <dgm:dir/>
          <dgm:resizeHandles val="exact"/>
        </dgm:presLayoutVars>
      </dgm:prSet>
      <dgm:spPr/>
    </dgm:pt>
    <dgm:pt modelId="{1B3F285A-37E9-45DF-8471-62755AA689D9}" type="pres">
      <dgm:prSet presAssocID="{33588C2B-96E8-4E9E-83B6-B54E3610A97F}" presName="node" presStyleLbl="node1" presStyleIdx="0" presStyleCnt="8">
        <dgm:presLayoutVars>
          <dgm:bulletEnabled val="1"/>
        </dgm:presLayoutVars>
      </dgm:prSet>
      <dgm:spPr/>
    </dgm:pt>
    <dgm:pt modelId="{F89FE676-1989-4FA6-AC27-9DC6875CBCF5}" type="pres">
      <dgm:prSet presAssocID="{58E9F37E-CF58-4272-BEE8-63CE9398B212}" presName="sibTrans" presStyleCnt="0"/>
      <dgm:spPr/>
    </dgm:pt>
    <dgm:pt modelId="{12889F4D-C290-4996-8F7F-C6948B892041}" type="pres">
      <dgm:prSet presAssocID="{A09AB684-626E-41F7-80C1-47A963B2EC44}" presName="node" presStyleLbl="node1" presStyleIdx="1" presStyleCnt="8">
        <dgm:presLayoutVars>
          <dgm:bulletEnabled val="1"/>
        </dgm:presLayoutVars>
      </dgm:prSet>
      <dgm:spPr/>
    </dgm:pt>
    <dgm:pt modelId="{2346D075-4182-4B48-94F3-20C3B1576950}" type="pres">
      <dgm:prSet presAssocID="{D8F14974-87C8-4023-A300-9D8F68E3141A}" presName="sibTrans" presStyleCnt="0"/>
      <dgm:spPr/>
    </dgm:pt>
    <dgm:pt modelId="{21418FE9-D2DA-454A-A1AD-8E8B5E832E04}" type="pres">
      <dgm:prSet presAssocID="{AF08487D-B901-439D-B722-B91EDCC5DD15}" presName="node" presStyleLbl="node1" presStyleIdx="2" presStyleCnt="8">
        <dgm:presLayoutVars>
          <dgm:bulletEnabled val="1"/>
        </dgm:presLayoutVars>
      </dgm:prSet>
      <dgm:spPr/>
    </dgm:pt>
    <dgm:pt modelId="{4CF43238-9485-4797-A9BC-10DA5B03B219}" type="pres">
      <dgm:prSet presAssocID="{920112D4-6DB5-4A06-B8D1-D07FDDC59796}" presName="sibTrans" presStyleCnt="0"/>
      <dgm:spPr/>
    </dgm:pt>
    <dgm:pt modelId="{3C2BBB2F-24E8-4F95-98C4-5BC4B4861093}" type="pres">
      <dgm:prSet presAssocID="{866D8674-4E2F-4C2C-9CB4-6BFF8D38B19C}" presName="node" presStyleLbl="node1" presStyleIdx="3" presStyleCnt="8">
        <dgm:presLayoutVars>
          <dgm:bulletEnabled val="1"/>
        </dgm:presLayoutVars>
      </dgm:prSet>
      <dgm:spPr/>
    </dgm:pt>
    <dgm:pt modelId="{8CC1DC05-44DC-42B8-AF9A-E92362803A84}" type="pres">
      <dgm:prSet presAssocID="{83D30EB0-327D-4824-ACD9-995D434DE33E}" presName="sibTrans" presStyleCnt="0"/>
      <dgm:spPr/>
    </dgm:pt>
    <dgm:pt modelId="{B7DFFEE3-2A22-485A-842B-54595D8E8970}" type="pres">
      <dgm:prSet presAssocID="{43A22C4F-C30A-4EE9-8272-AB76B22B66C8}" presName="node" presStyleLbl="node1" presStyleIdx="4" presStyleCnt="8">
        <dgm:presLayoutVars>
          <dgm:bulletEnabled val="1"/>
        </dgm:presLayoutVars>
      </dgm:prSet>
      <dgm:spPr/>
    </dgm:pt>
    <dgm:pt modelId="{931B4C6C-6201-4EC2-B77A-8C8C80587B20}" type="pres">
      <dgm:prSet presAssocID="{3389365B-C5DA-465B-B103-6F9439370E48}" presName="sibTrans" presStyleCnt="0"/>
      <dgm:spPr/>
    </dgm:pt>
    <dgm:pt modelId="{7FE76E1F-5FA9-4BCD-AC77-4459DFBD3178}" type="pres">
      <dgm:prSet presAssocID="{26536200-FD00-4A18-B6BF-58319A7E44E5}" presName="node" presStyleLbl="node1" presStyleIdx="5" presStyleCnt="8">
        <dgm:presLayoutVars>
          <dgm:bulletEnabled val="1"/>
        </dgm:presLayoutVars>
      </dgm:prSet>
      <dgm:spPr/>
    </dgm:pt>
    <dgm:pt modelId="{72AA567E-D32F-456F-930A-917F19B40507}" type="pres">
      <dgm:prSet presAssocID="{1F0E684F-9742-4826-A14C-D84209519CCE}" presName="sibTrans" presStyleCnt="0"/>
      <dgm:spPr/>
    </dgm:pt>
    <dgm:pt modelId="{E7016EBA-7DC8-4412-8E71-AD0783A87052}" type="pres">
      <dgm:prSet presAssocID="{4D296BB8-1ACE-449A-8656-E086A610EF5B}" presName="node" presStyleLbl="node1" presStyleIdx="6" presStyleCnt="8">
        <dgm:presLayoutVars>
          <dgm:bulletEnabled val="1"/>
        </dgm:presLayoutVars>
      </dgm:prSet>
      <dgm:spPr/>
    </dgm:pt>
    <dgm:pt modelId="{26516173-72F1-4BED-A06F-ABFEB7CA86A2}" type="pres">
      <dgm:prSet presAssocID="{D702A759-BC7D-4578-9D44-91188AAC9231}" presName="sibTrans" presStyleCnt="0"/>
      <dgm:spPr/>
    </dgm:pt>
    <dgm:pt modelId="{19FDC0DA-2FD0-4186-9412-E732A0EC57DE}" type="pres">
      <dgm:prSet presAssocID="{BAE27DD0-700A-4F59-921B-55FEA7F57A30}" presName="node" presStyleLbl="node1" presStyleIdx="7" presStyleCnt="8">
        <dgm:presLayoutVars>
          <dgm:bulletEnabled val="1"/>
        </dgm:presLayoutVars>
      </dgm:prSet>
      <dgm:spPr/>
    </dgm:pt>
  </dgm:ptLst>
  <dgm:cxnLst>
    <dgm:cxn modelId="{69947E03-511B-472E-9885-B3B64167DA59}" srcId="{DEE2A871-6F19-4386-9737-77050F0E22A2}" destId="{AF08487D-B901-439D-B722-B91EDCC5DD15}" srcOrd="2" destOrd="0" parTransId="{551368AF-0595-4E14-96BC-11678830299B}" sibTransId="{920112D4-6DB5-4A06-B8D1-D07FDDC59796}"/>
    <dgm:cxn modelId="{0C43CB0C-1D81-4AFE-B0E4-B9F24711AA6E}" type="presOf" srcId="{866D8674-4E2F-4C2C-9CB4-6BFF8D38B19C}" destId="{3C2BBB2F-24E8-4F95-98C4-5BC4B4861093}" srcOrd="0" destOrd="0" presId="urn:microsoft.com/office/officeart/2005/8/layout/default"/>
    <dgm:cxn modelId="{8CA97916-F0E5-49AD-B328-E09AF298B78B}" srcId="{DEE2A871-6F19-4386-9737-77050F0E22A2}" destId="{43A22C4F-C30A-4EE9-8272-AB76B22B66C8}" srcOrd="4" destOrd="0" parTransId="{EEC1592F-25F5-4410-8FE9-90D6B272971C}" sibTransId="{3389365B-C5DA-465B-B103-6F9439370E48}"/>
    <dgm:cxn modelId="{5D81D324-3582-4B40-A3E5-80C93417D006}" srcId="{DEE2A871-6F19-4386-9737-77050F0E22A2}" destId="{33588C2B-96E8-4E9E-83B6-B54E3610A97F}" srcOrd="0" destOrd="0" parTransId="{977E2493-6146-430F-81A7-3DA78B276A56}" sibTransId="{58E9F37E-CF58-4272-BEE8-63CE9398B212}"/>
    <dgm:cxn modelId="{C416E525-1C9A-401B-8808-1842DEBFCFD8}" type="presOf" srcId="{4D296BB8-1ACE-449A-8656-E086A610EF5B}" destId="{E7016EBA-7DC8-4412-8E71-AD0783A87052}" srcOrd="0" destOrd="0" presId="urn:microsoft.com/office/officeart/2005/8/layout/default"/>
    <dgm:cxn modelId="{69D9AC42-0544-45DE-AF36-A97CF09BB5AF}" srcId="{DEE2A871-6F19-4386-9737-77050F0E22A2}" destId="{A09AB684-626E-41F7-80C1-47A963B2EC44}" srcOrd="1" destOrd="0" parTransId="{98D36657-91F2-4404-9AA5-99C0B5870975}" sibTransId="{D8F14974-87C8-4023-A300-9D8F68E3141A}"/>
    <dgm:cxn modelId="{68206571-484B-446F-9A91-DE7904EB1115}" type="presOf" srcId="{26536200-FD00-4A18-B6BF-58319A7E44E5}" destId="{7FE76E1F-5FA9-4BCD-AC77-4459DFBD3178}" srcOrd="0" destOrd="0" presId="urn:microsoft.com/office/officeart/2005/8/layout/default"/>
    <dgm:cxn modelId="{7B507177-7AC9-4A81-995B-78627CF7D6D8}" type="presOf" srcId="{DEE2A871-6F19-4386-9737-77050F0E22A2}" destId="{1A4C81C7-B6F0-4CB4-94B3-9C5EF07BD977}" srcOrd="0" destOrd="0" presId="urn:microsoft.com/office/officeart/2005/8/layout/default"/>
    <dgm:cxn modelId="{ACBB0A95-7026-4CCD-AFAE-E7971276C070}" type="presOf" srcId="{AF08487D-B901-439D-B722-B91EDCC5DD15}" destId="{21418FE9-D2DA-454A-A1AD-8E8B5E832E04}" srcOrd="0" destOrd="0" presId="urn:microsoft.com/office/officeart/2005/8/layout/default"/>
    <dgm:cxn modelId="{53EB13A9-88AC-4ED8-A772-AFE9B00BF1AC}" srcId="{DEE2A871-6F19-4386-9737-77050F0E22A2}" destId="{BAE27DD0-700A-4F59-921B-55FEA7F57A30}" srcOrd="7" destOrd="0" parTransId="{F2C9AE8B-D061-4949-85D7-C5C88C87977C}" sibTransId="{F39DB90E-57BA-43BB-8D96-9496C273068C}"/>
    <dgm:cxn modelId="{781D4CAB-9621-4B55-945E-8CFCC0E2CCC5}" type="presOf" srcId="{BAE27DD0-700A-4F59-921B-55FEA7F57A30}" destId="{19FDC0DA-2FD0-4186-9412-E732A0EC57DE}" srcOrd="0" destOrd="0" presId="urn:microsoft.com/office/officeart/2005/8/layout/default"/>
    <dgm:cxn modelId="{E0EEA1B5-1AFF-48C0-A07C-24037E0CCD6D}" type="presOf" srcId="{43A22C4F-C30A-4EE9-8272-AB76B22B66C8}" destId="{B7DFFEE3-2A22-485A-842B-54595D8E8970}" srcOrd="0" destOrd="0" presId="urn:microsoft.com/office/officeart/2005/8/layout/default"/>
    <dgm:cxn modelId="{BA95CDB6-6215-4273-9051-2B8F3172CD62}" srcId="{DEE2A871-6F19-4386-9737-77050F0E22A2}" destId="{26536200-FD00-4A18-B6BF-58319A7E44E5}" srcOrd="5" destOrd="0" parTransId="{DD3D149B-C819-45D1-A662-4FDF9F7392B8}" sibTransId="{1F0E684F-9742-4826-A14C-D84209519CCE}"/>
    <dgm:cxn modelId="{717EF4C4-1074-4BA5-A96C-7ED4E23A12C6}" srcId="{DEE2A871-6F19-4386-9737-77050F0E22A2}" destId="{4D296BB8-1ACE-449A-8656-E086A610EF5B}" srcOrd="6" destOrd="0" parTransId="{1DE466C3-33F0-4069-B0F9-2140D59BE2D0}" sibTransId="{D702A759-BC7D-4578-9D44-91188AAC9231}"/>
    <dgm:cxn modelId="{BF67C5CE-014D-439D-8BA5-502086E12D57}" type="presOf" srcId="{A09AB684-626E-41F7-80C1-47A963B2EC44}" destId="{12889F4D-C290-4996-8F7F-C6948B892041}" srcOrd="0" destOrd="0" presId="urn:microsoft.com/office/officeart/2005/8/layout/default"/>
    <dgm:cxn modelId="{196A01D5-45B1-483C-8FEA-164F4F2ED495}" type="presOf" srcId="{33588C2B-96E8-4E9E-83B6-B54E3610A97F}" destId="{1B3F285A-37E9-45DF-8471-62755AA689D9}" srcOrd="0" destOrd="0" presId="urn:microsoft.com/office/officeart/2005/8/layout/default"/>
    <dgm:cxn modelId="{396557DF-71FB-4427-ADE5-DCCBC4D194BA}" srcId="{DEE2A871-6F19-4386-9737-77050F0E22A2}" destId="{866D8674-4E2F-4C2C-9CB4-6BFF8D38B19C}" srcOrd="3" destOrd="0" parTransId="{940C84BF-684D-4851-B281-A8D48E032B60}" sibTransId="{83D30EB0-327D-4824-ACD9-995D434DE33E}"/>
    <dgm:cxn modelId="{610F04D5-E863-426D-82E0-33300DB34942}" type="presParOf" srcId="{1A4C81C7-B6F0-4CB4-94B3-9C5EF07BD977}" destId="{1B3F285A-37E9-45DF-8471-62755AA689D9}" srcOrd="0" destOrd="0" presId="urn:microsoft.com/office/officeart/2005/8/layout/default"/>
    <dgm:cxn modelId="{43F716B7-9DAC-490A-9297-ACCAD1A55E2B}" type="presParOf" srcId="{1A4C81C7-B6F0-4CB4-94B3-9C5EF07BD977}" destId="{F89FE676-1989-4FA6-AC27-9DC6875CBCF5}" srcOrd="1" destOrd="0" presId="urn:microsoft.com/office/officeart/2005/8/layout/default"/>
    <dgm:cxn modelId="{B0B30F8C-FF41-4428-AB40-01D167ACC18C}" type="presParOf" srcId="{1A4C81C7-B6F0-4CB4-94B3-9C5EF07BD977}" destId="{12889F4D-C290-4996-8F7F-C6948B892041}" srcOrd="2" destOrd="0" presId="urn:microsoft.com/office/officeart/2005/8/layout/default"/>
    <dgm:cxn modelId="{3A03DD0D-0CEA-4B0F-AE5C-1C1BF991038E}" type="presParOf" srcId="{1A4C81C7-B6F0-4CB4-94B3-9C5EF07BD977}" destId="{2346D075-4182-4B48-94F3-20C3B1576950}" srcOrd="3" destOrd="0" presId="urn:microsoft.com/office/officeart/2005/8/layout/default"/>
    <dgm:cxn modelId="{48F03328-4C3C-4FC8-8C0E-F75D3F8A9A40}" type="presParOf" srcId="{1A4C81C7-B6F0-4CB4-94B3-9C5EF07BD977}" destId="{21418FE9-D2DA-454A-A1AD-8E8B5E832E04}" srcOrd="4" destOrd="0" presId="urn:microsoft.com/office/officeart/2005/8/layout/default"/>
    <dgm:cxn modelId="{6089E1FB-2F24-4A1D-9E86-11A85B2FC733}" type="presParOf" srcId="{1A4C81C7-B6F0-4CB4-94B3-9C5EF07BD977}" destId="{4CF43238-9485-4797-A9BC-10DA5B03B219}" srcOrd="5" destOrd="0" presId="urn:microsoft.com/office/officeart/2005/8/layout/default"/>
    <dgm:cxn modelId="{5B407F51-BCB2-4EC2-B330-31D0EFEF7E10}" type="presParOf" srcId="{1A4C81C7-B6F0-4CB4-94B3-9C5EF07BD977}" destId="{3C2BBB2F-24E8-4F95-98C4-5BC4B4861093}" srcOrd="6" destOrd="0" presId="urn:microsoft.com/office/officeart/2005/8/layout/default"/>
    <dgm:cxn modelId="{13286A90-5F26-4CE9-AFA1-5FE737623C0B}" type="presParOf" srcId="{1A4C81C7-B6F0-4CB4-94B3-9C5EF07BD977}" destId="{8CC1DC05-44DC-42B8-AF9A-E92362803A84}" srcOrd="7" destOrd="0" presId="urn:microsoft.com/office/officeart/2005/8/layout/default"/>
    <dgm:cxn modelId="{3C799113-480A-4B56-A8A2-F2BE3E3C8339}" type="presParOf" srcId="{1A4C81C7-B6F0-4CB4-94B3-9C5EF07BD977}" destId="{B7DFFEE3-2A22-485A-842B-54595D8E8970}" srcOrd="8" destOrd="0" presId="urn:microsoft.com/office/officeart/2005/8/layout/default"/>
    <dgm:cxn modelId="{58442D8F-78DF-4ED4-90F7-7141022A834B}" type="presParOf" srcId="{1A4C81C7-B6F0-4CB4-94B3-9C5EF07BD977}" destId="{931B4C6C-6201-4EC2-B77A-8C8C80587B20}" srcOrd="9" destOrd="0" presId="urn:microsoft.com/office/officeart/2005/8/layout/default"/>
    <dgm:cxn modelId="{79FE8EB8-6DCA-4DCC-98FA-B576560BC2F4}" type="presParOf" srcId="{1A4C81C7-B6F0-4CB4-94B3-9C5EF07BD977}" destId="{7FE76E1F-5FA9-4BCD-AC77-4459DFBD3178}" srcOrd="10" destOrd="0" presId="urn:microsoft.com/office/officeart/2005/8/layout/default"/>
    <dgm:cxn modelId="{F42F5E0B-FCE1-4025-B38F-84AF7455D7C0}" type="presParOf" srcId="{1A4C81C7-B6F0-4CB4-94B3-9C5EF07BD977}" destId="{72AA567E-D32F-456F-930A-917F19B40507}" srcOrd="11" destOrd="0" presId="urn:microsoft.com/office/officeart/2005/8/layout/default"/>
    <dgm:cxn modelId="{B33E718E-8C1E-45A2-8033-73B7759C64F8}" type="presParOf" srcId="{1A4C81C7-B6F0-4CB4-94B3-9C5EF07BD977}" destId="{E7016EBA-7DC8-4412-8E71-AD0783A87052}" srcOrd="12" destOrd="0" presId="urn:microsoft.com/office/officeart/2005/8/layout/default"/>
    <dgm:cxn modelId="{28C39D69-5F27-4383-AEA6-B3A702D896D4}" type="presParOf" srcId="{1A4C81C7-B6F0-4CB4-94B3-9C5EF07BD977}" destId="{26516173-72F1-4BED-A06F-ABFEB7CA86A2}" srcOrd="13" destOrd="0" presId="urn:microsoft.com/office/officeart/2005/8/layout/default"/>
    <dgm:cxn modelId="{3FF051D0-1F7C-46B0-ABE1-13A4239A8C42}" type="presParOf" srcId="{1A4C81C7-B6F0-4CB4-94B3-9C5EF07BD977}" destId="{19FDC0DA-2FD0-4186-9412-E732A0EC57DE}"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48A0E-378A-4203-AFD4-D132412FE659}">
      <dsp:nvSpPr>
        <dsp:cNvPr id="0" name=""/>
        <dsp:cNvSpPr/>
      </dsp:nvSpPr>
      <dsp:spPr>
        <a:xfrm>
          <a:off x="0" y="77196"/>
          <a:ext cx="5566706" cy="9659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MY" sz="1700" kern="1200"/>
            <a:t>Physical view is one way of viewing the database. </a:t>
          </a:r>
          <a:endParaRPr lang="en-US" sz="1700" kern="1200"/>
        </a:p>
      </dsp:txBody>
      <dsp:txXfrm>
        <a:off x="47152" y="124348"/>
        <a:ext cx="5472402" cy="871604"/>
      </dsp:txXfrm>
    </dsp:sp>
    <dsp:sp modelId="{B80120B7-86A1-4FCA-83C5-3A4B1E03D9FA}">
      <dsp:nvSpPr>
        <dsp:cNvPr id="0" name=""/>
        <dsp:cNvSpPr/>
      </dsp:nvSpPr>
      <dsp:spPr>
        <a:xfrm>
          <a:off x="0" y="1092064"/>
          <a:ext cx="5566706" cy="965908"/>
        </a:xfrm>
        <a:prstGeom prst="roundRect">
          <a:avLst/>
        </a:prstGeom>
        <a:solidFill>
          <a:schemeClr val="accent2">
            <a:hueOff val="-4721380"/>
            <a:satOff val="9088"/>
            <a:lumOff val="-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MY" sz="1700" kern="1200"/>
            <a:t>Physical view – deals with the way that data are physically stored and processed in a database. The physical view contains the information of where the data are physically stored.</a:t>
          </a:r>
          <a:endParaRPr lang="en-US" sz="1700" kern="1200"/>
        </a:p>
      </dsp:txBody>
      <dsp:txXfrm>
        <a:off x="47152" y="1139216"/>
        <a:ext cx="5472402" cy="871604"/>
      </dsp:txXfrm>
    </dsp:sp>
    <dsp:sp modelId="{5EF59F8D-1B9B-4CE9-A9FC-8368F683092F}">
      <dsp:nvSpPr>
        <dsp:cNvPr id="0" name=""/>
        <dsp:cNvSpPr/>
      </dsp:nvSpPr>
      <dsp:spPr>
        <a:xfrm>
          <a:off x="0" y="2106932"/>
          <a:ext cx="5566706" cy="965908"/>
        </a:xfrm>
        <a:prstGeom prst="roundRect">
          <a:avLst/>
        </a:prstGeom>
        <a:solidFill>
          <a:schemeClr val="accent2">
            <a:hueOff val="-9442759"/>
            <a:satOff val="18175"/>
            <a:lumOff val="-1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MY" sz="1700" kern="1200"/>
            <a:t>It provides the view of data to the users and hides the irrelevant details such as data relationship, database schema, constraints, security etc from the user. </a:t>
          </a:r>
          <a:endParaRPr lang="en-US" sz="1700" kern="1200"/>
        </a:p>
      </dsp:txBody>
      <dsp:txXfrm>
        <a:off x="47152" y="2154084"/>
        <a:ext cx="5472402" cy="871604"/>
      </dsp:txXfrm>
    </dsp:sp>
    <dsp:sp modelId="{09EBB256-C68D-4439-91B7-265F560910D3}">
      <dsp:nvSpPr>
        <dsp:cNvPr id="0" name=""/>
        <dsp:cNvSpPr/>
      </dsp:nvSpPr>
      <dsp:spPr>
        <a:xfrm>
          <a:off x="0" y="3121801"/>
          <a:ext cx="5566706" cy="965908"/>
        </a:xfrm>
        <a:prstGeom prst="roundRect">
          <a:avLst/>
        </a:prstGeom>
        <a:solidFill>
          <a:schemeClr val="accent2">
            <a:hueOff val="-14164138"/>
            <a:satOff val="27263"/>
            <a:lumOff val="-1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MY" sz="1700" kern="1200"/>
            <a:t>There can only be one physical view of a database because physical view deals with the physical storage of information on a storage device.</a:t>
          </a:r>
          <a:endParaRPr lang="en-US" sz="1700" kern="1200"/>
        </a:p>
      </dsp:txBody>
      <dsp:txXfrm>
        <a:off x="47152" y="3168953"/>
        <a:ext cx="5472402" cy="871604"/>
      </dsp:txXfrm>
    </dsp:sp>
    <dsp:sp modelId="{DFC307FB-952F-4CF9-A7E6-ACE947FB2199}">
      <dsp:nvSpPr>
        <dsp:cNvPr id="0" name=""/>
        <dsp:cNvSpPr/>
      </dsp:nvSpPr>
      <dsp:spPr>
        <a:xfrm>
          <a:off x="0" y="4136669"/>
          <a:ext cx="5566706" cy="965908"/>
        </a:xfrm>
        <a:prstGeom prst="roundRect">
          <a:avLst/>
        </a:prstGeom>
        <a:solidFill>
          <a:schemeClr val="accent2">
            <a:hueOff val="-18885518"/>
            <a:satOff val="36351"/>
            <a:lumOff val="-250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MY" sz="1700" kern="1200"/>
            <a:t>Through physical view, the physical storage of the data can be seen.</a:t>
          </a:r>
          <a:endParaRPr lang="en-US" sz="1700" kern="1200"/>
        </a:p>
      </dsp:txBody>
      <dsp:txXfrm>
        <a:off x="47152" y="4183821"/>
        <a:ext cx="5472402" cy="871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48C8F-76F4-441D-97C7-C134F51F967C}">
      <dsp:nvSpPr>
        <dsp:cNvPr id="0" name=""/>
        <dsp:cNvSpPr/>
      </dsp:nvSpPr>
      <dsp:spPr>
        <a:xfrm>
          <a:off x="552741" y="3286"/>
          <a:ext cx="2954487" cy="17726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MY" sz="1700" kern="1200"/>
            <a:t>Who does physical view benefit?</a:t>
          </a:r>
          <a:br>
            <a:rPr lang="en-MY" sz="1700" kern="1200"/>
          </a:br>
          <a:r>
            <a:rPr lang="en-MY" sz="1700" kern="1200"/>
            <a:t>Database specialists and advance users can see the physical storage of the data through physical view. This allows them to make the database more efficient.</a:t>
          </a:r>
          <a:endParaRPr lang="en-US" sz="1700" kern="1200"/>
        </a:p>
      </dsp:txBody>
      <dsp:txXfrm>
        <a:off x="552741" y="3286"/>
        <a:ext cx="2954487" cy="1772692"/>
      </dsp:txXfrm>
    </dsp:sp>
    <dsp:sp modelId="{CE99C06A-D8C3-4464-8C34-0E9C267C61F5}">
      <dsp:nvSpPr>
        <dsp:cNvPr id="0" name=""/>
        <dsp:cNvSpPr/>
      </dsp:nvSpPr>
      <dsp:spPr>
        <a:xfrm>
          <a:off x="3802678" y="3286"/>
          <a:ext cx="2954487" cy="177269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MY" sz="1700" kern="1200"/>
            <a:t>Who does logical view benefit?</a:t>
          </a:r>
          <a:br>
            <a:rPr lang="en-MY" sz="1700" kern="1200"/>
          </a:br>
          <a:r>
            <a:rPr lang="en-MY" sz="1700" kern="1200"/>
            <a:t>A database works better when it has many different logical views for different users and each view would have only show the relevant information for those users. </a:t>
          </a:r>
          <a:endParaRPr lang="en-US" sz="1700" kern="1200"/>
        </a:p>
      </dsp:txBody>
      <dsp:txXfrm>
        <a:off x="3802678" y="3286"/>
        <a:ext cx="2954487" cy="1772692"/>
      </dsp:txXfrm>
    </dsp:sp>
    <dsp:sp modelId="{7BB2895B-F19D-42AD-AADA-2675331EDE01}">
      <dsp:nvSpPr>
        <dsp:cNvPr id="0" name=""/>
        <dsp:cNvSpPr/>
      </dsp:nvSpPr>
      <dsp:spPr>
        <a:xfrm>
          <a:off x="7052615" y="3286"/>
          <a:ext cx="2954487" cy="177269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MY" sz="1700" kern="1200"/>
            <a:t>With the logical views, the users can see data differently from how they are actually stored, because they do not need to know the technical detail of the physical storage. </a:t>
          </a:r>
          <a:endParaRPr lang="en-US" sz="1700" kern="1200"/>
        </a:p>
      </dsp:txBody>
      <dsp:txXfrm>
        <a:off x="7052615" y="3286"/>
        <a:ext cx="2954487" cy="1772692"/>
      </dsp:txXfrm>
    </dsp:sp>
    <dsp:sp modelId="{06628BCF-D06A-4EED-AB2D-69D5D0563234}">
      <dsp:nvSpPr>
        <dsp:cNvPr id="0" name=""/>
        <dsp:cNvSpPr/>
      </dsp:nvSpPr>
      <dsp:spPr>
        <a:xfrm>
          <a:off x="2177710" y="2071428"/>
          <a:ext cx="2954487" cy="177269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MY" sz="1700" kern="1200"/>
            <a:t>Meanwhile specialists rely more on physical view for the ability to manage each data within the database.</a:t>
          </a:r>
          <a:endParaRPr lang="en-US" sz="1700" kern="1200"/>
        </a:p>
      </dsp:txBody>
      <dsp:txXfrm>
        <a:off x="2177710" y="2071428"/>
        <a:ext cx="2954487" cy="1772692"/>
      </dsp:txXfrm>
    </dsp:sp>
    <dsp:sp modelId="{88486785-E88B-4200-B563-9455F1E9A3BD}">
      <dsp:nvSpPr>
        <dsp:cNvPr id="0" name=""/>
        <dsp:cNvSpPr/>
      </dsp:nvSpPr>
      <dsp:spPr>
        <a:xfrm>
          <a:off x="5427646" y="2071428"/>
          <a:ext cx="2954487" cy="177269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MY" sz="1700" kern="1200"/>
            <a:t>Therefore, we can conclude that it gives users as well as specialists a lot of flexibility.</a:t>
          </a:r>
          <a:endParaRPr lang="en-US" sz="1700" kern="1200"/>
        </a:p>
      </dsp:txBody>
      <dsp:txXfrm>
        <a:off x="5427646" y="2071428"/>
        <a:ext cx="2954487" cy="17726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41895-31BC-404C-BE76-B733338C2F23}">
      <dsp:nvSpPr>
        <dsp:cNvPr id="0" name=""/>
        <dsp:cNvSpPr/>
      </dsp:nvSpPr>
      <dsp:spPr>
        <a:xfrm>
          <a:off x="0" y="1965"/>
          <a:ext cx="99060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7D8459F-84A2-45CA-BE5E-15CC3DC74DB0}">
      <dsp:nvSpPr>
        <dsp:cNvPr id="0" name=""/>
        <dsp:cNvSpPr/>
      </dsp:nvSpPr>
      <dsp:spPr>
        <a:xfrm>
          <a:off x="0" y="1965"/>
          <a:ext cx="9906000" cy="1340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MY" sz="2600" kern="1200"/>
            <a:t>Data are basic facts or values. </a:t>
          </a:r>
          <a:endParaRPr lang="en-US" sz="2600" kern="1200"/>
        </a:p>
      </dsp:txBody>
      <dsp:txXfrm>
        <a:off x="0" y="1965"/>
        <a:ext cx="9906000" cy="1340164"/>
      </dsp:txXfrm>
    </dsp:sp>
    <dsp:sp modelId="{742D2E6A-7C2A-4A7E-8CC7-F8BC1DD69AB4}">
      <dsp:nvSpPr>
        <dsp:cNvPr id="0" name=""/>
        <dsp:cNvSpPr/>
      </dsp:nvSpPr>
      <dsp:spPr>
        <a:xfrm>
          <a:off x="0" y="1342129"/>
          <a:ext cx="99060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8B2EC28-CB6D-4D5C-973F-00D52CC3B726}">
      <dsp:nvSpPr>
        <dsp:cNvPr id="0" name=""/>
        <dsp:cNvSpPr/>
      </dsp:nvSpPr>
      <dsp:spPr>
        <a:xfrm>
          <a:off x="0" y="1342129"/>
          <a:ext cx="9906000" cy="1340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MY" sz="2600" kern="1200"/>
            <a:t>A database is an organized collection of data. Instead of having all the data in a list with a random order, a database provides a structure to organize the data.</a:t>
          </a:r>
          <a:endParaRPr lang="en-US" sz="2600" kern="1200"/>
        </a:p>
      </dsp:txBody>
      <dsp:txXfrm>
        <a:off x="0" y="1342129"/>
        <a:ext cx="9906000" cy="1340164"/>
      </dsp:txXfrm>
    </dsp:sp>
    <dsp:sp modelId="{16AB0E06-7C04-45F2-87E9-1B97BF221CD7}">
      <dsp:nvSpPr>
        <dsp:cNvPr id="0" name=""/>
        <dsp:cNvSpPr/>
      </dsp:nvSpPr>
      <dsp:spPr>
        <a:xfrm>
          <a:off x="0" y="2682294"/>
          <a:ext cx="99060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A8CF009-B8FF-443F-8324-4523408FE873}">
      <dsp:nvSpPr>
        <dsp:cNvPr id="0" name=""/>
        <dsp:cNvSpPr/>
      </dsp:nvSpPr>
      <dsp:spPr>
        <a:xfrm>
          <a:off x="0" y="2682294"/>
          <a:ext cx="9906000" cy="1340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MY" sz="2600" kern="1200"/>
            <a:t>Understanding how databases are organized can help you retrieve information more efficiently.</a:t>
          </a:r>
          <a:endParaRPr lang="en-US" sz="2600" kern="1200"/>
        </a:p>
      </dsp:txBody>
      <dsp:txXfrm>
        <a:off x="0" y="2682294"/>
        <a:ext cx="9906000" cy="13401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5862D-C91B-44A8-9CF8-701E479BA7CF}">
      <dsp:nvSpPr>
        <dsp:cNvPr id="0" name=""/>
        <dsp:cNvSpPr/>
      </dsp:nvSpPr>
      <dsp:spPr>
        <a:xfrm>
          <a:off x="0" y="855617"/>
          <a:ext cx="6541475" cy="15796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9BF8CB-3DAD-4F27-9AD3-09FF4A4D9F46}">
      <dsp:nvSpPr>
        <dsp:cNvPr id="0" name=""/>
        <dsp:cNvSpPr/>
      </dsp:nvSpPr>
      <dsp:spPr>
        <a:xfrm>
          <a:off x="477829" y="1211027"/>
          <a:ext cx="868780" cy="8687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60ADF7-30E2-49FC-8C28-322988315F77}">
      <dsp:nvSpPr>
        <dsp:cNvPr id="0" name=""/>
        <dsp:cNvSpPr/>
      </dsp:nvSpPr>
      <dsp:spPr>
        <a:xfrm>
          <a:off x="1824438" y="855617"/>
          <a:ext cx="4717036" cy="1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174" tIns="167174" rIns="167174" bIns="167174" numCol="1" spcCol="1270" anchor="ctr" anchorCtr="0">
          <a:noAutofit/>
        </a:bodyPr>
        <a:lstStyle/>
        <a:p>
          <a:pPr marL="0" lvl="0" indent="0" algn="l" defTabSz="1111250">
            <a:lnSpc>
              <a:spcPct val="90000"/>
            </a:lnSpc>
            <a:spcBef>
              <a:spcPct val="0"/>
            </a:spcBef>
            <a:spcAft>
              <a:spcPct val="35000"/>
            </a:spcAft>
            <a:buNone/>
          </a:pPr>
          <a:r>
            <a:rPr lang="en-MY" sz="2500" kern="1200"/>
            <a:t>Used to integrate data by searching the records, listing out and composing it that consist in the database.</a:t>
          </a:r>
          <a:endParaRPr lang="en-US" sz="2500" kern="1200"/>
        </a:p>
      </dsp:txBody>
      <dsp:txXfrm>
        <a:off x="1824438" y="855617"/>
        <a:ext cx="4717036" cy="1579600"/>
      </dsp:txXfrm>
    </dsp:sp>
    <dsp:sp modelId="{7011C125-22A4-4B31-AFB9-DA8A6C484170}">
      <dsp:nvSpPr>
        <dsp:cNvPr id="0" name=""/>
        <dsp:cNvSpPr/>
      </dsp:nvSpPr>
      <dsp:spPr>
        <a:xfrm>
          <a:off x="0" y="2830118"/>
          <a:ext cx="6541475" cy="15796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233BE-3561-43E5-A7BF-D61B671D56D6}">
      <dsp:nvSpPr>
        <dsp:cNvPr id="0" name=""/>
        <dsp:cNvSpPr/>
      </dsp:nvSpPr>
      <dsp:spPr>
        <a:xfrm>
          <a:off x="477829" y="3185528"/>
          <a:ext cx="868780" cy="8687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B5BC4C-7478-4A01-A0DD-AFB16FB3D5A4}">
      <dsp:nvSpPr>
        <dsp:cNvPr id="0" name=""/>
        <dsp:cNvSpPr/>
      </dsp:nvSpPr>
      <dsp:spPr>
        <a:xfrm>
          <a:off x="1824438" y="2830118"/>
          <a:ext cx="2943663" cy="1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174" tIns="167174" rIns="167174" bIns="167174" numCol="1" spcCol="1270" anchor="ctr" anchorCtr="0">
          <a:noAutofit/>
        </a:bodyPr>
        <a:lstStyle/>
        <a:p>
          <a:pPr marL="0" lvl="0" indent="0" algn="l" defTabSz="1111250">
            <a:lnSpc>
              <a:spcPct val="90000"/>
            </a:lnSpc>
            <a:spcBef>
              <a:spcPct val="0"/>
            </a:spcBef>
            <a:spcAft>
              <a:spcPct val="35000"/>
            </a:spcAft>
            <a:buNone/>
          </a:pPr>
          <a:r>
            <a:rPr lang="en-MY" sz="2500" kern="1200"/>
            <a:t>Primary key :- can only defined once in table</a:t>
          </a:r>
          <a:endParaRPr lang="en-US" sz="2500" kern="1200"/>
        </a:p>
      </dsp:txBody>
      <dsp:txXfrm>
        <a:off x="1824438" y="2830118"/>
        <a:ext cx="2943663" cy="1579600"/>
      </dsp:txXfrm>
    </dsp:sp>
    <dsp:sp modelId="{449E9926-B8E6-4438-8B68-80F122C0914C}">
      <dsp:nvSpPr>
        <dsp:cNvPr id="0" name=""/>
        <dsp:cNvSpPr/>
      </dsp:nvSpPr>
      <dsp:spPr>
        <a:xfrm>
          <a:off x="4768102" y="2830118"/>
          <a:ext cx="1773372" cy="1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174" tIns="167174" rIns="167174" bIns="167174" numCol="1" spcCol="1270" anchor="ctr" anchorCtr="0">
          <a:noAutofit/>
        </a:bodyPr>
        <a:lstStyle/>
        <a:p>
          <a:pPr marL="0" lvl="0" indent="0" algn="l" defTabSz="800100">
            <a:lnSpc>
              <a:spcPct val="90000"/>
            </a:lnSpc>
            <a:spcBef>
              <a:spcPct val="0"/>
            </a:spcBef>
            <a:spcAft>
              <a:spcPct val="35000"/>
            </a:spcAft>
            <a:buNone/>
          </a:pPr>
          <a:r>
            <a:rPr lang="en-MY" sz="1800" kern="1200"/>
            <a:t>- cannot accept NULL value</a:t>
          </a:r>
          <a:endParaRPr lang="en-US" sz="1800" kern="1200"/>
        </a:p>
      </dsp:txBody>
      <dsp:txXfrm>
        <a:off x="4768102" y="2830118"/>
        <a:ext cx="1773372" cy="1579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7CDC1-A140-4E8F-99C2-30A564B4FD18}">
      <dsp:nvSpPr>
        <dsp:cNvPr id="0" name=""/>
        <dsp:cNvSpPr/>
      </dsp:nvSpPr>
      <dsp:spPr>
        <a:xfrm>
          <a:off x="245682" y="100679"/>
          <a:ext cx="1353126" cy="135312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AC6F6E-3908-45F3-9EAA-1E6D9453CE67}">
      <dsp:nvSpPr>
        <dsp:cNvPr id="0" name=""/>
        <dsp:cNvSpPr/>
      </dsp:nvSpPr>
      <dsp:spPr>
        <a:xfrm>
          <a:off x="529838" y="384835"/>
          <a:ext cx="784813" cy="7848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37F2A6-75B6-4EE6-8463-E767F4A2BA25}">
      <dsp:nvSpPr>
        <dsp:cNvPr id="0" name=""/>
        <dsp:cNvSpPr/>
      </dsp:nvSpPr>
      <dsp:spPr>
        <a:xfrm>
          <a:off x="1888764" y="100679"/>
          <a:ext cx="3189512" cy="1353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MY" sz="2300" kern="1200"/>
            <a:t>Basically, there are two common types of data processing: Batch processing and Real-time processing </a:t>
          </a:r>
          <a:endParaRPr lang="en-US" sz="2300" kern="1200"/>
        </a:p>
      </dsp:txBody>
      <dsp:txXfrm>
        <a:off x="1888764" y="100679"/>
        <a:ext cx="3189512" cy="1353126"/>
      </dsp:txXfrm>
    </dsp:sp>
    <dsp:sp modelId="{C63ECAF2-90DD-4521-888B-7960B2558674}">
      <dsp:nvSpPr>
        <dsp:cNvPr id="0" name=""/>
        <dsp:cNvSpPr/>
      </dsp:nvSpPr>
      <dsp:spPr>
        <a:xfrm>
          <a:off x="5634025" y="100679"/>
          <a:ext cx="1353126" cy="135312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A316DD-13F9-401F-B572-A47C758CE92A}">
      <dsp:nvSpPr>
        <dsp:cNvPr id="0" name=""/>
        <dsp:cNvSpPr/>
      </dsp:nvSpPr>
      <dsp:spPr>
        <a:xfrm>
          <a:off x="5918181" y="384835"/>
          <a:ext cx="784813" cy="7848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68F64E-41E0-49D2-916E-236024BE2C40}">
      <dsp:nvSpPr>
        <dsp:cNvPr id="0" name=""/>
        <dsp:cNvSpPr/>
      </dsp:nvSpPr>
      <dsp:spPr>
        <a:xfrm>
          <a:off x="7277107" y="100679"/>
          <a:ext cx="3189512" cy="1353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MY" sz="2300" kern="1200"/>
            <a:t>We will learn each about each processing method. </a:t>
          </a:r>
          <a:endParaRPr lang="en-US" sz="2300" kern="1200"/>
        </a:p>
      </dsp:txBody>
      <dsp:txXfrm>
        <a:off x="7277107" y="100679"/>
        <a:ext cx="3189512" cy="1353126"/>
      </dsp:txXfrm>
    </dsp:sp>
    <dsp:sp modelId="{8F9C5966-93D4-415A-9B33-9F71016F4976}">
      <dsp:nvSpPr>
        <dsp:cNvPr id="0" name=""/>
        <dsp:cNvSpPr/>
      </dsp:nvSpPr>
      <dsp:spPr>
        <a:xfrm>
          <a:off x="245682" y="2049340"/>
          <a:ext cx="1353126" cy="135312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269DB-E0C8-4477-82E1-13C8CDD27170}">
      <dsp:nvSpPr>
        <dsp:cNvPr id="0" name=""/>
        <dsp:cNvSpPr/>
      </dsp:nvSpPr>
      <dsp:spPr>
        <a:xfrm>
          <a:off x="529838" y="2333496"/>
          <a:ext cx="784813" cy="7848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6CFBBD-4E7E-411E-8771-BCD3F16368E7}">
      <dsp:nvSpPr>
        <dsp:cNvPr id="0" name=""/>
        <dsp:cNvSpPr/>
      </dsp:nvSpPr>
      <dsp:spPr>
        <a:xfrm>
          <a:off x="1888764" y="2049340"/>
          <a:ext cx="3189512" cy="1353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MY" sz="2300" kern="1200"/>
            <a:t>We will find the difference between Batch Processing vs Real Time Processing. </a:t>
          </a:r>
          <a:endParaRPr lang="en-US" sz="2300" kern="1200"/>
        </a:p>
      </dsp:txBody>
      <dsp:txXfrm>
        <a:off x="1888764" y="2049340"/>
        <a:ext cx="3189512" cy="1353126"/>
      </dsp:txXfrm>
    </dsp:sp>
    <dsp:sp modelId="{1287DCB2-78EE-42FD-9ACF-34A25CC8F152}">
      <dsp:nvSpPr>
        <dsp:cNvPr id="0" name=""/>
        <dsp:cNvSpPr/>
      </dsp:nvSpPr>
      <dsp:spPr>
        <a:xfrm>
          <a:off x="5634025" y="2049340"/>
          <a:ext cx="1353126" cy="135312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6F90C5-02A4-48EB-90E4-F386CE8739ED}">
      <dsp:nvSpPr>
        <dsp:cNvPr id="0" name=""/>
        <dsp:cNvSpPr/>
      </dsp:nvSpPr>
      <dsp:spPr>
        <a:xfrm>
          <a:off x="5918181" y="2333496"/>
          <a:ext cx="784813" cy="7848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6E2C20-B399-4AD9-AD43-D010753B9EF3}">
      <dsp:nvSpPr>
        <dsp:cNvPr id="0" name=""/>
        <dsp:cNvSpPr/>
      </dsp:nvSpPr>
      <dsp:spPr>
        <a:xfrm>
          <a:off x="7277107" y="2049340"/>
          <a:ext cx="3189512" cy="1353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MY" sz="2300" kern="1200"/>
            <a:t>We will also look at their advantages and disadvantages to understand both types of processing.</a:t>
          </a:r>
          <a:endParaRPr lang="en-US" sz="2300" kern="1200"/>
        </a:p>
      </dsp:txBody>
      <dsp:txXfrm>
        <a:off x="7277107" y="2049340"/>
        <a:ext cx="3189512" cy="13531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C7F1E-84C8-41FE-A947-2169149B5ED6}">
      <dsp:nvSpPr>
        <dsp:cNvPr id="0" name=""/>
        <dsp:cNvSpPr/>
      </dsp:nvSpPr>
      <dsp:spPr>
        <a:xfrm>
          <a:off x="0" y="2185"/>
          <a:ext cx="6541475" cy="11075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21B3FA-5A6E-43DA-8D38-4BE9D0B2A32D}">
      <dsp:nvSpPr>
        <dsp:cNvPr id="0" name=""/>
        <dsp:cNvSpPr/>
      </dsp:nvSpPr>
      <dsp:spPr>
        <a:xfrm>
          <a:off x="335040" y="251388"/>
          <a:ext cx="609164" cy="6091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A5B1E4-C5AF-4911-A893-06AFE6C4F62F}">
      <dsp:nvSpPr>
        <dsp:cNvPr id="0" name=""/>
        <dsp:cNvSpPr/>
      </dsp:nvSpPr>
      <dsp:spPr>
        <a:xfrm>
          <a:off x="1279245" y="2185"/>
          <a:ext cx="5262229" cy="1107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18" tIns="117218" rIns="117218" bIns="117218" numCol="1" spcCol="1270" anchor="ctr" anchorCtr="0">
          <a:noAutofit/>
        </a:bodyPr>
        <a:lstStyle/>
        <a:p>
          <a:pPr marL="0" lvl="0" indent="0" algn="l" defTabSz="977900">
            <a:lnSpc>
              <a:spcPct val="90000"/>
            </a:lnSpc>
            <a:spcBef>
              <a:spcPct val="0"/>
            </a:spcBef>
            <a:spcAft>
              <a:spcPct val="35000"/>
            </a:spcAft>
            <a:buNone/>
          </a:pPr>
          <a:r>
            <a:rPr lang="en-MY" sz="2200" kern="1200"/>
            <a:t>Time delay between the collection of data and getting the result after the batch process</a:t>
          </a:r>
          <a:endParaRPr lang="en-US" sz="2200" kern="1200"/>
        </a:p>
      </dsp:txBody>
      <dsp:txXfrm>
        <a:off x="1279245" y="2185"/>
        <a:ext cx="5262229" cy="1107571"/>
      </dsp:txXfrm>
    </dsp:sp>
    <dsp:sp modelId="{073B12F3-F114-449D-8C30-F07E45A743CE}">
      <dsp:nvSpPr>
        <dsp:cNvPr id="0" name=""/>
        <dsp:cNvSpPr/>
      </dsp:nvSpPr>
      <dsp:spPr>
        <a:xfrm>
          <a:off x="0" y="1386649"/>
          <a:ext cx="6541475" cy="11075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95FE53-3AA6-42BC-91AE-D989F81E0434}">
      <dsp:nvSpPr>
        <dsp:cNvPr id="0" name=""/>
        <dsp:cNvSpPr/>
      </dsp:nvSpPr>
      <dsp:spPr>
        <a:xfrm>
          <a:off x="335040" y="1635853"/>
          <a:ext cx="609164" cy="6091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441D35-3B91-4C28-8289-C1CABCA0649C}">
      <dsp:nvSpPr>
        <dsp:cNvPr id="0" name=""/>
        <dsp:cNvSpPr/>
      </dsp:nvSpPr>
      <dsp:spPr>
        <a:xfrm>
          <a:off x="1279245" y="1386649"/>
          <a:ext cx="5262229" cy="1107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18" tIns="117218" rIns="117218" bIns="117218" numCol="1" spcCol="1270" anchor="ctr" anchorCtr="0">
          <a:noAutofit/>
        </a:bodyPr>
        <a:lstStyle/>
        <a:p>
          <a:pPr marL="0" lvl="0" indent="0" algn="l" defTabSz="977900">
            <a:lnSpc>
              <a:spcPct val="90000"/>
            </a:lnSpc>
            <a:spcBef>
              <a:spcPct val="0"/>
            </a:spcBef>
            <a:spcAft>
              <a:spcPct val="35000"/>
            </a:spcAft>
            <a:buNone/>
          </a:pPr>
          <a:r>
            <a:rPr lang="en-MY" sz="2200" kern="1200"/>
            <a:t>Can be very slow</a:t>
          </a:r>
          <a:endParaRPr lang="en-US" sz="2200" kern="1200"/>
        </a:p>
      </dsp:txBody>
      <dsp:txXfrm>
        <a:off x="1279245" y="1386649"/>
        <a:ext cx="5262229" cy="1107571"/>
      </dsp:txXfrm>
    </dsp:sp>
    <dsp:sp modelId="{0CAB362F-39A1-4D2F-9EA0-566B385BADA6}">
      <dsp:nvSpPr>
        <dsp:cNvPr id="0" name=""/>
        <dsp:cNvSpPr/>
      </dsp:nvSpPr>
      <dsp:spPr>
        <a:xfrm>
          <a:off x="0" y="2771114"/>
          <a:ext cx="6541475" cy="11075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21EBA9-53F3-4D22-8C7C-171096C7AF39}">
      <dsp:nvSpPr>
        <dsp:cNvPr id="0" name=""/>
        <dsp:cNvSpPr/>
      </dsp:nvSpPr>
      <dsp:spPr>
        <a:xfrm>
          <a:off x="335040" y="3020318"/>
          <a:ext cx="609164" cy="6091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FBC87C-2231-491E-A005-DC325F175FB8}">
      <dsp:nvSpPr>
        <dsp:cNvPr id="0" name=""/>
        <dsp:cNvSpPr/>
      </dsp:nvSpPr>
      <dsp:spPr>
        <a:xfrm>
          <a:off x="1279245" y="2771114"/>
          <a:ext cx="5262229" cy="1107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18" tIns="117218" rIns="117218" bIns="117218" numCol="1" spcCol="1270" anchor="ctr" anchorCtr="0">
          <a:noAutofit/>
        </a:bodyPr>
        <a:lstStyle/>
        <a:p>
          <a:pPr marL="0" lvl="0" indent="0" algn="l" defTabSz="977900">
            <a:lnSpc>
              <a:spcPct val="90000"/>
            </a:lnSpc>
            <a:spcBef>
              <a:spcPct val="0"/>
            </a:spcBef>
            <a:spcAft>
              <a:spcPct val="35000"/>
            </a:spcAft>
            <a:buNone/>
          </a:pPr>
          <a:r>
            <a:rPr lang="en-MY" sz="2200" kern="1200"/>
            <a:t>May require dedicated staff to handle issues</a:t>
          </a:r>
          <a:endParaRPr lang="en-US" sz="2200" kern="1200"/>
        </a:p>
      </dsp:txBody>
      <dsp:txXfrm>
        <a:off x="1279245" y="2771114"/>
        <a:ext cx="5262229" cy="1107571"/>
      </dsp:txXfrm>
    </dsp:sp>
    <dsp:sp modelId="{5A49141B-0921-41C5-9669-C5FA3E04DF70}">
      <dsp:nvSpPr>
        <dsp:cNvPr id="0" name=""/>
        <dsp:cNvSpPr/>
      </dsp:nvSpPr>
      <dsp:spPr>
        <a:xfrm>
          <a:off x="0" y="4155579"/>
          <a:ext cx="6541475" cy="11075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ADB3E6-7450-46AA-9A78-69CED898F88F}">
      <dsp:nvSpPr>
        <dsp:cNvPr id="0" name=""/>
        <dsp:cNvSpPr/>
      </dsp:nvSpPr>
      <dsp:spPr>
        <a:xfrm>
          <a:off x="335040" y="4404782"/>
          <a:ext cx="609164" cy="6091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511DAE-54B3-4413-B17F-34AD3401B159}">
      <dsp:nvSpPr>
        <dsp:cNvPr id="0" name=""/>
        <dsp:cNvSpPr/>
      </dsp:nvSpPr>
      <dsp:spPr>
        <a:xfrm>
          <a:off x="1279245" y="4155579"/>
          <a:ext cx="5262229" cy="1107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18" tIns="117218" rIns="117218" bIns="117218" numCol="1" spcCol="1270" anchor="ctr" anchorCtr="0">
          <a:noAutofit/>
        </a:bodyPr>
        <a:lstStyle/>
        <a:p>
          <a:pPr marL="0" lvl="0" indent="0" algn="l" defTabSz="977900">
            <a:lnSpc>
              <a:spcPct val="90000"/>
            </a:lnSpc>
            <a:spcBef>
              <a:spcPct val="0"/>
            </a:spcBef>
            <a:spcAft>
              <a:spcPct val="35000"/>
            </a:spcAft>
            <a:buNone/>
          </a:pPr>
          <a:r>
            <a:rPr lang="en-MY" sz="2200" kern="1200"/>
            <a:t>It is expensive to initiate</a:t>
          </a:r>
          <a:endParaRPr lang="en-US" sz="2200" kern="1200"/>
        </a:p>
      </dsp:txBody>
      <dsp:txXfrm>
        <a:off x="1279245" y="4155579"/>
        <a:ext cx="5262229" cy="11075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F285A-37E9-45DF-8471-62755AA689D9}">
      <dsp:nvSpPr>
        <dsp:cNvPr id="0" name=""/>
        <dsp:cNvSpPr/>
      </dsp:nvSpPr>
      <dsp:spPr>
        <a:xfrm>
          <a:off x="3138" y="133220"/>
          <a:ext cx="2489773" cy="14938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MY" sz="2200" kern="1200"/>
            <a:t>Database can store a very large number of records efficiently.</a:t>
          </a:r>
          <a:endParaRPr lang="en-US" sz="2200" kern="1200"/>
        </a:p>
      </dsp:txBody>
      <dsp:txXfrm>
        <a:off x="3138" y="133220"/>
        <a:ext cx="2489773" cy="1493863"/>
      </dsp:txXfrm>
    </dsp:sp>
    <dsp:sp modelId="{12889F4D-C290-4996-8F7F-C6948B892041}">
      <dsp:nvSpPr>
        <dsp:cNvPr id="0" name=""/>
        <dsp:cNvSpPr/>
      </dsp:nvSpPr>
      <dsp:spPr>
        <a:xfrm>
          <a:off x="2741889" y="133220"/>
          <a:ext cx="2489773" cy="1493863"/>
        </a:xfrm>
        <a:prstGeom prst="rect">
          <a:avLst/>
        </a:prstGeom>
        <a:solidFill>
          <a:schemeClr val="accent2">
            <a:hueOff val="-2697931"/>
            <a:satOff val="5193"/>
            <a:lumOff val="-35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MY" sz="2200" kern="1200"/>
            <a:t>Data can be sorted easily</a:t>
          </a:r>
          <a:endParaRPr lang="en-US" sz="2200" kern="1200"/>
        </a:p>
      </dsp:txBody>
      <dsp:txXfrm>
        <a:off x="2741889" y="133220"/>
        <a:ext cx="2489773" cy="1493863"/>
      </dsp:txXfrm>
    </dsp:sp>
    <dsp:sp modelId="{21418FE9-D2DA-454A-A1AD-8E8B5E832E04}">
      <dsp:nvSpPr>
        <dsp:cNvPr id="0" name=""/>
        <dsp:cNvSpPr/>
      </dsp:nvSpPr>
      <dsp:spPr>
        <a:xfrm>
          <a:off x="5480639" y="133220"/>
          <a:ext cx="2489773" cy="1493863"/>
        </a:xfrm>
        <a:prstGeom prst="rect">
          <a:avLst/>
        </a:prstGeom>
        <a:solidFill>
          <a:schemeClr val="accent2">
            <a:hueOff val="-5395863"/>
            <a:satOff val="10386"/>
            <a:lumOff val="-71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MY" sz="2200" kern="1200"/>
            <a:t>It is very quick to find information.</a:t>
          </a:r>
          <a:endParaRPr lang="en-US" sz="2200" kern="1200"/>
        </a:p>
      </dsp:txBody>
      <dsp:txXfrm>
        <a:off x="5480639" y="133220"/>
        <a:ext cx="2489773" cy="1493863"/>
      </dsp:txXfrm>
    </dsp:sp>
    <dsp:sp modelId="{3C2BBB2F-24E8-4F95-98C4-5BC4B4861093}">
      <dsp:nvSpPr>
        <dsp:cNvPr id="0" name=""/>
        <dsp:cNvSpPr/>
      </dsp:nvSpPr>
      <dsp:spPr>
        <a:xfrm>
          <a:off x="8219390" y="133220"/>
          <a:ext cx="2489773" cy="1493863"/>
        </a:xfrm>
        <a:prstGeom prst="rect">
          <a:avLst/>
        </a:prstGeom>
        <a:solidFill>
          <a:schemeClr val="accent2">
            <a:hueOff val="-8093794"/>
            <a:satOff val="15579"/>
            <a:lumOff val="-107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MY" sz="2200" kern="1200"/>
            <a:t>Data can be imported into onother application.</a:t>
          </a:r>
          <a:endParaRPr lang="en-US" sz="2200" kern="1200"/>
        </a:p>
      </dsp:txBody>
      <dsp:txXfrm>
        <a:off x="8219390" y="133220"/>
        <a:ext cx="2489773" cy="1493863"/>
      </dsp:txXfrm>
    </dsp:sp>
    <dsp:sp modelId="{B7DFFEE3-2A22-485A-842B-54595D8E8970}">
      <dsp:nvSpPr>
        <dsp:cNvPr id="0" name=""/>
        <dsp:cNvSpPr/>
      </dsp:nvSpPr>
      <dsp:spPr>
        <a:xfrm>
          <a:off x="3138" y="1876061"/>
          <a:ext cx="2489773" cy="1493863"/>
        </a:xfrm>
        <a:prstGeom prst="rect">
          <a:avLst/>
        </a:prstGeom>
        <a:solidFill>
          <a:schemeClr val="accent2">
            <a:hueOff val="-10791725"/>
            <a:satOff val="20772"/>
            <a:lumOff val="-143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MY" sz="2200" kern="1200"/>
            <a:t>It is easy to add new data and to edit or delete old data.</a:t>
          </a:r>
          <a:endParaRPr lang="en-US" sz="2200" kern="1200"/>
        </a:p>
      </dsp:txBody>
      <dsp:txXfrm>
        <a:off x="3138" y="1876061"/>
        <a:ext cx="2489773" cy="1493863"/>
      </dsp:txXfrm>
    </dsp:sp>
    <dsp:sp modelId="{7FE76E1F-5FA9-4BCD-AC77-4459DFBD3178}">
      <dsp:nvSpPr>
        <dsp:cNvPr id="0" name=""/>
        <dsp:cNvSpPr/>
      </dsp:nvSpPr>
      <dsp:spPr>
        <a:xfrm>
          <a:off x="2741889" y="1876061"/>
          <a:ext cx="2489773" cy="1493863"/>
        </a:xfrm>
        <a:prstGeom prst="rect">
          <a:avLst/>
        </a:prstGeom>
        <a:solidFill>
          <a:schemeClr val="accent2">
            <a:hueOff val="-13489656"/>
            <a:satOff val="25965"/>
            <a:lumOff val="-179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MY" sz="2200" kern="1200"/>
            <a:t>More than one person can access the same database at the same time - multi access.</a:t>
          </a:r>
          <a:endParaRPr lang="en-US" sz="2200" kern="1200"/>
        </a:p>
      </dsp:txBody>
      <dsp:txXfrm>
        <a:off x="2741889" y="1876061"/>
        <a:ext cx="2489773" cy="1493863"/>
      </dsp:txXfrm>
    </dsp:sp>
    <dsp:sp modelId="{E7016EBA-7DC8-4412-8E71-AD0783A87052}">
      <dsp:nvSpPr>
        <dsp:cNvPr id="0" name=""/>
        <dsp:cNvSpPr/>
      </dsp:nvSpPr>
      <dsp:spPr>
        <a:xfrm>
          <a:off x="5480639" y="1876061"/>
          <a:ext cx="2489773" cy="1493863"/>
        </a:xfrm>
        <a:prstGeom prst="rect">
          <a:avLst/>
        </a:prstGeom>
        <a:solidFill>
          <a:schemeClr val="accent2">
            <a:hueOff val="-16187587"/>
            <a:satOff val="31158"/>
            <a:lumOff val="-215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MY" sz="2200" kern="1200"/>
            <a:t>Data can be searched easily.</a:t>
          </a:r>
          <a:endParaRPr lang="en-US" sz="2200" kern="1200"/>
        </a:p>
      </dsp:txBody>
      <dsp:txXfrm>
        <a:off x="5480639" y="1876061"/>
        <a:ext cx="2489773" cy="1493863"/>
      </dsp:txXfrm>
    </dsp:sp>
    <dsp:sp modelId="{19FDC0DA-2FD0-4186-9412-E732A0EC57DE}">
      <dsp:nvSpPr>
        <dsp:cNvPr id="0" name=""/>
        <dsp:cNvSpPr/>
      </dsp:nvSpPr>
      <dsp:spPr>
        <a:xfrm>
          <a:off x="8219390" y="1876061"/>
          <a:ext cx="2489773" cy="1493863"/>
        </a:xfrm>
        <a:prstGeom prst="rect">
          <a:avLst/>
        </a:prstGeom>
        <a:solidFill>
          <a:schemeClr val="accent2">
            <a:hueOff val="-18885518"/>
            <a:satOff val="36351"/>
            <a:lumOff val="-250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MY" sz="2200" kern="1200"/>
            <a:t>Security may be better than paper files.</a:t>
          </a:r>
          <a:endParaRPr lang="en-US" sz="2200" kern="1200"/>
        </a:p>
      </dsp:txBody>
      <dsp:txXfrm>
        <a:off x="8219390" y="1876061"/>
        <a:ext cx="2489773" cy="14938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11/10/2020</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418312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11/10/2020</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443771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11/10/2020</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956193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11/10/2020</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5565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11/10/2020</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245839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11/10/2020</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21448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11/10/2020</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842083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11/10/2020</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47908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11/10/2020</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62257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11/10/2020</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572686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11/10/2020</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7753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11/10/2020</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319225312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22171661-0838-4942-A149-8C1B78926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035174-D56E-45BA-A844-0DA6579244A5}"/>
              </a:ext>
            </a:extLst>
          </p:cNvPr>
          <p:cNvSpPr>
            <a:spLocks noGrp="1"/>
          </p:cNvSpPr>
          <p:nvPr>
            <p:ph type="ctrTitle"/>
          </p:nvPr>
        </p:nvSpPr>
        <p:spPr>
          <a:xfrm>
            <a:off x="6096000" y="519111"/>
            <a:ext cx="5435010" cy="1705617"/>
          </a:xfrm>
        </p:spPr>
        <p:txBody>
          <a:bodyPr vert="horz" lIns="91440" tIns="45720" rIns="91440" bIns="45720" rtlCol="0" anchor="ctr">
            <a:normAutofit/>
          </a:bodyPr>
          <a:lstStyle/>
          <a:p>
            <a:pPr algn="l"/>
            <a:r>
              <a:rPr lang="en-US" sz="4400" dirty="0"/>
              <a:t>Chapter 11:</a:t>
            </a:r>
            <a:br>
              <a:rPr lang="en-US" sz="4400" dirty="0"/>
            </a:br>
            <a:r>
              <a:rPr lang="en-US" sz="4400" b="1" dirty="0"/>
              <a:t>databases</a:t>
            </a:r>
          </a:p>
        </p:txBody>
      </p:sp>
      <p:sp>
        <p:nvSpPr>
          <p:cNvPr id="44" name="Rectangle 23">
            <a:extLst>
              <a:ext uri="{FF2B5EF4-FFF2-40B4-BE49-F238E27FC236}">
                <a16:creationId xmlns:a16="http://schemas.microsoft.com/office/drawing/2014/main" id="{4CFFC8CC-8357-4EAE-8DE4-28B285E7F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5979"/>
            <a:ext cx="4906370" cy="6869953"/>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0885" h="6869951">
                <a:moveTo>
                  <a:pt x="1754909" y="0"/>
                </a:moveTo>
                <a:lnTo>
                  <a:pt x="6430885" y="11953"/>
                </a:lnTo>
                <a:lnTo>
                  <a:pt x="6430885" y="6869951"/>
                </a:lnTo>
                <a:lnTo>
                  <a:pt x="0" y="6869951"/>
                </a:lnTo>
                <a:lnTo>
                  <a:pt x="175490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a:extLst>
              <a:ext uri="{FF2B5EF4-FFF2-40B4-BE49-F238E27FC236}">
                <a16:creationId xmlns:a16="http://schemas.microsoft.com/office/drawing/2014/main" id="{BB04A404-AF1E-4EC9-AF7D-46C68BFCEB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941093" y="-5979"/>
            <a:ext cx="2549950" cy="686397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9789A67-A3C2-4685-9A13-385609436C18}"/>
              </a:ext>
            </a:extLst>
          </p:cNvPr>
          <p:cNvPicPr>
            <a:picLocks noChangeAspect="1"/>
          </p:cNvPicPr>
          <p:nvPr/>
        </p:nvPicPr>
        <p:blipFill rotWithShape="1">
          <a:blip r:embed="rId2"/>
          <a:srcRect l="21535" r="21535"/>
          <a:stretch/>
        </p:blipFill>
        <p:spPr>
          <a:xfrm>
            <a:off x="533399" y="690458"/>
            <a:ext cx="5029200" cy="5477084"/>
          </a:xfrm>
          <a:prstGeom prst="rect">
            <a:avLst/>
          </a:prstGeom>
        </p:spPr>
      </p:pic>
      <p:sp>
        <p:nvSpPr>
          <p:cNvPr id="3" name="Subtitle 2">
            <a:extLst>
              <a:ext uri="{FF2B5EF4-FFF2-40B4-BE49-F238E27FC236}">
                <a16:creationId xmlns:a16="http://schemas.microsoft.com/office/drawing/2014/main" id="{E970F90E-4309-4AFF-AE28-AE59CAFEEBFE}"/>
              </a:ext>
            </a:extLst>
          </p:cNvPr>
          <p:cNvSpPr>
            <a:spLocks noGrp="1"/>
          </p:cNvSpPr>
          <p:nvPr>
            <p:ph type="subTitle" idx="1"/>
          </p:nvPr>
        </p:nvSpPr>
        <p:spPr>
          <a:xfrm>
            <a:off x="6096001" y="2224729"/>
            <a:ext cx="5435010" cy="4099872"/>
          </a:xfrm>
        </p:spPr>
        <p:txBody>
          <a:bodyPr vert="horz" lIns="91440" tIns="45720" rIns="91440" bIns="45720" rtlCol="0">
            <a:normAutofit/>
          </a:bodyPr>
          <a:lstStyle/>
          <a:p>
            <a:pPr indent="-228600" algn="l">
              <a:lnSpc>
                <a:spcPct val="100000"/>
              </a:lnSpc>
              <a:buFont typeface="Arial" panose="020B0604020202020204" pitchFamily="34" charset="0"/>
              <a:buChar char="•"/>
            </a:pPr>
            <a:r>
              <a:rPr lang="en-US" sz="2000" dirty="0">
                <a:latin typeface="Bahnschrift Condensed" panose="020B0502040204020203" pitchFamily="34" charset="0"/>
              </a:rPr>
              <a:t>Group members:</a:t>
            </a:r>
          </a:p>
          <a:p>
            <a:pPr marL="285750" indent="-228600" algn="l">
              <a:lnSpc>
                <a:spcPct val="100000"/>
              </a:lnSpc>
              <a:buFont typeface="Arial" panose="020B0604020202020204" pitchFamily="34" charset="0"/>
              <a:buChar char="•"/>
            </a:pPr>
            <a:r>
              <a:rPr lang="en-US" sz="2000" dirty="0">
                <a:latin typeface="Bahnschrift Condensed" panose="020B0502040204020203" pitchFamily="34" charset="0"/>
              </a:rPr>
              <a:t>Ang wan </a:t>
            </a:r>
            <a:r>
              <a:rPr lang="en-US" sz="2000" dirty="0" err="1">
                <a:latin typeface="Bahnschrift Condensed" panose="020B0502040204020203" pitchFamily="34" charset="0"/>
              </a:rPr>
              <a:t>xin</a:t>
            </a:r>
            <a:r>
              <a:rPr lang="en-US" sz="2000" dirty="0">
                <a:latin typeface="Bahnschrift Condensed" panose="020B0502040204020203" pitchFamily="34" charset="0"/>
              </a:rPr>
              <a:t> ( leader )</a:t>
            </a:r>
          </a:p>
          <a:p>
            <a:pPr marL="285750" indent="-228600" algn="l">
              <a:lnSpc>
                <a:spcPct val="100000"/>
              </a:lnSpc>
              <a:buFont typeface="Arial" panose="020B0604020202020204" pitchFamily="34" charset="0"/>
              <a:buChar char="•"/>
            </a:pPr>
            <a:r>
              <a:rPr lang="en-US" sz="2000" dirty="0">
                <a:latin typeface="Bahnschrift Condensed" panose="020B0502040204020203" pitchFamily="34" charset="0"/>
              </a:rPr>
              <a:t>Henry Meshack </a:t>
            </a:r>
            <a:r>
              <a:rPr lang="en-US" sz="2000" dirty="0" err="1">
                <a:latin typeface="Bahnschrift Condensed" panose="020B0502040204020203" pitchFamily="34" charset="0"/>
              </a:rPr>
              <a:t>okinyi</a:t>
            </a:r>
            <a:r>
              <a:rPr lang="en-US" sz="2000" dirty="0">
                <a:latin typeface="Bahnschrift Condensed" panose="020B0502040204020203" pitchFamily="34" charset="0"/>
              </a:rPr>
              <a:t> </a:t>
            </a:r>
            <a:r>
              <a:rPr lang="en-US" sz="2000" dirty="0" err="1">
                <a:latin typeface="Bahnschrift Condensed" panose="020B0502040204020203" pitchFamily="34" charset="0"/>
              </a:rPr>
              <a:t>odongo</a:t>
            </a:r>
            <a:endParaRPr lang="en-US" sz="2000" dirty="0">
              <a:latin typeface="Bahnschrift Condensed" panose="020B0502040204020203" pitchFamily="34" charset="0"/>
            </a:endParaRPr>
          </a:p>
          <a:p>
            <a:pPr marL="285750" indent="-228600" algn="l">
              <a:lnSpc>
                <a:spcPct val="100000"/>
              </a:lnSpc>
              <a:buFont typeface="Arial" panose="020B0604020202020204" pitchFamily="34" charset="0"/>
              <a:buChar char="•"/>
            </a:pPr>
            <a:r>
              <a:rPr lang="en-US" sz="2000" dirty="0">
                <a:latin typeface="Bahnschrift Condensed" panose="020B0502040204020203" pitchFamily="34" charset="0"/>
              </a:rPr>
              <a:t>Nur </a:t>
            </a:r>
            <a:r>
              <a:rPr lang="en-US" sz="2000" dirty="0" err="1">
                <a:latin typeface="Bahnschrift Condensed" panose="020B0502040204020203" pitchFamily="34" charset="0"/>
              </a:rPr>
              <a:t>dinie</a:t>
            </a:r>
            <a:r>
              <a:rPr lang="en-US" sz="2000" dirty="0">
                <a:latin typeface="Bahnschrift Condensed" panose="020B0502040204020203" pitchFamily="34" charset="0"/>
              </a:rPr>
              <a:t> </a:t>
            </a:r>
            <a:r>
              <a:rPr lang="en-US" sz="2000" dirty="0" err="1">
                <a:latin typeface="Bahnschrift Condensed" panose="020B0502040204020203" pitchFamily="34" charset="0"/>
              </a:rPr>
              <a:t>sajeeda</a:t>
            </a:r>
            <a:r>
              <a:rPr lang="en-US" sz="2000" dirty="0">
                <a:latin typeface="Bahnschrift Condensed" panose="020B0502040204020203" pitchFamily="34" charset="0"/>
              </a:rPr>
              <a:t> </a:t>
            </a:r>
            <a:r>
              <a:rPr lang="en-US" sz="2000" dirty="0" err="1">
                <a:latin typeface="Bahnschrift Condensed" panose="020B0502040204020203" pitchFamily="34" charset="0"/>
              </a:rPr>
              <a:t>binti</a:t>
            </a:r>
            <a:r>
              <a:rPr lang="en-US" sz="2000" dirty="0">
                <a:latin typeface="Bahnschrift Condensed" panose="020B0502040204020203" pitchFamily="34" charset="0"/>
              </a:rPr>
              <a:t> </a:t>
            </a:r>
            <a:r>
              <a:rPr lang="en-US" sz="2000" dirty="0" err="1">
                <a:latin typeface="Bahnschrift Condensed" panose="020B0502040204020203" pitchFamily="34" charset="0"/>
              </a:rPr>
              <a:t>azman</a:t>
            </a:r>
            <a:endParaRPr lang="en-US" sz="2000" dirty="0">
              <a:latin typeface="Bahnschrift Condensed" panose="020B0502040204020203" pitchFamily="34" charset="0"/>
            </a:endParaRPr>
          </a:p>
        </p:txBody>
      </p:sp>
    </p:spTree>
    <p:extLst>
      <p:ext uri="{BB962C8B-B14F-4D97-AF65-F5344CB8AC3E}">
        <p14:creationId xmlns:p14="http://schemas.microsoft.com/office/powerpoint/2010/main" val="1028675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56AF0-C648-4D4B-B01A-1B20E82CCC1F}"/>
              </a:ext>
            </a:extLst>
          </p:cNvPr>
          <p:cNvSpPr>
            <a:spLocks noGrp="1"/>
          </p:cNvSpPr>
          <p:nvPr>
            <p:ph type="title"/>
          </p:nvPr>
        </p:nvSpPr>
        <p:spPr/>
        <p:txBody>
          <a:bodyPr>
            <a:normAutofit/>
          </a:bodyPr>
          <a:lstStyle/>
          <a:p>
            <a:r>
              <a:rPr lang="en-MY" sz="3600" b="1" i="0" dirty="0">
                <a:solidFill>
                  <a:schemeClr val="tx2">
                    <a:lumMod val="75000"/>
                    <a:lumOff val="25000"/>
                  </a:schemeClr>
                </a:solidFill>
              </a:rPr>
              <a:t>Physical and Logical Views in the real world</a:t>
            </a:r>
            <a:endParaRPr lang="en-MY" b="1" i="0" dirty="0"/>
          </a:p>
        </p:txBody>
      </p:sp>
      <p:sp>
        <p:nvSpPr>
          <p:cNvPr id="3" name="Content Placeholder 2">
            <a:extLst>
              <a:ext uri="{FF2B5EF4-FFF2-40B4-BE49-F238E27FC236}">
                <a16:creationId xmlns:a16="http://schemas.microsoft.com/office/drawing/2014/main" id="{B43E6208-9186-460D-8356-19BE28098E72}"/>
              </a:ext>
            </a:extLst>
          </p:cNvPr>
          <p:cNvSpPr>
            <a:spLocks noGrp="1"/>
          </p:cNvSpPr>
          <p:nvPr>
            <p:ph idx="1"/>
          </p:nvPr>
        </p:nvSpPr>
        <p:spPr>
          <a:xfrm>
            <a:off x="1143000" y="1915556"/>
            <a:ext cx="9906000" cy="4637643"/>
          </a:xfrm>
        </p:spPr>
        <p:txBody>
          <a:bodyPr>
            <a:normAutofit fontScale="92500"/>
          </a:bodyPr>
          <a:lstStyle/>
          <a:p>
            <a:r>
              <a:rPr lang="en-MY" dirty="0"/>
              <a:t>In the example of the coffee shop employee database, the whereabouts of physical storage of the database are irrelevant to manager and employee because they do not need to know that. </a:t>
            </a:r>
          </a:p>
          <a:p>
            <a:r>
              <a:rPr lang="en-MY" dirty="0"/>
              <a:t>However, when the database becomes substantially large and complicated, it’s important for database specialist to design the physical storage of the data so that data are well organize and efficient to access.</a:t>
            </a:r>
          </a:p>
          <a:p>
            <a:r>
              <a:rPr lang="en-MY" dirty="0"/>
              <a:t>For example, if a database specialist tries to makes the large employee database of the a coffee shop located in Malaysia more efficient, he would have to observe the physical view of the data to see where the data are stored and whether the data are scattered in different storage or one area.  </a:t>
            </a:r>
          </a:p>
          <a:p>
            <a:r>
              <a:rPr lang="en-MY" dirty="0"/>
              <a:t>The database specialist would be able to make suggestions to improve the database efficient such as moving data onto different high speed storage devices to make accessing the data more efficient.</a:t>
            </a:r>
          </a:p>
          <a:p>
            <a:endParaRPr lang="en-MY" dirty="0"/>
          </a:p>
        </p:txBody>
      </p:sp>
    </p:spTree>
    <p:extLst>
      <p:ext uri="{BB962C8B-B14F-4D97-AF65-F5344CB8AC3E}">
        <p14:creationId xmlns:p14="http://schemas.microsoft.com/office/powerpoint/2010/main" val="4183091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AEFB-A0F0-483E-890C-E90DC6A2FD59}"/>
              </a:ext>
            </a:extLst>
          </p:cNvPr>
          <p:cNvSpPr>
            <a:spLocks noGrp="1"/>
          </p:cNvSpPr>
          <p:nvPr>
            <p:ph type="title"/>
          </p:nvPr>
        </p:nvSpPr>
        <p:spPr/>
        <p:txBody>
          <a:bodyPr/>
          <a:lstStyle/>
          <a:p>
            <a:pPr algn="ctr"/>
            <a:r>
              <a:rPr lang="en-MY" i="0" dirty="0">
                <a:solidFill>
                  <a:schemeClr val="accent2">
                    <a:lumMod val="75000"/>
                  </a:schemeClr>
                </a:solidFill>
              </a:rPr>
              <a:t>DATA ORGANIZATION</a:t>
            </a:r>
            <a:endParaRPr lang="en-MY" dirty="0"/>
          </a:p>
        </p:txBody>
      </p:sp>
      <p:graphicFrame>
        <p:nvGraphicFramePr>
          <p:cNvPr id="5" name="Content Placeholder 2">
            <a:extLst>
              <a:ext uri="{FF2B5EF4-FFF2-40B4-BE49-F238E27FC236}">
                <a16:creationId xmlns:a16="http://schemas.microsoft.com/office/drawing/2014/main" id="{035FC1AE-630C-4584-AA24-2B238B819A2D}"/>
              </a:ext>
            </a:extLst>
          </p:cNvPr>
          <p:cNvGraphicFramePr>
            <a:graphicFrameLocks noGrp="1"/>
          </p:cNvGraphicFramePr>
          <p:nvPr>
            <p:ph idx="1"/>
            <p:extLst>
              <p:ext uri="{D42A27DB-BD31-4B8C-83A1-F6EECF244321}">
                <p14:modId xmlns:p14="http://schemas.microsoft.com/office/powerpoint/2010/main" val="1653885266"/>
              </p:ext>
            </p:extLst>
          </p:nvPr>
        </p:nvGraphicFramePr>
        <p:xfrm>
          <a:off x="1143000" y="2009554"/>
          <a:ext cx="9906000" cy="4024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9655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D29B-21E0-454A-ACBD-01F5039AA450}"/>
              </a:ext>
            </a:extLst>
          </p:cNvPr>
          <p:cNvSpPr>
            <a:spLocks noGrp="1"/>
          </p:cNvSpPr>
          <p:nvPr>
            <p:ph type="title"/>
          </p:nvPr>
        </p:nvSpPr>
        <p:spPr/>
        <p:txBody>
          <a:bodyPr>
            <a:normAutofit/>
          </a:bodyPr>
          <a:lstStyle/>
          <a:p>
            <a:r>
              <a:rPr lang="en-MY" sz="3200" b="1" i="0" dirty="0">
                <a:solidFill>
                  <a:schemeClr val="tx2">
                    <a:lumMod val="75000"/>
                    <a:lumOff val="25000"/>
                  </a:schemeClr>
                </a:solidFill>
              </a:rPr>
              <a:t>Common terms</a:t>
            </a:r>
          </a:p>
        </p:txBody>
      </p:sp>
      <p:sp>
        <p:nvSpPr>
          <p:cNvPr id="3" name="Content Placeholder 2">
            <a:extLst>
              <a:ext uri="{FF2B5EF4-FFF2-40B4-BE49-F238E27FC236}">
                <a16:creationId xmlns:a16="http://schemas.microsoft.com/office/drawing/2014/main" id="{2E17B0EB-B4F2-4C6C-8BAB-BCEF570328C7}"/>
              </a:ext>
            </a:extLst>
          </p:cNvPr>
          <p:cNvSpPr>
            <a:spLocks noGrp="1"/>
          </p:cNvSpPr>
          <p:nvPr>
            <p:ph idx="1"/>
          </p:nvPr>
        </p:nvSpPr>
        <p:spPr>
          <a:xfrm>
            <a:off x="1143000" y="1542829"/>
            <a:ext cx="9906000" cy="4024424"/>
          </a:xfrm>
        </p:spPr>
        <p:txBody>
          <a:bodyPr/>
          <a:lstStyle/>
          <a:p>
            <a:r>
              <a:rPr lang="en-GB" sz="2400" b="1" i="0" dirty="0">
                <a:solidFill>
                  <a:srgbClr val="00B050"/>
                </a:solidFill>
                <a:effectLst/>
              </a:rPr>
              <a:t>Table</a:t>
            </a:r>
            <a:r>
              <a:rPr lang="en-GB" sz="2400" dirty="0">
                <a:solidFill>
                  <a:srgbClr val="333333"/>
                </a:solidFill>
              </a:rPr>
              <a:t> – an arrangement of information in rows and columns. It is a collection of records. (Examples: databases, spreadsheets, etc.)</a:t>
            </a:r>
          </a:p>
          <a:p>
            <a:r>
              <a:rPr lang="en-GB" sz="2400" b="1" i="0" dirty="0">
                <a:solidFill>
                  <a:srgbClr val="00B050"/>
                </a:solidFill>
                <a:effectLst/>
              </a:rPr>
              <a:t>Record</a:t>
            </a:r>
            <a:r>
              <a:rPr lang="en-GB" sz="2400" b="1" dirty="0">
                <a:solidFill>
                  <a:srgbClr val="00B050"/>
                </a:solidFill>
              </a:rPr>
              <a:t>s</a:t>
            </a:r>
            <a:r>
              <a:rPr lang="en-GB" sz="2400" dirty="0">
                <a:solidFill>
                  <a:srgbClr val="333333"/>
                </a:solidFill>
              </a:rPr>
              <a:t> – a set of data/information about each item in a table. Referred to as a row. (Examples: a customer record, a personnel record, a library system, etc.)</a:t>
            </a:r>
          </a:p>
          <a:p>
            <a:r>
              <a:rPr lang="en-GB" sz="2400" b="1" dirty="0">
                <a:solidFill>
                  <a:srgbClr val="00B050"/>
                </a:solidFill>
              </a:rPr>
              <a:t>Field</a:t>
            </a:r>
            <a:r>
              <a:rPr lang="en-GB" sz="2400" dirty="0">
                <a:solidFill>
                  <a:srgbClr val="333333"/>
                </a:solidFill>
              </a:rPr>
              <a:t> –  a single item of data within a table. Referred to as a column. (Examples: customer name, address, or phone number.)</a:t>
            </a:r>
          </a:p>
          <a:p>
            <a:r>
              <a:rPr lang="en-GB" sz="2400" b="1" dirty="0">
                <a:solidFill>
                  <a:srgbClr val="00B050"/>
                </a:solidFill>
              </a:rPr>
              <a:t>Characters</a:t>
            </a:r>
            <a:r>
              <a:rPr lang="en-GB" sz="2400" dirty="0">
                <a:solidFill>
                  <a:srgbClr val="333333"/>
                </a:solidFill>
              </a:rPr>
              <a:t> – are single visual objects used to represent text, numbers, or symbols. </a:t>
            </a:r>
            <a:br>
              <a:rPr lang="en-GB" sz="2400" dirty="0">
                <a:solidFill>
                  <a:srgbClr val="333333"/>
                </a:solidFill>
              </a:rPr>
            </a:br>
            <a:r>
              <a:rPr lang="en-GB" sz="2400" dirty="0">
                <a:solidFill>
                  <a:srgbClr val="333333"/>
                </a:solidFill>
              </a:rPr>
              <a:t>(Examples: any letter, number, space, punctuation mark, or symbol that can be typed on a computer.)</a:t>
            </a:r>
          </a:p>
          <a:p>
            <a:endParaRPr lang="en-MY" dirty="0"/>
          </a:p>
        </p:txBody>
      </p:sp>
    </p:spTree>
    <p:extLst>
      <p:ext uri="{BB962C8B-B14F-4D97-AF65-F5344CB8AC3E}">
        <p14:creationId xmlns:p14="http://schemas.microsoft.com/office/powerpoint/2010/main" val="1693758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16DE02-C2C8-477C-9FD7-70A983BDE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3AF29F-D5EC-4489-BF8F-3B356C597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0173A01-F891-430E-B39E-483E711B20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E0363E9-7CD0-497E-88D7-9401364903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78117"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CD4B14-FFCC-4CE5-BC9D-DF47AA1AD7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71094"/>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DED734-54E5-48ED-AEE6-165F24827C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0"/>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3437B16-08D5-4309-B46C-91BD5BA4F3B3}"/>
              </a:ext>
            </a:extLst>
          </p:cNvPr>
          <p:cNvSpPr>
            <a:spLocks noGrp="1"/>
          </p:cNvSpPr>
          <p:nvPr>
            <p:ph type="title"/>
          </p:nvPr>
        </p:nvSpPr>
        <p:spPr>
          <a:xfrm>
            <a:off x="1129553" y="584791"/>
            <a:ext cx="10064376" cy="1086847"/>
          </a:xfrm>
        </p:spPr>
        <p:txBody>
          <a:bodyPr>
            <a:normAutofit/>
          </a:bodyPr>
          <a:lstStyle/>
          <a:p>
            <a:r>
              <a:rPr lang="en-MY" sz="3600" b="1" i="0" dirty="0">
                <a:solidFill>
                  <a:schemeClr val="tx2">
                    <a:lumMod val="75000"/>
                    <a:lumOff val="25000"/>
                  </a:schemeClr>
                </a:solidFill>
              </a:rPr>
              <a:t>How to organize a database</a:t>
            </a:r>
            <a:endParaRPr lang="en-MY" sz="3600" dirty="0">
              <a:solidFill>
                <a:schemeClr val="tx2">
                  <a:lumMod val="75000"/>
                  <a:lumOff val="25000"/>
                </a:schemeClr>
              </a:solidFill>
            </a:endParaRPr>
          </a:p>
        </p:txBody>
      </p:sp>
      <p:cxnSp>
        <p:nvCxnSpPr>
          <p:cNvPr id="21" name="Straight Connector 20">
            <a:extLst>
              <a:ext uri="{FF2B5EF4-FFF2-40B4-BE49-F238E27FC236}">
                <a16:creationId xmlns:a16="http://schemas.microsoft.com/office/drawing/2014/main" id="{34222167-616B-448F-A79B-219A4FD3DD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0"/>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C1FCD5-AAA9-44B3-97DE-A47C7EAEB6DF}"/>
              </a:ext>
            </a:extLst>
          </p:cNvPr>
          <p:cNvSpPr>
            <a:spLocks noGrp="1"/>
          </p:cNvSpPr>
          <p:nvPr>
            <p:ph idx="1"/>
          </p:nvPr>
        </p:nvSpPr>
        <p:spPr>
          <a:xfrm>
            <a:off x="203801" y="1794575"/>
            <a:ext cx="5831833" cy="3824906"/>
          </a:xfrm>
        </p:spPr>
        <p:txBody>
          <a:bodyPr anchor="ctr">
            <a:normAutofit/>
          </a:bodyPr>
          <a:lstStyle/>
          <a:p>
            <a:r>
              <a:rPr lang="en-MY" dirty="0"/>
              <a:t>Each column in the table represents the fields and each row represents the individual record. The table below represents what an electronic database of “9F Coffee Shop VIP Members” might look like:</a:t>
            </a:r>
          </a:p>
          <a:p>
            <a:endParaRPr lang="en-MY" dirty="0"/>
          </a:p>
        </p:txBody>
      </p:sp>
      <p:pic>
        <p:nvPicPr>
          <p:cNvPr id="4" name="Picture 3">
            <a:extLst>
              <a:ext uri="{FF2B5EF4-FFF2-40B4-BE49-F238E27FC236}">
                <a16:creationId xmlns:a16="http://schemas.microsoft.com/office/drawing/2014/main" id="{EDFCF5E7-0EFE-498F-953C-1DDA8C6BD68E}"/>
              </a:ext>
            </a:extLst>
          </p:cNvPr>
          <p:cNvPicPr>
            <a:picLocks noChangeAspect="1"/>
          </p:cNvPicPr>
          <p:nvPr/>
        </p:nvPicPr>
        <p:blipFill>
          <a:blip r:embed="rId2"/>
          <a:stretch>
            <a:fillRect/>
          </a:stretch>
        </p:blipFill>
        <p:spPr>
          <a:xfrm>
            <a:off x="5380341" y="4086253"/>
            <a:ext cx="6607858" cy="2186956"/>
          </a:xfrm>
          <a:prstGeom prst="rect">
            <a:avLst/>
          </a:prstGeom>
        </p:spPr>
      </p:pic>
    </p:spTree>
    <p:extLst>
      <p:ext uri="{BB962C8B-B14F-4D97-AF65-F5344CB8AC3E}">
        <p14:creationId xmlns:p14="http://schemas.microsoft.com/office/powerpoint/2010/main" val="3868139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AD49B-A7C2-4E68-971B-DBEFBCF92D17}"/>
              </a:ext>
            </a:extLst>
          </p:cNvPr>
          <p:cNvSpPr>
            <a:spLocks noGrp="1"/>
          </p:cNvSpPr>
          <p:nvPr>
            <p:ph type="title"/>
          </p:nvPr>
        </p:nvSpPr>
        <p:spPr/>
        <p:txBody>
          <a:bodyPr/>
          <a:lstStyle/>
          <a:p>
            <a:r>
              <a:rPr lang="en-MY" sz="3200" b="1" i="0" dirty="0">
                <a:solidFill>
                  <a:schemeClr val="tx2">
                    <a:lumMod val="75000"/>
                    <a:lumOff val="25000"/>
                  </a:schemeClr>
                </a:solidFill>
              </a:rPr>
              <a:t>How to organize a database</a:t>
            </a:r>
            <a:br>
              <a:rPr lang="en-MY" dirty="0"/>
            </a:br>
            <a:endParaRPr lang="en-MY" dirty="0"/>
          </a:p>
        </p:txBody>
      </p:sp>
      <p:sp>
        <p:nvSpPr>
          <p:cNvPr id="3" name="Content Placeholder 2">
            <a:extLst>
              <a:ext uri="{FF2B5EF4-FFF2-40B4-BE49-F238E27FC236}">
                <a16:creationId xmlns:a16="http://schemas.microsoft.com/office/drawing/2014/main" id="{23606456-A1AF-4C04-A0C7-6346B7AC8E05}"/>
              </a:ext>
            </a:extLst>
          </p:cNvPr>
          <p:cNvSpPr>
            <a:spLocks noGrp="1"/>
          </p:cNvSpPr>
          <p:nvPr>
            <p:ph idx="1"/>
          </p:nvPr>
        </p:nvSpPr>
        <p:spPr>
          <a:xfrm>
            <a:off x="1143000" y="1416788"/>
            <a:ext cx="9906000" cy="4831612"/>
          </a:xfrm>
        </p:spPr>
        <p:txBody>
          <a:bodyPr>
            <a:normAutofit/>
          </a:bodyPr>
          <a:lstStyle/>
          <a:p>
            <a:r>
              <a:rPr lang="en-GB" sz="2400" dirty="0">
                <a:solidFill>
                  <a:srgbClr val="333333"/>
                </a:solidFill>
              </a:rPr>
              <a:t>If you wanted a list of all members who were </a:t>
            </a:r>
            <a:r>
              <a:rPr lang="en-GB" sz="2400" dirty="0">
                <a:solidFill>
                  <a:srgbClr val="00CC00"/>
                </a:solidFill>
              </a:rPr>
              <a:t>Gold</a:t>
            </a:r>
            <a:r>
              <a:rPr lang="en-GB" sz="2400" dirty="0">
                <a:solidFill>
                  <a:srgbClr val="333333"/>
                </a:solidFill>
              </a:rPr>
              <a:t> you could target the ‘Membership rank’ field, type in “gold" as your search, and you would get a list that would include Daniel Smith, Kristal Cheng and Susan Wan.</a:t>
            </a:r>
          </a:p>
          <a:p>
            <a:r>
              <a:rPr lang="en-GB" sz="2400" dirty="0">
                <a:solidFill>
                  <a:srgbClr val="333333"/>
                </a:solidFill>
              </a:rPr>
              <a:t>To determine which students are from </a:t>
            </a:r>
            <a:r>
              <a:rPr lang="en-GB" sz="2400" dirty="0">
                <a:solidFill>
                  <a:srgbClr val="00CC00"/>
                </a:solidFill>
              </a:rPr>
              <a:t>United States of America </a:t>
            </a:r>
            <a:r>
              <a:rPr lang="en-GB" sz="2400" dirty="0">
                <a:solidFill>
                  <a:srgbClr val="333333"/>
                </a:solidFill>
              </a:rPr>
              <a:t>you could target the ‘Country’ field and type in “USA” as your search and your list would include Philip Jefferson and Lisa Arya.</a:t>
            </a:r>
          </a:p>
          <a:p>
            <a:r>
              <a:rPr lang="en-GB" sz="2400" dirty="0">
                <a:solidFill>
                  <a:srgbClr val="333333"/>
                </a:solidFill>
              </a:rPr>
              <a:t>You can also target two different fields at one time. If you wanted a list of </a:t>
            </a:r>
            <a:r>
              <a:rPr lang="en-GB" sz="2400" dirty="0">
                <a:solidFill>
                  <a:srgbClr val="00CC00"/>
                </a:solidFill>
              </a:rPr>
              <a:t>Silver Members</a:t>
            </a:r>
            <a:r>
              <a:rPr lang="en-GB" sz="2400" dirty="0">
                <a:solidFill>
                  <a:srgbClr val="333333"/>
                </a:solidFill>
              </a:rPr>
              <a:t> that are </a:t>
            </a:r>
            <a:r>
              <a:rPr lang="en-GB" sz="2400" dirty="0">
                <a:solidFill>
                  <a:srgbClr val="00CC00"/>
                </a:solidFill>
              </a:rPr>
              <a:t>male</a:t>
            </a:r>
            <a:r>
              <a:rPr lang="en-GB" sz="2400" dirty="0">
                <a:solidFill>
                  <a:srgbClr val="333333"/>
                </a:solidFill>
              </a:rPr>
              <a:t>, you would target both the ‘Membership rank’ field and the ‘Gender’ Month field. The list of the members in this category would include Jack Odhiambo and Philip Jefferson, but not Lisa </a:t>
            </a:r>
            <a:r>
              <a:rPr lang="en-GB" sz="2400" dirty="0" err="1">
                <a:solidFill>
                  <a:srgbClr val="333333"/>
                </a:solidFill>
              </a:rPr>
              <a:t>Ayra</a:t>
            </a:r>
            <a:r>
              <a:rPr lang="en-GB" sz="2400" dirty="0">
                <a:solidFill>
                  <a:srgbClr val="333333"/>
                </a:solidFill>
              </a:rPr>
              <a:t>, even though she has a silver membership.</a:t>
            </a:r>
          </a:p>
          <a:p>
            <a:endParaRPr lang="en-MY" dirty="0"/>
          </a:p>
        </p:txBody>
      </p:sp>
    </p:spTree>
    <p:extLst>
      <p:ext uri="{BB962C8B-B14F-4D97-AF65-F5344CB8AC3E}">
        <p14:creationId xmlns:p14="http://schemas.microsoft.com/office/powerpoint/2010/main" val="1860431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6FAEB-99E1-45A7-9F89-64051AB6F21C}"/>
              </a:ext>
            </a:extLst>
          </p:cNvPr>
          <p:cNvSpPr>
            <a:spLocks noGrp="1"/>
          </p:cNvSpPr>
          <p:nvPr>
            <p:ph type="title"/>
          </p:nvPr>
        </p:nvSpPr>
        <p:spPr/>
        <p:txBody>
          <a:bodyPr/>
          <a:lstStyle/>
          <a:p>
            <a:r>
              <a:rPr lang="en-MY" sz="3200" b="1" i="0" dirty="0">
                <a:solidFill>
                  <a:schemeClr val="tx2">
                    <a:lumMod val="75000"/>
                    <a:lumOff val="25000"/>
                  </a:schemeClr>
                </a:solidFill>
              </a:rPr>
              <a:t>Key Fields</a:t>
            </a:r>
          </a:p>
        </p:txBody>
      </p:sp>
      <p:sp>
        <p:nvSpPr>
          <p:cNvPr id="3" name="Content Placeholder 2">
            <a:extLst>
              <a:ext uri="{FF2B5EF4-FFF2-40B4-BE49-F238E27FC236}">
                <a16:creationId xmlns:a16="http://schemas.microsoft.com/office/drawing/2014/main" id="{6B834A58-CCCA-45D0-B384-E533BDC56AC0}"/>
              </a:ext>
            </a:extLst>
          </p:cNvPr>
          <p:cNvSpPr>
            <a:spLocks noGrp="1"/>
          </p:cNvSpPr>
          <p:nvPr>
            <p:ph idx="1"/>
          </p:nvPr>
        </p:nvSpPr>
        <p:spPr>
          <a:xfrm>
            <a:off x="1143000" y="1742853"/>
            <a:ext cx="9906000" cy="4581745"/>
          </a:xfrm>
        </p:spPr>
        <p:txBody>
          <a:bodyPr/>
          <a:lstStyle/>
          <a:p>
            <a:r>
              <a:rPr lang="en-US" dirty="0"/>
              <a:t>Hold unique data with special identifiers which also knowns as </a:t>
            </a:r>
            <a:r>
              <a:rPr lang="en-US" dirty="0">
                <a:ln>
                  <a:solidFill>
                    <a:srgbClr val="00B0F0"/>
                  </a:solidFill>
                </a:ln>
              </a:rPr>
              <a:t>primary key</a:t>
            </a:r>
            <a:r>
              <a:rPr lang="en-US" dirty="0"/>
              <a:t>.</a:t>
            </a:r>
          </a:p>
          <a:p>
            <a:pPr algn="just"/>
            <a:r>
              <a:rPr lang="en-MY" dirty="0"/>
              <a:t>Locate the data from all other sources or records in the database.</a:t>
            </a:r>
          </a:p>
          <a:p>
            <a:pPr algn="just"/>
            <a:r>
              <a:rPr lang="en-MY" dirty="0" err="1"/>
              <a:t>Eg</a:t>
            </a:r>
            <a:r>
              <a:rPr lang="en-MY" dirty="0"/>
              <a:t>: Student’s name is one of the key fields</a:t>
            </a:r>
          </a:p>
          <a:p>
            <a:pPr algn="just"/>
            <a:r>
              <a:rPr lang="en-MY" dirty="0"/>
              <a:t>Each key value is unique in the records.</a:t>
            </a:r>
          </a:p>
          <a:p>
            <a:endParaRPr lang="en-MY" dirty="0"/>
          </a:p>
        </p:txBody>
      </p:sp>
      <p:pic>
        <p:nvPicPr>
          <p:cNvPr id="4" name="Picture 3">
            <a:extLst>
              <a:ext uri="{FF2B5EF4-FFF2-40B4-BE49-F238E27FC236}">
                <a16:creationId xmlns:a16="http://schemas.microsoft.com/office/drawing/2014/main" id="{CB6F57F6-03BC-4F73-BBA1-80452BD9D958}"/>
              </a:ext>
            </a:extLst>
          </p:cNvPr>
          <p:cNvPicPr>
            <a:picLocks noChangeAspect="1"/>
          </p:cNvPicPr>
          <p:nvPr/>
        </p:nvPicPr>
        <p:blipFill>
          <a:blip r:embed="rId2"/>
          <a:stretch>
            <a:fillRect/>
          </a:stretch>
        </p:blipFill>
        <p:spPr>
          <a:xfrm>
            <a:off x="7259639" y="2943225"/>
            <a:ext cx="4064000" cy="1498600"/>
          </a:xfrm>
          <a:prstGeom prst="rect">
            <a:avLst/>
          </a:prstGeom>
        </p:spPr>
      </p:pic>
      <p:cxnSp>
        <p:nvCxnSpPr>
          <p:cNvPr id="6" name="Connector: Curved 5">
            <a:extLst>
              <a:ext uri="{FF2B5EF4-FFF2-40B4-BE49-F238E27FC236}">
                <a16:creationId xmlns:a16="http://schemas.microsoft.com/office/drawing/2014/main" id="{BCF350C8-F04D-4703-9D2F-6F5607C4C989}"/>
              </a:ext>
            </a:extLst>
          </p:cNvPr>
          <p:cNvCxnSpPr>
            <a:cxnSpLocks/>
          </p:cNvCxnSpPr>
          <p:nvPr/>
        </p:nvCxnSpPr>
        <p:spPr>
          <a:xfrm rot="10800000" flipV="1">
            <a:off x="8620126" y="2033553"/>
            <a:ext cx="1209679" cy="1091455"/>
          </a:xfrm>
          <a:prstGeom prst="curvedConnector3">
            <a:avLst>
              <a:gd name="adj1" fmla="val -42913"/>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3AC19A91-82C4-4572-9336-7D32837B6B06}"/>
              </a:ext>
            </a:extLst>
          </p:cNvPr>
          <p:cNvSpPr txBox="1"/>
          <p:nvPr/>
        </p:nvSpPr>
        <p:spPr>
          <a:xfrm>
            <a:off x="7239000" y="4413715"/>
            <a:ext cx="3810000" cy="646331"/>
          </a:xfrm>
          <a:prstGeom prst="rect">
            <a:avLst/>
          </a:prstGeom>
          <a:noFill/>
        </p:spPr>
        <p:txBody>
          <a:bodyPr wrap="square" rtlCol="0">
            <a:spAutoFit/>
          </a:bodyPr>
          <a:lstStyle/>
          <a:p>
            <a:r>
              <a:rPr lang="en-US" dirty="0"/>
              <a:t> </a:t>
            </a:r>
            <a:r>
              <a:rPr lang="en-US" dirty="0">
                <a:solidFill>
                  <a:srgbClr val="FF0000"/>
                </a:solidFill>
              </a:rPr>
              <a:t>* A table only can consists one primary key</a:t>
            </a:r>
            <a:endParaRPr lang="en-MY" dirty="0">
              <a:solidFill>
                <a:srgbClr val="FF0000"/>
              </a:solidFill>
            </a:endParaRPr>
          </a:p>
          <a:p>
            <a:endParaRPr lang="en-MY" dirty="0"/>
          </a:p>
        </p:txBody>
      </p:sp>
    </p:spTree>
    <p:extLst>
      <p:ext uri="{BB962C8B-B14F-4D97-AF65-F5344CB8AC3E}">
        <p14:creationId xmlns:p14="http://schemas.microsoft.com/office/powerpoint/2010/main" val="4271288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A5BB70-1673-4097-A7F8-BCF5F4F19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3">
            <a:extLst>
              <a:ext uri="{FF2B5EF4-FFF2-40B4-BE49-F238E27FC236}">
                <a16:creationId xmlns:a16="http://schemas.microsoft.com/office/drawing/2014/main" id="{7AA72C55-67D2-47FE-9C0B-01A954C8B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4307196" cy="685799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320626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320626 w 6125882"/>
              <a:gd name="connsiteY4" fmla="*/ 0 h 6857998"/>
              <a:gd name="connsiteX0" fmla="*/ 2034528 w 5839784"/>
              <a:gd name="connsiteY0" fmla="*/ 0 h 6857998"/>
              <a:gd name="connsiteX1" fmla="*/ 5839784 w 5839784"/>
              <a:gd name="connsiteY1" fmla="*/ 0 h 6857998"/>
              <a:gd name="connsiteX2" fmla="*/ 5839784 w 5839784"/>
              <a:gd name="connsiteY2" fmla="*/ 6857998 h 6857998"/>
              <a:gd name="connsiteX3" fmla="*/ 0 w 5839784"/>
              <a:gd name="connsiteY3" fmla="*/ 6856093 h 6857998"/>
              <a:gd name="connsiteX4" fmla="*/ 2034528 w 5839784"/>
              <a:gd name="connsiteY4" fmla="*/ 0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784" h="6857998">
                <a:moveTo>
                  <a:pt x="2034528" y="0"/>
                </a:moveTo>
                <a:lnTo>
                  <a:pt x="5839784" y="0"/>
                </a:lnTo>
                <a:lnTo>
                  <a:pt x="5839784" y="6857998"/>
                </a:lnTo>
                <a:lnTo>
                  <a:pt x="0" y="6856093"/>
                </a:lnTo>
                <a:lnTo>
                  <a:pt x="2034528"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A1F040-951E-4B5D-B556-F9E263FFB55E}"/>
              </a:ext>
            </a:extLst>
          </p:cNvPr>
          <p:cNvSpPr>
            <a:spLocks noGrp="1"/>
          </p:cNvSpPr>
          <p:nvPr>
            <p:ph type="title"/>
          </p:nvPr>
        </p:nvSpPr>
        <p:spPr>
          <a:xfrm>
            <a:off x="668908" y="657225"/>
            <a:ext cx="2965938" cy="2921385"/>
          </a:xfrm>
        </p:spPr>
        <p:txBody>
          <a:bodyPr anchor="t">
            <a:normAutofit/>
          </a:bodyPr>
          <a:lstStyle/>
          <a:p>
            <a:r>
              <a:rPr lang="en-MY" sz="3600" b="1" i="0"/>
              <a:t>Key Fields</a:t>
            </a:r>
            <a:endParaRPr lang="en-MY" sz="3600"/>
          </a:p>
        </p:txBody>
      </p:sp>
      <p:cxnSp>
        <p:nvCxnSpPr>
          <p:cNvPr id="13" name="Straight Connector 12">
            <a:extLst>
              <a:ext uri="{FF2B5EF4-FFF2-40B4-BE49-F238E27FC236}">
                <a16:creationId xmlns:a16="http://schemas.microsoft.com/office/drawing/2014/main" id="{CED23ACC-C318-4DEB-B776-570408C7FB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20896" y="4496637"/>
            <a:ext cx="3764149" cy="236136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5D9BE15-6B66-4F4C-B41A-B2A4C30490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884066"/>
            <a:ext cx="3140110" cy="497393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7D88375-BF2A-4C1B-B6C4-07AD03289FB3}"/>
              </a:ext>
            </a:extLst>
          </p:cNvPr>
          <p:cNvGraphicFramePr>
            <a:graphicFrameLocks noGrp="1"/>
          </p:cNvGraphicFramePr>
          <p:nvPr>
            <p:ph idx="1"/>
            <p:extLst>
              <p:ext uri="{D42A27DB-BD31-4B8C-83A1-F6EECF244321}">
                <p14:modId xmlns:p14="http://schemas.microsoft.com/office/powerpoint/2010/main" val="209977764"/>
              </p:ext>
            </p:extLst>
          </p:nvPr>
        </p:nvGraphicFramePr>
        <p:xfrm>
          <a:off x="4788040" y="728505"/>
          <a:ext cx="6541475" cy="5265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3619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430E9F-3B61-4A75-9A34-1EF839CC7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5A93CC3-99AA-471D-9142-5BD2235D6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D5A1EFF-2E6F-4210-A283-AF9BE5B07C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C9A7BB-4074-4704-B5B6-B526355DFE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78117"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5622E3-2C65-496F-9C3F-CBEE21924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1299548"/>
            <a:ext cx="1769035" cy="6955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ED111D-3746-4B9C-AEE8-7AB8346701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71094"/>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AE1D3C-1EF9-4A89-B613-EE7B789102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0"/>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36C99EE-FB9E-42BE-B33E-FB771ADB31C7}"/>
              </a:ext>
            </a:extLst>
          </p:cNvPr>
          <p:cNvSpPr>
            <a:spLocks noGrp="1"/>
          </p:cNvSpPr>
          <p:nvPr>
            <p:ph type="title"/>
          </p:nvPr>
        </p:nvSpPr>
        <p:spPr>
          <a:xfrm>
            <a:off x="1129553" y="497395"/>
            <a:ext cx="10064376" cy="1229756"/>
          </a:xfrm>
        </p:spPr>
        <p:txBody>
          <a:bodyPr>
            <a:normAutofit/>
          </a:bodyPr>
          <a:lstStyle/>
          <a:p>
            <a:r>
              <a:rPr lang="en-MY" i="0"/>
              <a:t>BATCH VS REAL-TIME PROCESSING</a:t>
            </a:r>
            <a:endParaRPr lang="en-MY"/>
          </a:p>
        </p:txBody>
      </p:sp>
      <p:cxnSp>
        <p:nvCxnSpPr>
          <p:cNvPr id="23" name="Straight Connector 22">
            <a:extLst>
              <a:ext uri="{FF2B5EF4-FFF2-40B4-BE49-F238E27FC236}">
                <a16:creationId xmlns:a16="http://schemas.microsoft.com/office/drawing/2014/main" id="{6DE80A3F-530A-4181-887F-9AAF6DCBFC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14436"/>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19244CC-AF76-4DB1-82D0-7B4E2ED202BF}"/>
              </a:ext>
            </a:extLst>
          </p:cNvPr>
          <p:cNvGraphicFramePr>
            <a:graphicFrameLocks noGrp="1"/>
          </p:cNvGraphicFramePr>
          <p:nvPr>
            <p:ph idx="1"/>
            <p:extLst>
              <p:ext uri="{D42A27DB-BD31-4B8C-83A1-F6EECF244321}">
                <p14:modId xmlns:p14="http://schemas.microsoft.com/office/powerpoint/2010/main" val="3219379692"/>
              </p:ext>
            </p:extLst>
          </p:nvPr>
        </p:nvGraphicFramePr>
        <p:xfrm>
          <a:off x="818708" y="2552700"/>
          <a:ext cx="10712302" cy="3503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2825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1D8699-067D-4768-9F87-3E302B379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A75971-490A-4E18-B547-D894467A1236}"/>
              </a:ext>
            </a:extLst>
          </p:cNvPr>
          <p:cNvSpPr>
            <a:spLocks noGrp="1"/>
          </p:cNvSpPr>
          <p:nvPr>
            <p:ph type="title"/>
          </p:nvPr>
        </p:nvSpPr>
        <p:spPr>
          <a:xfrm>
            <a:off x="1129552" y="584791"/>
            <a:ext cx="9932896" cy="1148665"/>
          </a:xfrm>
        </p:spPr>
        <p:txBody>
          <a:bodyPr>
            <a:normAutofit/>
          </a:bodyPr>
          <a:lstStyle/>
          <a:p>
            <a:r>
              <a:rPr lang="en-MY" sz="3200" b="1" i="0" dirty="0">
                <a:solidFill>
                  <a:schemeClr val="tx2">
                    <a:lumMod val="75000"/>
                    <a:lumOff val="25000"/>
                  </a:schemeClr>
                </a:solidFill>
              </a:rPr>
              <a:t>Batch Processing</a:t>
            </a:r>
            <a:endParaRPr lang="en-MY" sz="3200" dirty="0">
              <a:solidFill>
                <a:schemeClr val="tx2">
                  <a:lumMod val="75000"/>
                  <a:lumOff val="25000"/>
                </a:schemeClr>
              </a:solidFill>
            </a:endParaRPr>
          </a:p>
        </p:txBody>
      </p:sp>
      <p:cxnSp>
        <p:nvCxnSpPr>
          <p:cNvPr id="12" name="Straight Connector 11">
            <a:extLst>
              <a:ext uri="{FF2B5EF4-FFF2-40B4-BE49-F238E27FC236}">
                <a16:creationId xmlns:a16="http://schemas.microsoft.com/office/drawing/2014/main" id="{E8A66062-E0FE-4EE7-9840-EC05B87AC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A364443-B44B-44C9-B8C4-AED23CB621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9745"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1313983"/>
            <a:ext cx="1769035" cy="6955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950BAB-F521-4A52-A263-D105789771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85530"/>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3087726-EFA7-48B6-8527-80902BB55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14436"/>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E972B62-9819-493C-A305-2C04A2D43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0"/>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77983D-EDC2-4E08-B121-F60FB0472766}"/>
              </a:ext>
            </a:extLst>
          </p:cNvPr>
          <p:cNvSpPr>
            <a:spLocks noGrp="1"/>
          </p:cNvSpPr>
          <p:nvPr>
            <p:ph idx="1"/>
          </p:nvPr>
        </p:nvSpPr>
        <p:spPr>
          <a:xfrm>
            <a:off x="1129552" y="2623302"/>
            <a:ext cx="9932896" cy="3553660"/>
          </a:xfrm>
        </p:spPr>
        <p:txBody>
          <a:bodyPr anchor="ctr">
            <a:normAutofit/>
          </a:bodyPr>
          <a:lstStyle/>
          <a:p>
            <a:pPr>
              <a:lnSpc>
                <a:spcPct val="90000"/>
              </a:lnSpc>
            </a:pPr>
            <a:r>
              <a:rPr lang="en-GB" sz="2000" b="1" i="0">
                <a:effectLst/>
              </a:rPr>
              <a:t>Batch processing</a:t>
            </a:r>
            <a:r>
              <a:rPr lang="en-GB" sz="2000" b="0" i="0">
                <a:effectLst/>
              </a:rPr>
              <a:t>– a method of updating a database in which data are collected over some time period and processed together.</a:t>
            </a:r>
            <a:endParaRPr lang="en-GB" sz="2000"/>
          </a:p>
          <a:p>
            <a:pPr>
              <a:lnSpc>
                <a:spcPct val="90000"/>
              </a:lnSpc>
            </a:pPr>
            <a:r>
              <a:rPr lang="en-GB" sz="2000"/>
              <a:t>It is the </a:t>
            </a:r>
            <a:r>
              <a:rPr lang="en-GB" sz="2000" b="1"/>
              <a:t>processing of data in a group or batch</a:t>
            </a:r>
            <a:r>
              <a:rPr lang="en-GB" sz="2000"/>
              <a:t>. </a:t>
            </a:r>
          </a:p>
          <a:p>
            <a:pPr>
              <a:lnSpc>
                <a:spcPct val="90000"/>
              </a:lnSpc>
            </a:pPr>
            <a:r>
              <a:rPr lang="en-GB" sz="2000"/>
              <a:t>At first, data is collected, entered and processed. Afterward, it produces batch results.</a:t>
            </a:r>
          </a:p>
          <a:p>
            <a:pPr>
              <a:lnSpc>
                <a:spcPct val="90000"/>
              </a:lnSpc>
            </a:pPr>
            <a:r>
              <a:rPr lang="en-GB" sz="2000"/>
              <a:t>It is processed, especially where a group of transactions is collected over a period of time.</a:t>
            </a:r>
          </a:p>
          <a:p>
            <a:pPr>
              <a:lnSpc>
                <a:spcPct val="90000"/>
              </a:lnSpc>
            </a:pPr>
            <a:r>
              <a:rPr lang="en-GB" sz="2000"/>
              <a:t>Example 1: A sales team/employees would gather information throughout a specified period of time. Afterward, all that information would be entered into the system all at once. This whole procedure is known as Batch Processing.</a:t>
            </a:r>
          </a:p>
          <a:p>
            <a:pPr>
              <a:lnSpc>
                <a:spcPct val="90000"/>
              </a:lnSpc>
            </a:pPr>
            <a:r>
              <a:rPr lang="en-GB" sz="2000"/>
              <a:t>Example 2: a bank may batch process all their transactions once every hour instead of processing each transaction immediately.</a:t>
            </a:r>
          </a:p>
          <a:p>
            <a:pPr>
              <a:lnSpc>
                <a:spcPct val="90000"/>
              </a:lnSpc>
            </a:pPr>
            <a:endParaRPr lang="en-MY" sz="2000"/>
          </a:p>
        </p:txBody>
      </p:sp>
    </p:spTree>
    <p:extLst>
      <p:ext uri="{BB962C8B-B14F-4D97-AF65-F5344CB8AC3E}">
        <p14:creationId xmlns:p14="http://schemas.microsoft.com/office/powerpoint/2010/main" val="1707625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3969F2-ED52-4E5C-B3FC-01E01B8B9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4E69FF-3DE2-428C-975C-51B9BFFE767E}"/>
              </a:ext>
            </a:extLst>
          </p:cNvPr>
          <p:cNvSpPr>
            <a:spLocks noGrp="1"/>
          </p:cNvSpPr>
          <p:nvPr>
            <p:ph type="title"/>
          </p:nvPr>
        </p:nvSpPr>
        <p:spPr>
          <a:xfrm>
            <a:off x="1104901" y="467833"/>
            <a:ext cx="7071536" cy="1738421"/>
          </a:xfrm>
        </p:spPr>
        <p:txBody>
          <a:bodyPr>
            <a:normAutofit/>
          </a:bodyPr>
          <a:lstStyle/>
          <a:p>
            <a:r>
              <a:rPr lang="en-MY" b="1" i="0"/>
              <a:t>Advantages of Batch Processing</a:t>
            </a:r>
            <a:endParaRPr lang="en-MY" b="1" dirty="0"/>
          </a:p>
        </p:txBody>
      </p:sp>
      <p:sp>
        <p:nvSpPr>
          <p:cNvPr id="3" name="Content Placeholder 2">
            <a:extLst>
              <a:ext uri="{FF2B5EF4-FFF2-40B4-BE49-F238E27FC236}">
                <a16:creationId xmlns:a16="http://schemas.microsoft.com/office/drawing/2014/main" id="{272B2173-775D-48EC-B535-2FD7798FFBD4}"/>
              </a:ext>
            </a:extLst>
          </p:cNvPr>
          <p:cNvSpPr>
            <a:spLocks noGrp="1"/>
          </p:cNvSpPr>
          <p:nvPr>
            <p:ph idx="1"/>
          </p:nvPr>
        </p:nvSpPr>
        <p:spPr>
          <a:xfrm>
            <a:off x="1104900" y="2206255"/>
            <a:ext cx="6571807" cy="4118345"/>
          </a:xfrm>
        </p:spPr>
        <p:txBody>
          <a:bodyPr>
            <a:normAutofit/>
          </a:bodyPr>
          <a:lstStyle/>
          <a:p>
            <a:r>
              <a:rPr lang="en-MY" dirty="0"/>
              <a:t>Ideal for processing high/large volumes of data all at once</a:t>
            </a:r>
          </a:p>
          <a:p>
            <a:r>
              <a:rPr lang="en-MY" dirty="0"/>
              <a:t>Offers cost efficiency, reducing the operational costs</a:t>
            </a:r>
          </a:p>
          <a:p>
            <a:r>
              <a:rPr lang="en-MY" dirty="0"/>
              <a:t>Typically completed simultaneously in non-stop, sequential order</a:t>
            </a:r>
          </a:p>
          <a:p>
            <a:r>
              <a:rPr lang="en-MY" dirty="0"/>
              <a:t>Manages large repeated work easily</a:t>
            </a:r>
          </a:p>
          <a:p>
            <a:r>
              <a:rPr lang="en-MY" dirty="0"/>
              <a:t>Repeated jobs are done quicker</a:t>
            </a:r>
          </a:p>
          <a:p>
            <a:r>
              <a:rPr lang="en-MY" dirty="0"/>
              <a:t>Can work offline</a:t>
            </a:r>
          </a:p>
          <a:p>
            <a:endParaRPr lang="en-MY" dirty="0"/>
          </a:p>
        </p:txBody>
      </p:sp>
      <p:pic>
        <p:nvPicPr>
          <p:cNvPr id="5" name="Picture 4">
            <a:extLst>
              <a:ext uri="{FF2B5EF4-FFF2-40B4-BE49-F238E27FC236}">
                <a16:creationId xmlns:a16="http://schemas.microsoft.com/office/drawing/2014/main" id="{E1E336A0-DC3E-49E9-B7E1-0609E601A7C8}"/>
              </a:ext>
            </a:extLst>
          </p:cNvPr>
          <p:cNvPicPr>
            <a:picLocks noChangeAspect="1"/>
          </p:cNvPicPr>
          <p:nvPr/>
        </p:nvPicPr>
        <p:blipFill rotWithShape="1">
          <a:blip r:embed="rId2"/>
          <a:srcRect l="34577" r="20855" b="-1"/>
          <a:stretch/>
        </p:blipFill>
        <p:spPr>
          <a:xfrm>
            <a:off x="7613102" y="10"/>
            <a:ext cx="4578898" cy="6857990"/>
          </a:xfrm>
          <a:custGeom>
            <a:avLst/>
            <a:gdLst/>
            <a:ahLst/>
            <a:cxnLst/>
            <a:rect l="l" t="t" r="r" b="b"/>
            <a:pathLst>
              <a:path w="4578898" h="6844352">
                <a:moveTo>
                  <a:pt x="2085784" y="0"/>
                </a:moveTo>
                <a:lnTo>
                  <a:pt x="4578898" y="0"/>
                </a:lnTo>
                <a:lnTo>
                  <a:pt x="4578898" y="6844352"/>
                </a:lnTo>
                <a:lnTo>
                  <a:pt x="0" y="6844352"/>
                </a:lnTo>
                <a:close/>
              </a:path>
            </a:pathLst>
          </a:custGeom>
        </p:spPr>
      </p:pic>
      <p:cxnSp>
        <p:nvCxnSpPr>
          <p:cNvPr id="13" name="Straight Connector 1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31958" y="0"/>
            <a:ext cx="532263"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0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3969F2-ED52-4E5C-B3FC-01E01B8B9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CE1BF-8D9F-43B3-9A61-59D3CADE09C6}"/>
              </a:ext>
            </a:extLst>
          </p:cNvPr>
          <p:cNvSpPr>
            <a:spLocks noGrp="1"/>
          </p:cNvSpPr>
          <p:nvPr>
            <p:ph type="title"/>
          </p:nvPr>
        </p:nvSpPr>
        <p:spPr>
          <a:xfrm>
            <a:off x="1104901" y="467833"/>
            <a:ext cx="7071536" cy="1738421"/>
          </a:xfrm>
        </p:spPr>
        <p:txBody>
          <a:bodyPr>
            <a:normAutofit/>
          </a:bodyPr>
          <a:lstStyle/>
          <a:p>
            <a:r>
              <a:rPr lang="en-MY" i="0"/>
              <a:t>Topic outcome</a:t>
            </a:r>
          </a:p>
        </p:txBody>
      </p:sp>
      <p:sp>
        <p:nvSpPr>
          <p:cNvPr id="3" name="Content Placeholder 2">
            <a:extLst>
              <a:ext uri="{FF2B5EF4-FFF2-40B4-BE49-F238E27FC236}">
                <a16:creationId xmlns:a16="http://schemas.microsoft.com/office/drawing/2014/main" id="{CC08A4AF-7756-447A-A887-1776A93D9DCF}"/>
              </a:ext>
            </a:extLst>
          </p:cNvPr>
          <p:cNvSpPr>
            <a:spLocks noGrp="1"/>
          </p:cNvSpPr>
          <p:nvPr>
            <p:ph idx="1"/>
          </p:nvPr>
        </p:nvSpPr>
        <p:spPr>
          <a:xfrm>
            <a:off x="1104900" y="2206255"/>
            <a:ext cx="6571807" cy="4118345"/>
          </a:xfrm>
        </p:spPr>
        <p:txBody>
          <a:bodyPr>
            <a:normAutofit/>
          </a:bodyPr>
          <a:lstStyle/>
          <a:p>
            <a:pPr>
              <a:lnSpc>
                <a:spcPct val="90000"/>
              </a:lnSpc>
            </a:pPr>
            <a:r>
              <a:rPr lang="en-GB" sz="2200"/>
              <a:t>Physical and logical views of data</a:t>
            </a:r>
          </a:p>
          <a:p>
            <a:pPr>
              <a:lnSpc>
                <a:spcPct val="90000"/>
              </a:lnSpc>
            </a:pPr>
            <a:r>
              <a:rPr lang="en-GB" sz="2200"/>
              <a:t>Data organization</a:t>
            </a:r>
          </a:p>
          <a:p>
            <a:pPr>
              <a:lnSpc>
                <a:spcPct val="90000"/>
              </a:lnSpc>
            </a:pPr>
            <a:r>
              <a:rPr lang="en-GB" sz="2200"/>
              <a:t>Batch and real-time processing</a:t>
            </a:r>
          </a:p>
          <a:p>
            <a:pPr>
              <a:lnSpc>
                <a:spcPct val="90000"/>
              </a:lnSpc>
            </a:pPr>
            <a:r>
              <a:rPr lang="en-MY" sz="2200"/>
              <a:t>Describe how data is organized: characters, fields, records, tables, and databases.</a:t>
            </a:r>
          </a:p>
          <a:p>
            <a:pPr>
              <a:lnSpc>
                <a:spcPct val="90000"/>
              </a:lnSpc>
            </a:pPr>
            <a:r>
              <a:rPr lang="en-MY" sz="2200"/>
              <a:t>Define key fields and how they are used to integrate data in a database.</a:t>
            </a:r>
          </a:p>
          <a:p>
            <a:pPr>
              <a:lnSpc>
                <a:spcPct val="90000"/>
              </a:lnSpc>
            </a:pPr>
            <a:r>
              <a:rPr lang="en-MY" sz="2200"/>
              <a:t>Be able to distinguish between Individual, Company, Distribute and commercial database.</a:t>
            </a:r>
          </a:p>
          <a:p>
            <a:pPr>
              <a:lnSpc>
                <a:spcPct val="90000"/>
              </a:lnSpc>
            </a:pPr>
            <a:r>
              <a:rPr lang="en-MY" sz="2200"/>
              <a:t>Discuss </a:t>
            </a:r>
            <a:r>
              <a:rPr lang="en-US" sz="2200"/>
              <a:t>database uses and security concerns.</a:t>
            </a:r>
          </a:p>
          <a:p>
            <a:pPr>
              <a:lnSpc>
                <a:spcPct val="90000"/>
              </a:lnSpc>
            </a:pPr>
            <a:endParaRPr lang="en-MY" sz="2200"/>
          </a:p>
        </p:txBody>
      </p:sp>
      <p:pic>
        <p:nvPicPr>
          <p:cNvPr id="5" name="Picture 4">
            <a:extLst>
              <a:ext uri="{FF2B5EF4-FFF2-40B4-BE49-F238E27FC236}">
                <a16:creationId xmlns:a16="http://schemas.microsoft.com/office/drawing/2014/main" id="{944E0365-6EE3-4574-B056-F55B7C73D322}"/>
              </a:ext>
            </a:extLst>
          </p:cNvPr>
          <p:cNvPicPr>
            <a:picLocks noChangeAspect="1"/>
          </p:cNvPicPr>
          <p:nvPr/>
        </p:nvPicPr>
        <p:blipFill rotWithShape="1">
          <a:blip r:embed="rId2"/>
          <a:srcRect l="29433" r="26000" b="-1"/>
          <a:stretch/>
        </p:blipFill>
        <p:spPr>
          <a:xfrm>
            <a:off x="7613102" y="10"/>
            <a:ext cx="4578898" cy="6857990"/>
          </a:xfrm>
          <a:custGeom>
            <a:avLst/>
            <a:gdLst/>
            <a:ahLst/>
            <a:cxnLst/>
            <a:rect l="l" t="t" r="r" b="b"/>
            <a:pathLst>
              <a:path w="4578898" h="6844352">
                <a:moveTo>
                  <a:pt x="2085784" y="0"/>
                </a:moveTo>
                <a:lnTo>
                  <a:pt x="4578898" y="0"/>
                </a:lnTo>
                <a:lnTo>
                  <a:pt x="4578898" y="6844352"/>
                </a:lnTo>
                <a:lnTo>
                  <a:pt x="0" y="6844352"/>
                </a:lnTo>
                <a:close/>
              </a:path>
            </a:pathLst>
          </a:custGeom>
        </p:spPr>
      </p:pic>
      <p:cxnSp>
        <p:nvCxnSpPr>
          <p:cNvPr id="13" name="Straight Connector 1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31958" y="0"/>
            <a:ext cx="532263"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226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A5BB70-1673-4097-A7F8-BCF5F4F19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3">
            <a:extLst>
              <a:ext uri="{FF2B5EF4-FFF2-40B4-BE49-F238E27FC236}">
                <a16:creationId xmlns:a16="http://schemas.microsoft.com/office/drawing/2014/main" id="{7AA72C55-67D2-47FE-9C0B-01A954C8B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4307196" cy="685799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320626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320626 w 6125882"/>
              <a:gd name="connsiteY4" fmla="*/ 0 h 6857998"/>
              <a:gd name="connsiteX0" fmla="*/ 2034528 w 5839784"/>
              <a:gd name="connsiteY0" fmla="*/ 0 h 6857998"/>
              <a:gd name="connsiteX1" fmla="*/ 5839784 w 5839784"/>
              <a:gd name="connsiteY1" fmla="*/ 0 h 6857998"/>
              <a:gd name="connsiteX2" fmla="*/ 5839784 w 5839784"/>
              <a:gd name="connsiteY2" fmla="*/ 6857998 h 6857998"/>
              <a:gd name="connsiteX3" fmla="*/ 0 w 5839784"/>
              <a:gd name="connsiteY3" fmla="*/ 6856093 h 6857998"/>
              <a:gd name="connsiteX4" fmla="*/ 2034528 w 5839784"/>
              <a:gd name="connsiteY4" fmla="*/ 0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784" h="6857998">
                <a:moveTo>
                  <a:pt x="2034528" y="0"/>
                </a:moveTo>
                <a:lnTo>
                  <a:pt x="5839784" y="0"/>
                </a:lnTo>
                <a:lnTo>
                  <a:pt x="5839784" y="6857998"/>
                </a:lnTo>
                <a:lnTo>
                  <a:pt x="0" y="6856093"/>
                </a:lnTo>
                <a:lnTo>
                  <a:pt x="2034528"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28B21E-CAA0-4ED4-8CF3-CE9B532D83A3}"/>
              </a:ext>
            </a:extLst>
          </p:cNvPr>
          <p:cNvSpPr>
            <a:spLocks noGrp="1"/>
          </p:cNvSpPr>
          <p:nvPr>
            <p:ph type="title"/>
          </p:nvPr>
        </p:nvSpPr>
        <p:spPr>
          <a:xfrm>
            <a:off x="497841" y="657225"/>
            <a:ext cx="3525520" cy="2921385"/>
          </a:xfrm>
        </p:spPr>
        <p:txBody>
          <a:bodyPr anchor="t">
            <a:normAutofit/>
          </a:bodyPr>
          <a:lstStyle/>
          <a:p>
            <a:r>
              <a:rPr lang="en-MY" sz="3200" b="1" i="0" dirty="0">
                <a:solidFill>
                  <a:schemeClr val="tx2">
                    <a:lumMod val="75000"/>
                    <a:lumOff val="25000"/>
                  </a:schemeClr>
                </a:solidFill>
              </a:rPr>
              <a:t>Disadvantages of Batch Processing</a:t>
            </a:r>
            <a:endParaRPr lang="en-MY" sz="3200" b="1" dirty="0">
              <a:solidFill>
                <a:schemeClr val="tx2">
                  <a:lumMod val="75000"/>
                  <a:lumOff val="25000"/>
                </a:schemeClr>
              </a:solidFill>
            </a:endParaRPr>
          </a:p>
        </p:txBody>
      </p:sp>
      <p:cxnSp>
        <p:nvCxnSpPr>
          <p:cNvPr id="13" name="Straight Connector 12">
            <a:extLst>
              <a:ext uri="{FF2B5EF4-FFF2-40B4-BE49-F238E27FC236}">
                <a16:creationId xmlns:a16="http://schemas.microsoft.com/office/drawing/2014/main" id="{CED23ACC-C318-4DEB-B776-570408C7FB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20896" y="4496637"/>
            <a:ext cx="3764149" cy="236136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5D9BE15-6B66-4F4C-B41A-B2A4C30490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884066"/>
            <a:ext cx="3140110" cy="497393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A0DD875-39B4-4356-83C5-A82209CE0A5E}"/>
              </a:ext>
            </a:extLst>
          </p:cNvPr>
          <p:cNvGraphicFramePr>
            <a:graphicFrameLocks noGrp="1"/>
          </p:cNvGraphicFramePr>
          <p:nvPr>
            <p:ph idx="1"/>
            <p:extLst>
              <p:ext uri="{D42A27DB-BD31-4B8C-83A1-F6EECF244321}">
                <p14:modId xmlns:p14="http://schemas.microsoft.com/office/powerpoint/2010/main" val="805741750"/>
              </p:ext>
            </p:extLst>
          </p:nvPr>
        </p:nvGraphicFramePr>
        <p:xfrm>
          <a:off x="4788040" y="728505"/>
          <a:ext cx="6541475" cy="5265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4191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D4CED-6C5A-4505-AD72-92A98E3716A3}"/>
              </a:ext>
            </a:extLst>
          </p:cNvPr>
          <p:cNvSpPr>
            <a:spLocks noGrp="1"/>
          </p:cNvSpPr>
          <p:nvPr>
            <p:ph type="title"/>
          </p:nvPr>
        </p:nvSpPr>
        <p:spPr/>
        <p:txBody>
          <a:bodyPr>
            <a:normAutofit/>
          </a:bodyPr>
          <a:lstStyle/>
          <a:p>
            <a:r>
              <a:rPr lang="en-MY" sz="3200" b="1" i="0" dirty="0">
                <a:solidFill>
                  <a:schemeClr val="tx2">
                    <a:lumMod val="75000"/>
                    <a:lumOff val="25000"/>
                  </a:schemeClr>
                </a:solidFill>
              </a:rPr>
              <a:t>Real-time Processing</a:t>
            </a:r>
          </a:p>
        </p:txBody>
      </p:sp>
      <p:sp>
        <p:nvSpPr>
          <p:cNvPr id="3" name="Content Placeholder 2">
            <a:extLst>
              <a:ext uri="{FF2B5EF4-FFF2-40B4-BE49-F238E27FC236}">
                <a16:creationId xmlns:a16="http://schemas.microsoft.com/office/drawing/2014/main" id="{C07753A6-3694-4456-9528-87818D2FB9E6}"/>
              </a:ext>
            </a:extLst>
          </p:cNvPr>
          <p:cNvSpPr>
            <a:spLocks noGrp="1"/>
          </p:cNvSpPr>
          <p:nvPr>
            <p:ph idx="1"/>
          </p:nvPr>
        </p:nvSpPr>
        <p:spPr>
          <a:xfrm>
            <a:off x="1143000" y="2009553"/>
            <a:ext cx="9906000" cy="4172171"/>
          </a:xfrm>
        </p:spPr>
        <p:txBody>
          <a:bodyPr/>
          <a:lstStyle/>
          <a:p>
            <a:r>
              <a:rPr lang="en-GB" sz="2400" b="1" i="0" dirty="0">
                <a:solidFill>
                  <a:srgbClr val="333333"/>
                </a:solidFill>
                <a:effectLst/>
              </a:rPr>
              <a:t>Real-time processing</a:t>
            </a:r>
            <a:r>
              <a:rPr lang="en-GB" sz="2400" b="0" i="0" dirty="0">
                <a:solidFill>
                  <a:srgbClr val="333333"/>
                </a:solidFill>
                <a:effectLst/>
              </a:rPr>
              <a:t>– a method of updating a database in which data are processed as they become available.</a:t>
            </a:r>
            <a:endParaRPr lang="en-GB" sz="2400" dirty="0">
              <a:solidFill>
                <a:srgbClr val="333333"/>
              </a:solidFill>
            </a:endParaRPr>
          </a:p>
          <a:p>
            <a:r>
              <a:rPr lang="en-GB" sz="2400" dirty="0">
                <a:solidFill>
                  <a:srgbClr val="333333"/>
                </a:solidFill>
              </a:rPr>
              <a:t>Real time processing gives an organization the ability to take immediate action for those times when acting within seconds or minutes is significant. </a:t>
            </a:r>
          </a:p>
          <a:p>
            <a:r>
              <a:rPr lang="en-GB" sz="2400" dirty="0">
                <a:solidFill>
                  <a:srgbClr val="333333"/>
                </a:solidFill>
              </a:rPr>
              <a:t>Data must be processed in a small time period.</a:t>
            </a:r>
          </a:p>
          <a:p>
            <a:r>
              <a:rPr lang="en-GB" sz="2400" dirty="0">
                <a:solidFill>
                  <a:srgbClr val="333333"/>
                </a:solidFill>
              </a:rPr>
              <a:t>Examples: bank ATMs, air traffic control, radar systems, weather forecasts, temperature measurements and customer services.</a:t>
            </a:r>
          </a:p>
          <a:p>
            <a:r>
              <a:rPr lang="en-GB" sz="2400" dirty="0">
                <a:solidFill>
                  <a:srgbClr val="333333"/>
                </a:solidFill>
              </a:rPr>
              <a:t>Required for any “modern” application where time is critical.</a:t>
            </a:r>
          </a:p>
          <a:p>
            <a:endParaRPr lang="en-MY" dirty="0"/>
          </a:p>
        </p:txBody>
      </p:sp>
    </p:spTree>
    <p:extLst>
      <p:ext uri="{BB962C8B-B14F-4D97-AF65-F5344CB8AC3E}">
        <p14:creationId xmlns:p14="http://schemas.microsoft.com/office/powerpoint/2010/main" val="2467928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9C366-488F-4078-A753-AE17D414DD50}"/>
              </a:ext>
            </a:extLst>
          </p:cNvPr>
          <p:cNvSpPr>
            <a:spLocks noGrp="1"/>
          </p:cNvSpPr>
          <p:nvPr>
            <p:ph type="title"/>
          </p:nvPr>
        </p:nvSpPr>
        <p:spPr/>
        <p:txBody>
          <a:bodyPr>
            <a:normAutofit/>
          </a:bodyPr>
          <a:lstStyle/>
          <a:p>
            <a:r>
              <a:rPr lang="en-MY" sz="3200" b="1" i="0" dirty="0">
                <a:solidFill>
                  <a:schemeClr val="tx2">
                    <a:lumMod val="75000"/>
                    <a:lumOff val="25000"/>
                  </a:schemeClr>
                </a:solidFill>
              </a:rPr>
              <a:t>Advantages of Real-time Processing</a:t>
            </a:r>
            <a:endParaRPr lang="en-MY" dirty="0"/>
          </a:p>
        </p:txBody>
      </p:sp>
      <p:sp>
        <p:nvSpPr>
          <p:cNvPr id="3" name="Content Placeholder 2">
            <a:extLst>
              <a:ext uri="{FF2B5EF4-FFF2-40B4-BE49-F238E27FC236}">
                <a16:creationId xmlns:a16="http://schemas.microsoft.com/office/drawing/2014/main" id="{654D53B0-BAA9-4469-A475-E71E04427C87}"/>
              </a:ext>
            </a:extLst>
          </p:cNvPr>
          <p:cNvSpPr>
            <a:spLocks noGrp="1"/>
          </p:cNvSpPr>
          <p:nvPr>
            <p:ph idx="1"/>
          </p:nvPr>
        </p:nvSpPr>
        <p:spPr/>
        <p:txBody>
          <a:bodyPr/>
          <a:lstStyle/>
          <a:p>
            <a:r>
              <a:rPr lang="en-MY" dirty="0"/>
              <a:t>Transactions are processed in real time</a:t>
            </a:r>
          </a:p>
          <a:p>
            <a:r>
              <a:rPr lang="en-MY" dirty="0"/>
              <a:t>Information is always up to date</a:t>
            </a:r>
          </a:p>
          <a:p>
            <a:r>
              <a:rPr lang="en-MY" dirty="0"/>
              <a:t>Accurate and timely</a:t>
            </a:r>
          </a:p>
          <a:p>
            <a:r>
              <a:rPr lang="en-MY" dirty="0"/>
              <a:t>Reacts to data in seconds or milliseconds</a:t>
            </a:r>
          </a:p>
          <a:p>
            <a:r>
              <a:rPr lang="en-MY" dirty="0"/>
              <a:t>Efficient – require less labour</a:t>
            </a:r>
          </a:p>
          <a:p>
            <a:r>
              <a:rPr lang="en-MY" dirty="0"/>
              <a:t>Increases customer service</a:t>
            </a:r>
          </a:p>
          <a:p>
            <a:r>
              <a:rPr lang="en-MY" dirty="0"/>
              <a:t>Increases competitive advantage</a:t>
            </a:r>
          </a:p>
          <a:p>
            <a:endParaRPr lang="en-MY" dirty="0"/>
          </a:p>
        </p:txBody>
      </p:sp>
    </p:spTree>
    <p:extLst>
      <p:ext uri="{BB962C8B-B14F-4D97-AF65-F5344CB8AC3E}">
        <p14:creationId xmlns:p14="http://schemas.microsoft.com/office/powerpoint/2010/main" val="1924857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447E-C07C-4BEA-BE21-671394000DFC}"/>
              </a:ext>
            </a:extLst>
          </p:cNvPr>
          <p:cNvSpPr>
            <a:spLocks noGrp="1"/>
          </p:cNvSpPr>
          <p:nvPr>
            <p:ph type="title"/>
          </p:nvPr>
        </p:nvSpPr>
        <p:spPr>
          <a:xfrm>
            <a:off x="1142999" y="533401"/>
            <a:ext cx="10182225" cy="1382156"/>
          </a:xfrm>
        </p:spPr>
        <p:txBody>
          <a:bodyPr>
            <a:normAutofit/>
          </a:bodyPr>
          <a:lstStyle/>
          <a:p>
            <a:r>
              <a:rPr lang="en-MY" sz="3600" b="1" i="0" dirty="0">
                <a:solidFill>
                  <a:schemeClr val="tx2">
                    <a:lumMod val="75000"/>
                    <a:lumOff val="25000"/>
                  </a:schemeClr>
                </a:solidFill>
              </a:rPr>
              <a:t>Disadvantages of Real-time Processing</a:t>
            </a:r>
            <a:endParaRPr lang="en-MY" dirty="0"/>
          </a:p>
        </p:txBody>
      </p:sp>
      <p:sp>
        <p:nvSpPr>
          <p:cNvPr id="3" name="Content Placeholder 2">
            <a:extLst>
              <a:ext uri="{FF2B5EF4-FFF2-40B4-BE49-F238E27FC236}">
                <a16:creationId xmlns:a16="http://schemas.microsoft.com/office/drawing/2014/main" id="{B1CC6AA2-0C9F-419E-962F-43CAE52AB4B9}"/>
              </a:ext>
            </a:extLst>
          </p:cNvPr>
          <p:cNvSpPr>
            <a:spLocks noGrp="1"/>
          </p:cNvSpPr>
          <p:nvPr>
            <p:ph idx="1"/>
          </p:nvPr>
        </p:nvSpPr>
        <p:spPr>
          <a:xfrm>
            <a:off x="1143000" y="1915557"/>
            <a:ext cx="9906000" cy="4024424"/>
          </a:xfrm>
        </p:spPr>
        <p:txBody>
          <a:bodyPr/>
          <a:lstStyle/>
          <a:p>
            <a:r>
              <a:rPr lang="en-MY" dirty="0"/>
              <a:t>Difficult to implement</a:t>
            </a:r>
          </a:p>
          <a:p>
            <a:r>
              <a:rPr lang="en-MY" dirty="0"/>
              <a:t>Usually expensive</a:t>
            </a:r>
          </a:p>
          <a:p>
            <a:r>
              <a:rPr lang="en-MY" dirty="0"/>
              <a:t>Can be a complex process</a:t>
            </a:r>
          </a:p>
          <a:p>
            <a:r>
              <a:rPr lang="en-MY" dirty="0"/>
              <a:t>Millions of requests sometimes become difficult to handle.</a:t>
            </a:r>
          </a:p>
          <a:p>
            <a:r>
              <a:rPr lang="en-MY" dirty="0"/>
              <a:t>Needs implementation of daily data backups in case of system failure</a:t>
            </a:r>
          </a:p>
          <a:p>
            <a:endParaRPr lang="en-MY" dirty="0"/>
          </a:p>
        </p:txBody>
      </p:sp>
    </p:spTree>
    <p:extLst>
      <p:ext uri="{BB962C8B-B14F-4D97-AF65-F5344CB8AC3E}">
        <p14:creationId xmlns:p14="http://schemas.microsoft.com/office/powerpoint/2010/main" val="1686123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B6DE-86E7-4B70-9D9A-D71BC7FC005B}"/>
              </a:ext>
            </a:extLst>
          </p:cNvPr>
          <p:cNvSpPr>
            <a:spLocks noGrp="1"/>
          </p:cNvSpPr>
          <p:nvPr>
            <p:ph type="title"/>
          </p:nvPr>
        </p:nvSpPr>
        <p:spPr/>
        <p:txBody>
          <a:bodyPr/>
          <a:lstStyle/>
          <a:p>
            <a:pPr algn="ctr"/>
            <a:r>
              <a:rPr lang="en-MY" b="1" i="0" dirty="0">
                <a:solidFill>
                  <a:schemeClr val="accent2">
                    <a:lumMod val="75000"/>
                  </a:schemeClr>
                </a:solidFill>
              </a:rPr>
              <a:t>Comparisons</a:t>
            </a:r>
          </a:p>
        </p:txBody>
      </p:sp>
      <p:sp>
        <p:nvSpPr>
          <p:cNvPr id="3" name="Content Placeholder 2">
            <a:extLst>
              <a:ext uri="{FF2B5EF4-FFF2-40B4-BE49-F238E27FC236}">
                <a16:creationId xmlns:a16="http://schemas.microsoft.com/office/drawing/2014/main" id="{9C23D932-3D20-4747-A62C-F87E8B5CFE1C}"/>
              </a:ext>
            </a:extLst>
          </p:cNvPr>
          <p:cNvSpPr>
            <a:spLocks noGrp="1"/>
          </p:cNvSpPr>
          <p:nvPr>
            <p:ph idx="1"/>
          </p:nvPr>
        </p:nvSpPr>
        <p:spPr/>
        <p:txBody>
          <a:bodyPr/>
          <a:lstStyle/>
          <a:p>
            <a:endParaRPr lang="en-MY" dirty="0"/>
          </a:p>
        </p:txBody>
      </p:sp>
      <p:pic>
        <p:nvPicPr>
          <p:cNvPr id="4" name="Picture 3">
            <a:extLst>
              <a:ext uri="{FF2B5EF4-FFF2-40B4-BE49-F238E27FC236}">
                <a16:creationId xmlns:a16="http://schemas.microsoft.com/office/drawing/2014/main" id="{0702CB40-5C85-4554-B708-7D00EBC5DA8E}"/>
              </a:ext>
            </a:extLst>
          </p:cNvPr>
          <p:cNvPicPr>
            <a:picLocks noChangeAspect="1"/>
          </p:cNvPicPr>
          <p:nvPr/>
        </p:nvPicPr>
        <p:blipFill>
          <a:blip r:embed="rId2"/>
          <a:stretch>
            <a:fillRect/>
          </a:stretch>
        </p:blipFill>
        <p:spPr>
          <a:xfrm>
            <a:off x="536575" y="1992941"/>
            <a:ext cx="11118850" cy="4057650"/>
          </a:xfrm>
          <a:prstGeom prst="rect">
            <a:avLst/>
          </a:prstGeom>
        </p:spPr>
      </p:pic>
    </p:spTree>
    <p:extLst>
      <p:ext uri="{BB962C8B-B14F-4D97-AF65-F5344CB8AC3E}">
        <p14:creationId xmlns:p14="http://schemas.microsoft.com/office/powerpoint/2010/main" val="1396128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665D4-CD7F-4EEB-9FDF-D850739320AE}"/>
              </a:ext>
            </a:extLst>
          </p:cNvPr>
          <p:cNvSpPr>
            <a:spLocks noGrp="1"/>
          </p:cNvSpPr>
          <p:nvPr>
            <p:ph type="title"/>
          </p:nvPr>
        </p:nvSpPr>
        <p:spPr/>
        <p:txBody>
          <a:bodyPr>
            <a:normAutofit/>
          </a:bodyPr>
          <a:lstStyle/>
          <a:p>
            <a:r>
              <a:rPr lang="en-MY" sz="3600" i="0" dirty="0">
                <a:solidFill>
                  <a:schemeClr val="accent2">
                    <a:lumMod val="75000"/>
                  </a:schemeClr>
                </a:solidFill>
              </a:rPr>
              <a:t>SO…BATCH OR REAL-TIME PROCESSING?</a:t>
            </a:r>
          </a:p>
        </p:txBody>
      </p:sp>
      <p:sp>
        <p:nvSpPr>
          <p:cNvPr id="3" name="Content Placeholder 2">
            <a:extLst>
              <a:ext uri="{FF2B5EF4-FFF2-40B4-BE49-F238E27FC236}">
                <a16:creationId xmlns:a16="http://schemas.microsoft.com/office/drawing/2014/main" id="{62E68576-1B23-47F8-BA92-594EC282C1B1}"/>
              </a:ext>
            </a:extLst>
          </p:cNvPr>
          <p:cNvSpPr>
            <a:spLocks noGrp="1"/>
          </p:cNvSpPr>
          <p:nvPr>
            <p:ph idx="1"/>
          </p:nvPr>
        </p:nvSpPr>
        <p:spPr/>
        <p:txBody>
          <a:bodyPr/>
          <a:lstStyle/>
          <a:p>
            <a:r>
              <a:rPr lang="en-MY" dirty="0"/>
              <a:t>While both of these systems have advantages, at the end of the day organizations should consider the potential benefits of each to decide which method is best suited for the use.</a:t>
            </a:r>
          </a:p>
          <a:p>
            <a:r>
              <a:rPr lang="en-MY" dirty="0"/>
              <a:t>There are various conditions on which it depends, whether to use one over the other. For example, type &amp; volume of data and time that the data needs to be processed. </a:t>
            </a:r>
          </a:p>
          <a:p>
            <a:r>
              <a:rPr lang="en-MY" dirty="0"/>
              <a:t>At the end of the day, they should both create the ability to take immediate action if needed.</a:t>
            </a:r>
          </a:p>
          <a:p>
            <a:endParaRPr lang="en-MY" dirty="0"/>
          </a:p>
        </p:txBody>
      </p:sp>
    </p:spTree>
    <p:extLst>
      <p:ext uri="{BB962C8B-B14F-4D97-AF65-F5344CB8AC3E}">
        <p14:creationId xmlns:p14="http://schemas.microsoft.com/office/powerpoint/2010/main" val="3301650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D575-AE8F-4A93-876B-7C280DC86106}"/>
              </a:ext>
            </a:extLst>
          </p:cNvPr>
          <p:cNvSpPr>
            <a:spLocks noGrp="1"/>
          </p:cNvSpPr>
          <p:nvPr>
            <p:ph type="title"/>
          </p:nvPr>
        </p:nvSpPr>
        <p:spPr/>
        <p:txBody>
          <a:bodyPr/>
          <a:lstStyle/>
          <a:p>
            <a:pPr algn="ctr"/>
            <a:r>
              <a:rPr lang="en-MY" i="0" dirty="0">
                <a:solidFill>
                  <a:schemeClr val="accent2">
                    <a:lumMod val="75000"/>
                  </a:schemeClr>
                </a:solidFill>
              </a:rPr>
              <a:t>Database</a:t>
            </a:r>
            <a:r>
              <a:rPr lang="en-MY" i="0" dirty="0"/>
              <a:t> </a:t>
            </a:r>
          </a:p>
        </p:txBody>
      </p:sp>
      <p:sp>
        <p:nvSpPr>
          <p:cNvPr id="3" name="Content Placeholder 2">
            <a:extLst>
              <a:ext uri="{FF2B5EF4-FFF2-40B4-BE49-F238E27FC236}">
                <a16:creationId xmlns:a16="http://schemas.microsoft.com/office/drawing/2014/main" id="{9F07DCA6-9588-441E-924D-9C1862D1715E}"/>
              </a:ext>
            </a:extLst>
          </p:cNvPr>
          <p:cNvSpPr>
            <a:spLocks noGrp="1"/>
          </p:cNvSpPr>
          <p:nvPr>
            <p:ph idx="1"/>
          </p:nvPr>
        </p:nvSpPr>
        <p:spPr/>
        <p:txBody>
          <a:bodyPr/>
          <a:lstStyle/>
          <a:p>
            <a:r>
              <a:rPr lang="en-MY" dirty="0"/>
              <a:t>Standardize collection of structured information or data.</a:t>
            </a:r>
          </a:p>
          <a:p>
            <a:r>
              <a:rPr lang="en-MY" dirty="0"/>
              <a:t>Controlled by Database Management System (DBMS).</a:t>
            </a:r>
          </a:p>
          <a:p>
            <a:r>
              <a:rPr lang="en-MY" dirty="0"/>
              <a:t>Most of databases use structured query language (SQL) for writing and querying data.</a:t>
            </a:r>
          </a:p>
          <a:p>
            <a:r>
              <a:rPr lang="en-MY" dirty="0"/>
              <a:t>SQL is a programming language used by all relational databases.</a:t>
            </a:r>
          </a:p>
          <a:p>
            <a:r>
              <a:rPr lang="en-MY" dirty="0"/>
              <a:t>Store as a file or set of files and data is broken down into records which consist one or more fields.</a:t>
            </a:r>
          </a:p>
          <a:p>
            <a:endParaRPr lang="en-MY" dirty="0"/>
          </a:p>
        </p:txBody>
      </p:sp>
    </p:spTree>
    <p:extLst>
      <p:ext uri="{BB962C8B-B14F-4D97-AF65-F5344CB8AC3E}">
        <p14:creationId xmlns:p14="http://schemas.microsoft.com/office/powerpoint/2010/main" val="2196978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16DE02-C2C8-477C-9FD7-70A983BDE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3AF29F-D5EC-4489-BF8F-3B356C597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0173A01-F891-430E-B39E-483E711B20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E0363E9-7CD0-497E-88D7-9401364903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78117"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CD4B14-FFCC-4CE5-BC9D-DF47AA1AD7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71094"/>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DED734-54E5-48ED-AEE6-165F24827C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0"/>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15C3B5-D95D-4F62-8A3E-3A9B229D3556}"/>
              </a:ext>
            </a:extLst>
          </p:cNvPr>
          <p:cNvSpPr>
            <a:spLocks noGrp="1"/>
          </p:cNvSpPr>
          <p:nvPr>
            <p:ph type="title"/>
          </p:nvPr>
        </p:nvSpPr>
        <p:spPr>
          <a:xfrm>
            <a:off x="1129553" y="584791"/>
            <a:ext cx="10064376" cy="1086847"/>
          </a:xfrm>
        </p:spPr>
        <p:txBody>
          <a:bodyPr>
            <a:normAutofit/>
          </a:bodyPr>
          <a:lstStyle/>
          <a:p>
            <a:pPr algn="ctr"/>
            <a:r>
              <a:rPr lang="en-MY" i="0" dirty="0">
                <a:solidFill>
                  <a:schemeClr val="accent2">
                    <a:lumMod val="75000"/>
                  </a:schemeClr>
                </a:solidFill>
              </a:rPr>
              <a:t>database</a:t>
            </a:r>
          </a:p>
        </p:txBody>
      </p:sp>
      <p:cxnSp>
        <p:nvCxnSpPr>
          <p:cNvPr id="21" name="Straight Connector 20">
            <a:extLst>
              <a:ext uri="{FF2B5EF4-FFF2-40B4-BE49-F238E27FC236}">
                <a16:creationId xmlns:a16="http://schemas.microsoft.com/office/drawing/2014/main" id="{34222167-616B-448F-A79B-219A4FD3DD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0"/>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73FD86-225D-4A30-B9EB-8DB4647B7ACF}"/>
              </a:ext>
            </a:extLst>
          </p:cNvPr>
          <p:cNvSpPr>
            <a:spLocks noGrp="1"/>
          </p:cNvSpPr>
          <p:nvPr>
            <p:ph idx="1"/>
          </p:nvPr>
        </p:nvSpPr>
        <p:spPr>
          <a:xfrm>
            <a:off x="171451" y="2136435"/>
            <a:ext cx="5831833" cy="3824906"/>
          </a:xfrm>
        </p:spPr>
        <p:txBody>
          <a:bodyPr anchor="ctr">
            <a:normAutofit/>
          </a:bodyPr>
          <a:lstStyle/>
          <a:p>
            <a:r>
              <a:rPr lang="en-MY" b="1" dirty="0"/>
              <a:t>Data redundancy</a:t>
            </a:r>
            <a:r>
              <a:rPr lang="en-MY" dirty="0"/>
              <a:t>: same data is stored in two or more separate place either by accidentally or intentionally.</a:t>
            </a:r>
          </a:p>
          <a:p>
            <a:r>
              <a:rPr lang="en-MY" b="1" dirty="0"/>
              <a:t>Data integrity</a:t>
            </a:r>
            <a:r>
              <a:rPr lang="en-MY" dirty="0"/>
              <a:t>: accuracy and consistency of data over its entire life-cycle</a:t>
            </a:r>
          </a:p>
          <a:p>
            <a:endParaRPr lang="en-MY" dirty="0"/>
          </a:p>
          <a:p>
            <a:endParaRPr lang="en-MY" dirty="0"/>
          </a:p>
        </p:txBody>
      </p:sp>
      <p:pic>
        <p:nvPicPr>
          <p:cNvPr id="4" name="Picture 3">
            <a:extLst>
              <a:ext uri="{FF2B5EF4-FFF2-40B4-BE49-F238E27FC236}">
                <a16:creationId xmlns:a16="http://schemas.microsoft.com/office/drawing/2014/main" id="{9464A95E-6AE5-4791-B25E-B65A45FB67BA}"/>
              </a:ext>
            </a:extLst>
          </p:cNvPr>
          <p:cNvPicPr>
            <a:picLocks noChangeAspect="1"/>
          </p:cNvPicPr>
          <p:nvPr/>
        </p:nvPicPr>
        <p:blipFill>
          <a:blip r:embed="rId2"/>
          <a:stretch>
            <a:fillRect/>
          </a:stretch>
        </p:blipFill>
        <p:spPr>
          <a:xfrm>
            <a:off x="6034779" y="2136435"/>
            <a:ext cx="5679103" cy="4346993"/>
          </a:xfrm>
          <a:prstGeom prst="rect">
            <a:avLst/>
          </a:prstGeom>
        </p:spPr>
      </p:pic>
    </p:spTree>
    <p:extLst>
      <p:ext uri="{BB962C8B-B14F-4D97-AF65-F5344CB8AC3E}">
        <p14:creationId xmlns:p14="http://schemas.microsoft.com/office/powerpoint/2010/main" val="907849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9BF3-CCBE-4316-8D4C-BD52F3949019}"/>
              </a:ext>
            </a:extLst>
          </p:cNvPr>
          <p:cNvSpPr>
            <a:spLocks noGrp="1"/>
          </p:cNvSpPr>
          <p:nvPr>
            <p:ph type="title"/>
          </p:nvPr>
        </p:nvSpPr>
        <p:spPr>
          <a:xfrm>
            <a:off x="819150" y="552451"/>
            <a:ext cx="9906000" cy="1382156"/>
          </a:xfrm>
        </p:spPr>
        <p:txBody>
          <a:bodyPr>
            <a:normAutofit/>
          </a:bodyPr>
          <a:lstStyle/>
          <a:p>
            <a:pPr algn="ctr"/>
            <a:r>
              <a:rPr lang="en-MY" i="0" dirty="0">
                <a:solidFill>
                  <a:schemeClr val="accent2">
                    <a:lumMod val="75000"/>
                  </a:schemeClr>
                </a:solidFill>
              </a:rPr>
              <a:t>Database Management System (DBMS)</a:t>
            </a:r>
            <a:endParaRPr lang="en-MY" dirty="0"/>
          </a:p>
        </p:txBody>
      </p:sp>
      <p:sp>
        <p:nvSpPr>
          <p:cNvPr id="3" name="Content Placeholder 2">
            <a:extLst>
              <a:ext uri="{FF2B5EF4-FFF2-40B4-BE49-F238E27FC236}">
                <a16:creationId xmlns:a16="http://schemas.microsoft.com/office/drawing/2014/main" id="{487D1A5A-29E3-4037-A2D7-4724AD2B2C10}"/>
              </a:ext>
            </a:extLst>
          </p:cNvPr>
          <p:cNvSpPr>
            <a:spLocks noGrp="1"/>
          </p:cNvSpPr>
          <p:nvPr>
            <p:ph idx="1"/>
          </p:nvPr>
        </p:nvSpPr>
        <p:spPr>
          <a:xfrm>
            <a:off x="1143000" y="2190529"/>
            <a:ext cx="9906000" cy="4219796"/>
          </a:xfrm>
        </p:spPr>
        <p:txBody>
          <a:bodyPr/>
          <a:lstStyle/>
          <a:p>
            <a:r>
              <a:rPr lang="en-MY" dirty="0"/>
              <a:t>define, manipulate, retrieve and manage data in database.</a:t>
            </a:r>
          </a:p>
          <a:p>
            <a:r>
              <a:rPr lang="en-MY" dirty="0"/>
              <a:t>serve as an interface between databases and users.</a:t>
            </a:r>
          </a:p>
          <a:p>
            <a:r>
              <a:rPr lang="en-MY" dirty="0"/>
              <a:t>ensure data organized and remains easily accessible.</a:t>
            </a:r>
          </a:p>
          <a:p>
            <a:r>
              <a:rPr lang="en-MY" dirty="0"/>
              <a:t>Manage 3 things: -data			</a:t>
            </a:r>
          </a:p>
          <a:p>
            <a:pPr marL="0" indent="0">
              <a:buNone/>
            </a:pPr>
            <a:r>
              <a:rPr lang="en-MY" dirty="0"/>
              <a:t>                                 -database schema</a:t>
            </a:r>
          </a:p>
          <a:p>
            <a:pPr marL="0" indent="0">
              <a:buNone/>
            </a:pPr>
            <a:r>
              <a:rPr lang="en-MY" dirty="0"/>
              <a:t>	                    -DBMS engine</a:t>
            </a:r>
          </a:p>
        </p:txBody>
      </p:sp>
      <p:sp>
        <p:nvSpPr>
          <p:cNvPr id="4" name="TextBox 3">
            <a:extLst>
              <a:ext uri="{FF2B5EF4-FFF2-40B4-BE49-F238E27FC236}">
                <a16:creationId xmlns:a16="http://schemas.microsoft.com/office/drawing/2014/main" id="{A7A90108-3C8E-494C-8C45-CB521C576256}"/>
              </a:ext>
            </a:extLst>
          </p:cNvPr>
          <p:cNvSpPr txBox="1"/>
          <p:nvPr/>
        </p:nvSpPr>
        <p:spPr>
          <a:xfrm>
            <a:off x="5772150" y="4300427"/>
            <a:ext cx="5867400" cy="646331"/>
          </a:xfrm>
          <a:prstGeom prst="rect">
            <a:avLst/>
          </a:prstGeom>
          <a:noFill/>
          <a:ln w="19050">
            <a:solidFill>
              <a:srgbClr val="FF0000"/>
            </a:solidFill>
          </a:ln>
        </p:spPr>
        <p:txBody>
          <a:bodyPr wrap="square" rtlCol="0">
            <a:spAutoFit/>
          </a:bodyPr>
          <a:lstStyle/>
          <a:p>
            <a:r>
              <a:rPr lang="en-MY" dirty="0"/>
              <a:t>-Database schema: an organization or structure for a database</a:t>
            </a:r>
          </a:p>
          <a:p>
            <a:r>
              <a:rPr lang="en-MY" dirty="0"/>
              <a:t>-DBMS engine: offer both logical and physical data independence</a:t>
            </a:r>
          </a:p>
        </p:txBody>
      </p:sp>
    </p:spTree>
    <p:extLst>
      <p:ext uri="{BB962C8B-B14F-4D97-AF65-F5344CB8AC3E}">
        <p14:creationId xmlns:p14="http://schemas.microsoft.com/office/powerpoint/2010/main" val="2362637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488F0-598F-487A-BAEE-45CE245E9EA6}"/>
              </a:ext>
            </a:extLst>
          </p:cNvPr>
          <p:cNvSpPr>
            <a:spLocks noGrp="1"/>
          </p:cNvSpPr>
          <p:nvPr>
            <p:ph type="title"/>
          </p:nvPr>
        </p:nvSpPr>
        <p:spPr/>
        <p:txBody>
          <a:bodyPr>
            <a:normAutofit/>
          </a:bodyPr>
          <a:lstStyle/>
          <a:p>
            <a:pPr algn="ctr"/>
            <a:r>
              <a:rPr lang="en-MY" i="0" dirty="0">
                <a:solidFill>
                  <a:schemeClr val="accent2">
                    <a:lumMod val="75000"/>
                  </a:schemeClr>
                </a:solidFill>
              </a:rPr>
              <a:t>Database Management System (DBMS)</a:t>
            </a:r>
            <a:endParaRPr lang="en-MY" i="0" dirty="0">
              <a:solidFill>
                <a:schemeClr val="accent2">
                  <a:lumMod val="75000"/>
                </a:schemeClr>
              </a:solidFill>
              <a:latin typeface="+mn-lt"/>
            </a:endParaRPr>
          </a:p>
        </p:txBody>
      </p:sp>
      <p:sp>
        <p:nvSpPr>
          <p:cNvPr id="3" name="Content Placeholder 2">
            <a:extLst>
              <a:ext uri="{FF2B5EF4-FFF2-40B4-BE49-F238E27FC236}">
                <a16:creationId xmlns:a16="http://schemas.microsoft.com/office/drawing/2014/main" id="{E38E4A0D-76D2-499A-A37F-D06995462B2A}"/>
              </a:ext>
            </a:extLst>
          </p:cNvPr>
          <p:cNvSpPr>
            <a:spLocks noGrp="1"/>
          </p:cNvSpPr>
          <p:nvPr>
            <p:ph idx="1"/>
          </p:nvPr>
        </p:nvSpPr>
        <p:spPr/>
        <p:txBody>
          <a:bodyPr/>
          <a:lstStyle/>
          <a:p>
            <a:r>
              <a:rPr lang="en-MY" dirty="0"/>
              <a:t>Data Definition Subsystem</a:t>
            </a:r>
          </a:p>
          <a:p>
            <a:r>
              <a:rPr lang="en-MY" dirty="0"/>
              <a:t>	-create and maintain the </a:t>
            </a:r>
            <a:r>
              <a:rPr lang="en-MY" b="1" dirty="0"/>
              <a:t>data dictionary</a:t>
            </a:r>
          </a:p>
          <a:p>
            <a:r>
              <a:rPr lang="en-MY" dirty="0"/>
              <a:t>	-define the structure of the files</a:t>
            </a:r>
          </a:p>
          <a:p>
            <a:r>
              <a:rPr lang="en-MY" dirty="0"/>
              <a:t>Data Manipulation Subsystem: helps users add, change, and delete information</a:t>
            </a:r>
          </a:p>
          <a:p>
            <a:pPr marL="0" indent="0">
              <a:buNone/>
            </a:pPr>
            <a:r>
              <a:rPr lang="en-MY" dirty="0"/>
              <a:t>             -primary interface between user and database (most common): </a:t>
            </a:r>
          </a:p>
          <a:p>
            <a:pPr marL="1616075" indent="-355600">
              <a:buFont typeface="+mj-lt"/>
              <a:buAutoNum type="romanUcPeriod"/>
            </a:pPr>
            <a:r>
              <a:rPr lang="en-MY" b="1" dirty="0"/>
              <a:t>QBE</a:t>
            </a:r>
            <a:r>
              <a:rPr lang="en-MY" dirty="0"/>
              <a:t> tools ( Query-by-example)</a:t>
            </a:r>
          </a:p>
          <a:p>
            <a:pPr marL="1616075" indent="-355600">
              <a:buFont typeface="+mj-lt"/>
              <a:buAutoNum type="romanUcPeriod"/>
            </a:pPr>
            <a:r>
              <a:rPr lang="en-MY" dirty="0"/>
              <a:t>SQL (Structured Query Language)</a:t>
            </a:r>
          </a:p>
          <a:p>
            <a:endParaRPr lang="en-MY" dirty="0"/>
          </a:p>
        </p:txBody>
      </p:sp>
      <p:sp>
        <p:nvSpPr>
          <p:cNvPr id="5" name="TextBox 4">
            <a:extLst>
              <a:ext uri="{FF2B5EF4-FFF2-40B4-BE49-F238E27FC236}">
                <a16:creationId xmlns:a16="http://schemas.microsoft.com/office/drawing/2014/main" id="{A9A6914A-9D0A-4752-954F-A5179FF13B3F}"/>
              </a:ext>
            </a:extLst>
          </p:cNvPr>
          <p:cNvSpPr txBox="1"/>
          <p:nvPr/>
        </p:nvSpPr>
        <p:spPr>
          <a:xfrm>
            <a:off x="6934200" y="2179320"/>
            <a:ext cx="3774440" cy="923330"/>
          </a:xfrm>
          <a:prstGeom prst="rect">
            <a:avLst/>
          </a:prstGeom>
          <a:noFill/>
          <a:ln w="19050">
            <a:solidFill>
              <a:srgbClr val="FF0000"/>
            </a:solidFill>
          </a:ln>
        </p:spPr>
        <p:txBody>
          <a:bodyPr wrap="square" rtlCol="0">
            <a:spAutoFit/>
          </a:bodyPr>
          <a:lstStyle/>
          <a:p>
            <a:r>
              <a:rPr lang="en-US" b="0" i="0" dirty="0">
                <a:ln>
                  <a:solidFill>
                    <a:schemeClr val="tx1">
                      <a:lumMod val="85000"/>
                      <a:lumOff val="15000"/>
                    </a:schemeClr>
                  </a:solidFill>
                </a:ln>
                <a:solidFill>
                  <a:srgbClr val="CCECFF"/>
                </a:solidFill>
                <a:effectLst/>
                <a:latin typeface="Arial" panose="020B0604020202020204" pitchFamily="34" charset="0"/>
              </a:rPr>
              <a:t>Data dictionary- </a:t>
            </a:r>
            <a:r>
              <a:rPr lang="en-US" b="0" i="0" dirty="0">
                <a:solidFill>
                  <a:srgbClr val="202122"/>
                </a:solidFill>
                <a:effectLst/>
                <a:latin typeface="Arial" panose="020B0604020202020204" pitchFamily="34" charset="0"/>
              </a:rPr>
              <a:t>centralized repository of information about data</a:t>
            </a:r>
            <a:endParaRPr lang="en-MY" dirty="0"/>
          </a:p>
        </p:txBody>
      </p:sp>
      <p:sp>
        <p:nvSpPr>
          <p:cNvPr id="6" name="TextBox 5">
            <a:extLst>
              <a:ext uri="{FF2B5EF4-FFF2-40B4-BE49-F238E27FC236}">
                <a16:creationId xmlns:a16="http://schemas.microsoft.com/office/drawing/2014/main" id="{62931094-24CC-458D-885C-487FB07DC3FE}"/>
              </a:ext>
            </a:extLst>
          </p:cNvPr>
          <p:cNvSpPr txBox="1"/>
          <p:nvPr/>
        </p:nvSpPr>
        <p:spPr>
          <a:xfrm>
            <a:off x="7106920" y="4607560"/>
            <a:ext cx="3601720" cy="646331"/>
          </a:xfrm>
          <a:prstGeom prst="rect">
            <a:avLst/>
          </a:prstGeom>
          <a:noFill/>
          <a:ln w="19050">
            <a:solidFill>
              <a:srgbClr val="FF0000"/>
            </a:solidFill>
          </a:ln>
        </p:spPr>
        <p:txBody>
          <a:bodyPr wrap="square" rtlCol="0">
            <a:spAutoFit/>
          </a:bodyPr>
          <a:lstStyle/>
          <a:p>
            <a:r>
              <a:rPr lang="en-MY" b="1" dirty="0"/>
              <a:t>QBE: </a:t>
            </a:r>
            <a:r>
              <a:rPr lang="en-MY" dirty="0"/>
              <a:t>a database query language for relational language</a:t>
            </a:r>
          </a:p>
        </p:txBody>
      </p:sp>
    </p:spTree>
    <p:extLst>
      <p:ext uri="{BB962C8B-B14F-4D97-AF65-F5344CB8AC3E}">
        <p14:creationId xmlns:p14="http://schemas.microsoft.com/office/powerpoint/2010/main" val="48504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171661-0838-4942-A149-8C1B78926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3">
            <a:extLst>
              <a:ext uri="{FF2B5EF4-FFF2-40B4-BE49-F238E27FC236}">
                <a16:creationId xmlns:a16="http://schemas.microsoft.com/office/drawing/2014/main" id="{4CFFC8CC-8357-4EAE-8DE4-28B285E7F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5979"/>
            <a:ext cx="4906370" cy="6869953"/>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0885" h="6869951">
                <a:moveTo>
                  <a:pt x="1754909" y="0"/>
                </a:moveTo>
                <a:lnTo>
                  <a:pt x="6430885" y="11953"/>
                </a:lnTo>
                <a:lnTo>
                  <a:pt x="6430885" y="6869951"/>
                </a:lnTo>
                <a:lnTo>
                  <a:pt x="0" y="6869951"/>
                </a:lnTo>
                <a:lnTo>
                  <a:pt x="175490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BB04A404-AF1E-4EC9-AF7D-46C68BFCEB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941093" y="-5979"/>
            <a:ext cx="2549950" cy="686397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Gears">
            <a:extLst>
              <a:ext uri="{FF2B5EF4-FFF2-40B4-BE49-F238E27FC236}">
                <a16:creationId xmlns:a16="http://schemas.microsoft.com/office/drawing/2014/main" id="{4DA8873B-E849-47CE-A4E4-92988B4A33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1843" y="1645920"/>
            <a:ext cx="5029200" cy="5029200"/>
          </a:xfrm>
          <a:prstGeom prst="rect">
            <a:avLst/>
          </a:prstGeom>
        </p:spPr>
      </p:pic>
      <p:sp>
        <p:nvSpPr>
          <p:cNvPr id="3" name="Content Placeholder 2">
            <a:extLst>
              <a:ext uri="{FF2B5EF4-FFF2-40B4-BE49-F238E27FC236}">
                <a16:creationId xmlns:a16="http://schemas.microsoft.com/office/drawing/2014/main" id="{1ED3FDAE-ED46-424C-B8BA-49B70001DF9B}"/>
              </a:ext>
            </a:extLst>
          </p:cNvPr>
          <p:cNvSpPr>
            <a:spLocks noGrp="1"/>
          </p:cNvSpPr>
          <p:nvPr>
            <p:ph idx="1"/>
          </p:nvPr>
        </p:nvSpPr>
        <p:spPr>
          <a:xfrm>
            <a:off x="6096001" y="2224729"/>
            <a:ext cx="5435010" cy="4099872"/>
          </a:xfrm>
        </p:spPr>
        <p:txBody>
          <a:bodyPr>
            <a:normAutofit/>
          </a:bodyPr>
          <a:lstStyle/>
          <a:p>
            <a:r>
              <a:rPr lang="en-MY" dirty="0"/>
              <a:t>The viewing of databases can be categorized into two categories: </a:t>
            </a:r>
          </a:p>
          <a:p>
            <a:pPr>
              <a:buFont typeface="Wingdings" panose="05000000000000000000" pitchFamily="2" charset="2"/>
              <a:buChar char="q"/>
            </a:pPr>
            <a:r>
              <a:rPr lang="en-MY" dirty="0"/>
              <a:t>    physical view</a:t>
            </a:r>
          </a:p>
          <a:p>
            <a:pPr>
              <a:buFont typeface="Wingdings" panose="05000000000000000000" pitchFamily="2" charset="2"/>
              <a:buChar char="q"/>
            </a:pPr>
            <a:r>
              <a:rPr lang="en-MY" dirty="0"/>
              <a:t>    logical view. </a:t>
            </a:r>
          </a:p>
          <a:p>
            <a:r>
              <a:rPr lang="en-MY" dirty="0"/>
              <a:t>When viewing a database, there can be many different ways in which users can view a database depending on their needs and purposes.</a:t>
            </a:r>
          </a:p>
          <a:p>
            <a:endParaRPr lang="en-MY" dirty="0"/>
          </a:p>
        </p:txBody>
      </p:sp>
      <p:sp>
        <p:nvSpPr>
          <p:cNvPr id="2" name="Title 1">
            <a:extLst>
              <a:ext uri="{FF2B5EF4-FFF2-40B4-BE49-F238E27FC236}">
                <a16:creationId xmlns:a16="http://schemas.microsoft.com/office/drawing/2014/main" id="{641547A0-0AD6-4DD8-ABE5-E404ED9FEF3D}"/>
              </a:ext>
            </a:extLst>
          </p:cNvPr>
          <p:cNvSpPr>
            <a:spLocks noGrp="1"/>
          </p:cNvSpPr>
          <p:nvPr>
            <p:ph type="title"/>
          </p:nvPr>
        </p:nvSpPr>
        <p:spPr>
          <a:xfrm>
            <a:off x="1036320" y="519111"/>
            <a:ext cx="10494690" cy="1705617"/>
          </a:xfrm>
        </p:spPr>
        <p:txBody>
          <a:bodyPr>
            <a:normAutofit fontScale="90000"/>
          </a:bodyPr>
          <a:lstStyle/>
          <a:p>
            <a:pPr algn="ctr"/>
            <a:r>
              <a:rPr lang="en-MY" sz="4900" i="0" dirty="0">
                <a:solidFill>
                  <a:schemeClr val="bg2">
                    <a:lumMod val="50000"/>
                  </a:schemeClr>
                </a:solidFill>
              </a:rPr>
              <a:t>PHYSICAL AND LOGICAL VIEWS OF DATA</a:t>
            </a:r>
            <a:br>
              <a:rPr lang="en-MY" sz="3400" i="0" dirty="0"/>
            </a:br>
            <a:endParaRPr lang="en-MY" sz="3400" i="0" dirty="0"/>
          </a:p>
        </p:txBody>
      </p:sp>
    </p:spTree>
    <p:extLst>
      <p:ext uri="{BB962C8B-B14F-4D97-AF65-F5344CB8AC3E}">
        <p14:creationId xmlns:p14="http://schemas.microsoft.com/office/powerpoint/2010/main" val="3492777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1BF4A-DA9B-4910-8AF3-7A16A832A229}"/>
              </a:ext>
            </a:extLst>
          </p:cNvPr>
          <p:cNvSpPr>
            <a:spLocks noGrp="1"/>
          </p:cNvSpPr>
          <p:nvPr>
            <p:ph type="title"/>
          </p:nvPr>
        </p:nvSpPr>
        <p:spPr/>
        <p:txBody>
          <a:bodyPr/>
          <a:lstStyle/>
          <a:p>
            <a:pPr algn="ctr"/>
            <a:r>
              <a:rPr lang="en-MY" i="0">
                <a:solidFill>
                  <a:schemeClr val="accent2">
                    <a:lumMod val="75000"/>
                  </a:schemeClr>
                </a:solidFill>
              </a:rPr>
              <a:t>Database Management System (DBMS)</a:t>
            </a:r>
            <a:endParaRPr lang="en-MY" dirty="0"/>
          </a:p>
        </p:txBody>
      </p:sp>
      <p:sp>
        <p:nvSpPr>
          <p:cNvPr id="3" name="Content Placeholder 2">
            <a:extLst>
              <a:ext uri="{FF2B5EF4-FFF2-40B4-BE49-F238E27FC236}">
                <a16:creationId xmlns:a16="http://schemas.microsoft.com/office/drawing/2014/main" id="{34942A19-173E-412C-ADA9-76051C521B37}"/>
              </a:ext>
            </a:extLst>
          </p:cNvPr>
          <p:cNvSpPr>
            <a:spLocks noGrp="1"/>
          </p:cNvSpPr>
          <p:nvPr>
            <p:ph idx="1"/>
          </p:nvPr>
        </p:nvSpPr>
        <p:spPr/>
        <p:txBody>
          <a:bodyPr/>
          <a:lstStyle/>
          <a:p>
            <a:r>
              <a:rPr lang="en-MY" dirty="0"/>
              <a:t>Application generation subsystem: contains facilities to help you develop transaction-intensive applications</a:t>
            </a:r>
          </a:p>
          <a:p>
            <a:pPr marL="630238" indent="-274638">
              <a:buFont typeface="Courier New" panose="02070309020205020404" pitchFamily="49" charset="0"/>
              <a:buChar char="o"/>
            </a:pPr>
            <a:r>
              <a:rPr lang="en-MY" dirty="0"/>
              <a:t> Data entry screens (called forms in Access)</a:t>
            </a:r>
          </a:p>
          <a:p>
            <a:pPr marL="720725" indent="-365125">
              <a:buFont typeface="Courier New" panose="02070309020205020404" pitchFamily="49" charset="0"/>
              <a:buChar char="o"/>
            </a:pPr>
            <a:r>
              <a:rPr lang="en-MY" dirty="0"/>
              <a:t>Programming languages</a:t>
            </a:r>
          </a:p>
          <a:p>
            <a:r>
              <a:rPr lang="en-MY" dirty="0"/>
              <a:t>Data Administration Subsystem: helps you manage the overall database environment</a:t>
            </a:r>
          </a:p>
          <a:p>
            <a:pPr marL="720725" indent="-365125">
              <a:buFont typeface="Courier New" panose="02070309020205020404" pitchFamily="49" charset="0"/>
              <a:buChar char="o"/>
            </a:pPr>
            <a:r>
              <a:rPr lang="en-MY" dirty="0"/>
              <a:t>Backup and recovery   -  Reorganization</a:t>
            </a:r>
          </a:p>
          <a:p>
            <a:pPr marL="720725" indent="-365125">
              <a:buFont typeface="Courier New" panose="02070309020205020404" pitchFamily="49" charset="0"/>
              <a:buChar char="o"/>
            </a:pPr>
            <a:r>
              <a:rPr lang="en-MY" dirty="0"/>
              <a:t>Security management -  Concurrency control</a:t>
            </a:r>
          </a:p>
          <a:p>
            <a:pPr marL="720725" indent="-365125">
              <a:buFont typeface="Courier New" panose="02070309020205020404" pitchFamily="49" charset="0"/>
              <a:buChar char="o"/>
            </a:pPr>
            <a:r>
              <a:rPr lang="en-MY" dirty="0"/>
              <a:t>Query optimization      -  Change management</a:t>
            </a:r>
          </a:p>
          <a:p>
            <a:endParaRPr lang="en-MY" dirty="0"/>
          </a:p>
        </p:txBody>
      </p:sp>
      <p:sp>
        <p:nvSpPr>
          <p:cNvPr id="5" name="TextBox 4">
            <a:extLst>
              <a:ext uri="{FF2B5EF4-FFF2-40B4-BE49-F238E27FC236}">
                <a16:creationId xmlns:a16="http://schemas.microsoft.com/office/drawing/2014/main" id="{358335CF-719F-4373-B8B2-FCC672289F2B}"/>
              </a:ext>
            </a:extLst>
          </p:cNvPr>
          <p:cNvSpPr txBox="1"/>
          <p:nvPr/>
        </p:nvSpPr>
        <p:spPr>
          <a:xfrm>
            <a:off x="5630238" y="2979505"/>
            <a:ext cx="914400" cy="914400"/>
          </a:xfrm>
          <a:prstGeom prst="rect">
            <a:avLst/>
          </a:prstGeom>
          <a:noFill/>
        </p:spPr>
        <p:txBody>
          <a:bodyPr wrap="square" rtlCol="0">
            <a:spAutoFit/>
          </a:bodyPr>
          <a:lstStyle/>
          <a:p>
            <a:endParaRPr lang="en-MY" dirty="0"/>
          </a:p>
        </p:txBody>
      </p:sp>
      <p:sp>
        <p:nvSpPr>
          <p:cNvPr id="6" name="TextBox 5">
            <a:extLst>
              <a:ext uri="{FF2B5EF4-FFF2-40B4-BE49-F238E27FC236}">
                <a16:creationId xmlns:a16="http://schemas.microsoft.com/office/drawing/2014/main" id="{4143328E-6798-4778-B79E-BCE3E15C0AD3}"/>
              </a:ext>
            </a:extLst>
          </p:cNvPr>
          <p:cNvSpPr txBox="1"/>
          <p:nvPr/>
        </p:nvSpPr>
        <p:spPr>
          <a:xfrm>
            <a:off x="1434158" y="5773505"/>
            <a:ext cx="9264322" cy="646331"/>
          </a:xfrm>
          <a:prstGeom prst="rect">
            <a:avLst/>
          </a:prstGeom>
          <a:noFill/>
          <a:ln>
            <a:solidFill>
              <a:srgbClr val="FF0000"/>
            </a:solidFill>
          </a:ln>
        </p:spPr>
        <p:txBody>
          <a:bodyPr wrap="square" rtlCol="0">
            <a:spAutoFit/>
          </a:bodyPr>
          <a:lstStyle/>
          <a:p>
            <a:r>
              <a:rPr lang="en-US" dirty="0">
                <a:solidFill>
                  <a:srgbClr val="000000"/>
                </a:solidFill>
              </a:rPr>
              <a:t>Database Administrators (DBA)-</a:t>
            </a:r>
            <a:r>
              <a:rPr lang="en-US" b="0" i="0" dirty="0">
                <a:solidFill>
                  <a:srgbClr val="666666"/>
                </a:solidFill>
                <a:effectLst/>
              </a:rPr>
              <a:t> </a:t>
            </a:r>
            <a:r>
              <a:rPr lang="en-US" b="0" i="0" dirty="0">
                <a:effectLst/>
              </a:rPr>
              <a:t>specialized computer systems administrator who maintains a successful </a:t>
            </a:r>
            <a:r>
              <a:rPr lang="en-US" dirty="0"/>
              <a:t>database</a:t>
            </a:r>
            <a:r>
              <a:rPr lang="en-US" b="0" i="0" dirty="0">
                <a:effectLst/>
              </a:rPr>
              <a:t> environment by directing or performing all related activities to keep the data secure.</a:t>
            </a:r>
            <a:endParaRPr lang="en-MY" dirty="0"/>
          </a:p>
        </p:txBody>
      </p:sp>
      <p:pic>
        <p:nvPicPr>
          <p:cNvPr id="7" name="Picture 6">
            <a:extLst>
              <a:ext uri="{FF2B5EF4-FFF2-40B4-BE49-F238E27FC236}">
                <a16:creationId xmlns:a16="http://schemas.microsoft.com/office/drawing/2014/main" id="{9A7FF7BC-C397-4324-98EA-B58AB96442E8}"/>
              </a:ext>
            </a:extLst>
          </p:cNvPr>
          <p:cNvPicPr>
            <a:picLocks noChangeAspect="1"/>
          </p:cNvPicPr>
          <p:nvPr/>
        </p:nvPicPr>
        <p:blipFill>
          <a:blip r:embed="rId2"/>
          <a:stretch>
            <a:fillRect/>
          </a:stretch>
        </p:blipFill>
        <p:spPr>
          <a:xfrm>
            <a:off x="7485768" y="2789005"/>
            <a:ext cx="3136900" cy="381000"/>
          </a:xfrm>
          <a:prstGeom prst="rect">
            <a:avLst/>
          </a:prstGeom>
        </p:spPr>
      </p:pic>
      <p:cxnSp>
        <p:nvCxnSpPr>
          <p:cNvPr id="10" name="Connector: Curved 9">
            <a:extLst>
              <a:ext uri="{FF2B5EF4-FFF2-40B4-BE49-F238E27FC236}">
                <a16:creationId xmlns:a16="http://schemas.microsoft.com/office/drawing/2014/main" id="{342D3E47-3F99-4ED1-8995-2ACC843BEE4B}"/>
              </a:ext>
            </a:extLst>
          </p:cNvPr>
          <p:cNvCxnSpPr/>
          <p:nvPr/>
        </p:nvCxnSpPr>
        <p:spPr>
          <a:xfrm>
            <a:off x="6770670" y="2383604"/>
            <a:ext cx="626723" cy="595901"/>
          </a:xfrm>
          <a:prstGeom prst="curvedConnector3">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00028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344F1-F27C-43EB-A994-69D6CFA0F639}"/>
              </a:ext>
            </a:extLst>
          </p:cNvPr>
          <p:cNvSpPr>
            <a:spLocks noGrp="1"/>
          </p:cNvSpPr>
          <p:nvPr>
            <p:ph type="title"/>
          </p:nvPr>
        </p:nvSpPr>
        <p:spPr/>
        <p:txBody>
          <a:bodyPr>
            <a:normAutofit/>
          </a:bodyPr>
          <a:lstStyle/>
          <a:p>
            <a:r>
              <a:rPr lang="en-MY" sz="3200" b="1" i="0" dirty="0">
                <a:solidFill>
                  <a:schemeClr val="tx2">
                    <a:lumMod val="75000"/>
                    <a:lumOff val="25000"/>
                  </a:schemeClr>
                </a:solidFill>
              </a:rPr>
              <a:t>DBMS structure</a:t>
            </a:r>
          </a:p>
        </p:txBody>
      </p:sp>
      <p:sp>
        <p:nvSpPr>
          <p:cNvPr id="3" name="Content Placeholder 2">
            <a:extLst>
              <a:ext uri="{FF2B5EF4-FFF2-40B4-BE49-F238E27FC236}">
                <a16:creationId xmlns:a16="http://schemas.microsoft.com/office/drawing/2014/main" id="{B475AF02-86C6-4A4C-92AF-FF93DA0A4135}"/>
              </a:ext>
            </a:extLst>
          </p:cNvPr>
          <p:cNvSpPr>
            <a:spLocks noGrp="1"/>
          </p:cNvSpPr>
          <p:nvPr>
            <p:ph idx="1"/>
          </p:nvPr>
        </p:nvSpPr>
        <p:spPr>
          <a:xfrm>
            <a:off x="1143000" y="1915557"/>
            <a:ext cx="9906000" cy="4024424"/>
          </a:xfrm>
        </p:spPr>
        <p:txBody>
          <a:bodyPr/>
          <a:lstStyle/>
          <a:p>
            <a:r>
              <a:rPr lang="en-US" dirty="0">
                <a:solidFill>
                  <a:schemeClr val="tx1">
                    <a:lumMod val="85000"/>
                    <a:lumOff val="15000"/>
                  </a:schemeClr>
                </a:solidFill>
              </a:rPr>
              <a:t>Database models -define</a:t>
            </a:r>
            <a:r>
              <a:rPr lang="en-US" b="0" i="0" dirty="0">
                <a:solidFill>
                  <a:schemeClr val="tx1">
                    <a:lumMod val="85000"/>
                    <a:lumOff val="15000"/>
                  </a:schemeClr>
                </a:solidFill>
                <a:effectLst/>
              </a:rPr>
              <a:t> logical design and structure of a </a:t>
            </a:r>
            <a:r>
              <a:rPr lang="en-US" b="0" i="0" u="none" strike="noStrike" dirty="0">
                <a:solidFill>
                  <a:schemeClr val="tx1">
                    <a:lumMod val="85000"/>
                    <a:lumOff val="15000"/>
                  </a:schemeClr>
                </a:solidFill>
                <a:effectLst/>
              </a:rPr>
              <a:t>database</a:t>
            </a:r>
            <a:endParaRPr lang="en-US" u="none" strike="noStrike" dirty="0">
              <a:solidFill>
                <a:schemeClr val="tx1">
                  <a:lumMod val="85000"/>
                  <a:lumOff val="15000"/>
                </a:schemeClr>
              </a:solidFill>
            </a:endParaRPr>
          </a:p>
          <a:p>
            <a:pPr marL="0" indent="0">
              <a:buNone/>
            </a:pPr>
            <a:r>
              <a:rPr lang="en-US" b="0" i="0" dirty="0">
                <a:solidFill>
                  <a:schemeClr val="tx1">
                    <a:lumMod val="85000"/>
                    <a:lumOff val="15000"/>
                  </a:schemeClr>
                </a:solidFill>
                <a:effectLst/>
              </a:rPr>
              <a:t>	</a:t>
            </a:r>
            <a:r>
              <a:rPr lang="en-US" dirty="0">
                <a:solidFill>
                  <a:schemeClr val="tx1">
                    <a:lumMod val="85000"/>
                    <a:lumOff val="15000"/>
                  </a:schemeClr>
                </a:solidFill>
              </a:rPr>
              <a:t>                   </a:t>
            </a:r>
            <a:r>
              <a:rPr lang="en-US" b="0" i="0" dirty="0">
                <a:solidFill>
                  <a:schemeClr val="tx1">
                    <a:lumMod val="85000"/>
                    <a:lumOff val="15000"/>
                  </a:schemeClr>
                </a:solidFill>
                <a:effectLst/>
              </a:rPr>
              <a:t>-define the manner </a:t>
            </a:r>
            <a:r>
              <a:rPr lang="en-US" b="0" i="0" u="none" strike="noStrike" dirty="0">
                <a:solidFill>
                  <a:schemeClr val="tx1">
                    <a:lumMod val="85000"/>
                    <a:lumOff val="15000"/>
                  </a:schemeClr>
                </a:solidFill>
                <a:effectLst/>
              </a:rPr>
              <a:t>data</a:t>
            </a:r>
            <a:r>
              <a:rPr lang="en-US" b="0" i="0" dirty="0">
                <a:solidFill>
                  <a:schemeClr val="tx1">
                    <a:lumMod val="85000"/>
                    <a:lumOff val="15000"/>
                  </a:schemeClr>
                </a:solidFill>
                <a:effectLst/>
              </a:rPr>
              <a:t> can be stored, organized and manipulated.</a:t>
            </a:r>
          </a:p>
          <a:p>
            <a:r>
              <a:rPr lang="en-US" dirty="0">
                <a:solidFill>
                  <a:schemeClr val="tx1">
                    <a:lumMod val="85000"/>
                    <a:lumOff val="15000"/>
                  </a:schemeClr>
                </a:solidFill>
              </a:rPr>
              <a:t>5 types database models</a:t>
            </a:r>
          </a:p>
          <a:p>
            <a:pPr lvl="1">
              <a:buFont typeface="Wingdings" panose="05000000000000000000" pitchFamily="2" charset="2"/>
              <a:buChar char="v"/>
            </a:pPr>
            <a:r>
              <a:rPr lang="en-US" dirty="0">
                <a:solidFill>
                  <a:schemeClr val="tx1">
                    <a:lumMod val="85000"/>
                    <a:lumOff val="15000"/>
                  </a:schemeClr>
                </a:solidFill>
                <a:hlinkClick r:id="rId2" action="ppaction://hlinksldjump">
                  <a:extLst>
                    <a:ext uri="{A12FA001-AC4F-418D-AE19-62706E023703}">
                      <ahyp:hlinkClr xmlns:ahyp="http://schemas.microsoft.com/office/drawing/2018/hyperlinkcolor" val="tx"/>
                    </a:ext>
                  </a:extLst>
                </a:hlinkClick>
              </a:rPr>
              <a:t>Hierarchical database</a:t>
            </a:r>
            <a:endParaRPr lang="en-US" dirty="0">
              <a:solidFill>
                <a:schemeClr val="tx1">
                  <a:lumMod val="85000"/>
                  <a:lumOff val="15000"/>
                </a:schemeClr>
              </a:solidFill>
            </a:endParaRPr>
          </a:p>
          <a:p>
            <a:pPr lvl="1">
              <a:buFont typeface="Wingdings" panose="05000000000000000000" pitchFamily="2" charset="2"/>
              <a:buChar char="v"/>
            </a:pPr>
            <a:r>
              <a:rPr lang="en-US" dirty="0">
                <a:solidFill>
                  <a:schemeClr val="tx1">
                    <a:lumMod val="85000"/>
                    <a:lumOff val="15000"/>
                  </a:schemeClr>
                </a:solidFill>
                <a:hlinkClick r:id="rId3" action="ppaction://hlinksldjump">
                  <a:extLst>
                    <a:ext uri="{A12FA001-AC4F-418D-AE19-62706E023703}">
                      <ahyp:hlinkClr xmlns:ahyp="http://schemas.microsoft.com/office/drawing/2018/hyperlinkcolor" val="tx"/>
                    </a:ext>
                  </a:extLst>
                </a:hlinkClick>
              </a:rPr>
              <a:t>Network database</a:t>
            </a:r>
            <a:endParaRPr lang="en-US" dirty="0">
              <a:solidFill>
                <a:schemeClr val="tx1">
                  <a:lumMod val="85000"/>
                  <a:lumOff val="15000"/>
                </a:schemeClr>
              </a:solidFill>
            </a:endParaRPr>
          </a:p>
          <a:p>
            <a:pPr lvl="1">
              <a:buFont typeface="Wingdings" panose="05000000000000000000" pitchFamily="2" charset="2"/>
              <a:buChar char="v"/>
            </a:pPr>
            <a:r>
              <a:rPr lang="en-US" dirty="0">
                <a:solidFill>
                  <a:schemeClr val="tx1">
                    <a:lumMod val="85000"/>
                    <a:lumOff val="15000"/>
                  </a:schemeClr>
                </a:solidFill>
                <a:hlinkClick r:id="rId4" action="ppaction://hlinksldjump">
                  <a:extLst>
                    <a:ext uri="{A12FA001-AC4F-418D-AE19-62706E023703}">
                      <ahyp:hlinkClr xmlns:ahyp="http://schemas.microsoft.com/office/drawing/2018/hyperlinkcolor" val="tx"/>
                    </a:ext>
                  </a:extLst>
                </a:hlinkClick>
              </a:rPr>
              <a:t>Relational database</a:t>
            </a:r>
            <a:endParaRPr lang="en-US" dirty="0">
              <a:solidFill>
                <a:schemeClr val="tx1">
                  <a:lumMod val="85000"/>
                  <a:lumOff val="15000"/>
                </a:schemeClr>
              </a:solidFill>
            </a:endParaRPr>
          </a:p>
          <a:p>
            <a:pPr lvl="1">
              <a:buFont typeface="Wingdings" panose="05000000000000000000" pitchFamily="2" charset="2"/>
              <a:buChar char="v"/>
            </a:pPr>
            <a:r>
              <a:rPr lang="en-US" dirty="0">
                <a:solidFill>
                  <a:schemeClr val="tx1">
                    <a:lumMod val="85000"/>
                    <a:lumOff val="15000"/>
                  </a:schemeClr>
                </a:solidFill>
                <a:hlinkClick r:id="rId5" action="ppaction://hlinksldjump">
                  <a:extLst>
                    <a:ext uri="{A12FA001-AC4F-418D-AE19-62706E023703}">
                      <ahyp:hlinkClr xmlns:ahyp="http://schemas.microsoft.com/office/drawing/2018/hyperlinkcolor" val="tx"/>
                    </a:ext>
                  </a:extLst>
                </a:hlinkClick>
              </a:rPr>
              <a:t>Multidimensional database</a:t>
            </a:r>
            <a:endParaRPr lang="en-US" dirty="0">
              <a:solidFill>
                <a:schemeClr val="tx1">
                  <a:lumMod val="85000"/>
                  <a:lumOff val="15000"/>
                </a:schemeClr>
              </a:solidFill>
            </a:endParaRPr>
          </a:p>
          <a:p>
            <a:pPr lvl="1">
              <a:buFont typeface="Wingdings" panose="05000000000000000000" pitchFamily="2" charset="2"/>
              <a:buChar char="v"/>
            </a:pPr>
            <a:r>
              <a:rPr lang="en-US" dirty="0">
                <a:solidFill>
                  <a:schemeClr val="tx1">
                    <a:lumMod val="85000"/>
                    <a:lumOff val="15000"/>
                  </a:schemeClr>
                </a:solidFill>
                <a:hlinkClick r:id="rId6" action="ppaction://hlinksldjump">
                  <a:extLst>
                    <a:ext uri="{A12FA001-AC4F-418D-AE19-62706E023703}">
                      <ahyp:hlinkClr xmlns:ahyp="http://schemas.microsoft.com/office/drawing/2018/hyperlinkcolor" val="tx"/>
                    </a:ext>
                  </a:extLst>
                </a:hlinkClick>
              </a:rPr>
              <a:t>Object-oriented database</a:t>
            </a:r>
            <a:endParaRPr lang="en-MY" dirty="0">
              <a:solidFill>
                <a:schemeClr val="tx1">
                  <a:lumMod val="85000"/>
                  <a:lumOff val="15000"/>
                </a:schemeClr>
              </a:solidFill>
            </a:endParaRPr>
          </a:p>
          <a:p>
            <a:endParaRPr lang="en-MY" dirty="0"/>
          </a:p>
        </p:txBody>
      </p:sp>
    </p:spTree>
    <p:extLst>
      <p:ext uri="{BB962C8B-B14F-4D97-AF65-F5344CB8AC3E}">
        <p14:creationId xmlns:p14="http://schemas.microsoft.com/office/powerpoint/2010/main" val="992275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D16DE02-C2C8-477C-9FD7-70A983BDE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3AF29F-D5EC-4489-BF8F-3B356C597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0173A01-F891-430E-B39E-483E711B20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E0363E9-7CD0-497E-88D7-9401364903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78117"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CD4B14-FFCC-4CE5-BC9D-DF47AA1AD7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71094"/>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5DED734-54E5-48ED-AEE6-165F24827C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0"/>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2DC322-4B64-4379-96E6-B8A7F6CF53D9}"/>
              </a:ext>
            </a:extLst>
          </p:cNvPr>
          <p:cNvSpPr>
            <a:spLocks noGrp="1"/>
          </p:cNvSpPr>
          <p:nvPr>
            <p:ph type="title"/>
          </p:nvPr>
        </p:nvSpPr>
        <p:spPr>
          <a:xfrm>
            <a:off x="1129553" y="584791"/>
            <a:ext cx="10064376" cy="1086847"/>
          </a:xfrm>
        </p:spPr>
        <p:txBody>
          <a:bodyPr>
            <a:normAutofit/>
          </a:bodyPr>
          <a:lstStyle/>
          <a:p>
            <a:r>
              <a:rPr lang="en-MY" sz="3200" b="1" i="0" dirty="0">
                <a:solidFill>
                  <a:schemeClr val="tx2">
                    <a:lumMod val="75000"/>
                    <a:lumOff val="25000"/>
                  </a:schemeClr>
                </a:solidFill>
              </a:rPr>
              <a:t>Hierarchical database</a:t>
            </a:r>
          </a:p>
        </p:txBody>
      </p:sp>
      <p:cxnSp>
        <p:nvCxnSpPr>
          <p:cNvPr id="22" name="Straight Connector 21">
            <a:extLst>
              <a:ext uri="{FF2B5EF4-FFF2-40B4-BE49-F238E27FC236}">
                <a16:creationId xmlns:a16="http://schemas.microsoft.com/office/drawing/2014/main" id="{34222167-616B-448F-A79B-219A4FD3DD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0"/>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BAAAAA9-6E9C-4392-9AC5-95C930DFDDDE}"/>
              </a:ext>
            </a:extLst>
          </p:cNvPr>
          <p:cNvSpPr>
            <a:spLocks noGrp="1"/>
          </p:cNvSpPr>
          <p:nvPr>
            <p:ph idx="1"/>
          </p:nvPr>
        </p:nvSpPr>
        <p:spPr>
          <a:xfrm>
            <a:off x="1129554" y="2499694"/>
            <a:ext cx="5831833" cy="3824906"/>
          </a:xfrm>
        </p:spPr>
        <p:txBody>
          <a:bodyPr anchor="ctr">
            <a:normAutofit/>
          </a:bodyPr>
          <a:lstStyle/>
          <a:p>
            <a:r>
              <a:rPr lang="en-US" b="0" i="0">
                <a:effectLst/>
              </a:rPr>
              <a:t>data are organized into a tree-like structure</a:t>
            </a:r>
          </a:p>
          <a:p>
            <a:r>
              <a:rPr lang="en-US"/>
              <a:t>Records store in node and connect through links</a:t>
            </a:r>
          </a:p>
          <a:p>
            <a:r>
              <a:rPr lang="en-US" b="0" i="0">
                <a:effectLst/>
              </a:rPr>
              <a:t>each child node has only one parent</a:t>
            </a:r>
          </a:p>
          <a:p>
            <a:r>
              <a:rPr lang="en-US" b="0" i="0">
                <a:effectLst/>
              </a:rPr>
              <a:t>each parent node can have one or more child node</a:t>
            </a:r>
          </a:p>
          <a:p>
            <a:r>
              <a:rPr lang="en-US"/>
              <a:t>Can be said as one-to-many relationship</a:t>
            </a:r>
          </a:p>
          <a:p>
            <a:r>
              <a:rPr lang="en-MY" b="0" i="0">
                <a:effectLst/>
              </a:rPr>
              <a:t>simple but inflexible due to one-to-many relationship</a:t>
            </a:r>
            <a:endParaRPr lang="en-US"/>
          </a:p>
          <a:p>
            <a:endParaRPr lang="en-MY" dirty="0"/>
          </a:p>
        </p:txBody>
      </p:sp>
      <p:pic>
        <p:nvPicPr>
          <p:cNvPr id="5" name="Picture 4">
            <a:extLst>
              <a:ext uri="{FF2B5EF4-FFF2-40B4-BE49-F238E27FC236}">
                <a16:creationId xmlns:a16="http://schemas.microsoft.com/office/drawing/2014/main" id="{2F2E51B2-DCF8-4BBE-B46F-B5776DB91D50}"/>
              </a:ext>
            </a:extLst>
          </p:cNvPr>
          <p:cNvPicPr>
            <a:picLocks noChangeAspect="1"/>
          </p:cNvPicPr>
          <p:nvPr/>
        </p:nvPicPr>
        <p:blipFill>
          <a:blip r:embed="rId2"/>
          <a:stretch>
            <a:fillRect/>
          </a:stretch>
        </p:blipFill>
        <p:spPr>
          <a:xfrm>
            <a:off x="7521974" y="2804133"/>
            <a:ext cx="4136627" cy="3174860"/>
          </a:xfrm>
          <a:prstGeom prst="rect">
            <a:avLst/>
          </a:prstGeom>
        </p:spPr>
      </p:pic>
      <p:sp>
        <p:nvSpPr>
          <p:cNvPr id="4" name="TextBox 3">
            <a:extLst>
              <a:ext uri="{FF2B5EF4-FFF2-40B4-BE49-F238E27FC236}">
                <a16:creationId xmlns:a16="http://schemas.microsoft.com/office/drawing/2014/main" id="{F3387880-D17A-4DD2-A1AC-7D050E215AF4}"/>
              </a:ext>
            </a:extLst>
          </p:cNvPr>
          <p:cNvSpPr txBox="1"/>
          <p:nvPr/>
        </p:nvSpPr>
        <p:spPr>
          <a:xfrm>
            <a:off x="3769273" y="6037302"/>
            <a:ext cx="5969000" cy="369332"/>
          </a:xfrm>
          <a:prstGeom prst="rect">
            <a:avLst/>
          </a:prstGeom>
          <a:noFill/>
          <a:ln w="12700">
            <a:solidFill>
              <a:srgbClr val="FF0000"/>
            </a:solidFill>
          </a:ln>
        </p:spPr>
        <p:txBody>
          <a:bodyPr wrap="square" rtlCol="0">
            <a:spAutoFit/>
          </a:bodyPr>
          <a:lstStyle/>
          <a:p>
            <a:pPr>
              <a:spcAft>
                <a:spcPts val="600"/>
              </a:spcAft>
            </a:pPr>
            <a:r>
              <a:rPr lang="en-US" dirty="0"/>
              <a:t>Once parent node deleted, child node also be deleted.</a:t>
            </a:r>
            <a:endParaRPr lang="en-MY"/>
          </a:p>
        </p:txBody>
      </p:sp>
    </p:spTree>
    <p:extLst>
      <p:ext uri="{BB962C8B-B14F-4D97-AF65-F5344CB8AC3E}">
        <p14:creationId xmlns:p14="http://schemas.microsoft.com/office/powerpoint/2010/main" val="1425841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5F0A9D0-BB35-4CAB-B92D-E061B9D8E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2F5DE35-776B-4C7D-AF2E-514E68BDD2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0"/>
            <a:ext cx="698360" cy="57024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A65E4E8-1272-4386-BDFE-0129D7A7E2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9642143" y="0"/>
            <a:ext cx="2549857" cy="207446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6515F51-DBC6-42B8-9C34-749F69BB65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97737" y="0"/>
            <a:ext cx="1294263" cy="599136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CDA0822-2BD4-49BF-AAD5-4AF37892D149}"/>
              </a:ext>
            </a:extLst>
          </p:cNvPr>
          <p:cNvSpPr>
            <a:spLocks noGrp="1"/>
          </p:cNvSpPr>
          <p:nvPr>
            <p:ph type="title"/>
          </p:nvPr>
        </p:nvSpPr>
        <p:spPr>
          <a:xfrm>
            <a:off x="1129553" y="638174"/>
            <a:ext cx="10529048" cy="1476375"/>
          </a:xfrm>
        </p:spPr>
        <p:txBody>
          <a:bodyPr>
            <a:normAutofit/>
          </a:bodyPr>
          <a:lstStyle/>
          <a:p>
            <a:r>
              <a:rPr lang="en-MY" b="1" i="0"/>
              <a:t>Network Database</a:t>
            </a:r>
          </a:p>
        </p:txBody>
      </p:sp>
      <p:cxnSp>
        <p:nvCxnSpPr>
          <p:cNvPr id="31" name="Straight Connector 30">
            <a:extLst>
              <a:ext uri="{FF2B5EF4-FFF2-40B4-BE49-F238E27FC236}">
                <a16:creationId xmlns:a16="http://schemas.microsoft.com/office/drawing/2014/main" id="{873F5967-4993-405D-A3E6-84DCEFF44C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2403086" cy="103723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C971E4-F343-4B6B-B3A1-0270C4B02BF6}"/>
              </a:ext>
            </a:extLst>
          </p:cNvPr>
          <p:cNvSpPr>
            <a:spLocks noGrp="1"/>
          </p:cNvSpPr>
          <p:nvPr>
            <p:ph idx="1"/>
          </p:nvPr>
        </p:nvSpPr>
        <p:spPr>
          <a:xfrm>
            <a:off x="1129553" y="2114549"/>
            <a:ext cx="4632341" cy="4190331"/>
          </a:xfrm>
        </p:spPr>
        <p:txBody>
          <a:bodyPr>
            <a:normAutofit/>
          </a:bodyPr>
          <a:lstStyle/>
          <a:p>
            <a:pPr>
              <a:lnSpc>
                <a:spcPct val="90000"/>
              </a:lnSpc>
            </a:pPr>
            <a:r>
              <a:rPr lang="en-US" dirty="0"/>
              <a:t>Arrangement same as hierarchical database. </a:t>
            </a:r>
            <a:endParaRPr lang="en-US"/>
          </a:p>
          <a:p>
            <a:pPr>
              <a:lnSpc>
                <a:spcPct val="90000"/>
              </a:lnSpc>
            </a:pPr>
            <a:r>
              <a:rPr lang="en-US" b="0" i="0">
                <a:effectLst/>
              </a:rPr>
              <a:t>single node can have multiple relationships</a:t>
            </a:r>
          </a:p>
          <a:p>
            <a:pPr>
              <a:lnSpc>
                <a:spcPct val="90000"/>
              </a:lnSpc>
            </a:pPr>
            <a:r>
              <a:rPr lang="en-US"/>
              <a:t>Can be said as many-to-many relationship</a:t>
            </a:r>
          </a:p>
          <a:p>
            <a:pPr>
              <a:lnSpc>
                <a:spcPct val="90000"/>
              </a:lnSpc>
            </a:pPr>
            <a:r>
              <a:rPr lang="en-US" b="0" i="0">
                <a:effectLst/>
              </a:rPr>
              <a:t>create multiple linkages between sets by placing links</a:t>
            </a:r>
          </a:p>
          <a:p>
            <a:pPr>
              <a:lnSpc>
                <a:spcPct val="90000"/>
              </a:lnSpc>
            </a:pPr>
            <a:r>
              <a:rPr lang="en-US"/>
              <a:t>more flexible compare to hierarchical database</a:t>
            </a:r>
            <a:endParaRPr lang="en-MY"/>
          </a:p>
          <a:p>
            <a:pPr>
              <a:lnSpc>
                <a:spcPct val="90000"/>
              </a:lnSpc>
            </a:pPr>
            <a:endParaRPr lang="en-MY"/>
          </a:p>
        </p:txBody>
      </p:sp>
      <p:cxnSp>
        <p:nvCxnSpPr>
          <p:cNvPr id="33" name="Straight Connector 32">
            <a:extLst>
              <a:ext uri="{FF2B5EF4-FFF2-40B4-BE49-F238E27FC236}">
                <a16:creationId xmlns:a16="http://schemas.microsoft.com/office/drawing/2014/main" id="{A3A523CC-BD6C-4A0D-B9DB-1DC2CE1E22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807758" y="5501473"/>
            <a:ext cx="5455709" cy="135652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8BC49FE-F1DE-42E2-BB9E-51DDF8F57565}"/>
              </a:ext>
            </a:extLst>
          </p:cNvPr>
          <p:cNvPicPr>
            <a:picLocks noChangeAspect="1"/>
          </p:cNvPicPr>
          <p:nvPr/>
        </p:nvPicPr>
        <p:blipFill>
          <a:blip r:embed="rId2"/>
          <a:stretch>
            <a:fillRect/>
          </a:stretch>
        </p:blipFill>
        <p:spPr>
          <a:xfrm>
            <a:off x="6193087" y="2312459"/>
            <a:ext cx="5110163" cy="3283279"/>
          </a:xfrm>
          <a:prstGeom prst="rect">
            <a:avLst/>
          </a:prstGeom>
        </p:spPr>
      </p:pic>
    </p:spTree>
    <p:extLst>
      <p:ext uri="{BB962C8B-B14F-4D97-AF65-F5344CB8AC3E}">
        <p14:creationId xmlns:p14="http://schemas.microsoft.com/office/powerpoint/2010/main" val="1200787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222250-799A-4AD0-9BD1-BE6EB7A06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770432A-C0A6-4D4F-AE2C-705049DAB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6244921" y="-5976"/>
            <a:ext cx="5947079" cy="6874927"/>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4584879"/>
              <a:gd name="connsiteY0" fmla="*/ 0 h 6863976"/>
              <a:gd name="connsiteX1" fmla="*/ 4584879 w 4584879"/>
              <a:gd name="connsiteY1" fmla="*/ 0 h 6863976"/>
              <a:gd name="connsiteX2" fmla="*/ 3571269 w 4584879"/>
              <a:gd name="connsiteY2" fmla="*/ 6853025 h 6863976"/>
              <a:gd name="connsiteX3" fmla="*/ 0 w 4584879"/>
              <a:gd name="connsiteY3" fmla="*/ 6863976 h 6863976"/>
              <a:gd name="connsiteX4" fmla="*/ 0 w 4584879"/>
              <a:gd name="connsiteY4" fmla="*/ 0 h 6863976"/>
              <a:gd name="connsiteX0" fmla="*/ 0 w 4584879"/>
              <a:gd name="connsiteY0" fmla="*/ 0 h 6863976"/>
              <a:gd name="connsiteX1" fmla="*/ 4584879 w 4584879"/>
              <a:gd name="connsiteY1" fmla="*/ 0 h 6863976"/>
              <a:gd name="connsiteX2" fmla="*/ 3571269 w 4584879"/>
              <a:gd name="connsiteY2" fmla="*/ 6853025 h 6863976"/>
              <a:gd name="connsiteX3" fmla="*/ 0 w 4584879"/>
              <a:gd name="connsiteY3" fmla="*/ 6863976 h 6863976"/>
              <a:gd name="connsiteX4" fmla="*/ 0 w 4584879"/>
              <a:gd name="connsiteY4" fmla="*/ 0 h 6863976"/>
              <a:gd name="connsiteX0" fmla="*/ 0 w 4584879"/>
              <a:gd name="connsiteY0" fmla="*/ 0 h 6863976"/>
              <a:gd name="connsiteX1" fmla="*/ 4584879 w 4584879"/>
              <a:gd name="connsiteY1" fmla="*/ 0 h 6863976"/>
              <a:gd name="connsiteX2" fmla="*/ 3677452 w 4584879"/>
              <a:gd name="connsiteY2" fmla="*/ 6853025 h 6863976"/>
              <a:gd name="connsiteX3" fmla="*/ 0 w 4584879"/>
              <a:gd name="connsiteY3" fmla="*/ 6863976 h 6863976"/>
              <a:gd name="connsiteX4" fmla="*/ 0 w 4584879"/>
              <a:gd name="connsiteY4" fmla="*/ 0 h 6863976"/>
              <a:gd name="connsiteX0" fmla="*/ 0 w 4584879"/>
              <a:gd name="connsiteY0" fmla="*/ 0 h 6874927"/>
              <a:gd name="connsiteX1" fmla="*/ 4584879 w 4584879"/>
              <a:gd name="connsiteY1" fmla="*/ 0 h 6874927"/>
              <a:gd name="connsiteX2" fmla="*/ 3693787 w 4584879"/>
              <a:gd name="connsiteY2" fmla="*/ 6874927 h 6874927"/>
              <a:gd name="connsiteX3" fmla="*/ 0 w 4584879"/>
              <a:gd name="connsiteY3" fmla="*/ 6863976 h 6874927"/>
              <a:gd name="connsiteX4" fmla="*/ 0 w 4584879"/>
              <a:gd name="connsiteY4" fmla="*/ 0 h 6874927"/>
              <a:gd name="connsiteX0" fmla="*/ 0 w 4584879"/>
              <a:gd name="connsiteY0" fmla="*/ 0 h 6874927"/>
              <a:gd name="connsiteX1" fmla="*/ 4584879 w 4584879"/>
              <a:gd name="connsiteY1" fmla="*/ 0 h 6874927"/>
              <a:gd name="connsiteX2" fmla="*/ 3842978 w 4584879"/>
              <a:gd name="connsiteY2" fmla="*/ 6874927 h 6874927"/>
              <a:gd name="connsiteX3" fmla="*/ 0 w 4584879"/>
              <a:gd name="connsiteY3" fmla="*/ 6863976 h 6874927"/>
              <a:gd name="connsiteX4" fmla="*/ 0 w 4584879"/>
              <a:gd name="connsiteY4" fmla="*/ 0 h 6874927"/>
              <a:gd name="connsiteX0" fmla="*/ 0 w 4435688"/>
              <a:gd name="connsiteY0" fmla="*/ 0 h 6874927"/>
              <a:gd name="connsiteX1" fmla="*/ 4435688 w 4435688"/>
              <a:gd name="connsiteY1" fmla="*/ 4763 h 6874927"/>
              <a:gd name="connsiteX2" fmla="*/ 3842978 w 4435688"/>
              <a:gd name="connsiteY2" fmla="*/ 6874927 h 6874927"/>
              <a:gd name="connsiteX3" fmla="*/ 0 w 4435688"/>
              <a:gd name="connsiteY3" fmla="*/ 6863976 h 6874927"/>
              <a:gd name="connsiteX4" fmla="*/ 0 w 4435688"/>
              <a:gd name="connsiteY4" fmla="*/ 0 h 687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688" h="6874927">
                <a:moveTo>
                  <a:pt x="0" y="0"/>
                </a:moveTo>
                <a:lnTo>
                  <a:pt x="4435688" y="4763"/>
                </a:lnTo>
                <a:lnTo>
                  <a:pt x="3842978" y="6874927"/>
                </a:lnTo>
                <a:lnTo>
                  <a:pt x="0" y="686397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FC65BAB-C831-4FAD-B115-30E735683EE0}"/>
              </a:ext>
            </a:extLst>
          </p:cNvPr>
          <p:cNvSpPr>
            <a:spLocks noGrp="1"/>
          </p:cNvSpPr>
          <p:nvPr>
            <p:ph type="title"/>
          </p:nvPr>
        </p:nvSpPr>
        <p:spPr>
          <a:xfrm>
            <a:off x="6857982" y="542926"/>
            <a:ext cx="5120657" cy="1668143"/>
          </a:xfrm>
        </p:spPr>
        <p:txBody>
          <a:bodyPr>
            <a:normAutofit/>
          </a:bodyPr>
          <a:lstStyle/>
          <a:p>
            <a:r>
              <a:rPr lang="en-MY" sz="4000" b="1" i="0" dirty="0">
                <a:solidFill>
                  <a:schemeClr val="tx2">
                    <a:lumMod val="75000"/>
                    <a:lumOff val="25000"/>
                  </a:schemeClr>
                </a:solidFill>
              </a:rPr>
              <a:t>Relational Database</a:t>
            </a:r>
          </a:p>
        </p:txBody>
      </p:sp>
      <p:pic>
        <p:nvPicPr>
          <p:cNvPr id="4" name="Picture 3">
            <a:extLst>
              <a:ext uri="{FF2B5EF4-FFF2-40B4-BE49-F238E27FC236}">
                <a16:creationId xmlns:a16="http://schemas.microsoft.com/office/drawing/2014/main" id="{49971684-530F-4527-AE54-7F8CAAD79C7C}"/>
              </a:ext>
            </a:extLst>
          </p:cNvPr>
          <p:cNvPicPr>
            <a:picLocks noChangeAspect="1"/>
          </p:cNvPicPr>
          <p:nvPr/>
        </p:nvPicPr>
        <p:blipFill>
          <a:blip r:embed="rId2"/>
          <a:stretch>
            <a:fillRect/>
          </a:stretch>
        </p:blipFill>
        <p:spPr>
          <a:xfrm>
            <a:off x="126345" y="1785933"/>
            <a:ext cx="6605293" cy="3286133"/>
          </a:xfrm>
          <a:prstGeom prst="rect">
            <a:avLst/>
          </a:prstGeom>
        </p:spPr>
      </p:pic>
      <p:cxnSp>
        <p:nvCxnSpPr>
          <p:cNvPr id="13" name="Straight Connector 12">
            <a:extLst>
              <a:ext uri="{FF2B5EF4-FFF2-40B4-BE49-F238E27FC236}">
                <a16:creationId xmlns:a16="http://schemas.microsoft.com/office/drawing/2014/main" id="{78FBE787-8B1D-40E5-8468-6F665BB5D7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43268" y="0"/>
            <a:ext cx="488370" cy="68804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EB7D3A-6D20-4555-95DF-64AE8872AE77}"/>
              </a:ext>
            </a:extLst>
          </p:cNvPr>
          <p:cNvSpPr>
            <a:spLocks noGrp="1"/>
          </p:cNvSpPr>
          <p:nvPr>
            <p:ph idx="1"/>
          </p:nvPr>
        </p:nvSpPr>
        <p:spPr>
          <a:xfrm>
            <a:off x="7198363" y="2009772"/>
            <a:ext cx="4439894" cy="4563748"/>
          </a:xfrm>
        </p:spPr>
        <p:txBody>
          <a:bodyPr>
            <a:normAutofit/>
          </a:bodyPr>
          <a:lstStyle/>
          <a:p>
            <a:r>
              <a:rPr lang="en-MY" dirty="0"/>
              <a:t>Organizes data into one or more tables (or "relations") with columns and row</a:t>
            </a:r>
          </a:p>
          <a:p>
            <a:r>
              <a:rPr lang="en-MY" dirty="0"/>
              <a:t>Rows call records whereas columns call attributes</a:t>
            </a:r>
          </a:p>
          <a:p>
            <a:r>
              <a:rPr lang="en-MY" dirty="0"/>
              <a:t>Each row has own key field</a:t>
            </a:r>
          </a:p>
          <a:p>
            <a:r>
              <a:rPr lang="en-MY" dirty="0"/>
              <a:t>Data easily be added or modified.</a:t>
            </a:r>
          </a:p>
          <a:p>
            <a:r>
              <a:rPr lang="en-MY" dirty="0"/>
              <a:t>Many relational database have option of using the SQL for querying and maintaining the database.</a:t>
            </a:r>
          </a:p>
          <a:p>
            <a:endParaRPr lang="en-MY" dirty="0"/>
          </a:p>
        </p:txBody>
      </p:sp>
      <p:pic>
        <p:nvPicPr>
          <p:cNvPr id="5" name="Picture 4">
            <a:extLst>
              <a:ext uri="{FF2B5EF4-FFF2-40B4-BE49-F238E27FC236}">
                <a16:creationId xmlns:a16="http://schemas.microsoft.com/office/drawing/2014/main" id="{FBB6CB96-BC9D-41C7-9F05-55DCA20507E5}"/>
              </a:ext>
            </a:extLst>
          </p:cNvPr>
          <p:cNvPicPr>
            <a:picLocks noChangeAspect="1"/>
          </p:cNvPicPr>
          <p:nvPr/>
        </p:nvPicPr>
        <p:blipFill>
          <a:blip r:embed="rId3"/>
          <a:stretch>
            <a:fillRect/>
          </a:stretch>
        </p:blipFill>
        <p:spPr>
          <a:xfrm>
            <a:off x="213361" y="2017394"/>
            <a:ext cx="2381250" cy="387350"/>
          </a:xfrm>
          <a:prstGeom prst="rect">
            <a:avLst/>
          </a:prstGeom>
        </p:spPr>
      </p:pic>
    </p:spTree>
    <p:extLst>
      <p:ext uri="{BB962C8B-B14F-4D97-AF65-F5344CB8AC3E}">
        <p14:creationId xmlns:p14="http://schemas.microsoft.com/office/powerpoint/2010/main" val="1132502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78D151-52A1-46B3-8374-570DA802E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C9C2F0-349F-4AD7-BB09-037B07E71C90}"/>
              </a:ext>
            </a:extLst>
          </p:cNvPr>
          <p:cNvSpPr>
            <a:spLocks noGrp="1"/>
          </p:cNvSpPr>
          <p:nvPr>
            <p:ph type="title"/>
          </p:nvPr>
        </p:nvSpPr>
        <p:spPr>
          <a:xfrm>
            <a:off x="5752909" y="533401"/>
            <a:ext cx="5663774" cy="1685972"/>
          </a:xfrm>
        </p:spPr>
        <p:txBody>
          <a:bodyPr>
            <a:normAutofit/>
          </a:bodyPr>
          <a:lstStyle/>
          <a:p>
            <a:r>
              <a:rPr lang="en-MY" sz="4100" b="1" i="0"/>
              <a:t>Multidimensional Database</a:t>
            </a:r>
          </a:p>
        </p:txBody>
      </p:sp>
      <p:sp>
        <p:nvSpPr>
          <p:cNvPr id="21" name="Rectangle 23">
            <a:extLst>
              <a:ext uri="{FF2B5EF4-FFF2-40B4-BE49-F238E27FC236}">
                <a16:creationId xmlns:a16="http://schemas.microsoft.com/office/drawing/2014/main" id="{6C745475-F6E1-4944-B2F1-A82F3444F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18942"/>
            <a:ext cx="4135478" cy="6895884"/>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 name="connsiteX0" fmla="*/ 2323794 w 6699211"/>
              <a:gd name="connsiteY0" fmla="*/ 54619 h 6857998"/>
              <a:gd name="connsiteX1" fmla="*/ 6699211 w 6699211"/>
              <a:gd name="connsiteY1" fmla="*/ 0 h 6857998"/>
              <a:gd name="connsiteX2" fmla="*/ 6699211 w 6699211"/>
              <a:gd name="connsiteY2" fmla="*/ 6857998 h 6857998"/>
              <a:gd name="connsiteX3" fmla="*/ 0 w 6699211"/>
              <a:gd name="connsiteY3" fmla="*/ 6844350 h 6857998"/>
              <a:gd name="connsiteX4" fmla="*/ 2323794 w 6699211"/>
              <a:gd name="connsiteY4" fmla="*/ 54619 h 6857998"/>
              <a:gd name="connsiteX0" fmla="*/ 2323794 w 6699211"/>
              <a:gd name="connsiteY0" fmla="*/ 18674 h 6822053"/>
              <a:gd name="connsiteX1" fmla="*/ 6699211 w 6699211"/>
              <a:gd name="connsiteY1" fmla="*/ 0 h 6822053"/>
              <a:gd name="connsiteX2" fmla="*/ 6699211 w 6699211"/>
              <a:gd name="connsiteY2" fmla="*/ 6822053 h 6822053"/>
              <a:gd name="connsiteX3" fmla="*/ 0 w 6699211"/>
              <a:gd name="connsiteY3" fmla="*/ 6808405 h 6822053"/>
              <a:gd name="connsiteX4" fmla="*/ 2323794 w 6699211"/>
              <a:gd name="connsiteY4" fmla="*/ 18674 h 6822053"/>
              <a:gd name="connsiteX0" fmla="*/ 3105369 w 7480786"/>
              <a:gd name="connsiteY0" fmla="*/ 18674 h 6822053"/>
              <a:gd name="connsiteX1" fmla="*/ 7480786 w 7480786"/>
              <a:gd name="connsiteY1" fmla="*/ 0 h 6822053"/>
              <a:gd name="connsiteX2" fmla="*/ 7480786 w 7480786"/>
              <a:gd name="connsiteY2" fmla="*/ 6822053 h 6822053"/>
              <a:gd name="connsiteX3" fmla="*/ 0 w 7480786"/>
              <a:gd name="connsiteY3" fmla="*/ 6820387 h 6822053"/>
              <a:gd name="connsiteX4" fmla="*/ 3105369 w 7480786"/>
              <a:gd name="connsiteY4" fmla="*/ 18674 h 6822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0786" h="6822053">
                <a:moveTo>
                  <a:pt x="3105369" y="18674"/>
                </a:moveTo>
                <a:lnTo>
                  <a:pt x="7480786" y="0"/>
                </a:lnTo>
                <a:lnTo>
                  <a:pt x="7480786" y="6822053"/>
                </a:lnTo>
                <a:lnTo>
                  <a:pt x="0" y="6820387"/>
                </a:lnTo>
                <a:lnTo>
                  <a:pt x="3105369" y="186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A471F08-F099-46F3-88E6-5BDB10B0314B}"/>
              </a:ext>
            </a:extLst>
          </p:cNvPr>
          <p:cNvPicPr>
            <a:picLocks noChangeAspect="1"/>
          </p:cNvPicPr>
          <p:nvPr/>
        </p:nvPicPr>
        <p:blipFill>
          <a:blip r:embed="rId2"/>
          <a:stretch>
            <a:fillRect/>
          </a:stretch>
        </p:blipFill>
        <p:spPr>
          <a:xfrm>
            <a:off x="782048" y="533400"/>
            <a:ext cx="3756465" cy="2720408"/>
          </a:xfrm>
          <a:prstGeom prst="rect">
            <a:avLst/>
          </a:prstGeom>
        </p:spPr>
      </p:pic>
      <p:cxnSp>
        <p:nvCxnSpPr>
          <p:cNvPr id="23" name="Straight Connector 22">
            <a:extLst>
              <a:ext uri="{FF2B5EF4-FFF2-40B4-BE49-F238E27FC236}">
                <a16:creationId xmlns:a16="http://schemas.microsoft.com/office/drawing/2014/main" id="{E2F61726-9292-4844-9EBF-341051AAFD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244996"/>
            <a:ext cx="4651744" cy="26130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A098180-9B93-4CF9-8A3A-9B251538C4C2}"/>
              </a:ext>
            </a:extLst>
          </p:cNvPr>
          <p:cNvPicPr>
            <a:picLocks noChangeAspect="1"/>
          </p:cNvPicPr>
          <p:nvPr/>
        </p:nvPicPr>
        <p:blipFill>
          <a:blip r:embed="rId3"/>
          <a:stretch>
            <a:fillRect/>
          </a:stretch>
        </p:blipFill>
        <p:spPr>
          <a:xfrm>
            <a:off x="169065" y="4043430"/>
            <a:ext cx="5550379" cy="2206776"/>
          </a:xfrm>
          <a:prstGeom prst="rect">
            <a:avLst/>
          </a:prstGeom>
        </p:spPr>
      </p:pic>
      <p:sp>
        <p:nvSpPr>
          <p:cNvPr id="3" name="Content Placeholder 2">
            <a:extLst>
              <a:ext uri="{FF2B5EF4-FFF2-40B4-BE49-F238E27FC236}">
                <a16:creationId xmlns:a16="http://schemas.microsoft.com/office/drawing/2014/main" id="{9C06F2A0-1975-4665-939E-00F4A4716CFB}"/>
              </a:ext>
            </a:extLst>
          </p:cNvPr>
          <p:cNvSpPr>
            <a:spLocks noGrp="1"/>
          </p:cNvSpPr>
          <p:nvPr>
            <p:ph idx="1"/>
          </p:nvPr>
        </p:nvSpPr>
        <p:spPr>
          <a:xfrm>
            <a:off x="5719445" y="2357221"/>
            <a:ext cx="5697238" cy="3947659"/>
          </a:xfrm>
        </p:spPr>
        <p:txBody>
          <a:bodyPr>
            <a:normAutofit/>
          </a:bodyPr>
          <a:lstStyle/>
          <a:p>
            <a:r>
              <a:rPr lang="en-MY" dirty="0"/>
              <a:t>created from multiple relational databases.</a:t>
            </a:r>
          </a:p>
          <a:p>
            <a:r>
              <a:rPr lang="en-MY" dirty="0"/>
              <a:t>used mostly for OLAP (online analytical processing) and data warehousing</a:t>
            </a:r>
          </a:p>
          <a:p>
            <a:r>
              <a:rPr lang="en-MY" dirty="0"/>
              <a:t>Allow users to ask analytical questions related to business or market trends.</a:t>
            </a:r>
          </a:p>
          <a:p>
            <a:endParaRPr lang="en-MY" dirty="0"/>
          </a:p>
        </p:txBody>
      </p:sp>
    </p:spTree>
    <p:extLst>
      <p:ext uri="{BB962C8B-B14F-4D97-AF65-F5344CB8AC3E}">
        <p14:creationId xmlns:p14="http://schemas.microsoft.com/office/powerpoint/2010/main" val="1297513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80686-10BF-4F4B-9887-2C2C7075D2FA}"/>
              </a:ext>
            </a:extLst>
          </p:cNvPr>
          <p:cNvSpPr>
            <a:spLocks noGrp="1"/>
          </p:cNvSpPr>
          <p:nvPr>
            <p:ph type="title"/>
          </p:nvPr>
        </p:nvSpPr>
        <p:spPr/>
        <p:txBody>
          <a:bodyPr>
            <a:normAutofit/>
          </a:bodyPr>
          <a:lstStyle/>
          <a:p>
            <a:r>
              <a:rPr lang="en-MY" sz="3200" b="1" i="0" dirty="0">
                <a:solidFill>
                  <a:schemeClr val="tx2">
                    <a:lumMod val="75000"/>
                    <a:lumOff val="25000"/>
                  </a:schemeClr>
                </a:solidFill>
              </a:rPr>
              <a:t>Object-Oriented Database</a:t>
            </a:r>
          </a:p>
        </p:txBody>
      </p:sp>
      <p:sp>
        <p:nvSpPr>
          <p:cNvPr id="3" name="Content Placeholder 2">
            <a:extLst>
              <a:ext uri="{FF2B5EF4-FFF2-40B4-BE49-F238E27FC236}">
                <a16:creationId xmlns:a16="http://schemas.microsoft.com/office/drawing/2014/main" id="{0F95A533-CFF5-4B96-AA75-FDAFEE246DC7}"/>
              </a:ext>
            </a:extLst>
          </p:cNvPr>
          <p:cNvSpPr>
            <a:spLocks noGrp="1"/>
          </p:cNvSpPr>
          <p:nvPr>
            <p:ph idx="1"/>
          </p:nvPr>
        </p:nvSpPr>
        <p:spPr>
          <a:xfrm>
            <a:off x="1143000" y="1721882"/>
            <a:ext cx="9906000" cy="4024424"/>
          </a:xfrm>
        </p:spPr>
        <p:txBody>
          <a:bodyPr/>
          <a:lstStyle/>
          <a:p>
            <a:r>
              <a:rPr lang="en-MY" dirty="0"/>
              <a:t>based on object-oriented programming (OOP)</a:t>
            </a:r>
          </a:p>
          <a:p>
            <a:r>
              <a:rPr lang="en-MY" dirty="0"/>
              <a:t>Objects have members such as attributes, properties, and methods</a:t>
            </a:r>
          </a:p>
          <a:p>
            <a:r>
              <a:rPr lang="en-MY" dirty="0"/>
              <a:t>Similar objects group into classes.</a:t>
            </a:r>
          </a:p>
          <a:p>
            <a:r>
              <a:rPr lang="en-MY" dirty="0" err="1"/>
              <a:t>Eg</a:t>
            </a:r>
            <a:r>
              <a:rPr lang="en-MY" dirty="0"/>
              <a:t>: Delphi, Ruby, Python, Java, Visual Basic.NET, C++</a:t>
            </a:r>
          </a:p>
          <a:p>
            <a:endParaRPr lang="en-MY" dirty="0"/>
          </a:p>
        </p:txBody>
      </p:sp>
      <p:pic>
        <p:nvPicPr>
          <p:cNvPr id="4" name="Picture 3">
            <a:extLst>
              <a:ext uri="{FF2B5EF4-FFF2-40B4-BE49-F238E27FC236}">
                <a16:creationId xmlns:a16="http://schemas.microsoft.com/office/drawing/2014/main" id="{402EE086-5727-4557-A51B-9A8A891DF3CA}"/>
              </a:ext>
            </a:extLst>
          </p:cNvPr>
          <p:cNvPicPr>
            <a:picLocks noChangeAspect="1"/>
          </p:cNvPicPr>
          <p:nvPr/>
        </p:nvPicPr>
        <p:blipFill>
          <a:blip r:embed="rId2"/>
          <a:stretch>
            <a:fillRect/>
          </a:stretch>
        </p:blipFill>
        <p:spPr>
          <a:xfrm>
            <a:off x="7078171" y="1528207"/>
            <a:ext cx="2406650" cy="387350"/>
          </a:xfrm>
          <a:prstGeom prst="rect">
            <a:avLst/>
          </a:prstGeom>
        </p:spPr>
      </p:pic>
      <p:cxnSp>
        <p:nvCxnSpPr>
          <p:cNvPr id="6" name="Connector: Curved 5">
            <a:extLst>
              <a:ext uri="{FF2B5EF4-FFF2-40B4-BE49-F238E27FC236}">
                <a16:creationId xmlns:a16="http://schemas.microsoft.com/office/drawing/2014/main" id="{033FE7E7-AD3E-48B2-8693-17CF08E0AD9A}"/>
              </a:ext>
            </a:extLst>
          </p:cNvPr>
          <p:cNvCxnSpPr>
            <a:cxnSpLocks/>
          </p:cNvCxnSpPr>
          <p:nvPr/>
        </p:nvCxnSpPr>
        <p:spPr>
          <a:xfrm flipV="1">
            <a:off x="5113830" y="1703222"/>
            <a:ext cx="1870884" cy="135738"/>
          </a:xfrm>
          <a:prstGeom prst="curvedConnector3">
            <a:avLst>
              <a:gd name="adj1" fmla="val -2168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1A7C5A4-617A-49BE-9113-48110CEF72DF}"/>
              </a:ext>
            </a:extLst>
          </p:cNvPr>
          <p:cNvPicPr>
            <a:picLocks noChangeAspect="1"/>
          </p:cNvPicPr>
          <p:nvPr/>
        </p:nvPicPr>
        <p:blipFill>
          <a:blip r:embed="rId3"/>
          <a:stretch>
            <a:fillRect/>
          </a:stretch>
        </p:blipFill>
        <p:spPr>
          <a:xfrm>
            <a:off x="1333072" y="4163066"/>
            <a:ext cx="3771900" cy="939800"/>
          </a:xfrm>
          <a:prstGeom prst="rect">
            <a:avLst/>
          </a:prstGeom>
        </p:spPr>
      </p:pic>
      <p:pic>
        <p:nvPicPr>
          <p:cNvPr id="8" name="Picture 7">
            <a:extLst>
              <a:ext uri="{FF2B5EF4-FFF2-40B4-BE49-F238E27FC236}">
                <a16:creationId xmlns:a16="http://schemas.microsoft.com/office/drawing/2014/main" id="{99B7B0C0-ACD9-4C69-9190-0F7485EFCB5B}"/>
              </a:ext>
            </a:extLst>
          </p:cNvPr>
          <p:cNvPicPr>
            <a:picLocks noChangeAspect="1"/>
          </p:cNvPicPr>
          <p:nvPr/>
        </p:nvPicPr>
        <p:blipFill>
          <a:blip r:embed="rId4"/>
          <a:stretch>
            <a:fillRect/>
          </a:stretch>
        </p:blipFill>
        <p:spPr>
          <a:xfrm>
            <a:off x="7677364" y="3540766"/>
            <a:ext cx="4229100" cy="3124200"/>
          </a:xfrm>
          <a:prstGeom prst="rect">
            <a:avLst/>
          </a:prstGeom>
        </p:spPr>
      </p:pic>
    </p:spTree>
    <p:extLst>
      <p:ext uri="{BB962C8B-B14F-4D97-AF65-F5344CB8AC3E}">
        <p14:creationId xmlns:p14="http://schemas.microsoft.com/office/powerpoint/2010/main" val="2947754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0CBB-9E96-40DE-BEEC-670B3E55063C}"/>
              </a:ext>
            </a:extLst>
          </p:cNvPr>
          <p:cNvSpPr>
            <a:spLocks noGrp="1"/>
          </p:cNvSpPr>
          <p:nvPr>
            <p:ph type="title"/>
          </p:nvPr>
        </p:nvSpPr>
        <p:spPr/>
        <p:txBody>
          <a:bodyPr/>
          <a:lstStyle/>
          <a:p>
            <a:pPr algn="ctr"/>
            <a:r>
              <a:rPr lang="en-MY" i="0" dirty="0">
                <a:solidFill>
                  <a:schemeClr val="bg2">
                    <a:lumMod val="50000"/>
                  </a:schemeClr>
                </a:solidFill>
              </a:rPr>
              <a:t>INDIVIDUAL DATABASES</a:t>
            </a:r>
          </a:p>
        </p:txBody>
      </p:sp>
      <p:sp>
        <p:nvSpPr>
          <p:cNvPr id="3" name="Content Placeholder 2">
            <a:extLst>
              <a:ext uri="{FF2B5EF4-FFF2-40B4-BE49-F238E27FC236}">
                <a16:creationId xmlns:a16="http://schemas.microsoft.com/office/drawing/2014/main" id="{41103D0F-CF13-49BB-A05C-8BEC2AAC9191}"/>
              </a:ext>
            </a:extLst>
          </p:cNvPr>
          <p:cNvSpPr>
            <a:spLocks noGrp="1"/>
          </p:cNvSpPr>
          <p:nvPr>
            <p:ph idx="1"/>
          </p:nvPr>
        </p:nvSpPr>
        <p:spPr/>
        <p:txBody>
          <a:bodyPr/>
          <a:lstStyle/>
          <a:p>
            <a:r>
              <a:rPr lang="en-MY" dirty="0"/>
              <a:t>Also called as personal databases.</a:t>
            </a:r>
          </a:p>
          <a:p>
            <a:r>
              <a:rPr lang="en-MY" dirty="0"/>
              <a:t>Integrated file collection for one person usually under the person’s direct control</a:t>
            </a:r>
          </a:p>
          <a:p>
            <a:r>
              <a:rPr lang="en-MY" dirty="0"/>
              <a:t>This databases is built for one person which do not intend to share with other users.</a:t>
            </a:r>
          </a:p>
          <a:p>
            <a:r>
              <a:rPr lang="en-MY" dirty="0"/>
              <a:t>Make data more secure</a:t>
            </a:r>
          </a:p>
          <a:p>
            <a:endParaRPr lang="en-MY" dirty="0"/>
          </a:p>
        </p:txBody>
      </p:sp>
    </p:spTree>
    <p:extLst>
      <p:ext uri="{BB962C8B-B14F-4D97-AF65-F5344CB8AC3E}">
        <p14:creationId xmlns:p14="http://schemas.microsoft.com/office/powerpoint/2010/main" val="3496248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F0A9D0-BB35-4CAB-B92D-E061B9D8E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2F5DE35-776B-4C7D-AF2E-514E68BDD2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0"/>
            <a:ext cx="698360" cy="57024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65E4E8-1272-4386-BDFE-0129D7A7E2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9642143" y="0"/>
            <a:ext cx="2549857" cy="207446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515F51-DBC6-42B8-9C34-749F69BB65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97737" y="0"/>
            <a:ext cx="1294263" cy="599136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9BE7C10-5EF1-4319-B4A6-09E2365E3290}"/>
              </a:ext>
            </a:extLst>
          </p:cNvPr>
          <p:cNvSpPr>
            <a:spLocks noGrp="1"/>
          </p:cNvSpPr>
          <p:nvPr>
            <p:ph type="title"/>
          </p:nvPr>
        </p:nvSpPr>
        <p:spPr>
          <a:xfrm>
            <a:off x="1129553" y="638174"/>
            <a:ext cx="10529048" cy="1476375"/>
          </a:xfrm>
        </p:spPr>
        <p:txBody>
          <a:bodyPr>
            <a:normAutofit/>
          </a:bodyPr>
          <a:lstStyle/>
          <a:p>
            <a:pPr algn="ctr"/>
            <a:r>
              <a:rPr lang="en-MY" i="0" dirty="0">
                <a:solidFill>
                  <a:schemeClr val="bg2">
                    <a:lumMod val="50000"/>
                  </a:schemeClr>
                </a:solidFill>
              </a:rPr>
              <a:t>INDIVIDUAL DATABASES</a:t>
            </a:r>
            <a:endParaRPr lang="en-MY" dirty="0"/>
          </a:p>
        </p:txBody>
      </p:sp>
      <p:cxnSp>
        <p:nvCxnSpPr>
          <p:cNvPr id="17" name="Straight Connector 16">
            <a:extLst>
              <a:ext uri="{FF2B5EF4-FFF2-40B4-BE49-F238E27FC236}">
                <a16:creationId xmlns:a16="http://schemas.microsoft.com/office/drawing/2014/main" id="{873F5967-4993-405D-A3E6-84DCEFF44C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2403086" cy="103723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0443C4A-012E-4C69-A294-1A394461F9A3}"/>
              </a:ext>
            </a:extLst>
          </p:cNvPr>
          <p:cNvPicPr>
            <a:picLocks noChangeAspect="1"/>
          </p:cNvPicPr>
          <p:nvPr/>
        </p:nvPicPr>
        <p:blipFill>
          <a:blip r:embed="rId2"/>
          <a:stretch>
            <a:fillRect/>
          </a:stretch>
        </p:blipFill>
        <p:spPr>
          <a:xfrm>
            <a:off x="5456153" y="3550835"/>
            <a:ext cx="6279482" cy="2672731"/>
          </a:xfrm>
          <a:prstGeom prst="rect">
            <a:avLst/>
          </a:prstGeom>
        </p:spPr>
      </p:pic>
      <p:sp>
        <p:nvSpPr>
          <p:cNvPr id="3" name="Content Placeholder 2">
            <a:extLst>
              <a:ext uri="{FF2B5EF4-FFF2-40B4-BE49-F238E27FC236}">
                <a16:creationId xmlns:a16="http://schemas.microsoft.com/office/drawing/2014/main" id="{D20B25A0-B04D-4520-909E-78191E1B145E}"/>
              </a:ext>
            </a:extLst>
          </p:cNvPr>
          <p:cNvSpPr>
            <a:spLocks noGrp="1"/>
          </p:cNvSpPr>
          <p:nvPr>
            <p:ph idx="1"/>
          </p:nvPr>
        </p:nvSpPr>
        <p:spPr>
          <a:xfrm>
            <a:off x="1129553" y="2114549"/>
            <a:ext cx="4632341" cy="4190331"/>
          </a:xfrm>
        </p:spPr>
        <p:txBody>
          <a:bodyPr>
            <a:normAutofit/>
          </a:bodyPr>
          <a:lstStyle/>
          <a:p>
            <a:r>
              <a:rPr lang="en-MY" dirty="0"/>
              <a:t>Stores all the important data in a single compact and portable file usually stored on the user’s </a:t>
            </a:r>
            <a:r>
              <a:rPr lang="en-MY" dirty="0" err="1"/>
              <a:t>hardisk</a:t>
            </a:r>
            <a:r>
              <a:rPr lang="en-MY" dirty="0"/>
              <a:t>, driver or LAN file server where pieces of information are organized by the user in creative and flexible ways</a:t>
            </a:r>
          </a:p>
          <a:p>
            <a:endParaRPr lang="en-MY" dirty="0"/>
          </a:p>
        </p:txBody>
      </p:sp>
      <p:cxnSp>
        <p:nvCxnSpPr>
          <p:cNvPr id="19" name="Straight Connector 18">
            <a:extLst>
              <a:ext uri="{FF2B5EF4-FFF2-40B4-BE49-F238E27FC236}">
                <a16:creationId xmlns:a16="http://schemas.microsoft.com/office/drawing/2014/main" id="{A3A523CC-BD6C-4A0D-B9DB-1DC2CE1E22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807758" y="5501473"/>
            <a:ext cx="5455709" cy="135652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927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93BF-6F48-4F24-9E24-3DEF647FD3A9}"/>
              </a:ext>
            </a:extLst>
          </p:cNvPr>
          <p:cNvSpPr>
            <a:spLocks noGrp="1"/>
          </p:cNvSpPr>
          <p:nvPr>
            <p:ph type="title"/>
          </p:nvPr>
        </p:nvSpPr>
        <p:spPr/>
        <p:txBody>
          <a:bodyPr/>
          <a:lstStyle/>
          <a:p>
            <a:pPr algn="ctr"/>
            <a:r>
              <a:rPr lang="en-MY" i="0" dirty="0">
                <a:solidFill>
                  <a:schemeClr val="bg2">
                    <a:lumMod val="50000"/>
                  </a:schemeClr>
                </a:solidFill>
              </a:rPr>
              <a:t>COMPANY OR SHARED DATABASES</a:t>
            </a:r>
          </a:p>
        </p:txBody>
      </p:sp>
      <p:sp>
        <p:nvSpPr>
          <p:cNvPr id="3" name="Content Placeholder 2">
            <a:extLst>
              <a:ext uri="{FF2B5EF4-FFF2-40B4-BE49-F238E27FC236}">
                <a16:creationId xmlns:a16="http://schemas.microsoft.com/office/drawing/2014/main" id="{C6094D11-6105-46F1-ABE4-323DFE77D6B7}"/>
              </a:ext>
            </a:extLst>
          </p:cNvPr>
          <p:cNvSpPr>
            <a:spLocks noGrp="1"/>
          </p:cNvSpPr>
          <p:nvPr>
            <p:ph idx="1"/>
          </p:nvPr>
        </p:nvSpPr>
        <p:spPr/>
        <p:txBody>
          <a:bodyPr/>
          <a:lstStyle/>
          <a:p>
            <a:r>
              <a:rPr lang="en-MY" dirty="0"/>
              <a:t>Usually stored on a central database server and managed by a database administrator</a:t>
            </a:r>
          </a:p>
          <a:p>
            <a:r>
              <a:rPr lang="en-MY" dirty="0"/>
              <a:t>Users throughout a company can access the database this means that multiple users can access the data and use same synchronized storage location without any problem.</a:t>
            </a:r>
          </a:p>
          <a:p>
            <a:r>
              <a:rPr lang="en-MY" dirty="0"/>
              <a:t>Folders in a shared database will show up once the user has logged into the database through the company’s networks</a:t>
            </a:r>
          </a:p>
          <a:p>
            <a:endParaRPr lang="en-MY" dirty="0"/>
          </a:p>
        </p:txBody>
      </p:sp>
    </p:spTree>
    <p:extLst>
      <p:ext uri="{BB962C8B-B14F-4D97-AF65-F5344CB8AC3E}">
        <p14:creationId xmlns:p14="http://schemas.microsoft.com/office/powerpoint/2010/main" val="3806169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A6CA7A60-8DF8-4B78-BFE3-B372B90AB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5D1BAA-D54E-4661-89DB-A560111F45DB}"/>
              </a:ext>
            </a:extLst>
          </p:cNvPr>
          <p:cNvSpPr>
            <a:spLocks noGrp="1"/>
          </p:cNvSpPr>
          <p:nvPr>
            <p:ph type="title"/>
          </p:nvPr>
        </p:nvSpPr>
        <p:spPr>
          <a:xfrm>
            <a:off x="755613" y="908925"/>
            <a:ext cx="3723304" cy="4938854"/>
          </a:xfrm>
        </p:spPr>
        <p:txBody>
          <a:bodyPr>
            <a:normAutofit/>
          </a:bodyPr>
          <a:lstStyle/>
          <a:p>
            <a:br>
              <a:rPr lang="en-MY" i="0" dirty="0"/>
            </a:br>
            <a:r>
              <a:rPr lang="en-MY" b="1" i="0" dirty="0">
                <a:solidFill>
                  <a:schemeClr val="tx2">
                    <a:lumMod val="75000"/>
                    <a:lumOff val="25000"/>
                  </a:schemeClr>
                </a:solidFill>
              </a:rPr>
              <a:t>Physical View</a:t>
            </a:r>
            <a:br>
              <a:rPr lang="en-MY" dirty="0"/>
            </a:br>
            <a:endParaRPr lang="en-MY" dirty="0"/>
          </a:p>
        </p:txBody>
      </p:sp>
      <p:cxnSp>
        <p:nvCxnSpPr>
          <p:cNvPr id="18" name="Straight Connector 10">
            <a:extLst>
              <a:ext uri="{FF2B5EF4-FFF2-40B4-BE49-F238E27FC236}">
                <a16:creationId xmlns:a16="http://schemas.microsoft.com/office/drawing/2014/main" id="{4BCE8AF9-FB73-4BD9-BA50-43BF340CB0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532336" y="0"/>
            <a:ext cx="2086972"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2">
            <a:extLst>
              <a:ext uri="{FF2B5EF4-FFF2-40B4-BE49-F238E27FC236}">
                <a16:creationId xmlns:a16="http://schemas.microsoft.com/office/drawing/2014/main" id="{F1CEFB97-33B1-4F90-A6B8-EAA26EEA1E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19615" y="0"/>
            <a:ext cx="583558"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2">
            <a:extLst>
              <a:ext uri="{FF2B5EF4-FFF2-40B4-BE49-F238E27FC236}">
                <a16:creationId xmlns:a16="http://schemas.microsoft.com/office/drawing/2014/main" id="{85270A51-C203-4BD5-8515-0B410905B13F}"/>
              </a:ext>
            </a:extLst>
          </p:cNvPr>
          <p:cNvGraphicFramePr>
            <a:graphicFrameLocks noGrp="1"/>
          </p:cNvGraphicFramePr>
          <p:nvPr>
            <p:ph idx="1"/>
            <p:extLst>
              <p:ext uri="{D42A27DB-BD31-4B8C-83A1-F6EECF244321}">
                <p14:modId xmlns:p14="http://schemas.microsoft.com/office/powerpoint/2010/main" val="787606408"/>
              </p:ext>
            </p:extLst>
          </p:nvPr>
        </p:nvGraphicFramePr>
        <p:xfrm>
          <a:off x="5869682" y="799416"/>
          <a:ext cx="5566706" cy="5179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8574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65AFE-6900-4673-B31E-9F3348AF15C5}"/>
              </a:ext>
            </a:extLst>
          </p:cNvPr>
          <p:cNvSpPr>
            <a:spLocks noGrp="1"/>
          </p:cNvSpPr>
          <p:nvPr>
            <p:ph type="title"/>
          </p:nvPr>
        </p:nvSpPr>
        <p:spPr/>
        <p:txBody>
          <a:bodyPr>
            <a:normAutofit/>
          </a:bodyPr>
          <a:lstStyle/>
          <a:p>
            <a:r>
              <a:rPr lang="en-MY" sz="3200" b="1" i="0" dirty="0">
                <a:solidFill>
                  <a:schemeClr val="tx2">
                    <a:lumMod val="75000"/>
                    <a:lumOff val="25000"/>
                  </a:schemeClr>
                </a:solidFill>
              </a:rPr>
              <a:t>Why use company databases:</a:t>
            </a:r>
          </a:p>
        </p:txBody>
      </p:sp>
      <p:sp>
        <p:nvSpPr>
          <p:cNvPr id="3" name="Content Placeholder 2">
            <a:extLst>
              <a:ext uri="{FF2B5EF4-FFF2-40B4-BE49-F238E27FC236}">
                <a16:creationId xmlns:a16="http://schemas.microsoft.com/office/drawing/2014/main" id="{C6A7FC69-F002-4F92-AB80-9722A1379102}"/>
              </a:ext>
            </a:extLst>
          </p:cNvPr>
          <p:cNvSpPr>
            <a:spLocks noGrp="1"/>
          </p:cNvSpPr>
          <p:nvPr>
            <p:ph idx="1"/>
          </p:nvPr>
        </p:nvSpPr>
        <p:spPr/>
        <p:txBody>
          <a:bodyPr/>
          <a:lstStyle/>
          <a:p>
            <a:r>
              <a:rPr lang="en-US" dirty="0"/>
              <a:t>Keep track of basic transactions</a:t>
            </a:r>
          </a:p>
          <a:p>
            <a:r>
              <a:rPr lang="en-US" dirty="0"/>
              <a:t>Provide information that will help the company run the business more efficiently</a:t>
            </a:r>
          </a:p>
          <a:p>
            <a:r>
              <a:rPr lang="en-US" dirty="0"/>
              <a:t>Help managers and employees make better decisions</a:t>
            </a:r>
          </a:p>
          <a:p>
            <a:r>
              <a:rPr lang="en-US" dirty="0"/>
              <a:t>Help company to manage data. </a:t>
            </a:r>
            <a:endParaRPr lang="en-MY" dirty="0"/>
          </a:p>
          <a:p>
            <a:endParaRPr lang="en-MY" dirty="0"/>
          </a:p>
        </p:txBody>
      </p:sp>
    </p:spTree>
    <p:extLst>
      <p:ext uri="{BB962C8B-B14F-4D97-AF65-F5344CB8AC3E}">
        <p14:creationId xmlns:p14="http://schemas.microsoft.com/office/powerpoint/2010/main" val="3959822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4E50-1E66-4DDA-9C21-543BBA2F6831}"/>
              </a:ext>
            </a:extLst>
          </p:cNvPr>
          <p:cNvSpPr>
            <a:spLocks noGrp="1"/>
          </p:cNvSpPr>
          <p:nvPr>
            <p:ph type="title"/>
          </p:nvPr>
        </p:nvSpPr>
        <p:spPr/>
        <p:txBody>
          <a:bodyPr/>
          <a:lstStyle/>
          <a:p>
            <a:pPr algn="ctr"/>
            <a:r>
              <a:rPr lang="en-MY" i="0" dirty="0">
                <a:solidFill>
                  <a:schemeClr val="bg2">
                    <a:lumMod val="50000"/>
                  </a:schemeClr>
                </a:solidFill>
              </a:rPr>
              <a:t>DISTRIBUTIVE DATABASES</a:t>
            </a:r>
          </a:p>
        </p:txBody>
      </p:sp>
      <p:sp>
        <p:nvSpPr>
          <p:cNvPr id="3" name="Content Placeholder 2">
            <a:extLst>
              <a:ext uri="{FF2B5EF4-FFF2-40B4-BE49-F238E27FC236}">
                <a16:creationId xmlns:a16="http://schemas.microsoft.com/office/drawing/2014/main" id="{6EFD8B36-BE40-4477-BCEE-03B38FC268D0}"/>
              </a:ext>
            </a:extLst>
          </p:cNvPr>
          <p:cNvSpPr>
            <a:spLocks noGrp="1"/>
          </p:cNvSpPr>
          <p:nvPr>
            <p:ph idx="1"/>
          </p:nvPr>
        </p:nvSpPr>
        <p:spPr/>
        <p:txBody>
          <a:bodyPr/>
          <a:lstStyle/>
          <a:p>
            <a:r>
              <a:rPr lang="en-US" dirty="0"/>
              <a:t>Database that consists of two or more files located in different sites either on the same network or on entirely different networks.</a:t>
            </a:r>
          </a:p>
          <a:p>
            <a:r>
              <a:rPr lang="en-US" dirty="0"/>
              <a:t>The distributive database management system(DDBMS) synchronizes all the data periodically and ensures that data updates and deletes performed at one location will be automatically reflected in the data stored elsewhere.</a:t>
            </a:r>
            <a:endParaRPr lang="en-MY" dirty="0"/>
          </a:p>
          <a:p>
            <a:endParaRPr lang="en-MY" dirty="0"/>
          </a:p>
        </p:txBody>
      </p:sp>
    </p:spTree>
    <p:extLst>
      <p:ext uri="{BB962C8B-B14F-4D97-AF65-F5344CB8AC3E}">
        <p14:creationId xmlns:p14="http://schemas.microsoft.com/office/powerpoint/2010/main" val="2971560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052B717E-679E-41A4-B95A-8F7DFAD3F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3">
            <a:extLst>
              <a:ext uri="{FF2B5EF4-FFF2-40B4-BE49-F238E27FC236}">
                <a16:creationId xmlns:a16="http://schemas.microsoft.com/office/drawing/2014/main" id="{0B0EB278-F8C7-43AD-BCE2-A2F4D98C4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1"/>
            <a:ext cx="7960944" cy="6859759"/>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3837993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3837993 w 6125882"/>
              <a:gd name="connsiteY4" fmla="*/ 0 h 6857998"/>
              <a:gd name="connsiteX0" fmla="*/ 3244301 w 6125882"/>
              <a:gd name="connsiteY0" fmla="*/ 0 h 6868949"/>
              <a:gd name="connsiteX1" fmla="*/ 6125882 w 6125882"/>
              <a:gd name="connsiteY1" fmla="*/ 10951 h 6868949"/>
              <a:gd name="connsiteX2" fmla="*/ 6125882 w 6125882"/>
              <a:gd name="connsiteY2" fmla="*/ 6868949 h 6868949"/>
              <a:gd name="connsiteX3" fmla="*/ 0 w 6125882"/>
              <a:gd name="connsiteY3" fmla="*/ 6856996 h 6868949"/>
              <a:gd name="connsiteX4" fmla="*/ 3244301 w 6125882"/>
              <a:gd name="connsiteY4" fmla="*/ 0 h 6868949"/>
              <a:gd name="connsiteX0" fmla="*/ 3010169 w 6125882"/>
              <a:gd name="connsiteY0" fmla="*/ 0 h 6868949"/>
              <a:gd name="connsiteX1" fmla="*/ 6125882 w 6125882"/>
              <a:gd name="connsiteY1" fmla="*/ 10951 h 6868949"/>
              <a:gd name="connsiteX2" fmla="*/ 6125882 w 6125882"/>
              <a:gd name="connsiteY2" fmla="*/ 6868949 h 6868949"/>
              <a:gd name="connsiteX3" fmla="*/ 0 w 6125882"/>
              <a:gd name="connsiteY3" fmla="*/ 6856996 h 6868949"/>
              <a:gd name="connsiteX4" fmla="*/ 3010169 w 6125882"/>
              <a:gd name="connsiteY4" fmla="*/ 0 h 6868949"/>
              <a:gd name="connsiteX0" fmla="*/ 2951635 w 6067348"/>
              <a:gd name="connsiteY0" fmla="*/ 0 h 6868949"/>
              <a:gd name="connsiteX1" fmla="*/ 6067348 w 6067348"/>
              <a:gd name="connsiteY1" fmla="*/ 10951 h 6868949"/>
              <a:gd name="connsiteX2" fmla="*/ 6067348 w 6067348"/>
              <a:gd name="connsiteY2" fmla="*/ 6868949 h 6868949"/>
              <a:gd name="connsiteX3" fmla="*/ 0 w 6067348"/>
              <a:gd name="connsiteY3" fmla="*/ 6867946 h 6868949"/>
              <a:gd name="connsiteX4" fmla="*/ 2951635 w 6067348"/>
              <a:gd name="connsiteY4" fmla="*/ 0 h 6868949"/>
              <a:gd name="connsiteX0" fmla="*/ 2762929 w 6067348"/>
              <a:gd name="connsiteY0" fmla="*/ 0 h 6859759"/>
              <a:gd name="connsiteX1" fmla="*/ 6067348 w 6067348"/>
              <a:gd name="connsiteY1" fmla="*/ 1761 h 6859759"/>
              <a:gd name="connsiteX2" fmla="*/ 6067348 w 6067348"/>
              <a:gd name="connsiteY2" fmla="*/ 6859759 h 6859759"/>
              <a:gd name="connsiteX3" fmla="*/ 0 w 6067348"/>
              <a:gd name="connsiteY3" fmla="*/ 6858756 h 6859759"/>
              <a:gd name="connsiteX4" fmla="*/ 2762929 w 6067348"/>
              <a:gd name="connsiteY4" fmla="*/ 0 h 6859759"/>
              <a:gd name="connsiteX0" fmla="*/ 2675315 w 6067348"/>
              <a:gd name="connsiteY0" fmla="*/ 0 h 6859759"/>
              <a:gd name="connsiteX1" fmla="*/ 6067348 w 6067348"/>
              <a:gd name="connsiteY1" fmla="*/ 1761 h 6859759"/>
              <a:gd name="connsiteX2" fmla="*/ 6067348 w 6067348"/>
              <a:gd name="connsiteY2" fmla="*/ 6859759 h 6859759"/>
              <a:gd name="connsiteX3" fmla="*/ 0 w 6067348"/>
              <a:gd name="connsiteY3" fmla="*/ 6858756 h 6859759"/>
              <a:gd name="connsiteX4" fmla="*/ 2675315 w 6067348"/>
              <a:gd name="connsiteY4" fmla="*/ 0 h 6859759"/>
              <a:gd name="connsiteX0" fmla="*/ 2446171 w 5838204"/>
              <a:gd name="connsiteY0" fmla="*/ 0 h 6859759"/>
              <a:gd name="connsiteX1" fmla="*/ 5838204 w 5838204"/>
              <a:gd name="connsiteY1" fmla="*/ 1761 h 6859759"/>
              <a:gd name="connsiteX2" fmla="*/ 5838204 w 5838204"/>
              <a:gd name="connsiteY2" fmla="*/ 6859759 h 6859759"/>
              <a:gd name="connsiteX3" fmla="*/ 0 w 5838204"/>
              <a:gd name="connsiteY3" fmla="*/ 6858756 h 6859759"/>
              <a:gd name="connsiteX4" fmla="*/ 2446171 w 5838204"/>
              <a:gd name="connsiteY4" fmla="*/ 0 h 6859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204" h="6859759">
                <a:moveTo>
                  <a:pt x="2446171" y="0"/>
                </a:moveTo>
                <a:lnTo>
                  <a:pt x="5838204" y="1761"/>
                </a:lnTo>
                <a:lnTo>
                  <a:pt x="5838204" y="6859759"/>
                </a:lnTo>
                <a:lnTo>
                  <a:pt x="0" y="6858756"/>
                </a:lnTo>
                <a:lnTo>
                  <a:pt x="244617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F4CC1F-1E31-4657-B816-BAAF1307469C}"/>
              </a:ext>
            </a:extLst>
          </p:cNvPr>
          <p:cNvSpPr>
            <a:spLocks noGrp="1"/>
          </p:cNvSpPr>
          <p:nvPr>
            <p:ph type="title"/>
          </p:nvPr>
        </p:nvSpPr>
        <p:spPr>
          <a:xfrm>
            <a:off x="357569" y="219836"/>
            <a:ext cx="4768938" cy="3818667"/>
          </a:xfrm>
        </p:spPr>
        <p:txBody>
          <a:bodyPr vert="horz" lIns="91440" tIns="45720" rIns="91440" bIns="45720" rtlCol="0" anchor="b">
            <a:normAutofit/>
          </a:bodyPr>
          <a:lstStyle/>
          <a:p>
            <a:pPr algn="ctr"/>
            <a:r>
              <a:rPr lang="en-US" sz="5000" i="0" dirty="0">
                <a:solidFill>
                  <a:schemeClr val="bg2">
                    <a:lumMod val="50000"/>
                  </a:schemeClr>
                </a:solidFill>
              </a:rPr>
              <a:t>DISTRIBUTIVE DATABASES</a:t>
            </a:r>
          </a:p>
        </p:txBody>
      </p:sp>
      <p:cxnSp>
        <p:nvCxnSpPr>
          <p:cNvPr id="27" name="Straight Connector 26">
            <a:extLst>
              <a:ext uri="{FF2B5EF4-FFF2-40B4-BE49-F238E27FC236}">
                <a16:creationId xmlns:a16="http://schemas.microsoft.com/office/drawing/2014/main" id="{50A7A0AD-25ED-4137-AA04-A0E36CAA8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1187" y="10631"/>
            <a:ext cx="876073" cy="68580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186F20B-6445-4368-B022-F9EABF15AE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307961" y="640726"/>
            <a:ext cx="2884039" cy="621727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F97BBF-9EBF-4BEE-B39C-E6C666941D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4086" y="0"/>
            <a:ext cx="2757914" cy="142520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F3CD1350-BA82-4A61-90BF-FFF4A4986D77}"/>
              </a:ext>
            </a:extLst>
          </p:cNvPr>
          <p:cNvPicPr>
            <a:picLocks noGrp="1" noChangeAspect="1"/>
          </p:cNvPicPr>
          <p:nvPr>
            <p:ph idx="1"/>
          </p:nvPr>
        </p:nvPicPr>
        <p:blipFill>
          <a:blip r:embed="rId2"/>
          <a:stretch>
            <a:fillRect/>
          </a:stretch>
        </p:blipFill>
        <p:spPr>
          <a:xfrm>
            <a:off x="5916979" y="712601"/>
            <a:ext cx="4993789" cy="5782635"/>
          </a:xfrm>
          <a:prstGeom prst="rect">
            <a:avLst/>
          </a:prstGeom>
        </p:spPr>
      </p:pic>
    </p:spTree>
    <p:extLst>
      <p:ext uri="{BB962C8B-B14F-4D97-AF65-F5344CB8AC3E}">
        <p14:creationId xmlns:p14="http://schemas.microsoft.com/office/powerpoint/2010/main" val="1746846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D560-8373-4329-97C8-710737008AF3}"/>
              </a:ext>
            </a:extLst>
          </p:cNvPr>
          <p:cNvSpPr>
            <a:spLocks noGrp="1"/>
          </p:cNvSpPr>
          <p:nvPr>
            <p:ph type="title"/>
          </p:nvPr>
        </p:nvSpPr>
        <p:spPr/>
        <p:txBody>
          <a:bodyPr/>
          <a:lstStyle/>
          <a:p>
            <a:pPr algn="ctr"/>
            <a:r>
              <a:rPr lang="en-MY" i="0" dirty="0">
                <a:solidFill>
                  <a:schemeClr val="bg2">
                    <a:lumMod val="50000"/>
                  </a:schemeClr>
                </a:solidFill>
              </a:rPr>
              <a:t>Commercial databases</a:t>
            </a:r>
          </a:p>
        </p:txBody>
      </p:sp>
      <p:sp>
        <p:nvSpPr>
          <p:cNvPr id="3" name="Content Placeholder 2">
            <a:extLst>
              <a:ext uri="{FF2B5EF4-FFF2-40B4-BE49-F238E27FC236}">
                <a16:creationId xmlns:a16="http://schemas.microsoft.com/office/drawing/2014/main" id="{08C04CFE-4674-4533-9DF5-AD09A24F40A6}"/>
              </a:ext>
            </a:extLst>
          </p:cNvPr>
          <p:cNvSpPr>
            <a:spLocks noGrp="1"/>
          </p:cNvSpPr>
          <p:nvPr>
            <p:ph idx="1"/>
          </p:nvPr>
        </p:nvSpPr>
        <p:spPr/>
        <p:txBody>
          <a:bodyPr/>
          <a:lstStyle/>
          <a:p>
            <a:r>
              <a:rPr lang="en-US" dirty="0"/>
              <a:t>Commercial databases are simply collections of information presented electronically. </a:t>
            </a:r>
          </a:p>
          <a:p>
            <a:r>
              <a:rPr lang="en-US" dirty="0"/>
              <a:t>Databases range in size from simple books made searchable to several billion records in the larger news databases.</a:t>
            </a:r>
          </a:p>
          <a:p>
            <a:r>
              <a:rPr lang="en-US" dirty="0"/>
              <a:t>Access is offered to the public or selected individuals for a fee.</a:t>
            </a:r>
          </a:p>
          <a:p>
            <a:r>
              <a:rPr lang="en-US" dirty="0"/>
              <a:t>Most designed for organizational and individual use</a:t>
            </a:r>
          </a:p>
          <a:p>
            <a:r>
              <a:rPr lang="en-US" dirty="0"/>
              <a:t>Also referred to as information utilities or data banks</a:t>
            </a:r>
          </a:p>
          <a:p>
            <a:endParaRPr lang="en-MY" dirty="0"/>
          </a:p>
        </p:txBody>
      </p:sp>
    </p:spTree>
    <p:extLst>
      <p:ext uri="{BB962C8B-B14F-4D97-AF65-F5344CB8AC3E}">
        <p14:creationId xmlns:p14="http://schemas.microsoft.com/office/powerpoint/2010/main" val="3257340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430E9F-3B61-4A75-9A34-1EF839CC7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5A93CC3-99AA-471D-9142-5BD2235D6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D5A1EFF-2E6F-4210-A283-AF9BE5B07C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C9A7BB-4074-4704-B5B6-B526355DFE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78117"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5622E3-2C65-496F-9C3F-CBEE21924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1299548"/>
            <a:ext cx="1769035" cy="6955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ED111D-3746-4B9C-AEE8-7AB8346701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71094"/>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AE1D3C-1EF9-4A89-B613-EE7B789102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0"/>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15D719-C14B-4E9F-8327-C3636FF40B31}"/>
              </a:ext>
            </a:extLst>
          </p:cNvPr>
          <p:cNvSpPr>
            <a:spLocks noGrp="1"/>
          </p:cNvSpPr>
          <p:nvPr>
            <p:ph type="title"/>
          </p:nvPr>
        </p:nvSpPr>
        <p:spPr>
          <a:xfrm>
            <a:off x="1129553" y="497395"/>
            <a:ext cx="10064376" cy="1229756"/>
          </a:xfrm>
        </p:spPr>
        <p:txBody>
          <a:bodyPr>
            <a:normAutofit/>
          </a:bodyPr>
          <a:lstStyle/>
          <a:p>
            <a:pPr algn="ctr"/>
            <a:r>
              <a:rPr lang="en-MY" i="0" dirty="0">
                <a:solidFill>
                  <a:schemeClr val="bg2">
                    <a:lumMod val="50000"/>
                  </a:schemeClr>
                </a:solidFill>
              </a:rPr>
              <a:t>Databases uses and security</a:t>
            </a:r>
          </a:p>
        </p:txBody>
      </p:sp>
      <p:cxnSp>
        <p:nvCxnSpPr>
          <p:cNvPr id="23" name="Straight Connector 22">
            <a:extLst>
              <a:ext uri="{FF2B5EF4-FFF2-40B4-BE49-F238E27FC236}">
                <a16:creationId xmlns:a16="http://schemas.microsoft.com/office/drawing/2014/main" id="{6DE80A3F-530A-4181-887F-9AAF6DCBFC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14436"/>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4BAA63C-23E8-4DCE-9F6A-BBFA3411F901}"/>
              </a:ext>
            </a:extLst>
          </p:cNvPr>
          <p:cNvGraphicFramePr>
            <a:graphicFrameLocks noGrp="1"/>
          </p:cNvGraphicFramePr>
          <p:nvPr>
            <p:ph idx="1"/>
            <p:extLst>
              <p:ext uri="{D42A27DB-BD31-4B8C-83A1-F6EECF244321}">
                <p14:modId xmlns:p14="http://schemas.microsoft.com/office/powerpoint/2010/main" val="1255405646"/>
              </p:ext>
            </p:extLst>
          </p:nvPr>
        </p:nvGraphicFramePr>
        <p:xfrm>
          <a:off x="818708" y="2552700"/>
          <a:ext cx="10712302" cy="3503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5521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1BAC-AC3C-425C-82EF-7A2CC58B68B5}"/>
              </a:ext>
            </a:extLst>
          </p:cNvPr>
          <p:cNvSpPr>
            <a:spLocks noGrp="1"/>
          </p:cNvSpPr>
          <p:nvPr>
            <p:ph type="title"/>
          </p:nvPr>
        </p:nvSpPr>
        <p:spPr/>
        <p:txBody>
          <a:bodyPr>
            <a:normAutofit/>
          </a:bodyPr>
          <a:lstStyle/>
          <a:p>
            <a:r>
              <a:rPr lang="en-MY" sz="3200" b="1" i="0" dirty="0">
                <a:solidFill>
                  <a:schemeClr val="tx2">
                    <a:lumMod val="75000"/>
                    <a:lumOff val="25000"/>
                  </a:schemeClr>
                </a:solidFill>
              </a:rPr>
              <a:t>Database security</a:t>
            </a:r>
          </a:p>
        </p:txBody>
      </p:sp>
      <p:sp>
        <p:nvSpPr>
          <p:cNvPr id="3" name="Content Placeholder 2">
            <a:extLst>
              <a:ext uri="{FF2B5EF4-FFF2-40B4-BE49-F238E27FC236}">
                <a16:creationId xmlns:a16="http://schemas.microsoft.com/office/drawing/2014/main" id="{AA6B1FF0-38E0-4484-8D41-5231B5A86F43}"/>
              </a:ext>
            </a:extLst>
          </p:cNvPr>
          <p:cNvSpPr>
            <a:spLocks noGrp="1"/>
          </p:cNvSpPr>
          <p:nvPr>
            <p:ph idx="1"/>
          </p:nvPr>
        </p:nvSpPr>
        <p:spPr/>
        <p:txBody>
          <a:bodyPr/>
          <a:lstStyle/>
          <a:p>
            <a:pPr marL="0" indent="0">
              <a:buNone/>
            </a:pPr>
            <a:r>
              <a:rPr lang="en-MY" b="1" dirty="0"/>
              <a:t>Security issues</a:t>
            </a:r>
            <a:r>
              <a:rPr lang="en-MY" dirty="0"/>
              <a:t>:</a:t>
            </a:r>
          </a:p>
          <a:p>
            <a:r>
              <a:rPr lang="en-MY" dirty="0"/>
              <a:t>Virus and malware</a:t>
            </a:r>
          </a:p>
          <a:p>
            <a:r>
              <a:rPr lang="en-MY" dirty="0"/>
              <a:t>Data breach </a:t>
            </a:r>
          </a:p>
          <a:p>
            <a:r>
              <a:rPr lang="en-MY" dirty="0"/>
              <a:t>Data leaked</a:t>
            </a:r>
          </a:p>
          <a:p>
            <a:r>
              <a:rPr lang="en-MY" dirty="0"/>
              <a:t>Stolen data</a:t>
            </a:r>
          </a:p>
          <a:p>
            <a:r>
              <a:rPr lang="en-MY" dirty="0"/>
              <a:t>Malicious insiders</a:t>
            </a:r>
          </a:p>
          <a:p>
            <a:endParaRPr lang="en-MY" dirty="0"/>
          </a:p>
        </p:txBody>
      </p:sp>
    </p:spTree>
    <p:extLst>
      <p:ext uri="{BB962C8B-B14F-4D97-AF65-F5344CB8AC3E}">
        <p14:creationId xmlns:p14="http://schemas.microsoft.com/office/powerpoint/2010/main" val="1348792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3">
            <a:extLst>
              <a:ext uri="{FF2B5EF4-FFF2-40B4-BE49-F238E27FC236}">
                <a16:creationId xmlns:a16="http://schemas.microsoft.com/office/drawing/2014/main" id="{8CECB99A-E2AB-482F-A307-487955310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50"/>
            <a:ext cx="5676966" cy="6869953"/>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0885" h="6869951">
                <a:moveTo>
                  <a:pt x="1754909" y="0"/>
                </a:moveTo>
                <a:lnTo>
                  <a:pt x="6430885" y="11953"/>
                </a:lnTo>
                <a:lnTo>
                  <a:pt x="6430885" y="6869951"/>
                </a:lnTo>
                <a:lnTo>
                  <a:pt x="0" y="6869951"/>
                </a:lnTo>
                <a:lnTo>
                  <a:pt x="175490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3F3D78-B835-45DE-85CE-13798E85C764}"/>
              </a:ext>
            </a:extLst>
          </p:cNvPr>
          <p:cNvSpPr>
            <a:spLocks noGrp="1"/>
          </p:cNvSpPr>
          <p:nvPr>
            <p:ph type="title"/>
          </p:nvPr>
        </p:nvSpPr>
        <p:spPr>
          <a:xfrm>
            <a:off x="883920" y="800849"/>
            <a:ext cx="4065767" cy="3510553"/>
          </a:xfrm>
        </p:spPr>
        <p:txBody>
          <a:bodyPr anchor="t">
            <a:normAutofit/>
          </a:bodyPr>
          <a:lstStyle/>
          <a:p>
            <a:r>
              <a:rPr lang="en-MY" b="1" i="0"/>
              <a:t>Database security </a:t>
            </a:r>
          </a:p>
        </p:txBody>
      </p:sp>
      <p:sp>
        <p:nvSpPr>
          <p:cNvPr id="3" name="Content Placeholder 2">
            <a:extLst>
              <a:ext uri="{FF2B5EF4-FFF2-40B4-BE49-F238E27FC236}">
                <a16:creationId xmlns:a16="http://schemas.microsoft.com/office/drawing/2014/main" id="{7ED5E719-AEC5-4C82-9C52-3FD908334557}"/>
              </a:ext>
            </a:extLst>
          </p:cNvPr>
          <p:cNvSpPr>
            <a:spLocks noGrp="1"/>
          </p:cNvSpPr>
          <p:nvPr>
            <p:ph idx="1"/>
          </p:nvPr>
        </p:nvSpPr>
        <p:spPr>
          <a:xfrm>
            <a:off x="5895753" y="533400"/>
            <a:ext cx="5458046" cy="5791200"/>
          </a:xfrm>
        </p:spPr>
        <p:txBody>
          <a:bodyPr anchor="ctr">
            <a:normAutofit/>
          </a:bodyPr>
          <a:lstStyle/>
          <a:p>
            <a:r>
              <a:rPr lang="en-MY" dirty="0"/>
              <a:t>Database need to have security for example: antivirus and firewall.</a:t>
            </a:r>
          </a:p>
          <a:p>
            <a:r>
              <a:rPr lang="en-MY" dirty="0"/>
              <a:t>To protect data from breach of unauthorize person.</a:t>
            </a:r>
          </a:p>
          <a:p>
            <a:r>
              <a:rPr lang="en-MY" dirty="0"/>
              <a:t>To secure private data that has been stored in database.</a:t>
            </a:r>
          </a:p>
          <a:p>
            <a:r>
              <a:rPr lang="en-US" dirty="0"/>
              <a:t>Prevent malware or virus infections which can corrupt data and make system slow down.</a:t>
            </a:r>
            <a:endParaRPr lang="en-MY" dirty="0"/>
          </a:p>
          <a:p>
            <a:endParaRPr lang="en-MY" dirty="0"/>
          </a:p>
        </p:txBody>
      </p:sp>
      <p:cxnSp>
        <p:nvCxnSpPr>
          <p:cNvPr id="12" name="Straight Connector 11">
            <a:extLst>
              <a:ext uri="{FF2B5EF4-FFF2-40B4-BE49-F238E27FC236}">
                <a16:creationId xmlns:a16="http://schemas.microsoft.com/office/drawing/2014/main" id="{E8A66062-E0FE-4EE7-9840-EC05B87AC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4541520"/>
            <a:ext cx="5895754" cy="23105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2988236"/>
            <a:ext cx="2418079" cy="38876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427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BE9D3906-2326-41A8-81ED-03D3A38FB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A98FDB75-8534-4735-AF49-9D2EAF7D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C4EF532-641A-4CC5-A071-83BEEC207A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8502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27FDEB-5305-42B9-A3D6-0433559FD561}"/>
              </a:ext>
            </a:extLst>
          </p:cNvPr>
          <p:cNvSpPr>
            <a:spLocks noGrp="1"/>
          </p:cNvSpPr>
          <p:nvPr>
            <p:ph type="title"/>
          </p:nvPr>
        </p:nvSpPr>
        <p:spPr>
          <a:xfrm>
            <a:off x="1621879" y="891973"/>
            <a:ext cx="7747502" cy="3243995"/>
          </a:xfrm>
        </p:spPr>
        <p:txBody>
          <a:bodyPr vert="horz" lIns="91440" tIns="45720" rIns="91440" bIns="45720" rtlCol="0" anchor="b">
            <a:normAutofit/>
          </a:bodyPr>
          <a:lstStyle/>
          <a:p>
            <a:r>
              <a:rPr lang="en-US" sz="6600" i="0" dirty="0">
                <a:solidFill>
                  <a:schemeClr val="accent6">
                    <a:lumMod val="75000"/>
                  </a:schemeClr>
                </a:solidFill>
                <a:latin typeface="Lucida Handwriting" panose="03010101010101010101" pitchFamily="66" charset="0"/>
              </a:rPr>
              <a:t>THANK YOU</a:t>
            </a:r>
          </a:p>
        </p:txBody>
      </p:sp>
      <p:cxnSp>
        <p:nvCxnSpPr>
          <p:cNvPr id="27" name="Straight Connector 26">
            <a:extLst>
              <a:ext uri="{FF2B5EF4-FFF2-40B4-BE49-F238E27FC236}">
                <a16:creationId xmlns:a16="http://schemas.microsoft.com/office/drawing/2014/main" id="{13280B82-CD55-43FD-92C4-F05E2A8D13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0"/>
            <a:ext cx="5857239" cy="1437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0A4F542-D561-4AFB-8321-EB900BAF0A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94340" y="-1"/>
            <a:ext cx="1538837" cy="485018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4C10EA2-1BD8-4267-AA7D-AB8CCA53C3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37695" y="3096792"/>
            <a:ext cx="4754303" cy="174076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B04B14B-9533-46E5-A48D-58ECB1B40B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9202029" y="-12624"/>
            <a:ext cx="2103717" cy="485017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521483B-CE28-412B-9C71-9BE081E9DC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498840" y="0"/>
            <a:ext cx="3693158" cy="165336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852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1F87BA-6921-4712-9D9B-080CA848F1BB}"/>
              </a:ext>
            </a:extLst>
          </p:cNvPr>
          <p:cNvSpPr>
            <a:spLocks noGrp="1"/>
          </p:cNvSpPr>
          <p:nvPr>
            <p:ph type="title"/>
          </p:nvPr>
        </p:nvSpPr>
        <p:spPr>
          <a:xfrm>
            <a:off x="5146159" y="685800"/>
            <a:ext cx="6238688" cy="1382233"/>
          </a:xfrm>
        </p:spPr>
        <p:txBody>
          <a:bodyPr>
            <a:normAutofit/>
          </a:bodyPr>
          <a:lstStyle/>
          <a:p>
            <a:r>
              <a:rPr lang="en-US" b="1" i="0" dirty="0">
                <a:ln w="6600">
                  <a:solidFill>
                    <a:schemeClr val="accent2"/>
                  </a:solidFill>
                  <a:prstDash val="solid"/>
                </a:ln>
                <a:solidFill>
                  <a:schemeClr val="tx2">
                    <a:lumMod val="50000"/>
                    <a:lumOff val="50000"/>
                  </a:schemeClr>
                </a:solidFill>
              </a:rPr>
              <a:t>LOGICAL VIEW</a:t>
            </a:r>
          </a:p>
        </p:txBody>
      </p:sp>
      <p:pic>
        <p:nvPicPr>
          <p:cNvPr id="5" name="Picture 4">
            <a:extLst>
              <a:ext uri="{FF2B5EF4-FFF2-40B4-BE49-F238E27FC236}">
                <a16:creationId xmlns:a16="http://schemas.microsoft.com/office/drawing/2014/main" id="{2418F638-AAF8-4696-9E50-A46AC3CC3A8F}"/>
              </a:ext>
            </a:extLst>
          </p:cNvPr>
          <p:cNvPicPr>
            <a:picLocks noChangeAspect="1"/>
          </p:cNvPicPr>
          <p:nvPr/>
        </p:nvPicPr>
        <p:blipFill rotWithShape="1">
          <a:blip r:embed="rId2"/>
          <a:srcRect l="55931" r="-2" b="-2"/>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3" name="Content Placeholder 2">
            <a:extLst>
              <a:ext uri="{FF2B5EF4-FFF2-40B4-BE49-F238E27FC236}">
                <a16:creationId xmlns:a16="http://schemas.microsoft.com/office/drawing/2014/main" id="{0950CEE3-95E3-4E17-96B0-624ED659406F}"/>
              </a:ext>
            </a:extLst>
          </p:cNvPr>
          <p:cNvSpPr>
            <a:spLocks noGrp="1"/>
          </p:cNvSpPr>
          <p:nvPr>
            <p:ph idx="1"/>
          </p:nvPr>
        </p:nvSpPr>
        <p:spPr>
          <a:xfrm>
            <a:off x="5146158" y="2301949"/>
            <a:ext cx="6238687" cy="4022650"/>
          </a:xfrm>
        </p:spPr>
        <p:txBody>
          <a:bodyPr>
            <a:normAutofit/>
          </a:bodyPr>
          <a:lstStyle/>
          <a:p>
            <a:pPr>
              <a:lnSpc>
                <a:spcPct val="90000"/>
              </a:lnSpc>
            </a:pPr>
            <a:r>
              <a:rPr lang="en-MY" dirty="0"/>
              <a:t>Logical view is one way of viewing the database. </a:t>
            </a:r>
            <a:endParaRPr lang="en-MY"/>
          </a:p>
          <a:p>
            <a:pPr>
              <a:lnSpc>
                <a:spcPct val="90000"/>
              </a:lnSpc>
            </a:pPr>
            <a:r>
              <a:rPr lang="en-MY" dirty="0"/>
              <a:t>Logical view - is designed to suit the need of different users by representing data in a meaningful format relevant to the specific user. </a:t>
            </a:r>
            <a:endParaRPr lang="en-MY"/>
          </a:p>
          <a:p>
            <a:pPr>
              <a:lnSpc>
                <a:spcPct val="90000"/>
              </a:lnSpc>
            </a:pPr>
            <a:r>
              <a:rPr lang="en-MY" dirty="0"/>
              <a:t>It tells the users, in their own term or definition, what is contained in the database. </a:t>
            </a:r>
            <a:endParaRPr lang="en-MY"/>
          </a:p>
          <a:p>
            <a:pPr>
              <a:lnSpc>
                <a:spcPct val="90000"/>
              </a:lnSpc>
            </a:pPr>
            <a:r>
              <a:rPr lang="en-MY" dirty="0"/>
              <a:t>It is concerned with the functionality that the system provides to users.</a:t>
            </a:r>
            <a:endParaRPr lang="en-MY"/>
          </a:p>
          <a:p>
            <a:pPr>
              <a:lnSpc>
                <a:spcPct val="90000"/>
              </a:lnSpc>
            </a:pPr>
            <a:r>
              <a:rPr lang="en-MY" dirty="0"/>
              <a:t>There can be numerous logical views of a database to suit the needs of the users.</a:t>
            </a:r>
            <a:endParaRPr lang="en-MY"/>
          </a:p>
          <a:p>
            <a:pPr>
              <a:lnSpc>
                <a:spcPct val="90000"/>
              </a:lnSpc>
            </a:pPr>
            <a:endParaRPr lang="en-MY"/>
          </a:p>
        </p:txBody>
      </p:sp>
      <p:cxnSp>
        <p:nvCxnSpPr>
          <p:cNvPr id="11" name="Straight Connector 10">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480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122F7E-BE38-4ED6-B882-31F599E0D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544226B-D7D2-40B5-9D20-C68AEA43AF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0"/>
            <a:ext cx="6485860" cy="154172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2EC542-85CF-4333-82BD-70DDC109C9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1116"/>
            <a:ext cx="12192000" cy="109158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F034C63-BEE3-4907-BEC0-8E10958AFAF0}"/>
              </a:ext>
            </a:extLst>
          </p:cNvPr>
          <p:cNvSpPr>
            <a:spLocks noGrp="1"/>
          </p:cNvSpPr>
          <p:nvPr>
            <p:ph type="title"/>
          </p:nvPr>
        </p:nvSpPr>
        <p:spPr>
          <a:xfrm>
            <a:off x="616449" y="427058"/>
            <a:ext cx="10774222" cy="1431151"/>
          </a:xfrm>
        </p:spPr>
        <p:txBody>
          <a:bodyPr>
            <a:normAutofit/>
          </a:bodyPr>
          <a:lstStyle/>
          <a:p>
            <a:pPr algn="ctr"/>
            <a:r>
              <a:rPr lang="en-MY" sz="3200" b="1" i="0" dirty="0">
                <a:solidFill>
                  <a:schemeClr val="tx2">
                    <a:lumMod val="75000"/>
                    <a:lumOff val="25000"/>
                  </a:schemeClr>
                </a:solidFill>
              </a:rPr>
              <a:t>Benefits of having both Physical and Logical Views in a database</a:t>
            </a:r>
          </a:p>
        </p:txBody>
      </p:sp>
      <p:graphicFrame>
        <p:nvGraphicFramePr>
          <p:cNvPr id="5" name="Content Placeholder 2">
            <a:extLst>
              <a:ext uri="{FF2B5EF4-FFF2-40B4-BE49-F238E27FC236}">
                <a16:creationId xmlns:a16="http://schemas.microsoft.com/office/drawing/2014/main" id="{0E17BCFD-0193-4DE5-BC90-16376CDD7A3F}"/>
              </a:ext>
            </a:extLst>
          </p:cNvPr>
          <p:cNvGraphicFramePr>
            <a:graphicFrameLocks noGrp="1"/>
          </p:cNvGraphicFramePr>
          <p:nvPr>
            <p:ph idx="1"/>
            <p:extLst>
              <p:ext uri="{D42A27DB-BD31-4B8C-83A1-F6EECF244321}">
                <p14:modId xmlns:p14="http://schemas.microsoft.com/office/powerpoint/2010/main" val="355182657"/>
              </p:ext>
            </p:extLst>
          </p:nvPr>
        </p:nvGraphicFramePr>
        <p:xfrm>
          <a:off x="830826" y="2099188"/>
          <a:ext cx="10559845" cy="3847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786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3E0373C-BDE9-4FAA-892A-B226DD970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3">
            <a:extLst>
              <a:ext uri="{FF2B5EF4-FFF2-40B4-BE49-F238E27FC236}">
                <a16:creationId xmlns:a16="http://schemas.microsoft.com/office/drawing/2014/main" id="{FC2BFFFF-16DA-434F-B48D-28B539690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5979"/>
            <a:ext cx="3448424" cy="693221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0EC444-CD3D-4F3F-B9D5-856517F3B4B8}"/>
              </a:ext>
            </a:extLst>
          </p:cNvPr>
          <p:cNvSpPr>
            <a:spLocks noGrp="1"/>
          </p:cNvSpPr>
          <p:nvPr>
            <p:ph type="title"/>
          </p:nvPr>
        </p:nvSpPr>
        <p:spPr>
          <a:xfrm>
            <a:off x="716282" y="675167"/>
            <a:ext cx="2289566" cy="3134833"/>
          </a:xfrm>
        </p:spPr>
        <p:txBody>
          <a:bodyPr anchor="t">
            <a:normAutofit/>
          </a:bodyPr>
          <a:lstStyle/>
          <a:p>
            <a:r>
              <a:rPr lang="en-MY" sz="2800" b="1" i="0" dirty="0">
                <a:solidFill>
                  <a:schemeClr val="tx2">
                    <a:lumMod val="75000"/>
                    <a:lumOff val="25000"/>
                  </a:schemeClr>
                </a:solidFill>
              </a:rPr>
              <a:t>Physical and Logical Views in the real world</a:t>
            </a:r>
          </a:p>
        </p:txBody>
      </p:sp>
      <p:cxnSp>
        <p:nvCxnSpPr>
          <p:cNvPr id="12" name="Straight Connector 11">
            <a:extLst>
              <a:ext uri="{FF2B5EF4-FFF2-40B4-BE49-F238E27FC236}">
                <a16:creationId xmlns:a16="http://schemas.microsoft.com/office/drawing/2014/main" id="{E8EAD419-2D3B-4CD6-A841-F11CA09440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E4A7FB-D3D6-46AE-AFBA-F13E7FCE0445}"/>
              </a:ext>
            </a:extLst>
          </p:cNvPr>
          <p:cNvSpPr>
            <a:spLocks noGrp="1"/>
          </p:cNvSpPr>
          <p:nvPr>
            <p:ph idx="1"/>
          </p:nvPr>
        </p:nvSpPr>
        <p:spPr>
          <a:xfrm>
            <a:off x="3900792" y="533400"/>
            <a:ext cx="7286018" cy="5791199"/>
          </a:xfrm>
        </p:spPr>
        <p:txBody>
          <a:bodyPr anchor="ctr">
            <a:normAutofit/>
          </a:bodyPr>
          <a:lstStyle/>
          <a:p>
            <a:pPr>
              <a:lnSpc>
                <a:spcPct val="90000"/>
              </a:lnSpc>
            </a:pPr>
            <a:r>
              <a:rPr lang="en-GB" sz="2700" dirty="0"/>
              <a:t>EXAMPLE: Employee database in a coffee shop would store lots of data like: </a:t>
            </a:r>
          </a:p>
          <a:p>
            <a:pPr>
              <a:lnSpc>
                <a:spcPct val="90000"/>
              </a:lnSpc>
              <a:buFont typeface="Wingdings" panose="05000000000000000000" pitchFamily="2" charset="2"/>
              <a:buChar char="q"/>
            </a:pPr>
            <a:r>
              <a:rPr lang="en-GB" sz="2700" u="sng" dirty="0"/>
              <a:t>employee id</a:t>
            </a:r>
          </a:p>
          <a:p>
            <a:pPr>
              <a:lnSpc>
                <a:spcPct val="90000"/>
              </a:lnSpc>
              <a:buFont typeface="Wingdings" panose="05000000000000000000" pitchFamily="2" charset="2"/>
              <a:buChar char="q"/>
            </a:pPr>
            <a:r>
              <a:rPr lang="en-GB" sz="2700" u="sng" dirty="0"/>
              <a:t>social security id</a:t>
            </a:r>
          </a:p>
          <a:p>
            <a:pPr>
              <a:lnSpc>
                <a:spcPct val="90000"/>
              </a:lnSpc>
              <a:buFont typeface="Wingdings" panose="05000000000000000000" pitchFamily="2" charset="2"/>
              <a:buChar char="q"/>
            </a:pPr>
            <a:r>
              <a:rPr lang="en-GB" sz="2700" u="sng" dirty="0"/>
              <a:t>numbers of complaints</a:t>
            </a:r>
          </a:p>
          <a:p>
            <a:pPr>
              <a:lnSpc>
                <a:spcPct val="90000"/>
              </a:lnSpc>
              <a:buFont typeface="Wingdings" panose="05000000000000000000" pitchFamily="2" charset="2"/>
              <a:buChar char="q"/>
            </a:pPr>
            <a:r>
              <a:rPr lang="en-GB" sz="2700" u="sng" dirty="0"/>
              <a:t>hours worked</a:t>
            </a:r>
          </a:p>
          <a:p>
            <a:pPr>
              <a:lnSpc>
                <a:spcPct val="90000"/>
              </a:lnSpc>
              <a:buFont typeface="Wingdings" panose="05000000000000000000" pitchFamily="2" charset="2"/>
              <a:buChar char="q"/>
            </a:pPr>
            <a:r>
              <a:rPr lang="en-GB" sz="2700" u="sng" dirty="0"/>
              <a:t>hourly rate</a:t>
            </a:r>
          </a:p>
          <a:p>
            <a:pPr>
              <a:lnSpc>
                <a:spcPct val="90000"/>
              </a:lnSpc>
              <a:buFont typeface="Wingdings" panose="05000000000000000000" pitchFamily="2" charset="2"/>
              <a:buChar char="q"/>
            </a:pPr>
            <a:r>
              <a:rPr lang="en-GB" sz="2700" u="sng" dirty="0"/>
              <a:t>vacation time</a:t>
            </a:r>
          </a:p>
          <a:p>
            <a:pPr>
              <a:lnSpc>
                <a:spcPct val="90000"/>
              </a:lnSpc>
              <a:buFont typeface="Wingdings" panose="05000000000000000000" pitchFamily="2" charset="2"/>
              <a:buChar char="q"/>
            </a:pPr>
            <a:r>
              <a:rPr lang="en-GB" sz="2700" u="sng" dirty="0"/>
              <a:t>sick days taken</a:t>
            </a:r>
          </a:p>
          <a:p>
            <a:pPr>
              <a:lnSpc>
                <a:spcPct val="90000"/>
              </a:lnSpc>
              <a:buFont typeface="Wingdings" panose="05000000000000000000" pitchFamily="2" charset="2"/>
              <a:buChar char="q"/>
            </a:pPr>
            <a:r>
              <a:rPr lang="en-GB" sz="2700" u="sng" dirty="0"/>
              <a:t>taxes paid and wage paid.</a:t>
            </a:r>
            <a:r>
              <a:rPr lang="en-GB" sz="2700" dirty="0"/>
              <a:t> </a:t>
            </a:r>
          </a:p>
          <a:p>
            <a:pPr>
              <a:lnSpc>
                <a:spcPct val="90000"/>
              </a:lnSpc>
            </a:pPr>
            <a:r>
              <a:rPr lang="en-GB" sz="2700" dirty="0"/>
              <a:t>However, managers and employees don’t need to see all the information of that database. </a:t>
            </a:r>
          </a:p>
          <a:p>
            <a:pPr>
              <a:lnSpc>
                <a:spcPct val="90000"/>
              </a:lnSpc>
            </a:pPr>
            <a:endParaRPr lang="en-MY" sz="2700" dirty="0"/>
          </a:p>
        </p:txBody>
      </p:sp>
    </p:spTree>
    <p:extLst>
      <p:ext uri="{BB962C8B-B14F-4D97-AF65-F5344CB8AC3E}">
        <p14:creationId xmlns:p14="http://schemas.microsoft.com/office/powerpoint/2010/main" val="669229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1FCB5-07AB-4BC0-9DC3-D2652DADA9A9}"/>
              </a:ext>
            </a:extLst>
          </p:cNvPr>
          <p:cNvSpPr>
            <a:spLocks noGrp="1"/>
          </p:cNvSpPr>
          <p:nvPr>
            <p:ph type="title"/>
          </p:nvPr>
        </p:nvSpPr>
        <p:spPr/>
        <p:txBody>
          <a:bodyPr>
            <a:normAutofit/>
          </a:bodyPr>
          <a:lstStyle/>
          <a:p>
            <a:r>
              <a:rPr lang="en-MY" sz="3200" b="1" i="0" dirty="0">
                <a:solidFill>
                  <a:schemeClr val="tx2">
                    <a:lumMod val="75000"/>
                    <a:lumOff val="25000"/>
                  </a:schemeClr>
                </a:solidFill>
              </a:rPr>
              <a:t>Physical and Logical Views in the real world</a:t>
            </a:r>
          </a:p>
        </p:txBody>
      </p:sp>
      <p:sp>
        <p:nvSpPr>
          <p:cNvPr id="3" name="Content Placeholder 2">
            <a:extLst>
              <a:ext uri="{FF2B5EF4-FFF2-40B4-BE49-F238E27FC236}">
                <a16:creationId xmlns:a16="http://schemas.microsoft.com/office/drawing/2014/main" id="{E1A7C119-ACF2-4CC1-9257-5D963A3F67B8}"/>
              </a:ext>
            </a:extLst>
          </p:cNvPr>
          <p:cNvSpPr>
            <a:spLocks noGrp="1"/>
          </p:cNvSpPr>
          <p:nvPr>
            <p:ph idx="1"/>
          </p:nvPr>
        </p:nvSpPr>
        <p:spPr/>
        <p:txBody>
          <a:bodyPr/>
          <a:lstStyle/>
          <a:p>
            <a:r>
              <a:rPr lang="en-MY" dirty="0"/>
              <a:t>For managers, data like numbers of complaints, hours work and wage paid would be necessary for them to monitor the cost and access employee performance. </a:t>
            </a:r>
          </a:p>
          <a:p>
            <a:r>
              <a:rPr lang="en-MY" dirty="0"/>
              <a:t>Managers do not need see the data like social security as those are personal information of the employee. </a:t>
            </a:r>
          </a:p>
          <a:p>
            <a:endParaRPr lang="en-MY" dirty="0"/>
          </a:p>
        </p:txBody>
      </p:sp>
    </p:spTree>
    <p:extLst>
      <p:ext uri="{BB962C8B-B14F-4D97-AF65-F5344CB8AC3E}">
        <p14:creationId xmlns:p14="http://schemas.microsoft.com/office/powerpoint/2010/main" val="1755246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4F07A-D2CF-44C5-9ACB-934D76C69C3C}"/>
              </a:ext>
            </a:extLst>
          </p:cNvPr>
          <p:cNvSpPr>
            <a:spLocks noGrp="1"/>
          </p:cNvSpPr>
          <p:nvPr>
            <p:ph type="title"/>
          </p:nvPr>
        </p:nvSpPr>
        <p:spPr/>
        <p:txBody>
          <a:bodyPr>
            <a:normAutofit/>
          </a:bodyPr>
          <a:lstStyle/>
          <a:p>
            <a:r>
              <a:rPr lang="en-MY" sz="3600" b="1" i="0" dirty="0">
                <a:solidFill>
                  <a:schemeClr val="tx2">
                    <a:lumMod val="75000"/>
                    <a:lumOff val="25000"/>
                  </a:schemeClr>
                </a:solidFill>
              </a:rPr>
              <a:t>Physical and Logical Views in the real world</a:t>
            </a:r>
            <a:endParaRPr lang="en-MY" b="1" i="0" dirty="0"/>
          </a:p>
        </p:txBody>
      </p:sp>
      <p:sp>
        <p:nvSpPr>
          <p:cNvPr id="3" name="Content Placeholder 2">
            <a:extLst>
              <a:ext uri="{FF2B5EF4-FFF2-40B4-BE49-F238E27FC236}">
                <a16:creationId xmlns:a16="http://schemas.microsoft.com/office/drawing/2014/main" id="{070A3A70-3DD5-4670-862F-644115F2B4FB}"/>
              </a:ext>
            </a:extLst>
          </p:cNvPr>
          <p:cNvSpPr>
            <a:spLocks noGrp="1"/>
          </p:cNvSpPr>
          <p:nvPr>
            <p:ph idx="1"/>
          </p:nvPr>
        </p:nvSpPr>
        <p:spPr/>
        <p:txBody>
          <a:bodyPr>
            <a:normAutofit/>
          </a:bodyPr>
          <a:lstStyle/>
          <a:p>
            <a:pPr marL="0" indent="0" fontAlgn="t">
              <a:buNone/>
            </a:pPr>
            <a:endParaRPr lang="en-MY" dirty="0">
              <a:effectLst/>
            </a:endParaRPr>
          </a:p>
          <a:p>
            <a:pPr marL="0" indent="0">
              <a:buNone/>
            </a:pP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graphicFrame>
        <p:nvGraphicFramePr>
          <p:cNvPr id="4" name="Table 4">
            <a:extLst>
              <a:ext uri="{FF2B5EF4-FFF2-40B4-BE49-F238E27FC236}">
                <a16:creationId xmlns:a16="http://schemas.microsoft.com/office/drawing/2014/main" id="{CD81525B-0AE1-4F3B-B68A-0A704E26C707}"/>
              </a:ext>
            </a:extLst>
          </p:cNvPr>
          <p:cNvGraphicFramePr>
            <a:graphicFrameLocks noGrp="1"/>
          </p:cNvGraphicFramePr>
          <p:nvPr>
            <p:extLst>
              <p:ext uri="{D42A27DB-BD31-4B8C-83A1-F6EECF244321}">
                <p14:modId xmlns:p14="http://schemas.microsoft.com/office/powerpoint/2010/main" val="3801913820"/>
              </p:ext>
            </p:extLst>
          </p:nvPr>
        </p:nvGraphicFramePr>
        <p:xfrm>
          <a:off x="2906712" y="2453216"/>
          <a:ext cx="6378576" cy="2421679"/>
        </p:xfrm>
        <a:graphic>
          <a:graphicData uri="http://schemas.openxmlformats.org/drawingml/2006/table">
            <a:tbl>
              <a:tblPr firstRow="1" bandRow="1">
                <a:tableStyleId>{5C22544A-7EE6-4342-B048-85BDC9FD1C3A}</a:tableStyleId>
              </a:tblPr>
              <a:tblGrid>
                <a:gridCol w="3178175">
                  <a:extLst>
                    <a:ext uri="{9D8B030D-6E8A-4147-A177-3AD203B41FA5}">
                      <a16:colId xmlns:a16="http://schemas.microsoft.com/office/drawing/2014/main" val="1767393676"/>
                    </a:ext>
                  </a:extLst>
                </a:gridCol>
                <a:gridCol w="3200401">
                  <a:extLst>
                    <a:ext uri="{9D8B030D-6E8A-4147-A177-3AD203B41FA5}">
                      <a16:colId xmlns:a16="http://schemas.microsoft.com/office/drawing/2014/main" val="1002905353"/>
                    </a:ext>
                  </a:extLst>
                </a:gridCol>
              </a:tblGrid>
              <a:tr h="394759">
                <a:tc>
                  <a:txBody>
                    <a:bodyPr/>
                    <a:lstStyle/>
                    <a:p>
                      <a:r>
                        <a:rPr lang="en-MY" dirty="0"/>
                        <a:t>EMPLOYEE DATABASE</a:t>
                      </a:r>
                    </a:p>
                  </a:txBody>
                  <a:tcPr/>
                </a:tc>
                <a:tc>
                  <a:txBody>
                    <a:bodyPr/>
                    <a:lstStyle/>
                    <a:p>
                      <a:r>
                        <a:rPr lang="en-MY" dirty="0"/>
                        <a:t>MANAGER DATABASE</a:t>
                      </a:r>
                    </a:p>
                  </a:txBody>
                  <a:tcPr/>
                </a:tc>
                <a:extLst>
                  <a:ext uri="{0D108BD9-81ED-4DB2-BD59-A6C34878D82A}">
                    <a16:rowId xmlns:a16="http://schemas.microsoft.com/office/drawing/2014/main" val="762972979"/>
                  </a:ext>
                </a:extLst>
              </a:tr>
              <a:tr h="370840">
                <a:tc>
                  <a:txBody>
                    <a:bodyPr/>
                    <a:lstStyle/>
                    <a:p>
                      <a:r>
                        <a:rPr lang="en-MY" dirty="0"/>
                        <a:t>Employee ID</a:t>
                      </a:r>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dirty="0"/>
                        <a:t>Number of complaints</a:t>
                      </a:r>
                    </a:p>
                  </a:txBody>
                  <a:tcPr/>
                </a:tc>
                <a:extLst>
                  <a:ext uri="{0D108BD9-81ED-4DB2-BD59-A6C34878D82A}">
                    <a16:rowId xmlns:a16="http://schemas.microsoft.com/office/drawing/2014/main" val="1828846500"/>
                  </a:ext>
                </a:extLst>
              </a:tr>
              <a:tr h="370840">
                <a:tc>
                  <a:txBody>
                    <a:bodyPr/>
                    <a:lstStyle/>
                    <a:p>
                      <a:r>
                        <a:rPr lang="en-MY" dirty="0"/>
                        <a:t>Social security ID</a:t>
                      </a:r>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800" dirty="0"/>
                        <a:t>Hours worked</a:t>
                      </a:r>
                    </a:p>
                  </a:txBody>
                  <a:tcPr/>
                </a:tc>
                <a:extLst>
                  <a:ext uri="{0D108BD9-81ED-4DB2-BD59-A6C34878D82A}">
                    <a16:rowId xmlns:a16="http://schemas.microsoft.com/office/drawing/2014/main" val="628291772"/>
                  </a:ext>
                </a:extLst>
              </a:tr>
              <a:tr h="370840">
                <a:tc>
                  <a:txBody>
                    <a:bodyPr/>
                    <a:lstStyle/>
                    <a:p>
                      <a:r>
                        <a:rPr lang="en-MY" dirty="0"/>
                        <a:t>Hourly rate</a:t>
                      </a:r>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800" dirty="0"/>
                        <a:t>Wages Paid</a:t>
                      </a:r>
                    </a:p>
                  </a:txBody>
                  <a:tcPr/>
                </a:tc>
                <a:extLst>
                  <a:ext uri="{0D108BD9-81ED-4DB2-BD59-A6C34878D82A}">
                    <a16:rowId xmlns:a16="http://schemas.microsoft.com/office/drawing/2014/main" val="3168367389"/>
                  </a:ext>
                </a:extLst>
              </a:tr>
              <a:tr h="370840">
                <a:tc>
                  <a:txBody>
                    <a:bodyPr/>
                    <a:lstStyle/>
                    <a:p>
                      <a:r>
                        <a:rPr lang="en-MY" dirty="0"/>
                        <a:t>Vacation time</a:t>
                      </a:r>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lang="en-US" sz="2400" dirty="0"/>
                    </a:p>
                  </a:txBody>
                  <a:tcPr/>
                </a:tc>
                <a:extLst>
                  <a:ext uri="{0D108BD9-81ED-4DB2-BD59-A6C34878D82A}">
                    <a16:rowId xmlns:a16="http://schemas.microsoft.com/office/drawing/2014/main" val="556818273"/>
                  </a:ext>
                </a:extLst>
              </a:tr>
              <a:tr h="370840">
                <a:tc>
                  <a:txBody>
                    <a:bodyPr/>
                    <a:lstStyle/>
                    <a:p>
                      <a:r>
                        <a:rPr lang="en-MY" dirty="0"/>
                        <a:t>Sick days</a:t>
                      </a:r>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en-US" sz="2400" dirty="0"/>
                    </a:p>
                  </a:txBody>
                  <a:tcPr/>
                </a:tc>
                <a:extLst>
                  <a:ext uri="{0D108BD9-81ED-4DB2-BD59-A6C34878D82A}">
                    <a16:rowId xmlns:a16="http://schemas.microsoft.com/office/drawing/2014/main" val="3952597129"/>
                  </a:ext>
                </a:extLst>
              </a:tr>
            </a:tbl>
          </a:graphicData>
        </a:graphic>
      </p:graphicFrame>
      <p:sp>
        <p:nvSpPr>
          <p:cNvPr id="5" name="TextBox 4">
            <a:extLst>
              <a:ext uri="{FF2B5EF4-FFF2-40B4-BE49-F238E27FC236}">
                <a16:creationId xmlns:a16="http://schemas.microsoft.com/office/drawing/2014/main" id="{92529794-D4F9-42B9-B306-DAB5C8AFF729}"/>
              </a:ext>
            </a:extLst>
          </p:cNvPr>
          <p:cNvSpPr txBox="1"/>
          <p:nvPr/>
        </p:nvSpPr>
        <p:spPr>
          <a:xfrm>
            <a:off x="2486025" y="4995391"/>
            <a:ext cx="7219950" cy="646331"/>
          </a:xfrm>
          <a:prstGeom prst="rect">
            <a:avLst/>
          </a:prstGeom>
          <a:noFill/>
        </p:spPr>
        <p:txBody>
          <a:bodyPr wrap="square" rtlCol="0">
            <a:spAutoFit/>
          </a:bodyPr>
          <a:lstStyle/>
          <a:p>
            <a:r>
              <a:rPr lang="en-GB" sz="1800" dirty="0">
                <a:solidFill>
                  <a:srgbClr val="333333"/>
                </a:solidFill>
              </a:rPr>
              <a:t>*Table showing the relationship of data within a database with the different users</a:t>
            </a:r>
            <a:endParaRPr lang="en-US" dirty="0"/>
          </a:p>
          <a:p>
            <a:endParaRPr lang="en-MY" dirty="0"/>
          </a:p>
        </p:txBody>
      </p:sp>
    </p:spTree>
    <p:extLst>
      <p:ext uri="{BB962C8B-B14F-4D97-AF65-F5344CB8AC3E}">
        <p14:creationId xmlns:p14="http://schemas.microsoft.com/office/powerpoint/2010/main" val="1312330421"/>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ECCA71650A74087CD412AEA68E5FB" ma:contentTypeVersion="4" ma:contentTypeDescription="Create a new document." ma:contentTypeScope="" ma:versionID="48749767b4657640cef0f1b53aad377b">
  <xsd:schema xmlns:xsd="http://www.w3.org/2001/XMLSchema" xmlns:xs="http://www.w3.org/2001/XMLSchema" xmlns:p="http://schemas.microsoft.com/office/2006/metadata/properties" xmlns:ns3="b8c79dd6-1237-4f79-9783-ceab7e62327c" targetNamespace="http://schemas.microsoft.com/office/2006/metadata/properties" ma:root="true" ma:fieldsID="7a2aef3db9660b72c657023334dfffff" ns3:_="">
    <xsd:import namespace="b8c79dd6-1237-4f79-9783-ceab7e62327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c79dd6-1237-4f79-9783-ceab7e6232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4394F6-E574-4169-A6EA-1BD0CAC2A5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c79dd6-1237-4f79-9783-ceab7e6232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812408-1377-4927-83AA-0E20E7AC6645}">
  <ds:schemaRefs>
    <ds:schemaRef ds:uri="http://schemas.microsoft.com/sharepoint/v3/contenttype/forms"/>
  </ds:schemaRefs>
</ds:datastoreItem>
</file>

<file path=customXml/itemProps3.xml><?xml version="1.0" encoding="utf-8"?>
<ds:datastoreItem xmlns:ds="http://schemas.openxmlformats.org/officeDocument/2006/customXml" ds:itemID="{0C441653-66EE-458E-A738-90F7B7169ADB}">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b8c79dd6-1237-4f79-9783-ceab7e62327c"/>
    <ds:schemaRef ds:uri="http://purl.org/dc/elements/1.1/"/>
    <ds:schemaRef ds:uri="http://schemas.microsoft.com/office/2006/metadata/properti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TotalTime>
  <Words>2878</Words>
  <Application>Microsoft Office PowerPoint</Application>
  <PresentationFormat>Widescreen</PresentationFormat>
  <Paragraphs>264</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Bahnschrift Condensed</vt:lpstr>
      <vt:lpstr>Courier New</vt:lpstr>
      <vt:lpstr>Lucida Handwriting</vt:lpstr>
      <vt:lpstr>Univers Condensed Light</vt:lpstr>
      <vt:lpstr>Walbaum Display Light</vt:lpstr>
      <vt:lpstr>Wingdings</vt:lpstr>
      <vt:lpstr>AngleLinesVTI</vt:lpstr>
      <vt:lpstr>Chapter 11: databases</vt:lpstr>
      <vt:lpstr>Topic outcome</vt:lpstr>
      <vt:lpstr>PHYSICAL AND LOGICAL VIEWS OF DATA </vt:lpstr>
      <vt:lpstr> Physical View </vt:lpstr>
      <vt:lpstr>LOGICAL VIEW</vt:lpstr>
      <vt:lpstr>Benefits of having both Physical and Logical Views in a database</vt:lpstr>
      <vt:lpstr>Physical and Logical Views in the real world</vt:lpstr>
      <vt:lpstr>Physical and Logical Views in the real world</vt:lpstr>
      <vt:lpstr>Physical and Logical Views in the real world</vt:lpstr>
      <vt:lpstr>Physical and Logical Views in the real world</vt:lpstr>
      <vt:lpstr>DATA ORGANIZATION</vt:lpstr>
      <vt:lpstr>Common terms</vt:lpstr>
      <vt:lpstr>How to organize a database</vt:lpstr>
      <vt:lpstr>How to organize a database </vt:lpstr>
      <vt:lpstr>Key Fields</vt:lpstr>
      <vt:lpstr>Key Fields</vt:lpstr>
      <vt:lpstr>BATCH VS REAL-TIME PROCESSING</vt:lpstr>
      <vt:lpstr>Batch Processing</vt:lpstr>
      <vt:lpstr>Advantages of Batch Processing</vt:lpstr>
      <vt:lpstr>Disadvantages of Batch Processing</vt:lpstr>
      <vt:lpstr>Real-time Processing</vt:lpstr>
      <vt:lpstr>Advantages of Real-time Processing</vt:lpstr>
      <vt:lpstr>Disadvantages of Real-time Processing</vt:lpstr>
      <vt:lpstr>Comparisons</vt:lpstr>
      <vt:lpstr>SO…BATCH OR REAL-TIME PROCESSING?</vt:lpstr>
      <vt:lpstr>Database </vt:lpstr>
      <vt:lpstr>database</vt:lpstr>
      <vt:lpstr>Database Management System (DBMS)</vt:lpstr>
      <vt:lpstr>Database Management System (DBMS)</vt:lpstr>
      <vt:lpstr>Database Management System (DBMS)</vt:lpstr>
      <vt:lpstr>DBMS structure</vt:lpstr>
      <vt:lpstr>Hierarchical database</vt:lpstr>
      <vt:lpstr>Network Database</vt:lpstr>
      <vt:lpstr>Relational Database</vt:lpstr>
      <vt:lpstr>Multidimensional Database</vt:lpstr>
      <vt:lpstr>Object-Oriented Database</vt:lpstr>
      <vt:lpstr>INDIVIDUAL DATABASES</vt:lpstr>
      <vt:lpstr>INDIVIDUAL DATABASES</vt:lpstr>
      <vt:lpstr>COMPANY OR SHARED DATABASES</vt:lpstr>
      <vt:lpstr>Why use company databases:</vt:lpstr>
      <vt:lpstr>DISTRIBUTIVE DATABASES</vt:lpstr>
      <vt:lpstr>DISTRIBUTIVE DATABASES</vt:lpstr>
      <vt:lpstr>Commercial databases</vt:lpstr>
      <vt:lpstr>Databases uses and security</vt:lpstr>
      <vt:lpstr>Database security</vt:lpstr>
      <vt:lpstr>Database security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databases</dc:title>
  <dc:creator>ANIS FARAIN BINTI AZMAN</dc:creator>
  <cp:lastModifiedBy>ANIS FARAIN BINTI AZMAN</cp:lastModifiedBy>
  <cp:revision>3</cp:revision>
  <dcterms:created xsi:type="dcterms:W3CDTF">2020-11-10T02:41:20Z</dcterms:created>
  <dcterms:modified xsi:type="dcterms:W3CDTF">2020-11-10T02:55:13Z</dcterms:modified>
</cp:coreProperties>
</file>