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6"/>
  </p:notesMasterIdLst>
  <p:sldIdLst>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embeddedFontLst>
    <p:embeddedFont>
      <p:font typeface="Roboto" panose="020B0604020202020204" charset="0"/>
      <p:regular r:id="rId27"/>
      <p:bold r:id="rId28"/>
      <p:italic r:id="rId29"/>
      <p:boldItalic r:id="rId30"/>
    </p:embeddedFont>
    <p:embeddedFont>
      <p:font typeface="Lato"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6949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83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62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85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13</a:t>
            </a:fld>
            <a:endParaRPr/>
          </a:p>
        </p:txBody>
      </p:sp>
    </p:spTree>
    <p:extLst>
      <p:ext uri="{BB962C8B-B14F-4D97-AF65-F5344CB8AC3E}">
        <p14:creationId xmlns:p14="http://schemas.microsoft.com/office/powerpoint/2010/main" val="322641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4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5074c2b3c7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5074c2b3c7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91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074c2b3c7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5074c2b3c7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5074c2b3c7_2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16</a:t>
            </a:fld>
            <a:endParaRPr/>
          </a:p>
        </p:txBody>
      </p:sp>
    </p:spTree>
    <p:extLst>
      <p:ext uri="{BB962C8B-B14F-4D97-AF65-F5344CB8AC3E}">
        <p14:creationId xmlns:p14="http://schemas.microsoft.com/office/powerpoint/2010/main" val="352604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074c2b3c7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5074c2b3c7_2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5074c2b3c7_2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17</a:t>
            </a:fld>
            <a:endParaRPr/>
          </a:p>
        </p:txBody>
      </p:sp>
    </p:spTree>
    <p:extLst>
      <p:ext uri="{BB962C8B-B14F-4D97-AF65-F5344CB8AC3E}">
        <p14:creationId xmlns:p14="http://schemas.microsoft.com/office/powerpoint/2010/main" val="370947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82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9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1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425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07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63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5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67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3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1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1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68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4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01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6"/>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963084" y="4406900"/>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5" name="Google Shape;115;p1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2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2" name="Google Shape;122;p2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2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21"/>
          <p:cNvSpPr txBox="1">
            <a:spLocks noGrp="1"/>
          </p:cNvSpPr>
          <p:nvPr>
            <p:ph type="body" idx="3"/>
          </p:nvPr>
        </p:nvSpPr>
        <p:spPr>
          <a:xfrm>
            <a:off x="6193367"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0" name="Google Shape;130;p21"/>
          <p:cNvSpPr txBox="1">
            <a:spLocks noGrp="1"/>
          </p:cNvSpPr>
          <p:nvPr>
            <p:ph type="body" idx="4"/>
          </p:nvPr>
        </p:nvSpPr>
        <p:spPr>
          <a:xfrm>
            <a:off x="6193367"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1" name="Google Shape;131;p2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3"/>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2" name="Google Shape;142;p23"/>
          <p:cNvSpPr txBox="1">
            <a:spLocks noGrp="1"/>
          </p:cNvSpPr>
          <p:nvPr>
            <p:ph type="body" idx="2"/>
          </p:nvPr>
        </p:nvSpPr>
        <p:spPr>
          <a:xfrm>
            <a:off x="609600" y="1435100"/>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3" name="Google Shape;143;p2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0" name="Google Shape;150;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5"/>
          <p:cNvSpPr txBox="1">
            <a:spLocks noGrp="1"/>
          </p:cNvSpPr>
          <p:nvPr>
            <p:ph type="body" idx="1"/>
          </p:nvPr>
        </p:nvSpPr>
        <p:spPr>
          <a:xfrm rot="5400000">
            <a:off x="3833018" y="-1623219"/>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rot="5400000">
            <a:off x="7285037" y="1828800"/>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623392" y="260648"/>
            <a:ext cx="11233248" cy="76808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23392" y="1028733"/>
            <a:ext cx="11233248" cy="38404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MY" dirty="0" smtClean="0"/>
          </a:p>
          <a:p>
            <a:pPr marL="114300" indent="0" algn="ctr">
              <a:buNone/>
            </a:pPr>
            <a:endParaRPr lang="en-MY" dirty="0"/>
          </a:p>
          <a:p>
            <a:pPr marL="114300" indent="0">
              <a:buNone/>
            </a:pPr>
            <a:r>
              <a:rPr lang="en-MY" dirty="0"/>
              <a:t> </a:t>
            </a:r>
          </a:p>
          <a:p>
            <a:endParaRPr lang="en-MY" dirty="0"/>
          </a:p>
        </p:txBody>
      </p:sp>
      <p:pic>
        <p:nvPicPr>
          <p:cNvPr id="1026" name="Picture 2" descr="Image result for utm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327" b="16680"/>
          <a:stretch/>
        </p:blipFill>
        <p:spPr bwMode="auto">
          <a:xfrm>
            <a:off x="3380038" y="447675"/>
            <a:ext cx="5167196" cy="1704976"/>
          </a:xfrm>
          <a:prstGeom prst="rect">
            <a:avLst/>
          </a:prstGeom>
          <a:gradFill>
            <a:gsLst>
              <a:gs pos="0">
                <a:schemeClr val="accent1">
                  <a:lumMod val="40000"/>
                  <a:lumOff val="60000"/>
                </a:schemeClr>
              </a:gs>
              <a:gs pos="74000">
                <a:schemeClr val="accent2">
                  <a:lumMod val="60000"/>
                  <a:lumOff val="40000"/>
                </a:schemeClr>
              </a:gs>
              <a:gs pos="83000">
                <a:schemeClr val="accent2">
                  <a:lumMod val="60000"/>
                  <a:lumOff val="40000"/>
                </a:schemeClr>
              </a:gs>
              <a:gs pos="100000">
                <a:schemeClr val="accent2">
                  <a:lumMod val="60000"/>
                  <a:lumOff val="40000"/>
                </a:schemeClr>
              </a:gs>
            </a:gsLst>
            <a:lin ang="5400000" scaled="1"/>
          </a:gradFill>
          <a:extLst/>
        </p:spPr>
      </p:pic>
      <p:graphicFrame>
        <p:nvGraphicFramePr>
          <p:cNvPr id="2" name="Table 1"/>
          <p:cNvGraphicFramePr>
            <a:graphicFrameLocks noGrp="1"/>
          </p:cNvGraphicFramePr>
          <p:nvPr>
            <p:extLst>
              <p:ext uri="{D42A27DB-BD31-4B8C-83A1-F6EECF244321}">
                <p14:modId xmlns:p14="http://schemas.microsoft.com/office/powerpoint/2010/main" val="3245292139"/>
              </p:ext>
            </p:extLst>
          </p:nvPr>
        </p:nvGraphicFramePr>
        <p:xfrm>
          <a:off x="1948025" y="2697755"/>
          <a:ext cx="8128000" cy="3779520"/>
        </p:xfrm>
        <a:graphic>
          <a:graphicData uri="http://schemas.openxmlformats.org/drawingml/2006/table">
            <a:tbl>
              <a:tblPr firstRow="1" bandRow="1">
                <a:tableStyleId>{5C22544A-7EE6-4342-B048-85BDC9FD1C3A}</a:tableStyleId>
              </a:tblPr>
              <a:tblGrid>
                <a:gridCol w="1494971"/>
                <a:gridCol w="6633029"/>
              </a:tblGrid>
              <a:tr h="370840">
                <a:tc>
                  <a:txBody>
                    <a:bodyPr/>
                    <a:lstStyle/>
                    <a:p>
                      <a:r>
                        <a:rPr lang="en-MY" dirty="0" smtClean="0"/>
                        <a:t>Subject:</a:t>
                      </a:r>
                      <a:endParaRPr lang="en-MY" dirty="0"/>
                    </a:p>
                  </a:txBody>
                  <a:tcPr/>
                </a:tc>
                <a:tc>
                  <a:txBody>
                    <a:bodyPr/>
                    <a:lstStyle/>
                    <a:p>
                      <a:pPr marL="114300" indent="0">
                        <a:buNone/>
                      </a:pPr>
                      <a:r>
                        <a:rPr lang="en-US" dirty="0" smtClean="0"/>
                        <a:t>UICL2302-28 PEMIKIRAN SAINS DAN TEKNOLOGI (THINKING OF SCIENCE AND TECHNOLOGY)</a:t>
                      </a:r>
                      <a:r>
                        <a:rPr lang="en-MY" dirty="0" smtClean="0"/>
                        <a:t> </a:t>
                      </a:r>
                      <a:endParaRPr lang="en-MY" dirty="0"/>
                    </a:p>
                  </a:txBody>
                  <a:tcPr/>
                </a:tc>
              </a:tr>
              <a:tr h="370840">
                <a:tc>
                  <a:txBody>
                    <a:bodyPr/>
                    <a:lstStyle/>
                    <a:p>
                      <a:r>
                        <a:rPr lang="en-MY" dirty="0" smtClean="0"/>
                        <a:t>Lecturer:</a:t>
                      </a:r>
                      <a:endParaRPr lang="en-MY" dirty="0"/>
                    </a:p>
                  </a:txBody>
                  <a:tcPr/>
                </a:tc>
                <a:tc>
                  <a:txBody>
                    <a:bodyPr/>
                    <a:lstStyle/>
                    <a:p>
                      <a:pPr marL="114300" indent="0">
                        <a:buNone/>
                      </a:pPr>
                      <a:r>
                        <a:rPr lang="en-MY" dirty="0" smtClean="0"/>
                        <a:t>Dr </a:t>
                      </a:r>
                      <a:r>
                        <a:rPr lang="en-MY" dirty="0" err="1" smtClean="0"/>
                        <a:t>Corrienna</a:t>
                      </a:r>
                      <a:r>
                        <a:rPr lang="en-MY" dirty="0" smtClean="0"/>
                        <a:t> Abdul </a:t>
                      </a:r>
                      <a:r>
                        <a:rPr lang="en-MY" dirty="0" err="1" smtClean="0"/>
                        <a:t>Talib</a:t>
                      </a:r>
                      <a:endParaRPr lang="en-MY" dirty="0"/>
                    </a:p>
                  </a:txBody>
                  <a:tcPr/>
                </a:tc>
              </a:tr>
              <a:tr h="370840">
                <a:tc>
                  <a:txBody>
                    <a:bodyPr/>
                    <a:lstStyle/>
                    <a:p>
                      <a:r>
                        <a:rPr lang="en-MY" dirty="0" smtClean="0"/>
                        <a:t>Title:</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dirty="0" smtClean="0"/>
                        <a:t>Bab </a:t>
                      </a:r>
                      <a:r>
                        <a:rPr lang="en-MY" dirty="0" smtClean="0"/>
                        <a:t>4 </a:t>
                      </a:r>
                      <a:r>
                        <a:rPr lang="en-MY" dirty="0" smtClean="0"/>
                        <a:t>Agama, </a:t>
                      </a:r>
                      <a:r>
                        <a:rPr lang="en-MY" dirty="0" err="1" smtClean="0"/>
                        <a:t>Pemikiran</a:t>
                      </a:r>
                      <a:r>
                        <a:rPr lang="en-MY" dirty="0" smtClean="0"/>
                        <a:t> </a:t>
                      </a:r>
                      <a:r>
                        <a:rPr lang="en-MY" dirty="0" err="1" smtClean="0"/>
                        <a:t>Sains</a:t>
                      </a:r>
                      <a:r>
                        <a:rPr lang="en-MY" dirty="0" smtClean="0"/>
                        <a:t> </a:t>
                      </a:r>
                      <a:r>
                        <a:rPr lang="en-MY" dirty="0" err="1" smtClean="0"/>
                        <a:t>dan</a:t>
                      </a:r>
                      <a:r>
                        <a:rPr lang="en-MY" dirty="0" smtClean="0"/>
                        <a:t> </a:t>
                      </a:r>
                      <a:r>
                        <a:rPr lang="en-MY" dirty="0" err="1" smtClean="0"/>
                        <a:t>Teknologi</a:t>
                      </a:r>
                      <a:r>
                        <a:rPr lang="en-MY" dirty="0" smtClean="0"/>
                        <a:t> </a:t>
                      </a:r>
                      <a:endParaRPr lang="nl-NL" sz="1400" b="0" i="0" u="sng" strike="noStrike" cap="none" dirty="0" smtClean="0">
                        <a:solidFill>
                          <a:schemeClr val="tx1"/>
                        </a:solidFill>
                        <a:effectLst/>
                        <a:latin typeface="+mn-lt"/>
                        <a:ea typeface="+mn-ea"/>
                        <a:cs typeface="+mn-cs"/>
                        <a:sym typeface="Arial"/>
                      </a:endParaRPr>
                    </a:p>
                    <a:p>
                      <a:endParaRPr lang="en-MY" dirty="0"/>
                    </a:p>
                  </a:txBody>
                  <a:tcPr/>
                </a:tc>
              </a:tr>
              <a:tr h="370840">
                <a:tc>
                  <a:txBody>
                    <a:bodyPr/>
                    <a:lstStyle/>
                    <a:p>
                      <a:r>
                        <a:rPr lang="en-MY" dirty="0" smtClean="0"/>
                        <a:t>Group member:</a:t>
                      </a:r>
                      <a:endParaRPr lang="en-MY" dirty="0"/>
                    </a:p>
                  </a:txBody>
                  <a:tcPr/>
                </a:tc>
                <a:tc>
                  <a:txBody>
                    <a:bodyPr/>
                    <a:lstStyle/>
                    <a:p>
                      <a:r>
                        <a:rPr lang="en-MY" dirty="0" smtClean="0"/>
                        <a:t>1. </a:t>
                      </a:r>
                      <a:r>
                        <a:rPr lang="en-MY" dirty="0" err="1" smtClean="0"/>
                        <a:t>Tok</a:t>
                      </a:r>
                      <a:r>
                        <a:rPr lang="en-MY" dirty="0" smtClean="0"/>
                        <a:t> Kai Xian                            -A18CS0267</a:t>
                      </a:r>
                      <a:endParaRPr lang="en-MY" dirty="0"/>
                    </a:p>
                  </a:txBody>
                  <a:tcPr/>
                </a:tc>
              </a:tr>
              <a:tr h="370840">
                <a:tc>
                  <a:txBody>
                    <a:bodyPr/>
                    <a:lstStyle/>
                    <a:p>
                      <a:endParaRPr lang="en-MY"/>
                    </a:p>
                  </a:txBody>
                  <a:tcPr/>
                </a:tc>
                <a:tc>
                  <a:txBody>
                    <a:bodyPr/>
                    <a:lstStyle/>
                    <a:p>
                      <a:r>
                        <a:rPr lang="en-MY" dirty="0" smtClean="0"/>
                        <a:t>2. How </a:t>
                      </a:r>
                      <a:r>
                        <a:rPr lang="en-MY" dirty="0" err="1" smtClean="0"/>
                        <a:t>Kah</a:t>
                      </a:r>
                      <a:r>
                        <a:rPr lang="en-MY" baseline="0" dirty="0" smtClean="0"/>
                        <a:t> </a:t>
                      </a:r>
                      <a:r>
                        <a:rPr lang="en-MY" baseline="0" dirty="0" err="1" smtClean="0"/>
                        <a:t>Hui</a:t>
                      </a:r>
                      <a:r>
                        <a:rPr lang="en-MY" baseline="0" dirty="0" smtClean="0"/>
                        <a:t>                            -A18CS0074</a:t>
                      </a:r>
                      <a:endParaRPr lang="en-MY" dirty="0"/>
                    </a:p>
                  </a:txBody>
                  <a:tcPr/>
                </a:tc>
              </a:tr>
              <a:tr h="370840">
                <a:tc>
                  <a:txBody>
                    <a:bodyPr/>
                    <a:lstStyle/>
                    <a:p>
                      <a:endParaRPr lang="en-MY"/>
                    </a:p>
                  </a:txBody>
                  <a:tcPr/>
                </a:tc>
                <a:tc>
                  <a:txBody>
                    <a:bodyPr/>
                    <a:lstStyle/>
                    <a:p>
                      <a:r>
                        <a:rPr lang="en-MY" dirty="0" smtClean="0"/>
                        <a:t>3.</a:t>
                      </a:r>
                      <a:r>
                        <a:rPr lang="en-MY" baseline="0" dirty="0" smtClean="0"/>
                        <a:t> </a:t>
                      </a:r>
                      <a:r>
                        <a:rPr lang="en-MY" dirty="0" smtClean="0"/>
                        <a:t>Yap </a:t>
                      </a:r>
                      <a:r>
                        <a:rPr lang="en-MY" dirty="0" err="1" smtClean="0"/>
                        <a:t>Xin</a:t>
                      </a:r>
                      <a:r>
                        <a:rPr lang="en-MY" dirty="0" smtClean="0"/>
                        <a:t> Yin                              -A18CS0276</a:t>
                      </a:r>
                    </a:p>
                  </a:txBody>
                  <a:tcPr/>
                </a:tc>
              </a:tr>
              <a:tr h="370840">
                <a:tc>
                  <a:txBody>
                    <a:bodyPr/>
                    <a:lstStyle/>
                    <a:p>
                      <a:endParaRPr lang="en-MY"/>
                    </a:p>
                  </a:txBody>
                  <a:tcPr/>
                </a:tc>
                <a:tc>
                  <a:txBody>
                    <a:bodyPr/>
                    <a:lstStyle/>
                    <a:p>
                      <a:r>
                        <a:rPr lang="en-MY" dirty="0" smtClean="0"/>
                        <a:t>4. </a:t>
                      </a:r>
                      <a:r>
                        <a:rPr lang="en-MY" dirty="0" err="1" smtClean="0"/>
                        <a:t>Luqman</a:t>
                      </a:r>
                      <a:r>
                        <a:rPr lang="en-MY" dirty="0" smtClean="0"/>
                        <a:t> Al-Hakim bin </a:t>
                      </a:r>
                      <a:r>
                        <a:rPr lang="en-MY" dirty="0" err="1" smtClean="0"/>
                        <a:t>Ghani</a:t>
                      </a:r>
                      <a:r>
                        <a:rPr lang="en-MY" dirty="0" smtClean="0"/>
                        <a:t>   </a:t>
                      </a:r>
                      <a:r>
                        <a:rPr lang="en-MY" baseline="0" dirty="0" smtClean="0"/>
                        <a:t> </a:t>
                      </a:r>
                      <a:r>
                        <a:rPr lang="en-MY" dirty="0" smtClean="0"/>
                        <a:t>-A18CS0102</a:t>
                      </a:r>
                      <a:endParaRPr lang="en-MY" dirty="0"/>
                    </a:p>
                  </a:txBody>
                  <a:tcPr/>
                </a:tc>
              </a:tr>
              <a:tr h="370840">
                <a:tc>
                  <a:txBody>
                    <a:bodyPr/>
                    <a:lstStyle/>
                    <a:p>
                      <a:endParaRPr lang="en-MY"/>
                    </a:p>
                  </a:txBody>
                  <a:tcPr/>
                </a:tc>
                <a:tc>
                  <a:txBody>
                    <a:bodyPr/>
                    <a:lstStyle/>
                    <a:p>
                      <a:r>
                        <a:rPr lang="en-MY" dirty="0" smtClean="0"/>
                        <a:t>5. Tan </a:t>
                      </a:r>
                      <a:r>
                        <a:rPr lang="en-MY" dirty="0" err="1" smtClean="0"/>
                        <a:t>Zhi</a:t>
                      </a:r>
                      <a:r>
                        <a:rPr lang="en-MY" dirty="0" smtClean="0"/>
                        <a:t> </a:t>
                      </a:r>
                      <a:r>
                        <a:rPr lang="en-MY" dirty="0" err="1" smtClean="0"/>
                        <a:t>Quan</a:t>
                      </a:r>
                      <a:r>
                        <a:rPr lang="en-MY" dirty="0" smtClean="0"/>
                        <a:t>                           -A18CS0260</a:t>
                      </a:r>
                    </a:p>
                  </a:txBody>
                  <a:tcPr/>
                </a:tc>
              </a:tr>
              <a:tr h="370840">
                <a:tc>
                  <a:txBody>
                    <a:bodyPr/>
                    <a:lstStyle/>
                    <a:p>
                      <a:endParaRPr lang="en-MY"/>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dirty="0" smtClean="0"/>
                        <a:t>6. </a:t>
                      </a:r>
                      <a:r>
                        <a:rPr lang="en-MY" dirty="0" err="1" smtClean="0"/>
                        <a:t>Raziela</a:t>
                      </a:r>
                      <a:r>
                        <a:rPr lang="en-MY" dirty="0" smtClean="0"/>
                        <a:t> </a:t>
                      </a:r>
                      <a:r>
                        <a:rPr lang="en-MY" dirty="0" err="1" smtClean="0"/>
                        <a:t>binti</a:t>
                      </a:r>
                      <a:r>
                        <a:rPr lang="en-MY" dirty="0" smtClean="0"/>
                        <a:t> </a:t>
                      </a:r>
                      <a:r>
                        <a:rPr lang="en-MY" dirty="0" err="1" smtClean="0"/>
                        <a:t>Rosli</a:t>
                      </a:r>
                      <a:r>
                        <a:rPr lang="en-MY" dirty="0" smtClean="0"/>
                        <a:t>                    -A18CS0240</a:t>
                      </a:r>
                    </a:p>
                    <a:p>
                      <a:endParaRPr lang="en-MY" dirty="0"/>
                    </a:p>
                  </a:txBody>
                  <a:tcPr/>
                </a:tc>
              </a:tr>
            </a:tbl>
          </a:graphicData>
        </a:graphic>
      </p:graphicFrame>
    </p:spTree>
    <p:extLst>
      <p:ext uri="{BB962C8B-B14F-4D97-AF65-F5344CB8AC3E}">
        <p14:creationId xmlns:p14="http://schemas.microsoft.com/office/powerpoint/2010/main" val="154383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61"/>
        <p:cNvGrpSpPr/>
        <p:nvPr/>
      </p:nvGrpSpPr>
      <p:grpSpPr>
        <a:xfrm>
          <a:off x="0" y="0"/>
          <a:ext cx="0" cy="0"/>
          <a:chOff x="0" y="0"/>
          <a:chExt cx="0" cy="0"/>
        </a:xfrm>
      </p:grpSpPr>
      <p:grpSp>
        <p:nvGrpSpPr>
          <p:cNvPr id="362" name="Google Shape;362;p35"/>
          <p:cNvGrpSpPr/>
          <p:nvPr/>
        </p:nvGrpSpPr>
        <p:grpSpPr>
          <a:xfrm>
            <a:off x="1792929" y="0"/>
            <a:ext cx="8862583" cy="6195418"/>
            <a:chOff x="1792929" y="0"/>
            <a:chExt cx="8862583" cy="6195418"/>
          </a:xfrm>
        </p:grpSpPr>
        <p:sp>
          <p:nvSpPr>
            <p:cNvPr id="363" name="Google Shape;363;p35"/>
            <p:cNvSpPr/>
            <p:nvPr/>
          </p:nvSpPr>
          <p:spPr>
            <a:xfrm>
              <a:off x="1792929" y="3372003"/>
              <a:ext cx="1515256" cy="757628"/>
            </a:xfrm>
            <a:prstGeom prst="roundRect">
              <a:avLst>
                <a:gd name="adj" fmla="val 10000"/>
              </a:avLst>
            </a:prstGeom>
            <a:solidFill>
              <a:schemeClr val="accent3">
                <a:alpha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txBox="1"/>
            <p:nvPr/>
          </p:nvSpPr>
          <p:spPr>
            <a:xfrm>
              <a:off x="1815119" y="339419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Agama dalma Sains</a:t>
              </a:r>
              <a:endParaRPr sz="1100">
                <a:solidFill>
                  <a:schemeClr val="lt1"/>
                </a:solidFill>
                <a:latin typeface="Calibri"/>
                <a:ea typeface="Calibri"/>
                <a:cs typeface="Calibri"/>
                <a:sym typeface="Calibri"/>
              </a:endParaRPr>
            </a:p>
          </p:txBody>
        </p:sp>
        <p:sp>
          <p:nvSpPr>
            <p:cNvPr id="365" name="Google Shape;365;p35"/>
            <p:cNvSpPr/>
            <p:nvPr/>
          </p:nvSpPr>
          <p:spPr>
            <a:xfrm rot="-5164909">
              <a:off x="2024596" y="2366363"/>
              <a:ext cx="2755464"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txBox="1"/>
            <p:nvPr/>
          </p:nvSpPr>
          <p:spPr>
            <a:xfrm rot="-5164909">
              <a:off x="3333442" y="2307419"/>
              <a:ext cx="137773" cy="13777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67" name="Google Shape;367;p35"/>
            <p:cNvSpPr/>
            <p:nvPr/>
          </p:nvSpPr>
          <p:spPr>
            <a:xfrm>
              <a:off x="3496471" y="622980"/>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txBox="1"/>
            <p:nvPr/>
          </p:nvSpPr>
          <p:spPr>
            <a:xfrm>
              <a:off x="3518661" y="64517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Islam</a:t>
              </a:r>
              <a:endParaRPr/>
            </a:p>
          </p:txBody>
        </p:sp>
        <p:sp>
          <p:nvSpPr>
            <p:cNvPr id="369" name="Google Shape;369;p35"/>
            <p:cNvSpPr/>
            <p:nvPr/>
          </p:nvSpPr>
          <p:spPr>
            <a:xfrm rot="-554811">
              <a:off x="4986537" y="680361"/>
              <a:ext cx="387694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txBox="1"/>
            <p:nvPr/>
          </p:nvSpPr>
          <p:spPr>
            <a:xfrm rot="-554811">
              <a:off x="6828088" y="593380"/>
              <a:ext cx="193847" cy="1938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1" name="Google Shape;371;p35"/>
            <p:cNvSpPr/>
            <p:nvPr/>
          </p:nvSpPr>
          <p:spPr>
            <a:xfrm>
              <a:off x="8838295" y="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txBox="1"/>
            <p:nvPr/>
          </p:nvSpPr>
          <p:spPr>
            <a:xfrm>
              <a:off x="8860485" y="2219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Membantu manusia memahami persoalan Tauhid</a:t>
              </a:r>
              <a:endParaRPr sz="1100">
                <a:solidFill>
                  <a:schemeClr val="lt1"/>
                </a:solidFill>
                <a:latin typeface="Calibri"/>
                <a:ea typeface="Calibri"/>
                <a:cs typeface="Calibri"/>
                <a:sym typeface="Calibri"/>
              </a:endParaRPr>
            </a:p>
          </p:txBody>
        </p:sp>
        <p:sp>
          <p:nvSpPr>
            <p:cNvPr id="373" name="Google Shape;373;p35"/>
            <p:cNvSpPr/>
            <p:nvPr/>
          </p:nvSpPr>
          <p:spPr>
            <a:xfrm rot="249104">
              <a:off x="5008168" y="1090051"/>
              <a:ext cx="2712775"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txBox="1"/>
            <p:nvPr/>
          </p:nvSpPr>
          <p:spPr>
            <a:xfrm rot="249104">
              <a:off x="6296737" y="1032174"/>
              <a:ext cx="135638" cy="1356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5" name="Google Shape;375;p35"/>
            <p:cNvSpPr/>
            <p:nvPr/>
          </p:nvSpPr>
          <p:spPr>
            <a:xfrm>
              <a:off x="7717384" y="81938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txBox="1"/>
            <p:nvPr/>
          </p:nvSpPr>
          <p:spPr>
            <a:xfrm>
              <a:off x="7739574" y="84157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Menghubungkan nilai etika dengan sains</a:t>
              </a:r>
              <a:endParaRPr sz="1100">
                <a:solidFill>
                  <a:schemeClr val="lt1"/>
                </a:solidFill>
                <a:latin typeface="Calibri"/>
                <a:ea typeface="Calibri"/>
                <a:cs typeface="Calibri"/>
                <a:sym typeface="Calibri"/>
              </a:endParaRPr>
            </a:p>
          </p:txBody>
        </p:sp>
        <p:sp>
          <p:nvSpPr>
            <p:cNvPr id="377" name="Google Shape;377;p35"/>
            <p:cNvSpPr/>
            <p:nvPr/>
          </p:nvSpPr>
          <p:spPr>
            <a:xfrm rot="763118">
              <a:off x="4959803" y="1457758"/>
              <a:ext cx="423237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txBox="1"/>
            <p:nvPr/>
          </p:nvSpPr>
          <p:spPr>
            <a:xfrm rot="763118">
              <a:off x="6970182" y="1361891"/>
              <a:ext cx="211618" cy="21161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9" name="Google Shape;379;p35"/>
            <p:cNvSpPr/>
            <p:nvPr/>
          </p:nvSpPr>
          <p:spPr>
            <a:xfrm>
              <a:off x="9140256" y="1554794"/>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txBox="1"/>
            <p:nvPr/>
          </p:nvSpPr>
          <p:spPr>
            <a:xfrm>
              <a:off x="9162446" y="1576984"/>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Memenuhi keperluan manusia kepada konsep Keindahan</a:t>
              </a:r>
              <a:endParaRPr sz="1100">
                <a:solidFill>
                  <a:schemeClr val="lt1"/>
                </a:solidFill>
                <a:latin typeface="Calibri"/>
                <a:ea typeface="Calibri"/>
                <a:cs typeface="Calibri"/>
                <a:sym typeface="Calibri"/>
              </a:endParaRPr>
            </a:p>
          </p:txBody>
        </p:sp>
        <p:sp>
          <p:nvSpPr>
            <p:cNvPr id="381" name="Google Shape;381;p35"/>
            <p:cNvSpPr/>
            <p:nvPr/>
          </p:nvSpPr>
          <p:spPr>
            <a:xfrm rot="1792419">
              <a:off x="4844793" y="1617618"/>
              <a:ext cx="2512670"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p:nvPr/>
          </p:nvSpPr>
          <p:spPr>
            <a:xfrm rot="1792419">
              <a:off x="6038312" y="1564744"/>
              <a:ext cx="125633" cy="1256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83" name="Google Shape;383;p35"/>
            <p:cNvSpPr/>
            <p:nvPr/>
          </p:nvSpPr>
          <p:spPr>
            <a:xfrm>
              <a:off x="7190530" y="1874513"/>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txBox="1"/>
            <p:nvPr/>
          </p:nvSpPr>
          <p:spPr>
            <a:xfrm>
              <a:off x="7212720" y="189670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Konsep Al-Mizan dan Tawazun</a:t>
              </a:r>
              <a:endParaRPr sz="1100">
                <a:solidFill>
                  <a:schemeClr val="lt1"/>
                </a:solidFill>
                <a:latin typeface="Calibri"/>
                <a:ea typeface="Calibri"/>
                <a:cs typeface="Calibri"/>
                <a:sym typeface="Calibri"/>
              </a:endParaRPr>
            </a:p>
          </p:txBody>
        </p:sp>
        <p:sp>
          <p:nvSpPr>
            <p:cNvPr id="385" name="Google Shape;385;p35"/>
            <p:cNvSpPr/>
            <p:nvPr/>
          </p:nvSpPr>
          <p:spPr>
            <a:xfrm rot="-1170103">
              <a:off x="3255367" y="3433516"/>
              <a:ext cx="1841378"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txBox="1"/>
            <p:nvPr/>
          </p:nvSpPr>
          <p:spPr>
            <a:xfrm rot="-1170103">
              <a:off x="4130022" y="3397424"/>
              <a:ext cx="92068" cy="920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387" name="Google Shape;387;p35"/>
            <p:cNvSpPr/>
            <p:nvPr/>
          </p:nvSpPr>
          <p:spPr>
            <a:xfrm>
              <a:off x="5043927" y="2757286"/>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txBox="1"/>
            <p:nvPr/>
          </p:nvSpPr>
          <p:spPr>
            <a:xfrm>
              <a:off x="5066117" y="2779476"/>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Buddha</a:t>
              </a:r>
              <a:endParaRPr/>
            </a:p>
          </p:txBody>
        </p:sp>
        <p:sp>
          <p:nvSpPr>
            <p:cNvPr id="389" name="Google Shape;389;p35"/>
            <p:cNvSpPr/>
            <p:nvPr/>
          </p:nvSpPr>
          <p:spPr>
            <a:xfrm rot="-64008">
              <a:off x="6559021" y="3108755"/>
              <a:ext cx="1869453"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txBox="1"/>
            <p:nvPr/>
          </p:nvSpPr>
          <p:spPr>
            <a:xfrm rot="-64008">
              <a:off x="7447011" y="3071961"/>
              <a:ext cx="93472" cy="934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391" name="Google Shape;391;p35"/>
            <p:cNvSpPr/>
            <p:nvPr/>
          </p:nvSpPr>
          <p:spPr>
            <a:xfrm>
              <a:off x="8428312" y="2722481"/>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txBox="1"/>
            <p:nvPr/>
          </p:nvSpPr>
          <p:spPr>
            <a:xfrm>
              <a:off x="8450502" y="2744671"/>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Konsep atom menyerupai cara Buddha-Tilakkhana</a:t>
              </a:r>
              <a:endParaRPr sz="1100">
                <a:solidFill>
                  <a:schemeClr val="lt1"/>
                </a:solidFill>
                <a:latin typeface="Calibri"/>
                <a:ea typeface="Calibri"/>
                <a:cs typeface="Calibri"/>
                <a:sym typeface="Calibri"/>
              </a:endParaRPr>
            </a:p>
          </p:txBody>
        </p:sp>
        <p:sp>
          <p:nvSpPr>
            <p:cNvPr id="393" name="Google Shape;393;p35"/>
            <p:cNvSpPr/>
            <p:nvPr/>
          </p:nvSpPr>
          <p:spPr>
            <a:xfrm rot="1462853">
              <a:off x="6468009" y="3548195"/>
              <a:ext cx="2044749"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txBox="1"/>
            <p:nvPr/>
          </p:nvSpPr>
          <p:spPr>
            <a:xfrm rot="1462853">
              <a:off x="7439265" y="3507018"/>
              <a:ext cx="102237" cy="1022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a:solidFill>
                  <a:schemeClr val="dk1"/>
                </a:solidFill>
                <a:latin typeface="Calibri"/>
                <a:ea typeface="Calibri"/>
                <a:cs typeface="Calibri"/>
                <a:sym typeface="Calibri"/>
              </a:endParaRPr>
            </a:p>
          </p:txBody>
        </p:sp>
        <p:sp>
          <p:nvSpPr>
            <p:cNvPr id="395" name="Google Shape;395;p35"/>
            <p:cNvSpPr/>
            <p:nvPr/>
          </p:nvSpPr>
          <p:spPr>
            <a:xfrm>
              <a:off x="8421585" y="360136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txBox="1"/>
            <p:nvPr/>
          </p:nvSpPr>
          <p:spPr>
            <a:xfrm>
              <a:off x="8443775" y="362355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Memberikan pelbagai nilai dan tuntutan untuk menjadi nilai lebih baik dan sejahtera</a:t>
              </a:r>
              <a:endParaRPr sz="1100">
                <a:solidFill>
                  <a:schemeClr val="lt1"/>
                </a:solidFill>
                <a:latin typeface="Calibri"/>
                <a:ea typeface="Calibri"/>
                <a:cs typeface="Calibri"/>
                <a:sym typeface="Calibri"/>
              </a:endParaRPr>
            </a:p>
          </p:txBody>
        </p:sp>
        <p:sp>
          <p:nvSpPr>
            <p:cNvPr id="397" name="Google Shape;397;p35"/>
            <p:cNvSpPr/>
            <p:nvPr/>
          </p:nvSpPr>
          <p:spPr>
            <a:xfrm rot="2544227">
              <a:off x="6218866" y="4003461"/>
              <a:ext cx="260191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txBox="1"/>
            <p:nvPr/>
          </p:nvSpPr>
          <p:spPr>
            <a:xfrm rot="2544227">
              <a:off x="7454777" y="3948356"/>
              <a:ext cx="130095" cy="1300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99" name="Google Shape;399;p35"/>
            <p:cNvSpPr/>
            <p:nvPr/>
          </p:nvSpPr>
          <p:spPr>
            <a:xfrm>
              <a:off x="8480467" y="4511893"/>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txBox="1"/>
            <p:nvPr/>
          </p:nvSpPr>
          <p:spPr>
            <a:xfrm>
              <a:off x="8502657" y="453408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Menghargai kebebasa berpikir dan verfikasi melalui pengalaman</a:t>
              </a:r>
              <a:endParaRPr sz="1100">
                <a:solidFill>
                  <a:schemeClr val="lt1"/>
                </a:solidFill>
                <a:latin typeface="Calibri"/>
                <a:ea typeface="Calibri"/>
                <a:cs typeface="Calibri"/>
                <a:sym typeface="Calibri"/>
              </a:endParaRPr>
            </a:p>
          </p:txBody>
        </p:sp>
        <p:sp>
          <p:nvSpPr>
            <p:cNvPr id="401" name="Google Shape;401;p35"/>
            <p:cNvSpPr/>
            <p:nvPr/>
          </p:nvSpPr>
          <p:spPr>
            <a:xfrm rot="2520875">
              <a:off x="2960034" y="4647494"/>
              <a:ext cx="2709077"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txBox="1"/>
            <p:nvPr/>
          </p:nvSpPr>
          <p:spPr>
            <a:xfrm rot="2520875">
              <a:off x="4246846" y="4589710"/>
              <a:ext cx="135453" cy="1354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403" name="Google Shape;403;p35"/>
            <p:cNvSpPr/>
            <p:nvPr/>
          </p:nvSpPr>
          <p:spPr>
            <a:xfrm>
              <a:off x="5320961" y="5185242"/>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txBox="1"/>
            <p:nvPr/>
          </p:nvSpPr>
          <p:spPr>
            <a:xfrm>
              <a:off x="5343151" y="5207432"/>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Kristian</a:t>
              </a:r>
              <a:endParaRPr/>
            </a:p>
          </p:txBody>
        </p:sp>
        <p:sp>
          <p:nvSpPr>
            <p:cNvPr id="405" name="Google Shape;405;p35"/>
            <p:cNvSpPr/>
            <p:nvPr/>
          </p:nvSpPr>
          <p:spPr>
            <a:xfrm rot="524500">
              <a:off x="6826566" y="5680388"/>
              <a:ext cx="1661719"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txBox="1"/>
            <p:nvPr/>
          </p:nvSpPr>
          <p:spPr>
            <a:xfrm rot="524500">
              <a:off x="7615883" y="5648787"/>
              <a:ext cx="83085" cy="830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07" name="Google Shape;407;p35"/>
            <p:cNvSpPr/>
            <p:nvPr/>
          </p:nvSpPr>
          <p:spPr>
            <a:xfrm>
              <a:off x="8478634" y="543779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txBox="1"/>
            <p:nvPr/>
          </p:nvSpPr>
          <p:spPr>
            <a:xfrm>
              <a:off x="8500824" y="545998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Membawa masuk pengetahuan mengenai saintifik ke Eropah</a:t>
              </a:r>
              <a:endParaRPr sz="11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12"/>
        <p:cNvGrpSpPr/>
        <p:nvPr/>
      </p:nvGrpSpPr>
      <p:grpSpPr>
        <a:xfrm>
          <a:off x="0" y="0"/>
          <a:ext cx="0" cy="0"/>
          <a:chOff x="0" y="0"/>
          <a:chExt cx="0" cy="0"/>
        </a:xfrm>
      </p:grpSpPr>
      <p:grpSp>
        <p:nvGrpSpPr>
          <p:cNvPr id="413" name="Google Shape;413;p36"/>
          <p:cNvGrpSpPr/>
          <p:nvPr/>
        </p:nvGrpSpPr>
        <p:grpSpPr>
          <a:xfrm>
            <a:off x="2240384" y="4604"/>
            <a:ext cx="7711231" cy="6848790"/>
            <a:chOff x="2240384" y="4604"/>
            <a:chExt cx="7711231" cy="6848790"/>
          </a:xfrm>
        </p:grpSpPr>
        <p:sp>
          <p:nvSpPr>
            <p:cNvPr id="414" name="Google Shape;414;p36"/>
            <p:cNvSpPr/>
            <p:nvPr/>
          </p:nvSpPr>
          <p:spPr>
            <a:xfrm>
              <a:off x="2240384" y="2921682"/>
              <a:ext cx="2029271" cy="1014635"/>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txBox="1"/>
            <p:nvPr/>
          </p:nvSpPr>
          <p:spPr>
            <a:xfrm>
              <a:off x="2270102" y="2951400"/>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Agama</a:t>
              </a:r>
              <a:endParaRPr/>
            </a:p>
          </p:txBody>
        </p:sp>
        <p:sp>
          <p:nvSpPr>
            <p:cNvPr id="416" name="Google Shape;416;p36"/>
            <p:cNvSpPr/>
            <p:nvPr/>
          </p:nvSpPr>
          <p:spPr>
            <a:xfrm rot="-3907178">
              <a:off x="3710855" y="2540561"/>
              <a:ext cx="1929309" cy="2663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txBox="1"/>
            <p:nvPr/>
          </p:nvSpPr>
          <p:spPr>
            <a:xfrm rot="-3907178">
              <a:off x="4627277" y="2505643"/>
              <a:ext cx="96465" cy="964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418" name="Google Shape;418;p36"/>
            <p:cNvSpPr/>
            <p:nvPr/>
          </p:nvSpPr>
          <p:spPr>
            <a:xfrm>
              <a:off x="5081364" y="1171435"/>
              <a:ext cx="2029271" cy="101463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txBox="1"/>
            <p:nvPr/>
          </p:nvSpPr>
          <p:spPr>
            <a:xfrm>
              <a:off x="5111082" y="1201153"/>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Penerimaan </a:t>
              </a:r>
              <a:endParaRPr/>
            </a:p>
          </p:txBody>
        </p:sp>
        <p:sp>
          <p:nvSpPr>
            <p:cNvPr id="420" name="Google Shape;420;p36"/>
            <p:cNvSpPr/>
            <p:nvPr/>
          </p:nvSpPr>
          <p:spPr>
            <a:xfrm rot="-3310531">
              <a:off x="6805792" y="1082022"/>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txBox="1"/>
            <p:nvPr/>
          </p:nvSpPr>
          <p:spPr>
            <a:xfrm rot="-3310531">
              <a:off x="7480955" y="1059802"/>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22" name="Google Shape;422;p36"/>
            <p:cNvSpPr/>
            <p:nvPr/>
          </p:nvSpPr>
          <p:spPr>
            <a:xfrm>
              <a:off x="7922344" y="4604"/>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txBox="1"/>
            <p:nvPr/>
          </p:nvSpPr>
          <p:spPr>
            <a:xfrm>
              <a:off x="7952062" y="34322"/>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Sikap menghargai ilmu</a:t>
              </a:r>
              <a:endParaRPr sz="1900">
                <a:solidFill>
                  <a:schemeClr val="lt1"/>
                </a:solidFill>
                <a:latin typeface="Calibri"/>
                <a:ea typeface="Calibri"/>
                <a:cs typeface="Calibri"/>
                <a:sym typeface="Calibri"/>
              </a:endParaRPr>
            </a:p>
          </p:txBody>
        </p:sp>
        <p:sp>
          <p:nvSpPr>
            <p:cNvPr id="424" name="Google Shape;424;p36"/>
            <p:cNvSpPr/>
            <p:nvPr/>
          </p:nvSpPr>
          <p:spPr>
            <a:xfrm>
              <a:off x="7110635" y="1665437"/>
              <a:ext cx="811708"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txBox="1"/>
            <p:nvPr/>
          </p:nvSpPr>
          <p:spPr>
            <a:xfrm>
              <a:off x="7496197" y="1658460"/>
              <a:ext cx="40585" cy="40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26" name="Google Shape;426;p36"/>
            <p:cNvSpPr/>
            <p:nvPr/>
          </p:nvSpPr>
          <p:spPr>
            <a:xfrm>
              <a:off x="7922344" y="1171435"/>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txBox="1"/>
            <p:nvPr/>
          </p:nvSpPr>
          <p:spPr>
            <a:xfrm>
              <a:off x="7952062" y="1201153"/>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Sikap bertolak ansur antara agama</a:t>
              </a:r>
              <a:endParaRPr/>
            </a:p>
          </p:txBody>
        </p:sp>
        <p:sp>
          <p:nvSpPr>
            <p:cNvPr id="428" name="Google Shape;428;p36"/>
            <p:cNvSpPr/>
            <p:nvPr/>
          </p:nvSpPr>
          <p:spPr>
            <a:xfrm rot="3310531">
              <a:off x="6805792" y="2248853"/>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txBox="1"/>
            <p:nvPr/>
          </p:nvSpPr>
          <p:spPr>
            <a:xfrm rot="3310531">
              <a:off x="7480955" y="2226634"/>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30" name="Google Shape;430;p36"/>
            <p:cNvSpPr/>
            <p:nvPr/>
          </p:nvSpPr>
          <p:spPr>
            <a:xfrm>
              <a:off x="7922344" y="2338266"/>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txBox="1"/>
            <p:nvPr/>
          </p:nvSpPr>
          <p:spPr>
            <a:xfrm>
              <a:off x="7952062" y="2367984"/>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Sifat saying-menyayangi antara satu sama lain</a:t>
              </a:r>
              <a:endParaRPr/>
            </a:p>
          </p:txBody>
        </p:sp>
        <p:sp>
          <p:nvSpPr>
            <p:cNvPr id="432" name="Google Shape;432;p36"/>
            <p:cNvSpPr/>
            <p:nvPr/>
          </p:nvSpPr>
          <p:spPr>
            <a:xfrm rot="3907178">
              <a:off x="3710855" y="4290807"/>
              <a:ext cx="1929309" cy="2663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txBox="1"/>
            <p:nvPr/>
          </p:nvSpPr>
          <p:spPr>
            <a:xfrm rot="3907178">
              <a:off x="4627277" y="4255890"/>
              <a:ext cx="96465" cy="964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434" name="Google Shape;434;p36"/>
            <p:cNvSpPr/>
            <p:nvPr/>
          </p:nvSpPr>
          <p:spPr>
            <a:xfrm>
              <a:off x="5081364" y="4671928"/>
              <a:ext cx="2029271" cy="101463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txBox="1"/>
            <p:nvPr/>
          </p:nvSpPr>
          <p:spPr>
            <a:xfrm>
              <a:off x="5111082" y="4701646"/>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Penolakan</a:t>
              </a:r>
              <a:endParaRPr sz="1900">
                <a:solidFill>
                  <a:schemeClr val="lt1"/>
                </a:solidFill>
                <a:latin typeface="Calibri"/>
                <a:ea typeface="Calibri"/>
                <a:cs typeface="Calibri"/>
                <a:sym typeface="Calibri"/>
              </a:endParaRPr>
            </a:p>
          </p:txBody>
        </p:sp>
        <p:sp>
          <p:nvSpPr>
            <p:cNvPr id="436" name="Google Shape;436;p36"/>
            <p:cNvSpPr/>
            <p:nvPr/>
          </p:nvSpPr>
          <p:spPr>
            <a:xfrm rot="-3310531">
              <a:off x="6805792" y="4582515"/>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txBox="1"/>
            <p:nvPr/>
          </p:nvSpPr>
          <p:spPr>
            <a:xfrm rot="-3310531">
              <a:off x="7480955" y="4560296"/>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38" name="Google Shape;438;p36"/>
            <p:cNvSpPr/>
            <p:nvPr/>
          </p:nvSpPr>
          <p:spPr>
            <a:xfrm>
              <a:off x="7922344" y="3505097"/>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txBox="1"/>
            <p:nvPr/>
          </p:nvSpPr>
          <p:spPr>
            <a:xfrm>
              <a:off x="7952062" y="3534815"/>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Golongan LGBT</a:t>
              </a:r>
              <a:endParaRPr/>
            </a:p>
          </p:txBody>
        </p:sp>
        <p:sp>
          <p:nvSpPr>
            <p:cNvPr id="440" name="Google Shape;440;p36"/>
            <p:cNvSpPr/>
            <p:nvPr/>
          </p:nvSpPr>
          <p:spPr>
            <a:xfrm>
              <a:off x="7110635" y="5165931"/>
              <a:ext cx="811708"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txBox="1"/>
            <p:nvPr/>
          </p:nvSpPr>
          <p:spPr>
            <a:xfrm>
              <a:off x="7496197" y="5158953"/>
              <a:ext cx="40585" cy="40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42" name="Google Shape;442;p36"/>
            <p:cNvSpPr/>
            <p:nvPr/>
          </p:nvSpPr>
          <p:spPr>
            <a:xfrm>
              <a:off x="7922344" y="4671928"/>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txBox="1"/>
            <p:nvPr/>
          </p:nvSpPr>
          <p:spPr>
            <a:xfrm>
              <a:off x="7952062" y="4701646"/>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Berjudi</a:t>
              </a:r>
              <a:endParaRPr sz="1900">
                <a:solidFill>
                  <a:schemeClr val="lt1"/>
                </a:solidFill>
                <a:latin typeface="Calibri"/>
                <a:ea typeface="Calibri"/>
                <a:cs typeface="Calibri"/>
                <a:sym typeface="Calibri"/>
              </a:endParaRPr>
            </a:p>
          </p:txBody>
        </p:sp>
        <p:sp>
          <p:nvSpPr>
            <p:cNvPr id="444" name="Google Shape;444;p36"/>
            <p:cNvSpPr/>
            <p:nvPr/>
          </p:nvSpPr>
          <p:spPr>
            <a:xfrm rot="3310531">
              <a:off x="6805792" y="5749346"/>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txBox="1"/>
            <p:nvPr/>
          </p:nvSpPr>
          <p:spPr>
            <a:xfrm rot="3310531">
              <a:off x="7480955" y="5727127"/>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46" name="Google Shape;446;p36"/>
            <p:cNvSpPr/>
            <p:nvPr/>
          </p:nvSpPr>
          <p:spPr>
            <a:xfrm>
              <a:off x="7922344" y="5838759"/>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txBox="1"/>
            <p:nvPr/>
          </p:nvSpPr>
          <p:spPr>
            <a:xfrm>
              <a:off x="7952062" y="5868477"/>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Kefahaman kepada agama secara sempit</a:t>
              </a:r>
              <a:endParaRPr sz="19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51"/>
        <p:cNvGrpSpPr/>
        <p:nvPr/>
      </p:nvGrpSpPr>
      <p:grpSpPr>
        <a:xfrm>
          <a:off x="0" y="0"/>
          <a:ext cx="0" cy="0"/>
          <a:chOff x="0" y="0"/>
          <a:chExt cx="0" cy="0"/>
        </a:xfrm>
      </p:grpSpPr>
      <p:grpSp>
        <p:nvGrpSpPr>
          <p:cNvPr id="25" name="Google Shape;452;p37"/>
          <p:cNvGrpSpPr/>
          <p:nvPr/>
        </p:nvGrpSpPr>
        <p:grpSpPr>
          <a:xfrm>
            <a:off x="2359153" y="109727"/>
            <a:ext cx="7303196" cy="6661353"/>
            <a:chOff x="2340865" y="4623"/>
            <a:chExt cx="7303196" cy="6848754"/>
          </a:xfrm>
        </p:grpSpPr>
        <p:sp>
          <p:nvSpPr>
            <p:cNvPr id="26" name="Google Shape;453;p37"/>
            <p:cNvSpPr/>
            <p:nvPr/>
          </p:nvSpPr>
          <p:spPr>
            <a:xfrm>
              <a:off x="5075039" y="2661774"/>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 name="Google Shape;454;p37"/>
            <p:cNvSpPr txBox="1"/>
            <p:nvPr/>
          </p:nvSpPr>
          <p:spPr>
            <a:xfrm>
              <a:off x="5374071" y="2960806"/>
              <a:ext cx="1443857" cy="1443857"/>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n-MY" sz="3900" dirty="0" err="1">
                  <a:solidFill>
                    <a:schemeClr val="tx1"/>
                  </a:solidFill>
                  <a:latin typeface="Calibri"/>
                  <a:ea typeface="Calibri"/>
                  <a:cs typeface="Calibri"/>
                  <a:sym typeface="Calibri"/>
                </a:rPr>
                <a:t>Konflik</a:t>
              </a:r>
              <a:r>
                <a:rPr lang="en-MY" sz="3900" dirty="0">
                  <a:solidFill>
                    <a:schemeClr val="tx1"/>
                  </a:solidFill>
                  <a:latin typeface="Calibri"/>
                  <a:ea typeface="Calibri"/>
                  <a:cs typeface="Calibri"/>
                  <a:sym typeface="Calibri"/>
                </a:rPr>
                <a:t> agama</a:t>
              </a:r>
              <a:endParaRPr dirty="0">
                <a:solidFill>
                  <a:schemeClr val="tx1"/>
                </a:solidFill>
              </a:endParaRPr>
            </a:p>
          </p:txBody>
        </p:sp>
        <p:sp>
          <p:nvSpPr>
            <p:cNvPr id="28" name="Google Shape;455;p37"/>
            <p:cNvSpPr/>
            <p:nvPr/>
          </p:nvSpPr>
          <p:spPr>
            <a:xfrm rot="-5400000">
              <a:off x="5788385" y="2339086"/>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 name="Google Shape;456;p37"/>
            <p:cNvSpPr txBox="1"/>
            <p:nvPr/>
          </p:nvSpPr>
          <p:spPr>
            <a:xfrm rot="-5400000">
              <a:off x="6080619" y="2338778"/>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0" name="Google Shape;457;p37"/>
            <p:cNvSpPr/>
            <p:nvPr/>
          </p:nvSpPr>
          <p:spPr>
            <a:xfrm>
              <a:off x="5075039" y="4623"/>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 name="Google Shape;458;p37"/>
            <p:cNvSpPr txBox="1"/>
            <p:nvPr/>
          </p:nvSpPr>
          <p:spPr>
            <a:xfrm>
              <a:off x="5374071" y="303655"/>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Perkahwinan</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Sikap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cuai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suami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isteri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tentang</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tanggungjawab</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perkahwinan</a:t>
              </a:r>
              <a:endParaRPr sz="1200" b="0" i="0" u="none" strike="noStrike" cap="none" dirty="0">
                <a:solidFill>
                  <a:schemeClr val="tx1"/>
                </a:solidFill>
                <a:latin typeface="Calibri"/>
                <a:ea typeface="Calibri"/>
                <a:cs typeface="Calibri"/>
                <a:sym typeface="Calibri"/>
              </a:endParaRPr>
            </a:p>
          </p:txBody>
        </p:sp>
        <p:sp>
          <p:nvSpPr>
            <p:cNvPr id="32" name="Google Shape;459;p37"/>
            <p:cNvSpPr/>
            <p:nvPr/>
          </p:nvSpPr>
          <p:spPr>
            <a:xfrm rot="-1080000">
              <a:off x="7051935" y="3257109"/>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 name="Google Shape;460;p37"/>
            <p:cNvSpPr txBox="1"/>
            <p:nvPr/>
          </p:nvSpPr>
          <p:spPr>
            <a:xfrm rot="-1080000">
              <a:off x="7344169" y="3256802"/>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4" name="Google Shape;461;p37"/>
            <p:cNvSpPr/>
            <p:nvPr/>
          </p:nvSpPr>
          <p:spPr>
            <a:xfrm>
              <a:off x="7602140" y="1840669"/>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5" name="Google Shape;462;p37"/>
            <p:cNvSpPr txBox="1"/>
            <p:nvPr/>
          </p:nvSpPr>
          <p:spPr>
            <a:xfrm>
              <a:off x="7901172" y="2139701"/>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Faktor</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Integrasi</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Kurang</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sikap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tolak</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ansur</a:t>
              </a:r>
              <a:endParaRPr sz="1200" b="0" i="0" u="none" strike="noStrike" cap="none" dirty="0">
                <a:solidFill>
                  <a:schemeClr val="tx1"/>
                </a:solidFill>
                <a:latin typeface="Calibri"/>
                <a:ea typeface="Calibri"/>
                <a:cs typeface="Calibri"/>
                <a:sym typeface="Calibri"/>
              </a:endParaRPr>
            </a:p>
            <a:p>
              <a:pPr marL="57150" marR="0" lvl="1" indent="-63500" algn="l" rtl="0">
                <a:lnSpc>
                  <a:spcPct val="90000"/>
                </a:lnSpc>
                <a:spcBef>
                  <a:spcPts val="150"/>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Tidak</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menjaga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sensitif</a:t>
              </a:r>
              <a:r>
                <a:rPr lang="en-MY" sz="1200" b="0" i="0" u="none" strike="noStrike" cap="none" dirty="0">
                  <a:solidFill>
                    <a:schemeClr val="tx1"/>
                  </a:solidFill>
                  <a:latin typeface="Calibri"/>
                  <a:ea typeface="Calibri"/>
                  <a:cs typeface="Calibri"/>
                  <a:sym typeface="Calibri"/>
                </a:rPr>
                <a:t> agama</a:t>
              </a:r>
              <a:endParaRPr sz="2000" dirty="0">
                <a:solidFill>
                  <a:schemeClr val="tx1"/>
                </a:solidFill>
              </a:endParaRPr>
            </a:p>
          </p:txBody>
        </p:sp>
        <p:sp>
          <p:nvSpPr>
            <p:cNvPr id="36" name="Google Shape;463;p37"/>
            <p:cNvSpPr/>
            <p:nvPr/>
          </p:nvSpPr>
          <p:spPr>
            <a:xfrm rot="3240000">
              <a:off x="6569302" y="4742502"/>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7" name="Google Shape;464;p37"/>
            <p:cNvSpPr txBox="1"/>
            <p:nvPr/>
          </p:nvSpPr>
          <p:spPr>
            <a:xfrm rot="3240000">
              <a:off x="6861536" y="4742194"/>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8" name="Google Shape;465;p37"/>
            <p:cNvSpPr/>
            <p:nvPr/>
          </p:nvSpPr>
          <p:spPr>
            <a:xfrm>
              <a:off x="6636873" y="4811455"/>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9" name="Google Shape;466;p37"/>
            <p:cNvSpPr txBox="1"/>
            <p:nvPr/>
          </p:nvSpPr>
          <p:spPr>
            <a:xfrm>
              <a:off x="6935905" y="5110487"/>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Pandangan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Streotaip</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antara</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Kaum</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Perang</a:t>
              </a:r>
              <a:r>
                <a:rPr lang="en-MY" sz="1200" b="0" i="0" u="none" strike="noStrike" cap="none" dirty="0">
                  <a:solidFill>
                    <a:schemeClr val="tx1"/>
                  </a:solidFill>
                  <a:latin typeface="Calibri"/>
                  <a:ea typeface="Calibri"/>
                  <a:cs typeface="Calibri"/>
                  <a:sym typeface="Calibri"/>
                </a:rPr>
                <a:t> anti </a:t>
              </a:r>
              <a:r>
                <a:rPr lang="en-MY" sz="1200" b="0" i="0" u="none" strike="noStrike" cap="none" dirty="0" err="1">
                  <a:solidFill>
                    <a:schemeClr val="tx1"/>
                  </a:solidFill>
                  <a:latin typeface="Calibri"/>
                  <a:ea typeface="Calibri"/>
                  <a:cs typeface="Calibri"/>
                  <a:sym typeface="Calibri"/>
                </a:rPr>
                <a:t>keganasan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oleh</a:t>
              </a:r>
              <a:r>
                <a:rPr lang="en-MY" sz="1200" b="0" i="0" u="none" strike="noStrike" cap="none" dirty="0">
                  <a:solidFill>
                    <a:schemeClr val="tx1"/>
                  </a:solidFill>
                  <a:latin typeface="Calibri"/>
                  <a:ea typeface="Calibri"/>
                  <a:cs typeface="Calibri"/>
                  <a:sym typeface="Calibri"/>
                </a:rPr>
                <a:t> Amerika </a:t>
              </a:r>
              <a:r>
                <a:rPr lang="en-MY" sz="1200" b="0" i="0" u="none" strike="noStrike" cap="none" dirty="0" err="1">
                  <a:solidFill>
                    <a:schemeClr val="tx1"/>
                  </a:solidFill>
                  <a:latin typeface="Calibri"/>
                  <a:ea typeface="Calibri"/>
                  <a:cs typeface="Calibri"/>
                  <a:sym typeface="Calibri"/>
                </a:rPr>
                <a:t>terhadap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negara-negara</a:t>
              </a:r>
              <a:r>
                <a:rPr lang="en-MY" sz="1200" b="0" i="0" u="none" strike="noStrike" cap="none" dirty="0">
                  <a:solidFill>
                    <a:schemeClr val="tx1"/>
                  </a:solidFill>
                  <a:latin typeface="Calibri"/>
                  <a:ea typeface="Calibri"/>
                  <a:cs typeface="Calibri"/>
                  <a:sym typeface="Calibri"/>
                </a:rPr>
                <a:t> Islam</a:t>
              </a:r>
              <a:endParaRPr sz="1200" dirty="0">
                <a:solidFill>
                  <a:schemeClr val="tx1"/>
                </a:solidFill>
              </a:endParaRPr>
            </a:p>
          </p:txBody>
        </p:sp>
        <p:sp>
          <p:nvSpPr>
            <p:cNvPr id="40" name="Google Shape;467;p37"/>
            <p:cNvSpPr/>
            <p:nvPr/>
          </p:nvSpPr>
          <p:spPr>
            <a:xfrm rot="7560000">
              <a:off x="5007468" y="4742502"/>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 name="Google Shape;468;p37"/>
            <p:cNvSpPr txBox="1"/>
            <p:nvPr/>
          </p:nvSpPr>
          <p:spPr>
            <a:xfrm rot="-3240000">
              <a:off x="5299702" y="4742194"/>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42" name="Google Shape;469;p37"/>
            <p:cNvSpPr/>
            <p:nvPr/>
          </p:nvSpPr>
          <p:spPr>
            <a:xfrm>
              <a:off x="3227832" y="4793709"/>
              <a:ext cx="2468880" cy="2059668"/>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3" name="Google Shape;470;p37"/>
            <p:cNvSpPr txBox="1"/>
            <p:nvPr/>
          </p:nvSpPr>
          <p:spPr>
            <a:xfrm>
              <a:off x="3635593" y="5110487"/>
              <a:ext cx="16533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Sikap</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Penganut</a:t>
              </a:r>
              <a:r>
                <a:rPr lang="en-MY" b="1" dirty="0">
                  <a:solidFill>
                    <a:schemeClr val="tx1"/>
                  </a:solidFill>
                  <a:latin typeface="Calibri"/>
                  <a:ea typeface="Calibri"/>
                  <a:cs typeface="Calibri"/>
                  <a:sym typeface="Calibri"/>
                </a:rPr>
                <a:t> yang </a:t>
              </a:r>
              <a:r>
                <a:rPr lang="en-MY" b="1" dirty="0" err="1">
                  <a:solidFill>
                    <a:schemeClr val="tx1"/>
                  </a:solidFill>
                  <a:latin typeface="Calibri"/>
                  <a:ea typeface="Calibri"/>
                  <a:cs typeface="Calibri"/>
                  <a:sym typeface="Calibri"/>
                </a:rPr>
                <a:t>Kurang</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Memahami</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Ajaran</a:t>
              </a:r>
              <a:r>
                <a:rPr lang="en-MY" b="1" dirty="0">
                  <a:solidFill>
                    <a:schemeClr val="tx1"/>
                  </a:solidFill>
                  <a:latin typeface="Calibri"/>
                  <a:ea typeface="Calibri"/>
                  <a:cs typeface="Calibri"/>
                  <a:sym typeface="Calibri"/>
                </a:rPr>
                <a:t> Agama</a:t>
              </a:r>
              <a:endParaRPr b="1" dirty="0">
                <a:solidFill>
                  <a:schemeClr val="tx1"/>
                </a:solidFill>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Dasar</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difahami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secara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sempit</a:t>
              </a:r>
              <a:endParaRPr sz="1200" b="0" i="0" u="none" strike="noStrike" cap="none" dirty="0">
                <a:solidFill>
                  <a:schemeClr val="tx1"/>
                </a:solidFill>
                <a:latin typeface="Calibri"/>
                <a:ea typeface="Calibri"/>
                <a:cs typeface="Calibri"/>
                <a:sym typeface="Calibri"/>
              </a:endParaRPr>
            </a:p>
            <a:p>
              <a:pPr marL="57150" marR="0" lvl="1" indent="-63500" algn="l" rtl="0">
                <a:lnSpc>
                  <a:spcPct val="90000"/>
                </a:lnSpc>
                <a:spcBef>
                  <a:spcPts val="150"/>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Penganut</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memahami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ajaran</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dengan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cara</a:t>
              </a:r>
              <a:r>
                <a:rPr lang="en-MY" sz="1200" b="0" i="0" u="none" strike="noStrike" cap="none" dirty="0">
                  <a:solidFill>
                    <a:schemeClr val="tx1"/>
                  </a:solidFill>
                  <a:latin typeface="Calibri"/>
                  <a:ea typeface="Calibri"/>
                  <a:cs typeface="Calibri"/>
                  <a:sym typeface="Calibri"/>
                </a:rPr>
                <a:t> yang </a:t>
              </a:r>
              <a:r>
                <a:rPr lang="en-MY" sz="1200" b="0" i="0" u="none" strike="noStrike" cap="none" dirty="0" err="1">
                  <a:solidFill>
                    <a:schemeClr val="tx1"/>
                  </a:solidFill>
                  <a:latin typeface="Calibri"/>
                  <a:ea typeface="Calibri"/>
                  <a:cs typeface="Calibri"/>
                  <a:sym typeface="Calibri"/>
                </a:rPr>
                <a:t>salah</a:t>
              </a:r>
              <a:r>
                <a:rPr lang="en-MY" sz="1200" b="0" i="0" u="none" strike="noStrike" cap="none" dirty="0">
                  <a:solidFill>
                    <a:schemeClr val="tx1"/>
                  </a:solidFill>
                  <a:latin typeface="Calibri"/>
                  <a:ea typeface="Calibri"/>
                  <a:cs typeface="Calibri"/>
                  <a:sym typeface="Calibri"/>
                </a:rPr>
                <a:t>.</a:t>
              </a:r>
              <a:endParaRPr sz="1200" dirty="0">
                <a:solidFill>
                  <a:schemeClr val="tx1"/>
                </a:solidFill>
              </a:endParaRPr>
            </a:p>
          </p:txBody>
        </p:sp>
        <p:sp>
          <p:nvSpPr>
            <p:cNvPr id="44" name="Google Shape;471;p37"/>
            <p:cNvSpPr/>
            <p:nvPr/>
          </p:nvSpPr>
          <p:spPr>
            <a:xfrm rot="-9720000">
              <a:off x="4524834" y="3257109"/>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 name="Google Shape;472;p37"/>
            <p:cNvSpPr txBox="1"/>
            <p:nvPr/>
          </p:nvSpPr>
          <p:spPr>
            <a:xfrm rot="1080000">
              <a:off x="4817068" y="3256802"/>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46" name="Google Shape;473;p37"/>
            <p:cNvSpPr/>
            <p:nvPr/>
          </p:nvSpPr>
          <p:spPr>
            <a:xfrm>
              <a:off x="2340865" y="1840669"/>
              <a:ext cx="2248688"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 name="Google Shape;474;p37"/>
            <p:cNvSpPr txBox="1"/>
            <p:nvPr/>
          </p:nvSpPr>
          <p:spPr>
            <a:xfrm>
              <a:off x="2846970" y="2139701"/>
              <a:ext cx="1389230"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Perbezaan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Kebudayaan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antara</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Kaum</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Perbezaan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kebudayaan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bahasa</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antara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kaum</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dan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etnik</a:t>
              </a:r>
              <a:r>
                <a:rPr lang="en-MY" sz="1200" b="0" i="0" u="none" strike="noStrike" cap="none" dirty="0">
                  <a:solidFill>
                    <a:schemeClr val="tx1"/>
                  </a:solidFill>
                  <a:latin typeface="Calibri"/>
                  <a:ea typeface="Calibri"/>
                  <a:cs typeface="Calibri"/>
                  <a:sym typeface="Calibri"/>
                </a:rPr>
                <a:t> yang </a:t>
              </a:r>
              <a:r>
                <a:rPr lang="en-MY" sz="1200" b="0" i="0" u="none" strike="noStrike" cap="none" dirty="0" err="1">
                  <a:solidFill>
                    <a:schemeClr val="tx1"/>
                  </a:solidFill>
                  <a:latin typeface="Calibri"/>
                  <a:ea typeface="Calibri"/>
                  <a:cs typeface="Calibri"/>
                  <a:sym typeface="Calibri"/>
                </a:rPr>
                <a:t>berbeza</a:t>
              </a:r>
              <a:r>
                <a:rPr lang="en-MY" sz="1200" b="0" i="0" u="none" strike="noStrike" cap="none" dirty="0">
                  <a:solidFill>
                    <a:schemeClr val="tx1"/>
                  </a:solidFill>
                  <a:latin typeface="Calibri"/>
                  <a:ea typeface="Calibri"/>
                  <a:cs typeface="Calibri"/>
                  <a:sym typeface="Calibri"/>
                </a:rPr>
                <a:t>.</a:t>
              </a:r>
              <a:endParaRPr sz="1200" dirty="0">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8"/>
          <p:cNvSpPr txBox="1">
            <a:spLocks noGrp="1"/>
          </p:cNvSpPr>
          <p:nvPr>
            <p:ph type="body" idx="1"/>
          </p:nvPr>
        </p:nvSpPr>
        <p:spPr>
          <a:xfrm>
            <a:off x="0" y="283936"/>
            <a:ext cx="12192000" cy="7680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4800"/>
              <a:buNone/>
            </a:pPr>
            <a:r>
              <a:rPr lang="en-MY" dirty="0" err="1"/>
              <a:t>Peranan</a:t>
            </a:r>
            <a:r>
              <a:rPr lang="en-MY" dirty="0"/>
              <a:t> Agama </a:t>
            </a:r>
            <a:r>
              <a:rPr lang="en-MY" dirty="0" err="1"/>
              <a:t>dalam</a:t>
            </a:r>
            <a:r>
              <a:rPr lang="en-MY" dirty="0"/>
              <a:t> </a:t>
            </a:r>
            <a:r>
              <a:rPr lang="en-MY" dirty="0" err="1"/>
              <a:t>Ilmu</a:t>
            </a:r>
            <a:endParaRPr dirty="0"/>
          </a:p>
        </p:txBody>
      </p:sp>
      <p:grpSp>
        <p:nvGrpSpPr>
          <p:cNvPr id="482" name="Google Shape;482;p38"/>
          <p:cNvGrpSpPr/>
          <p:nvPr/>
        </p:nvGrpSpPr>
        <p:grpSpPr>
          <a:xfrm>
            <a:off x="3684262" y="1888879"/>
            <a:ext cx="4617637" cy="5086091"/>
            <a:chOff x="2767975" y="1294535"/>
            <a:chExt cx="3463228" cy="3814568"/>
          </a:xfrm>
        </p:grpSpPr>
        <p:sp>
          <p:nvSpPr>
            <p:cNvPr id="483" name="Google Shape;483;p38"/>
            <p:cNvSpPr/>
            <p:nvPr/>
          </p:nvSpPr>
          <p:spPr>
            <a:xfrm rot="-2265570">
              <a:off x="3344732" y="2008240"/>
              <a:ext cx="2309714" cy="2673634"/>
            </a:xfrm>
            <a:custGeom>
              <a:avLst/>
              <a:gdLst/>
              <a:ahLst/>
              <a:cxnLst/>
              <a:rect l="l" t="t" r="r" b="b"/>
              <a:pathLst>
                <a:path w="4039355" h="4675800" extrusionOk="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84" name="Google Shape;484;p38"/>
            <p:cNvGrpSpPr/>
            <p:nvPr/>
          </p:nvGrpSpPr>
          <p:grpSpPr>
            <a:xfrm>
              <a:off x="4126835" y="1294535"/>
              <a:ext cx="888362" cy="888362"/>
              <a:chOff x="4212559" y="1523958"/>
              <a:chExt cx="1002207" cy="1002207"/>
            </a:xfrm>
          </p:grpSpPr>
          <p:sp>
            <p:nvSpPr>
              <p:cNvPr id="485" name="Google Shape;485;p38"/>
              <p:cNvSpPr/>
              <p:nvPr/>
            </p:nvSpPr>
            <p:spPr>
              <a:xfrm>
                <a:off x="4212559" y="1523958"/>
                <a:ext cx="1002207" cy="1002207"/>
              </a:xfrm>
              <a:prstGeom prst="ellipse">
                <a:avLst/>
              </a:pr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86" name="Google Shape;486;p38"/>
              <p:cNvSpPr/>
              <p:nvPr/>
            </p:nvSpPr>
            <p:spPr>
              <a:xfrm>
                <a:off x="4326404" y="1637803"/>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87" name="Google Shape;487;p38"/>
            <p:cNvGrpSpPr/>
            <p:nvPr/>
          </p:nvGrpSpPr>
          <p:grpSpPr>
            <a:xfrm>
              <a:off x="2939645" y="3147199"/>
              <a:ext cx="888362" cy="888362"/>
              <a:chOff x="3240721" y="3131245"/>
              <a:chExt cx="1002207" cy="1002207"/>
            </a:xfrm>
          </p:grpSpPr>
          <p:sp>
            <p:nvSpPr>
              <p:cNvPr id="488" name="Google Shape;488;p38"/>
              <p:cNvSpPr/>
              <p:nvPr/>
            </p:nvSpPr>
            <p:spPr>
              <a:xfrm>
                <a:off x="3240721" y="3131245"/>
                <a:ext cx="1002207" cy="1002207"/>
              </a:xfrm>
              <a:prstGeom prst="ellipse">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89" name="Google Shape;489;p38"/>
              <p:cNvSpPr/>
              <p:nvPr/>
            </p:nvSpPr>
            <p:spPr>
              <a:xfrm>
                <a:off x="3354566" y="3245090"/>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90" name="Google Shape;490;p38"/>
            <p:cNvGrpSpPr/>
            <p:nvPr/>
          </p:nvGrpSpPr>
          <p:grpSpPr>
            <a:xfrm>
              <a:off x="5314025" y="3147199"/>
              <a:ext cx="888362" cy="888362"/>
              <a:chOff x="5209064" y="3231212"/>
              <a:chExt cx="1002207" cy="1002207"/>
            </a:xfrm>
          </p:grpSpPr>
          <p:sp>
            <p:nvSpPr>
              <p:cNvPr id="491" name="Google Shape;491;p38"/>
              <p:cNvSpPr/>
              <p:nvPr/>
            </p:nvSpPr>
            <p:spPr>
              <a:xfrm>
                <a:off x="5209064" y="3231212"/>
                <a:ext cx="1002207" cy="1002207"/>
              </a:xfrm>
              <a:prstGeom prst="ellipse">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92" name="Google Shape;492;p38"/>
              <p:cNvSpPr/>
              <p:nvPr/>
            </p:nvSpPr>
            <p:spPr>
              <a:xfrm>
                <a:off x="5322909" y="3345057"/>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493" name="Google Shape;493;p38"/>
          <p:cNvGrpSpPr/>
          <p:nvPr/>
        </p:nvGrpSpPr>
        <p:grpSpPr>
          <a:xfrm>
            <a:off x="7283541" y="1734580"/>
            <a:ext cx="2901904" cy="1403618"/>
            <a:chOff x="5671396" y="1623494"/>
            <a:chExt cx="2356988" cy="1052714"/>
          </a:xfrm>
        </p:grpSpPr>
        <p:sp>
          <p:nvSpPr>
            <p:cNvPr id="494" name="Google Shape;494;p38"/>
            <p:cNvSpPr txBox="1"/>
            <p:nvPr/>
          </p:nvSpPr>
          <p:spPr>
            <a:xfrm>
              <a:off x="5671396" y="1623494"/>
              <a:ext cx="2355573"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200" b="1">
                  <a:solidFill>
                    <a:srgbClr val="3F3F3F"/>
                  </a:solidFill>
                  <a:latin typeface="Calibri"/>
                  <a:ea typeface="Calibri"/>
                  <a:cs typeface="Calibri"/>
                  <a:sym typeface="Calibri"/>
                </a:rPr>
                <a:t>1.</a:t>
              </a:r>
              <a:endParaRPr sz="3200" b="1">
                <a:solidFill>
                  <a:srgbClr val="3F3F3F"/>
                </a:solidFill>
                <a:latin typeface="Calibri"/>
                <a:ea typeface="Calibri"/>
                <a:cs typeface="Calibri"/>
                <a:sym typeface="Calibri"/>
              </a:endParaRPr>
            </a:p>
          </p:txBody>
        </p:sp>
        <p:sp>
          <p:nvSpPr>
            <p:cNvPr id="495" name="Google Shape;495;p38"/>
            <p:cNvSpPr txBox="1"/>
            <p:nvPr/>
          </p:nvSpPr>
          <p:spPr>
            <a:xfrm>
              <a:off x="5679175" y="2237627"/>
              <a:ext cx="2349209"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600">
                  <a:solidFill>
                    <a:srgbClr val="3F3F3F"/>
                  </a:solidFill>
                  <a:latin typeface="Calibri"/>
                  <a:ea typeface="Calibri"/>
                  <a:cs typeface="Calibri"/>
                  <a:sym typeface="Calibri"/>
                </a:rPr>
                <a:t>Memperluas pandangan semesta</a:t>
              </a:r>
              <a:endParaRPr sz="1600">
                <a:solidFill>
                  <a:srgbClr val="3F3F3F"/>
                </a:solidFill>
                <a:latin typeface="Calibri"/>
                <a:ea typeface="Calibri"/>
                <a:cs typeface="Calibri"/>
                <a:sym typeface="Calibri"/>
              </a:endParaRPr>
            </a:p>
          </p:txBody>
        </p:sp>
      </p:grpSp>
      <p:sp>
        <p:nvSpPr>
          <p:cNvPr id="496" name="Google Shape;496;p38"/>
          <p:cNvSpPr/>
          <p:nvPr/>
        </p:nvSpPr>
        <p:spPr>
          <a:xfrm>
            <a:off x="7056107" y="1839500"/>
            <a:ext cx="144000" cy="144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97" name="Google Shape;497;p38"/>
          <p:cNvGrpSpPr/>
          <p:nvPr/>
        </p:nvGrpSpPr>
        <p:grpSpPr>
          <a:xfrm>
            <a:off x="8819712" y="4134845"/>
            <a:ext cx="2950629" cy="1526730"/>
            <a:chOff x="6212679" y="4627005"/>
            <a:chExt cx="2356988" cy="1145048"/>
          </a:xfrm>
        </p:grpSpPr>
        <p:sp>
          <p:nvSpPr>
            <p:cNvPr id="498" name="Google Shape;498;p38"/>
            <p:cNvSpPr txBox="1"/>
            <p:nvPr/>
          </p:nvSpPr>
          <p:spPr>
            <a:xfrm>
              <a:off x="6212679" y="4627005"/>
              <a:ext cx="2355573"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200" b="1">
                  <a:solidFill>
                    <a:srgbClr val="3F3F3F"/>
                  </a:solidFill>
                  <a:latin typeface="Calibri"/>
                  <a:ea typeface="Calibri"/>
                  <a:cs typeface="Calibri"/>
                  <a:sym typeface="Calibri"/>
                </a:rPr>
                <a:t>3.</a:t>
              </a:r>
              <a:endParaRPr sz="3200" b="1">
                <a:solidFill>
                  <a:srgbClr val="3F3F3F"/>
                </a:solidFill>
                <a:latin typeface="Calibri"/>
                <a:ea typeface="Calibri"/>
                <a:cs typeface="Calibri"/>
                <a:sym typeface="Calibri"/>
              </a:endParaRPr>
            </a:p>
          </p:txBody>
        </p:sp>
        <p:sp>
          <p:nvSpPr>
            <p:cNvPr id="499" name="Google Shape;499;p38"/>
            <p:cNvSpPr txBox="1"/>
            <p:nvPr/>
          </p:nvSpPr>
          <p:spPr>
            <a:xfrm>
              <a:off x="6220458" y="5148805"/>
              <a:ext cx="2349209" cy="6232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600">
                  <a:solidFill>
                    <a:srgbClr val="3F3F3F"/>
                  </a:solidFill>
                  <a:latin typeface="Calibri"/>
                  <a:ea typeface="Calibri"/>
                  <a:cs typeface="Calibri"/>
                  <a:sym typeface="Calibri"/>
                </a:rPr>
                <a:t>Menyeimbangkan</a:t>
              </a:r>
              <a:endParaRPr/>
            </a:p>
            <a:p>
              <a:pPr marL="0" marR="0" lvl="0" indent="0" algn="l" rtl="0">
                <a:spcBef>
                  <a:spcPts val="0"/>
                </a:spcBef>
                <a:spcAft>
                  <a:spcPts val="0"/>
                </a:spcAft>
                <a:buNone/>
              </a:pPr>
              <a:r>
                <a:rPr lang="en-MY" sz="1600">
                  <a:solidFill>
                    <a:srgbClr val="3F3F3F"/>
                  </a:solidFill>
                  <a:latin typeface="Calibri"/>
                  <a:ea typeface="Calibri"/>
                  <a:cs typeface="Calibri"/>
                  <a:sym typeface="Calibri"/>
                </a:rPr>
                <a:t>antara kerohanian,</a:t>
              </a:r>
              <a:endParaRPr/>
            </a:p>
            <a:p>
              <a:pPr marL="0" marR="0" lvl="0" indent="0" algn="l" rtl="0">
                <a:spcBef>
                  <a:spcPts val="0"/>
                </a:spcBef>
                <a:spcAft>
                  <a:spcPts val="0"/>
                </a:spcAft>
                <a:buNone/>
              </a:pPr>
              <a:r>
                <a:rPr lang="en-MY" sz="1600">
                  <a:solidFill>
                    <a:srgbClr val="3F3F3F"/>
                  </a:solidFill>
                  <a:latin typeface="Calibri"/>
                  <a:ea typeface="Calibri"/>
                  <a:cs typeface="Calibri"/>
                  <a:sym typeface="Calibri"/>
                </a:rPr>
                <a:t>rasionaldan emosi</a:t>
              </a:r>
              <a:endParaRPr sz="1600">
                <a:solidFill>
                  <a:srgbClr val="3F3F3F"/>
                </a:solidFill>
                <a:latin typeface="Calibri"/>
                <a:ea typeface="Calibri"/>
                <a:cs typeface="Calibri"/>
                <a:sym typeface="Calibri"/>
              </a:endParaRPr>
            </a:p>
          </p:txBody>
        </p:sp>
      </p:grpSp>
      <p:sp>
        <p:nvSpPr>
          <p:cNvPr id="500" name="Google Shape;500;p38"/>
          <p:cNvSpPr/>
          <p:nvPr/>
        </p:nvSpPr>
        <p:spPr>
          <a:xfrm>
            <a:off x="8592277" y="4239767"/>
            <a:ext cx="144000" cy="144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501" name="Google Shape;501;p38"/>
          <p:cNvGrpSpPr/>
          <p:nvPr/>
        </p:nvGrpSpPr>
        <p:grpSpPr>
          <a:xfrm>
            <a:off x="536811" y="4134846"/>
            <a:ext cx="2901904" cy="1403618"/>
            <a:chOff x="251520" y="4551439"/>
            <a:chExt cx="2356988" cy="1052714"/>
          </a:xfrm>
        </p:grpSpPr>
        <p:sp>
          <p:nvSpPr>
            <p:cNvPr id="502" name="Google Shape;502;p38"/>
            <p:cNvSpPr txBox="1"/>
            <p:nvPr/>
          </p:nvSpPr>
          <p:spPr>
            <a:xfrm>
              <a:off x="251520" y="4551439"/>
              <a:ext cx="2355573" cy="43858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MY" sz="3200" b="1">
                  <a:solidFill>
                    <a:srgbClr val="3F3F3F"/>
                  </a:solidFill>
                  <a:latin typeface="Calibri"/>
                  <a:ea typeface="Calibri"/>
                  <a:cs typeface="Calibri"/>
                  <a:sym typeface="Calibri"/>
                </a:rPr>
                <a:t>2.</a:t>
              </a:r>
              <a:endParaRPr sz="3200" b="1">
                <a:solidFill>
                  <a:srgbClr val="3F3F3F"/>
                </a:solidFill>
                <a:latin typeface="Calibri"/>
                <a:ea typeface="Calibri"/>
                <a:cs typeface="Calibri"/>
                <a:sym typeface="Calibri"/>
              </a:endParaRPr>
            </a:p>
          </p:txBody>
        </p:sp>
        <p:sp>
          <p:nvSpPr>
            <p:cNvPr id="503" name="Google Shape;503;p38"/>
            <p:cNvSpPr txBox="1"/>
            <p:nvPr/>
          </p:nvSpPr>
          <p:spPr>
            <a:xfrm>
              <a:off x="259299" y="5165572"/>
              <a:ext cx="2349209" cy="43858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MY" sz="1600">
                  <a:solidFill>
                    <a:srgbClr val="3F3F3F"/>
                  </a:solidFill>
                  <a:latin typeface="Calibri"/>
                  <a:ea typeface="Calibri"/>
                  <a:cs typeface="Calibri"/>
                  <a:sym typeface="Calibri"/>
                </a:rPr>
                <a:t>Integrasi akidah, syariah</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MY" sz="1600">
                  <a:solidFill>
                    <a:srgbClr val="3F3F3F"/>
                  </a:solidFill>
                  <a:latin typeface="Calibri"/>
                  <a:ea typeface="Calibri"/>
                  <a:cs typeface="Calibri"/>
                  <a:sym typeface="Calibri"/>
                </a:rPr>
                <a:t>dan akhlak</a:t>
              </a:r>
              <a:endParaRPr sz="1600">
                <a:solidFill>
                  <a:srgbClr val="3F3F3F"/>
                </a:solidFill>
                <a:latin typeface="Calibri"/>
                <a:ea typeface="Calibri"/>
                <a:cs typeface="Calibri"/>
                <a:sym typeface="Calibri"/>
              </a:endParaRPr>
            </a:p>
          </p:txBody>
        </p:sp>
      </p:grpSp>
      <p:sp>
        <p:nvSpPr>
          <p:cNvPr id="504" name="Google Shape;504;p38"/>
          <p:cNvSpPr/>
          <p:nvPr/>
        </p:nvSpPr>
        <p:spPr>
          <a:xfrm>
            <a:off x="3511172" y="4239767"/>
            <a:ext cx="144000" cy="144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5" name="Google Shape;505;p38"/>
          <p:cNvSpPr/>
          <p:nvPr/>
        </p:nvSpPr>
        <p:spPr>
          <a:xfrm>
            <a:off x="5848231" y="2256379"/>
            <a:ext cx="480167" cy="44947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6" name="Google Shape;506;p38"/>
          <p:cNvSpPr/>
          <p:nvPr/>
        </p:nvSpPr>
        <p:spPr>
          <a:xfrm>
            <a:off x="4263276" y="4711337"/>
            <a:ext cx="479347" cy="480000"/>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7" name="Google Shape;507;p38"/>
          <p:cNvSpPr/>
          <p:nvPr/>
        </p:nvSpPr>
        <p:spPr>
          <a:xfrm>
            <a:off x="7416447" y="4695854"/>
            <a:ext cx="509575" cy="509575"/>
          </a:xfrm>
          <a:prstGeom prst="hear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9"/>
          <p:cNvSpPr/>
          <p:nvPr/>
        </p:nvSpPr>
        <p:spPr>
          <a:xfrm flipH="1">
            <a:off x="1488810" y="1602578"/>
            <a:ext cx="9482605" cy="4217741"/>
          </a:xfrm>
          <a:custGeom>
            <a:avLst/>
            <a:gdLst/>
            <a:ahLst/>
            <a:cxnLst/>
            <a:rect l="l" t="t" r="r" b="b"/>
            <a:pathLst>
              <a:path w="14297" h="6361" extrusionOk="0">
                <a:moveTo>
                  <a:pt x="38" y="3643"/>
                </a:moveTo>
                <a:lnTo>
                  <a:pt x="38" y="3643"/>
                </a:lnTo>
                <a:cubicBezTo>
                  <a:pt x="263" y="3932"/>
                  <a:pt x="558" y="4047"/>
                  <a:pt x="861" y="4135"/>
                </a:cubicBezTo>
                <a:lnTo>
                  <a:pt x="861" y="4135"/>
                </a:lnTo>
                <a:cubicBezTo>
                  <a:pt x="1527" y="4329"/>
                  <a:pt x="2193" y="4518"/>
                  <a:pt x="2858" y="4714"/>
                </a:cubicBezTo>
                <a:lnTo>
                  <a:pt x="2858" y="4714"/>
                </a:lnTo>
                <a:cubicBezTo>
                  <a:pt x="2909" y="4729"/>
                  <a:pt x="2964" y="4774"/>
                  <a:pt x="2999" y="4824"/>
                </a:cubicBezTo>
                <a:lnTo>
                  <a:pt x="2999" y="4824"/>
                </a:lnTo>
                <a:cubicBezTo>
                  <a:pt x="3180" y="5095"/>
                  <a:pt x="3352" y="5375"/>
                  <a:pt x="3535" y="5645"/>
                </a:cubicBezTo>
                <a:lnTo>
                  <a:pt x="3535" y="5645"/>
                </a:lnTo>
                <a:cubicBezTo>
                  <a:pt x="3570" y="5697"/>
                  <a:pt x="3661" y="5762"/>
                  <a:pt x="3688" y="5742"/>
                </a:cubicBezTo>
                <a:lnTo>
                  <a:pt x="3688" y="5742"/>
                </a:lnTo>
                <a:cubicBezTo>
                  <a:pt x="3739" y="5706"/>
                  <a:pt x="3784" y="5615"/>
                  <a:pt x="3791" y="5541"/>
                </a:cubicBezTo>
                <a:lnTo>
                  <a:pt x="3791" y="5541"/>
                </a:lnTo>
                <a:cubicBezTo>
                  <a:pt x="3811" y="5362"/>
                  <a:pt x="3809" y="5178"/>
                  <a:pt x="3816" y="4982"/>
                </a:cubicBezTo>
                <a:lnTo>
                  <a:pt x="3816" y="4982"/>
                </a:lnTo>
                <a:cubicBezTo>
                  <a:pt x="4004" y="5015"/>
                  <a:pt x="4190" y="5049"/>
                  <a:pt x="4375" y="5082"/>
                </a:cubicBezTo>
                <a:lnTo>
                  <a:pt x="4375" y="5082"/>
                </a:lnTo>
                <a:cubicBezTo>
                  <a:pt x="4931" y="5177"/>
                  <a:pt x="5490" y="5242"/>
                  <a:pt x="6052" y="5197"/>
                </a:cubicBezTo>
                <a:lnTo>
                  <a:pt x="6052" y="5197"/>
                </a:lnTo>
                <a:cubicBezTo>
                  <a:pt x="6209" y="5184"/>
                  <a:pt x="6293" y="5211"/>
                  <a:pt x="6356" y="5389"/>
                </a:cubicBezTo>
                <a:lnTo>
                  <a:pt x="6356" y="5389"/>
                </a:lnTo>
                <a:cubicBezTo>
                  <a:pt x="6394" y="5494"/>
                  <a:pt x="6470" y="5579"/>
                  <a:pt x="6529" y="5671"/>
                </a:cubicBezTo>
                <a:lnTo>
                  <a:pt x="6529" y="5671"/>
                </a:lnTo>
                <a:cubicBezTo>
                  <a:pt x="6609" y="5792"/>
                  <a:pt x="6652" y="5788"/>
                  <a:pt x="6719" y="5655"/>
                </a:cubicBezTo>
                <a:lnTo>
                  <a:pt x="6719" y="5655"/>
                </a:lnTo>
                <a:cubicBezTo>
                  <a:pt x="6734" y="5626"/>
                  <a:pt x="6754" y="5599"/>
                  <a:pt x="6771" y="5570"/>
                </a:cubicBezTo>
                <a:lnTo>
                  <a:pt x="6771" y="5570"/>
                </a:lnTo>
                <a:cubicBezTo>
                  <a:pt x="6963" y="5779"/>
                  <a:pt x="7149" y="5989"/>
                  <a:pt x="7340" y="6187"/>
                </a:cubicBezTo>
                <a:lnTo>
                  <a:pt x="7340" y="6187"/>
                </a:lnTo>
                <a:cubicBezTo>
                  <a:pt x="7400" y="6248"/>
                  <a:pt x="7465" y="6360"/>
                  <a:pt x="7561" y="6274"/>
                </a:cubicBezTo>
                <a:lnTo>
                  <a:pt x="7561" y="6274"/>
                </a:lnTo>
                <a:cubicBezTo>
                  <a:pt x="7655" y="6192"/>
                  <a:pt x="7632" y="6061"/>
                  <a:pt x="7620" y="5945"/>
                </a:cubicBezTo>
                <a:lnTo>
                  <a:pt x="7620" y="5945"/>
                </a:lnTo>
                <a:cubicBezTo>
                  <a:pt x="7606" y="5811"/>
                  <a:pt x="7601" y="5666"/>
                  <a:pt x="7552" y="5551"/>
                </a:cubicBezTo>
                <a:lnTo>
                  <a:pt x="7552" y="5551"/>
                </a:lnTo>
                <a:cubicBezTo>
                  <a:pt x="7497" y="5427"/>
                  <a:pt x="7512" y="5303"/>
                  <a:pt x="7488" y="5181"/>
                </a:cubicBezTo>
                <a:lnTo>
                  <a:pt x="7488" y="5181"/>
                </a:lnTo>
                <a:cubicBezTo>
                  <a:pt x="7479" y="5128"/>
                  <a:pt x="7441" y="5085"/>
                  <a:pt x="7412" y="5029"/>
                </a:cubicBezTo>
                <a:lnTo>
                  <a:pt x="7412" y="5029"/>
                </a:lnTo>
                <a:cubicBezTo>
                  <a:pt x="7638" y="4991"/>
                  <a:pt x="7863" y="4950"/>
                  <a:pt x="8090" y="4919"/>
                </a:cubicBezTo>
                <a:lnTo>
                  <a:pt x="8090" y="4919"/>
                </a:lnTo>
                <a:cubicBezTo>
                  <a:pt x="8348" y="4882"/>
                  <a:pt x="8606" y="4860"/>
                  <a:pt x="8865" y="4822"/>
                </a:cubicBezTo>
                <a:lnTo>
                  <a:pt x="8865" y="4822"/>
                </a:lnTo>
                <a:cubicBezTo>
                  <a:pt x="9121" y="4783"/>
                  <a:pt x="9330" y="4917"/>
                  <a:pt x="9545" y="5058"/>
                </a:cubicBezTo>
                <a:lnTo>
                  <a:pt x="9545" y="5058"/>
                </a:lnTo>
                <a:cubicBezTo>
                  <a:pt x="9944" y="5319"/>
                  <a:pt x="10347" y="5568"/>
                  <a:pt x="10754" y="5812"/>
                </a:cubicBezTo>
                <a:lnTo>
                  <a:pt x="10754" y="5812"/>
                </a:lnTo>
                <a:cubicBezTo>
                  <a:pt x="10923" y="5913"/>
                  <a:pt x="11029" y="5847"/>
                  <a:pt x="11078" y="5627"/>
                </a:cubicBezTo>
                <a:lnTo>
                  <a:pt x="11078" y="5627"/>
                </a:lnTo>
                <a:cubicBezTo>
                  <a:pt x="11149" y="5312"/>
                  <a:pt x="11257" y="5006"/>
                  <a:pt x="11231" y="4668"/>
                </a:cubicBezTo>
                <a:lnTo>
                  <a:pt x="11231" y="4668"/>
                </a:lnTo>
                <a:cubicBezTo>
                  <a:pt x="11225" y="4587"/>
                  <a:pt x="11242" y="4502"/>
                  <a:pt x="11228" y="4426"/>
                </a:cubicBezTo>
                <a:lnTo>
                  <a:pt x="11228" y="4426"/>
                </a:lnTo>
                <a:cubicBezTo>
                  <a:pt x="11222" y="4388"/>
                  <a:pt x="11172" y="4347"/>
                  <a:pt x="11134" y="4333"/>
                </a:cubicBezTo>
                <a:lnTo>
                  <a:pt x="11134" y="4333"/>
                </a:lnTo>
                <a:cubicBezTo>
                  <a:pt x="11044" y="4302"/>
                  <a:pt x="10951" y="4285"/>
                  <a:pt x="10858" y="4262"/>
                </a:cubicBezTo>
                <a:lnTo>
                  <a:pt x="10858" y="4262"/>
                </a:lnTo>
                <a:cubicBezTo>
                  <a:pt x="10858" y="4241"/>
                  <a:pt x="10857" y="4218"/>
                  <a:pt x="10857" y="4196"/>
                </a:cubicBezTo>
                <a:lnTo>
                  <a:pt x="10857" y="4196"/>
                </a:lnTo>
                <a:cubicBezTo>
                  <a:pt x="11020" y="4158"/>
                  <a:pt x="11182" y="4110"/>
                  <a:pt x="11347" y="4087"/>
                </a:cubicBezTo>
                <a:lnTo>
                  <a:pt x="11347" y="4087"/>
                </a:lnTo>
                <a:cubicBezTo>
                  <a:pt x="11475" y="4068"/>
                  <a:pt x="11606" y="4076"/>
                  <a:pt x="11737" y="4078"/>
                </a:cubicBezTo>
                <a:lnTo>
                  <a:pt x="11737" y="4078"/>
                </a:lnTo>
                <a:cubicBezTo>
                  <a:pt x="12127" y="4087"/>
                  <a:pt x="12482" y="4273"/>
                  <a:pt x="12839" y="4428"/>
                </a:cubicBezTo>
                <a:lnTo>
                  <a:pt x="12839" y="4428"/>
                </a:lnTo>
                <a:cubicBezTo>
                  <a:pt x="13305" y="4628"/>
                  <a:pt x="13778" y="4758"/>
                  <a:pt x="14273" y="4762"/>
                </a:cubicBezTo>
                <a:lnTo>
                  <a:pt x="14273" y="4762"/>
                </a:lnTo>
                <a:cubicBezTo>
                  <a:pt x="14282" y="4762"/>
                  <a:pt x="14293" y="4756"/>
                  <a:pt x="14296" y="4755"/>
                </a:cubicBezTo>
                <a:lnTo>
                  <a:pt x="14296" y="4755"/>
                </a:lnTo>
                <a:cubicBezTo>
                  <a:pt x="14260" y="4554"/>
                  <a:pt x="14226" y="4356"/>
                  <a:pt x="14185" y="4158"/>
                </a:cubicBezTo>
                <a:lnTo>
                  <a:pt x="14185" y="4158"/>
                </a:lnTo>
                <a:cubicBezTo>
                  <a:pt x="14158" y="4026"/>
                  <a:pt x="14132" y="3886"/>
                  <a:pt x="13951" y="3883"/>
                </a:cubicBezTo>
                <a:lnTo>
                  <a:pt x="13951" y="3883"/>
                </a:lnTo>
                <a:cubicBezTo>
                  <a:pt x="14098" y="3787"/>
                  <a:pt x="14039" y="3684"/>
                  <a:pt x="14018" y="3571"/>
                </a:cubicBezTo>
                <a:lnTo>
                  <a:pt x="14018" y="3571"/>
                </a:lnTo>
                <a:cubicBezTo>
                  <a:pt x="13989" y="3404"/>
                  <a:pt x="13960" y="3227"/>
                  <a:pt x="13977" y="3061"/>
                </a:cubicBezTo>
                <a:lnTo>
                  <a:pt x="13977" y="3061"/>
                </a:lnTo>
                <a:cubicBezTo>
                  <a:pt x="13990" y="2929"/>
                  <a:pt x="14070" y="2807"/>
                  <a:pt x="14121" y="2679"/>
                </a:cubicBezTo>
                <a:lnTo>
                  <a:pt x="14121" y="2679"/>
                </a:lnTo>
                <a:cubicBezTo>
                  <a:pt x="14159" y="2588"/>
                  <a:pt x="14166" y="2507"/>
                  <a:pt x="14101" y="2467"/>
                </a:cubicBezTo>
                <a:lnTo>
                  <a:pt x="14101" y="2467"/>
                </a:lnTo>
                <a:cubicBezTo>
                  <a:pt x="14119" y="2376"/>
                  <a:pt x="14146" y="2298"/>
                  <a:pt x="14149" y="2219"/>
                </a:cubicBezTo>
                <a:lnTo>
                  <a:pt x="14149" y="2219"/>
                </a:lnTo>
                <a:cubicBezTo>
                  <a:pt x="14153" y="2033"/>
                  <a:pt x="14144" y="1848"/>
                  <a:pt x="14146" y="1662"/>
                </a:cubicBezTo>
                <a:lnTo>
                  <a:pt x="14146" y="1662"/>
                </a:lnTo>
                <a:cubicBezTo>
                  <a:pt x="14149" y="1547"/>
                  <a:pt x="14109" y="1508"/>
                  <a:pt x="14018" y="1519"/>
                </a:cubicBezTo>
                <a:lnTo>
                  <a:pt x="14018" y="1519"/>
                </a:lnTo>
                <a:cubicBezTo>
                  <a:pt x="13632" y="1567"/>
                  <a:pt x="13277" y="1727"/>
                  <a:pt x="12939" y="1952"/>
                </a:cubicBezTo>
                <a:lnTo>
                  <a:pt x="12939" y="1952"/>
                </a:lnTo>
                <a:cubicBezTo>
                  <a:pt x="12819" y="2032"/>
                  <a:pt x="12695" y="2111"/>
                  <a:pt x="12586" y="2211"/>
                </a:cubicBezTo>
                <a:lnTo>
                  <a:pt x="12586" y="2211"/>
                </a:lnTo>
                <a:cubicBezTo>
                  <a:pt x="12206" y="2558"/>
                  <a:pt x="11774" y="2631"/>
                  <a:pt x="11319" y="2583"/>
                </a:cubicBezTo>
                <a:lnTo>
                  <a:pt x="11319" y="2583"/>
                </a:lnTo>
                <a:cubicBezTo>
                  <a:pt x="11271" y="2578"/>
                  <a:pt x="11222" y="2577"/>
                  <a:pt x="11174" y="2573"/>
                </a:cubicBezTo>
                <a:lnTo>
                  <a:pt x="11174" y="2573"/>
                </a:lnTo>
                <a:cubicBezTo>
                  <a:pt x="11132" y="2569"/>
                  <a:pt x="11090" y="2565"/>
                  <a:pt x="11048" y="2560"/>
                </a:cubicBezTo>
                <a:lnTo>
                  <a:pt x="11043" y="2523"/>
                </a:lnTo>
                <a:lnTo>
                  <a:pt x="11043" y="2523"/>
                </a:lnTo>
                <a:cubicBezTo>
                  <a:pt x="11121" y="2495"/>
                  <a:pt x="11200" y="2472"/>
                  <a:pt x="11278" y="2437"/>
                </a:cubicBezTo>
                <a:lnTo>
                  <a:pt x="11278" y="2437"/>
                </a:lnTo>
                <a:cubicBezTo>
                  <a:pt x="11312" y="2422"/>
                  <a:pt x="11370" y="2375"/>
                  <a:pt x="11367" y="2361"/>
                </a:cubicBezTo>
                <a:lnTo>
                  <a:pt x="11367" y="2361"/>
                </a:lnTo>
                <a:cubicBezTo>
                  <a:pt x="11354" y="2309"/>
                  <a:pt x="11326" y="2234"/>
                  <a:pt x="11293" y="2225"/>
                </a:cubicBezTo>
                <a:lnTo>
                  <a:pt x="11293" y="2225"/>
                </a:lnTo>
                <a:cubicBezTo>
                  <a:pt x="11183" y="2193"/>
                  <a:pt x="11070" y="2183"/>
                  <a:pt x="10957" y="2174"/>
                </a:cubicBezTo>
                <a:lnTo>
                  <a:pt x="10957" y="2174"/>
                </a:lnTo>
                <a:cubicBezTo>
                  <a:pt x="10919" y="2172"/>
                  <a:pt x="10877" y="2194"/>
                  <a:pt x="10842" y="2217"/>
                </a:cubicBezTo>
                <a:lnTo>
                  <a:pt x="10842" y="2217"/>
                </a:lnTo>
                <a:cubicBezTo>
                  <a:pt x="10535" y="2405"/>
                  <a:pt x="10221" y="2348"/>
                  <a:pt x="9900" y="2284"/>
                </a:cubicBezTo>
                <a:lnTo>
                  <a:pt x="9900" y="2284"/>
                </a:lnTo>
                <a:cubicBezTo>
                  <a:pt x="9323" y="2168"/>
                  <a:pt x="8743" y="2075"/>
                  <a:pt x="8164" y="1967"/>
                </a:cubicBezTo>
                <a:lnTo>
                  <a:pt x="8164" y="1967"/>
                </a:lnTo>
                <a:cubicBezTo>
                  <a:pt x="8016" y="1941"/>
                  <a:pt x="7869" y="1902"/>
                  <a:pt x="7727" y="1846"/>
                </a:cubicBezTo>
                <a:lnTo>
                  <a:pt x="7727" y="1846"/>
                </a:lnTo>
                <a:cubicBezTo>
                  <a:pt x="7906" y="1785"/>
                  <a:pt x="8086" y="1725"/>
                  <a:pt x="8263" y="1666"/>
                </a:cubicBezTo>
                <a:lnTo>
                  <a:pt x="8263" y="1666"/>
                </a:lnTo>
                <a:cubicBezTo>
                  <a:pt x="8256" y="1508"/>
                  <a:pt x="8172" y="1447"/>
                  <a:pt x="8095" y="1371"/>
                </a:cubicBezTo>
                <a:lnTo>
                  <a:pt x="8095" y="1371"/>
                </a:lnTo>
                <a:cubicBezTo>
                  <a:pt x="7998" y="1275"/>
                  <a:pt x="7913" y="1161"/>
                  <a:pt x="7833" y="1045"/>
                </a:cubicBezTo>
                <a:lnTo>
                  <a:pt x="7833" y="1045"/>
                </a:lnTo>
                <a:cubicBezTo>
                  <a:pt x="7797" y="991"/>
                  <a:pt x="7774" y="971"/>
                  <a:pt x="7723" y="1006"/>
                </a:cubicBezTo>
                <a:lnTo>
                  <a:pt x="7723" y="1006"/>
                </a:lnTo>
                <a:cubicBezTo>
                  <a:pt x="7694" y="1025"/>
                  <a:pt x="7658" y="1030"/>
                  <a:pt x="7615" y="1015"/>
                </a:cubicBezTo>
                <a:lnTo>
                  <a:pt x="7615" y="1015"/>
                </a:lnTo>
                <a:cubicBezTo>
                  <a:pt x="7648" y="982"/>
                  <a:pt x="7681" y="950"/>
                  <a:pt x="7716" y="915"/>
                </a:cubicBezTo>
                <a:lnTo>
                  <a:pt x="7716" y="915"/>
                </a:lnTo>
                <a:cubicBezTo>
                  <a:pt x="7561" y="684"/>
                  <a:pt x="7409" y="456"/>
                  <a:pt x="7254" y="223"/>
                </a:cubicBezTo>
                <a:lnTo>
                  <a:pt x="7254" y="223"/>
                </a:lnTo>
                <a:cubicBezTo>
                  <a:pt x="7219" y="240"/>
                  <a:pt x="7183" y="255"/>
                  <a:pt x="7133" y="278"/>
                </a:cubicBezTo>
                <a:lnTo>
                  <a:pt x="7133" y="278"/>
                </a:lnTo>
                <a:cubicBezTo>
                  <a:pt x="7142" y="235"/>
                  <a:pt x="7149" y="210"/>
                  <a:pt x="7150" y="185"/>
                </a:cubicBezTo>
                <a:lnTo>
                  <a:pt x="7150" y="185"/>
                </a:lnTo>
                <a:cubicBezTo>
                  <a:pt x="7153" y="134"/>
                  <a:pt x="7169" y="48"/>
                  <a:pt x="7152" y="38"/>
                </a:cubicBezTo>
                <a:lnTo>
                  <a:pt x="7152" y="38"/>
                </a:lnTo>
                <a:cubicBezTo>
                  <a:pt x="7114" y="13"/>
                  <a:pt x="7047" y="0"/>
                  <a:pt x="7016" y="26"/>
                </a:cubicBezTo>
                <a:lnTo>
                  <a:pt x="7016" y="26"/>
                </a:lnTo>
                <a:cubicBezTo>
                  <a:pt x="6811" y="200"/>
                  <a:pt x="6605" y="371"/>
                  <a:pt x="6417" y="568"/>
                </a:cubicBezTo>
                <a:lnTo>
                  <a:pt x="6417" y="568"/>
                </a:lnTo>
                <a:cubicBezTo>
                  <a:pt x="6154" y="844"/>
                  <a:pt x="5894" y="1127"/>
                  <a:pt x="5655" y="1432"/>
                </a:cubicBezTo>
                <a:lnTo>
                  <a:pt x="5655" y="1432"/>
                </a:lnTo>
                <a:cubicBezTo>
                  <a:pt x="5538" y="1582"/>
                  <a:pt x="5404" y="1525"/>
                  <a:pt x="5280" y="1551"/>
                </a:cubicBezTo>
                <a:lnTo>
                  <a:pt x="5280" y="1551"/>
                </a:lnTo>
                <a:cubicBezTo>
                  <a:pt x="5108" y="1586"/>
                  <a:pt x="4931" y="1580"/>
                  <a:pt x="4757" y="1581"/>
                </a:cubicBezTo>
                <a:lnTo>
                  <a:pt x="4757" y="1581"/>
                </a:lnTo>
                <a:cubicBezTo>
                  <a:pt x="3914" y="1588"/>
                  <a:pt x="3093" y="1763"/>
                  <a:pt x="2274" y="2003"/>
                </a:cubicBezTo>
                <a:lnTo>
                  <a:pt x="2274" y="2003"/>
                </a:lnTo>
                <a:cubicBezTo>
                  <a:pt x="1742" y="2159"/>
                  <a:pt x="1210" y="2320"/>
                  <a:pt x="706" y="2581"/>
                </a:cubicBezTo>
                <a:lnTo>
                  <a:pt x="706" y="2581"/>
                </a:lnTo>
                <a:cubicBezTo>
                  <a:pt x="507" y="2683"/>
                  <a:pt x="322" y="2838"/>
                  <a:pt x="151" y="3001"/>
                </a:cubicBezTo>
                <a:lnTo>
                  <a:pt x="151" y="3001"/>
                </a:lnTo>
                <a:cubicBezTo>
                  <a:pt x="0" y="3147"/>
                  <a:pt x="24" y="3280"/>
                  <a:pt x="195" y="3388"/>
                </a:cubicBezTo>
                <a:lnTo>
                  <a:pt x="195" y="3388"/>
                </a:lnTo>
                <a:cubicBezTo>
                  <a:pt x="250" y="3423"/>
                  <a:pt x="309" y="3452"/>
                  <a:pt x="365" y="3514"/>
                </a:cubicBezTo>
                <a:lnTo>
                  <a:pt x="365" y="3514"/>
                </a:lnTo>
                <a:cubicBezTo>
                  <a:pt x="312" y="3514"/>
                  <a:pt x="260" y="3507"/>
                  <a:pt x="208" y="3516"/>
                </a:cubicBezTo>
                <a:lnTo>
                  <a:pt x="208" y="3516"/>
                </a:lnTo>
                <a:cubicBezTo>
                  <a:pt x="150" y="3524"/>
                  <a:pt x="94" y="3545"/>
                  <a:pt x="38" y="3561"/>
                </a:cubicBezTo>
                <a:lnTo>
                  <a:pt x="38" y="3643"/>
                </a:lnTo>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49">
              <a:solidFill>
                <a:schemeClr val="dk1"/>
              </a:solidFill>
              <a:latin typeface="Calibri"/>
              <a:ea typeface="Calibri"/>
              <a:cs typeface="Calibri"/>
              <a:sym typeface="Calibri"/>
            </a:endParaRPr>
          </a:p>
        </p:txBody>
      </p:sp>
      <p:sp>
        <p:nvSpPr>
          <p:cNvPr id="513" name="Google Shape;513;p39"/>
          <p:cNvSpPr/>
          <p:nvPr/>
        </p:nvSpPr>
        <p:spPr>
          <a:xfrm>
            <a:off x="1826958" y="390788"/>
            <a:ext cx="8567474" cy="4924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MY" sz="3200" b="1">
                <a:solidFill>
                  <a:schemeClr val="dk2"/>
                </a:solidFill>
                <a:latin typeface="Roboto"/>
                <a:ea typeface="Roboto"/>
                <a:cs typeface="Roboto"/>
                <a:sym typeface="Roboto"/>
              </a:rPr>
              <a:t>ISLAMISASI SAINS: </a:t>
            </a:r>
            <a:r>
              <a:rPr lang="en-MY" sz="3200" b="1">
                <a:solidFill>
                  <a:schemeClr val="accent2"/>
                </a:solidFill>
                <a:latin typeface="Roboto"/>
                <a:ea typeface="Roboto"/>
                <a:cs typeface="Roboto"/>
                <a:sym typeface="Roboto"/>
              </a:rPr>
              <a:t>KESEPADUAN ILMU</a:t>
            </a:r>
            <a:endParaRPr/>
          </a:p>
        </p:txBody>
      </p:sp>
      <p:sp>
        <p:nvSpPr>
          <p:cNvPr id="514" name="Google Shape;514;p39"/>
          <p:cNvSpPr/>
          <p:nvPr/>
        </p:nvSpPr>
        <p:spPr>
          <a:xfrm>
            <a:off x="9315475" y="3234769"/>
            <a:ext cx="1101352" cy="1101352"/>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15" name="Google Shape;515;p39"/>
          <p:cNvCxnSpPr/>
          <p:nvPr/>
        </p:nvCxnSpPr>
        <p:spPr>
          <a:xfrm>
            <a:off x="6627287" y="1870111"/>
            <a:ext cx="1303757" cy="0"/>
          </a:xfrm>
          <a:prstGeom prst="straightConnector1">
            <a:avLst/>
          </a:prstGeom>
          <a:noFill/>
          <a:ln w="19050" cap="flat" cmpd="sng">
            <a:solidFill>
              <a:schemeClr val="accent3"/>
            </a:solidFill>
            <a:prstDash val="solid"/>
            <a:miter lim="800000"/>
            <a:headEnd type="none" w="sm" len="sm"/>
            <a:tailEnd type="none" w="sm" len="sm"/>
          </a:ln>
        </p:spPr>
      </p:cxnSp>
      <p:cxnSp>
        <p:nvCxnSpPr>
          <p:cNvPr id="516" name="Google Shape;516;p39"/>
          <p:cNvCxnSpPr/>
          <p:nvPr/>
        </p:nvCxnSpPr>
        <p:spPr>
          <a:xfrm>
            <a:off x="7931044" y="1870111"/>
            <a:ext cx="829843" cy="1916525"/>
          </a:xfrm>
          <a:prstGeom prst="straightConnector1">
            <a:avLst/>
          </a:prstGeom>
          <a:noFill/>
          <a:ln w="19050" cap="flat" cmpd="sng">
            <a:solidFill>
              <a:schemeClr val="accent3"/>
            </a:solidFill>
            <a:prstDash val="solid"/>
            <a:miter lim="800000"/>
            <a:headEnd type="none" w="sm" len="sm"/>
            <a:tailEnd type="none" w="sm" len="sm"/>
          </a:ln>
        </p:spPr>
      </p:cxnSp>
      <p:cxnSp>
        <p:nvCxnSpPr>
          <p:cNvPr id="517" name="Google Shape;517;p39"/>
          <p:cNvCxnSpPr/>
          <p:nvPr/>
        </p:nvCxnSpPr>
        <p:spPr>
          <a:xfrm>
            <a:off x="4941766" y="3234769"/>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18" name="Google Shape;518;p39"/>
          <p:cNvCxnSpPr/>
          <p:nvPr/>
        </p:nvCxnSpPr>
        <p:spPr>
          <a:xfrm>
            <a:off x="4352340" y="1870111"/>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19" name="Google Shape;519;p39"/>
          <p:cNvCxnSpPr/>
          <p:nvPr/>
        </p:nvCxnSpPr>
        <p:spPr>
          <a:xfrm>
            <a:off x="5656097" y="1870111"/>
            <a:ext cx="829843" cy="1916525"/>
          </a:xfrm>
          <a:prstGeom prst="straightConnector1">
            <a:avLst/>
          </a:prstGeom>
          <a:noFill/>
          <a:ln w="19050" cap="flat" cmpd="sng">
            <a:solidFill>
              <a:schemeClr val="accent2"/>
            </a:solidFill>
            <a:prstDash val="solid"/>
            <a:miter lim="800000"/>
            <a:headEnd type="none" w="sm" len="sm"/>
            <a:tailEnd type="none" w="sm" len="sm"/>
          </a:ln>
        </p:spPr>
      </p:cxnSp>
      <p:sp>
        <p:nvSpPr>
          <p:cNvPr id="520" name="Google Shape;520;p39"/>
          <p:cNvSpPr/>
          <p:nvPr/>
        </p:nvSpPr>
        <p:spPr>
          <a:xfrm>
            <a:off x="3945659"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rgbClr val="7F7F7F"/>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21" name="Google Shape;521;p39"/>
          <p:cNvSpPr/>
          <p:nvPr/>
        </p:nvSpPr>
        <p:spPr>
          <a:xfrm>
            <a:off x="6208947"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6"/>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22" name="Google Shape;522;p39"/>
          <p:cNvSpPr/>
          <p:nvPr/>
        </p:nvSpPr>
        <p:spPr>
          <a:xfrm>
            <a:off x="1720184"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4"/>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23" name="Google Shape;523;p39"/>
          <p:cNvCxnSpPr/>
          <p:nvPr/>
        </p:nvCxnSpPr>
        <p:spPr>
          <a:xfrm>
            <a:off x="4629323" y="2540671"/>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24" name="Google Shape;524;p39"/>
          <p:cNvCxnSpPr/>
          <p:nvPr/>
        </p:nvCxnSpPr>
        <p:spPr>
          <a:xfrm>
            <a:off x="7201710" y="3234769"/>
            <a:ext cx="1303757" cy="0"/>
          </a:xfrm>
          <a:prstGeom prst="straightConnector1">
            <a:avLst/>
          </a:prstGeom>
          <a:noFill/>
          <a:ln w="19050" cap="flat" cmpd="sng">
            <a:solidFill>
              <a:schemeClr val="accent3"/>
            </a:solidFill>
            <a:prstDash val="solid"/>
            <a:miter lim="800000"/>
            <a:headEnd type="none" w="sm" len="sm"/>
            <a:tailEnd type="none" w="sm" len="sm"/>
          </a:ln>
        </p:spPr>
      </p:cxnSp>
      <p:cxnSp>
        <p:nvCxnSpPr>
          <p:cNvPr id="525" name="Google Shape;525;p39"/>
          <p:cNvCxnSpPr/>
          <p:nvPr/>
        </p:nvCxnSpPr>
        <p:spPr>
          <a:xfrm>
            <a:off x="6913651" y="2540671"/>
            <a:ext cx="1303757" cy="0"/>
          </a:xfrm>
          <a:prstGeom prst="straightConnector1">
            <a:avLst/>
          </a:prstGeom>
          <a:noFill/>
          <a:ln w="19050" cap="flat" cmpd="sng">
            <a:solidFill>
              <a:schemeClr val="accent3"/>
            </a:solidFill>
            <a:prstDash val="solid"/>
            <a:miter lim="800000"/>
            <a:headEnd type="none" w="sm" len="sm"/>
            <a:tailEnd type="none" w="sm" len="sm"/>
          </a:ln>
        </p:spPr>
      </p:cxnSp>
      <p:grpSp>
        <p:nvGrpSpPr>
          <p:cNvPr id="526" name="Google Shape;526;p39"/>
          <p:cNvGrpSpPr/>
          <p:nvPr/>
        </p:nvGrpSpPr>
        <p:grpSpPr>
          <a:xfrm rot="10800000" flipH="1">
            <a:off x="4365977" y="3786635"/>
            <a:ext cx="2133600" cy="1916525"/>
            <a:chOff x="1445342" y="1228847"/>
            <a:chExt cx="1600200" cy="1437394"/>
          </a:xfrm>
        </p:grpSpPr>
        <p:cxnSp>
          <p:nvCxnSpPr>
            <p:cNvPr id="527" name="Google Shape;527;p39"/>
            <p:cNvCxnSpPr/>
            <p:nvPr/>
          </p:nvCxnSpPr>
          <p:spPr>
            <a:xfrm>
              <a:off x="2423160" y="1228847"/>
              <a:ext cx="622382" cy="1437394"/>
            </a:xfrm>
            <a:prstGeom prst="straightConnector1">
              <a:avLst/>
            </a:prstGeom>
            <a:noFill/>
            <a:ln w="19050" cap="flat" cmpd="sng">
              <a:solidFill>
                <a:srgbClr val="7F7F7F"/>
              </a:solidFill>
              <a:prstDash val="solid"/>
              <a:miter lim="800000"/>
              <a:headEnd type="none" w="sm" len="sm"/>
              <a:tailEnd type="none" w="sm" len="sm"/>
            </a:ln>
          </p:spPr>
        </p:cxnSp>
        <p:cxnSp>
          <p:nvCxnSpPr>
            <p:cNvPr id="528" name="Google Shape;528;p39"/>
            <p:cNvCxnSpPr/>
            <p:nvPr/>
          </p:nvCxnSpPr>
          <p:spPr>
            <a:xfrm>
              <a:off x="1445342" y="1228847"/>
              <a:ext cx="977818" cy="0"/>
            </a:xfrm>
            <a:prstGeom prst="straightConnector1">
              <a:avLst/>
            </a:prstGeom>
            <a:noFill/>
            <a:ln w="19050" cap="flat" cmpd="sng">
              <a:solidFill>
                <a:srgbClr val="7F7F7F"/>
              </a:solidFill>
              <a:prstDash val="solid"/>
              <a:miter lim="800000"/>
              <a:headEnd type="none" w="sm" len="sm"/>
              <a:tailEnd type="none" w="sm" len="sm"/>
            </a:ln>
          </p:spPr>
        </p:cxnSp>
        <p:cxnSp>
          <p:nvCxnSpPr>
            <p:cNvPr id="529" name="Google Shape;529;p39"/>
            <p:cNvCxnSpPr/>
            <p:nvPr/>
          </p:nvCxnSpPr>
          <p:spPr>
            <a:xfrm>
              <a:off x="1880842" y="2252341"/>
              <a:ext cx="977818" cy="0"/>
            </a:xfrm>
            <a:prstGeom prst="straightConnector1">
              <a:avLst/>
            </a:prstGeom>
            <a:noFill/>
            <a:ln w="19050" cap="flat" cmpd="sng">
              <a:solidFill>
                <a:srgbClr val="7F7F7F"/>
              </a:solidFill>
              <a:prstDash val="solid"/>
              <a:miter lim="800000"/>
              <a:headEnd type="none" w="sm" len="sm"/>
              <a:tailEnd type="none" w="sm" len="sm"/>
            </a:ln>
          </p:spPr>
        </p:cxnSp>
        <p:cxnSp>
          <p:nvCxnSpPr>
            <p:cNvPr id="530" name="Google Shape;530;p39"/>
            <p:cNvCxnSpPr/>
            <p:nvPr/>
          </p:nvCxnSpPr>
          <p:spPr>
            <a:xfrm>
              <a:off x="1673942" y="1731767"/>
              <a:ext cx="977818" cy="0"/>
            </a:xfrm>
            <a:prstGeom prst="straightConnector1">
              <a:avLst/>
            </a:prstGeom>
            <a:noFill/>
            <a:ln w="19050" cap="flat" cmpd="sng">
              <a:solidFill>
                <a:srgbClr val="7F7F7F"/>
              </a:solidFill>
              <a:prstDash val="solid"/>
              <a:miter lim="800000"/>
              <a:headEnd type="none" w="sm" len="sm"/>
              <a:tailEnd type="none" w="sm" len="sm"/>
            </a:ln>
          </p:spPr>
        </p:cxnSp>
      </p:grpSp>
      <p:cxnSp>
        <p:nvCxnSpPr>
          <p:cNvPr id="531" name="Google Shape;531;p39"/>
          <p:cNvCxnSpPr/>
          <p:nvPr/>
        </p:nvCxnSpPr>
        <p:spPr>
          <a:xfrm>
            <a:off x="3364992" y="1870111"/>
            <a:ext cx="829843" cy="1916525"/>
          </a:xfrm>
          <a:prstGeom prst="straightConnector1">
            <a:avLst/>
          </a:prstGeom>
          <a:noFill/>
          <a:ln w="19050" cap="flat" cmpd="sng">
            <a:solidFill>
              <a:schemeClr val="dk2"/>
            </a:solidFill>
            <a:prstDash val="solid"/>
            <a:miter lim="800000"/>
            <a:headEnd type="none" w="sm" len="sm"/>
            <a:tailEnd type="none" w="sm" len="sm"/>
          </a:ln>
        </p:spPr>
      </p:cxnSp>
      <p:cxnSp>
        <p:nvCxnSpPr>
          <p:cNvPr id="532" name="Google Shape;532;p39"/>
          <p:cNvCxnSpPr/>
          <p:nvPr/>
        </p:nvCxnSpPr>
        <p:spPr>
          <a:xfrm>
            <a:off x="2061235" y="1870111"/>
            <a:ext cx="1303757" cy="0"/>
          </a:xfrm>
          <a:prstGeom prst="straightConnector1">
            <a:avLst/>
          </a:prstGeom>
          <a:noFill/>
          <a:ln w="19050" cap="flat" cmpd="sng">
            <a:solidFill>
              <a:schemeClr val="dk2"/>
            </a:solidFill>
            <a:prstDash val="solid"/>
            <a:miter lim="800000"/>
            <a:headEnd type="none" w="sm" len="sm"/>
            <a:tailEnd type="none" w="sm" len="sm"/>
          </a:ln>
        </p:spPr>
      </p:cxnSp>
      <p:cxnSp>
        <p:nvCxnSpPr>
          <p:cNvPr id="533" name="Google Shape;533;p39"/>
          <p:cNvCxnSpPr/>
          <p:nvPr/>
        </p:nvCxnSpPr>
        <p:spPr>
          <a:xfrm>
            <a:off x="2641902" y="3234769"/>
            <a:ext cx="1303757" cy="0"/>
          </a:xfrm>
          <a:prstGeom prst="straightConnector1">
            <a:avLst/>
          </a:prstGeom>
          <a:noFill/>
          <a:ln w="19050" cap="flat" cmpd="sng">
            <a:solidFill>
              <a:schemeClr val="dk2"/>
            </a:solidFill>
            <a:prstDash val="solid"/>
            <a:miter lim="800000"/>
            <a:headEnd type="none" w="sm" len="sm"/>
            <a:tailEnd type="none" w="sm" len="sm"/>
          </a:ln>
        </p:spPr>
      </p:cxnSp>
      <p:cxnSp>
        <p:nvCxnSpPr>
          <p:cNvPr id="534" name="Google Shape;534;p39"/>
          <p:cNvCxnSpPr/>
          <p:nvPr/>
        </p:nvCxnSpPr>
        <p:spPr>
          <a:xfrm>
            <a:off x="2366035" y="2540671"/>
            <a:ext cx="1303757" cy="0"/>
          </a:xfrm>
          <a:prstGeom prst="straightConnector1">
            <a:avLst/>
          </a:prstGeom>
          <a:noFill/>
          <a:ln w="19050" cap="flat" cmpd="sng">
            <a:solidFill>
              <a:schemeClr val="dk2"/>
            </a:solidFill>
            <a:prstDash val="solid"/>
            <a:miter lim="800000"/>
            <a:headEnd type="none" w="sm" len="sm"/>
            <a:tailEnd type="none" w="sm" len="sm"/>
          </a:ln>
        </p:spPr>
      </p:cxnSp>
      <p:grpSp>
        <p:nvGrpSpPr>
          <p:cNvPr id="535" name="Google Shape;535;p39"/>
          <p:cNvGrpSpPr/>
          <p:nvPr/>
        </p:nvGrpSpPr>
        <p:grpSpPr>
          <a:xfrm rot="10800000" flipH="1">
            <a:off x="6620599" y="3786635"/>
            <a:ext cx="2133600" cy="1916525"/>
            <a:chOff x="1445342" y="1228847"/>
            <a:chExt cx="1600200" cy="1437394"/>
          </a:xfrm>
        </p:grpSpPr>
        <p:cxnSp>
          <p:nvCxnSpPr>
            <p:cNvPr id="536" name="Google Shape;536;p39"/>
            <p:cNvCxnSpPr/>
            <p:nvPr/>
          </p:nvCxnSpPr>
          <p:spPr>
            <a:xfrm>
              <a:off x="2423160" y="1228847"/>
              <a:ext cx="622382" cy="1437394"/>
            </a:xfrm>
            <a:prstGeom prst="straightConnector1">
              <a:avLst/>
            </a:prstGeom>
            <a:noFill/>
            <a:ln w="19050" cap="flat" cmpd="sng">
              <a:solidFill>
                <a:schemeClr val="accent6"/>
              </a:solidFill>
              <a:prstDash val="solid"/>
              <a:miter lim="800000"/>
              <a:headEnd type="none" w="sm" len="sm"/>
              <a:tailEnd type="none" w="sm" len="sm"/>
            </a:ln>
          </p:spPr>
        </p:cxnSp>
        <p:cxnSp>
          <p:nvCxnSpPr>
            <p:cNvPr id="537" name="Google Shape;537;p39"/>
            <p:cNvCxnSpPr/>
            <p:nvPr/>
          </p:nvCxnSpPr>
          <p:spPr>
            <a:xfrm>
              <a:off x="1445342" y="1228847"/>
              <a:ext cx="977818" cy="0"/>
            </a:xfrm>
            <a:prstGeom prst="straightConnector1">
              <a:avLst/>
            </a:prstGeom>
            <a:noFill/>
            <a:ln w="19050" cap="flat" cmpd="sng">
              <a:solidFill>
                <a:schemeClr val="accent6"/>
              </a:solidFill>
              <a:prstDash val="solid"/>
              <a:miter lim="800000"/>
              <a:headEnd type="none" w="sm" len="sm"/>
              <a:tailEnd type="none" w="sm" len="sm"/>
            </a:ln>
          </p:spPr>
        </p:cxnSp>
        <p:cxnSp>
          <p:nvCxnSpPr>
            <p:cNvPr id="538" name="Google Shape;538;p39"/>
            <p:cNvCxnSpPr/>
            <p:nvPr/>
          </p:nvCxnSpPr>
          <p:spPr>
            <a:xfrm>
              <a:off x="1880842" y="2252341"/>
              <a:ext cx="977818" cy="0"/>
            </a:xfrm>
            <a:prstGeom prst="straightConnector1">
              <a:avLst/>
            </a:prstGeom>
            <a:noFill/>
            <a:ln w="19050" cap="flat" cmpd="sng">
              <a:solidFill>
                <a:schemeClr val="accent6"/>
              </a:solidFill>
              <a:prstDash val="solid"/>
              <a:miter lim="800000"/>
              <a:headEnd type="none" w="sm" len="sm"/>
              <a:tailEnd type="none" w="sm" len="sm"/>
            </a:ln>
          </p:spPr>
        </p:cxnSp>
        <p:cxnSp>
          <p:nvCxnSpPr>
            <p:cNvPr id="539" name="Google Shape;539;p39"/>
            <p:cNvCxnSpPr/>
            <p:nvPr/>
          </p:nvCxnSpPr>
          <p:spPr>
            <a:xfrm>
              <a:off x="1673942" y="1731767"/>
              <a:ext cx="977818" cy="0"/>
            </a:xfrm>
            <a:prstGeom prst="straightConnector1">
              <a:avLst/>
            </a:prstGeom>
            <a:noFill/>
            <a:ln w="19050" cap="flat" cmpd="sng">
              <a:solidFill>
                <a:schemeClr val="accent6"/>
              </a:solidFill>
              <a:prstDash val="solid"/>
              <a:miter lim="800000"/>
              <a:headEnd type="none" w="sm" len="sm"/>
              <a:tailEnd type="none" w="sm" len="sm"/>
            </a:ln>
          </p:spPr>
        </p:cxnSp>
      </p:grpSp>
      <p:grpSp>
        <p:nvGrpSpPr>
          <p:cNvPr id="540" name="Google Shape;540;p39"/>
          <p:cNvGrpSpPr/>
          <p:nvPr/>
        </p:nvGrpSpPr>
        <p:grpSpPr>
          <a:xfrm rot="10800000" flipH="1">
            <a:off x="2061235" y="3786635"/>
            <a:ext cx="2133600" cy="1916525"/>
            <a:chOff x="1445342" y="1228847"/>
            <a:chExt cx="1600200" cy="1437394"/>
          </a:xfrm>
        </p:grpSpPr>
        <p:cxnSp>
          <p:nvCxnSpPr>
            <p:cNvPr id="541" name="Google Shape;541;p39"/>
            <p:cNvCxnSpPr/>
            <p:nvPr/>
          </p:nvCxnSpPr>
          <p:spPr>
            <a:xfrm>
              <a:off x="2423160" y="1228847"/>
              <a:ext cx="622382" cy="1437394"/>
            </a:xfrm>
            <a:prstGeom prst="straightConnector1">
              <a:avLst/>
            </a:prstGeom>
            <a:noFill/>
            <a:ln w="19050" cap="flat" cmpd="sng">
              <a:solidFill>
                <a:schemeClr val="accent4"/>
              </a:solidFill>
              <a:prstDash val="solid"/>
              <a:miter lim="800000"/>
              <a:headEnd type="none" w="sm" len="sm"/>
              <a:tailEnd type="none" w="sm" len="sm"/>
            </a:ln>
          </p:spPr>
        </p:cxnSp>
        <p:cxnSp>
          <p:nvCxnSpPr>
            <p:cNvPr id="542" name="Google Shape;542;p39"/>
            <p:cNvCxnSpPr/>
            <p:nvPr/>
          </p:nvCxnSpPr>
          <p:spPr>
            <a:xfrm>
              <a:off x="1445342" y="1228847"/>
              <a:ext cx="977818" cy="0"/>
            </a:xfrm>
            <a:prstGeom prst="straightConnector1">
              <a:avLst/>
            </a:prstGeom>
            <a:noFill/>
            <a:ln w="19050" cap="flat" cmpd="sng">
              <a:solidFill>
                <a:schemeClr val="accent4"/>
              </a:solidFill>
              <a:prstDash val="solid"/>
              <a:miter lim="800000"/>
              <a:headEnd type="none" w="sm" len="sm"/>
              <a:tailEnd type="none" w="sm" len="sm"/>
            </a:ln>
          </p:spPr>
        </p:cxnSp>
        <p:cxnSp>
          <p:nvCxnSpPr>
            <p:cNvPr id="543" name="Google Shape;543;p39"/>
            <p:cNvCxnSpPr/>
            <p:nvPr/>
          </p:nvCxnSpPr>
          <p:spPr>
            <a:xfrm>
              <a:off x="1880842" y="2252341"/>
              <a:ext cx="977818" cy="0"/>
            </a:xfrm>
            <a:prstGeom prst="straightConnector1">
              <a:avLst/>
            </a:prstGeom>
            <a:noFill/>
            <a:ln w="19050" cap="flat" cmpd="sng">
              <a:solidFill>
                <a:schemeClr val="accent4"/>
              </a:solidFill>
              <a:prstDash val="solid"/>
              <a:miter lim="800000"/>
              <a:headEnd type="none" w="sm" len="sm"/>
              <a:tailEnd type="none" w="sm" len="sm"/>
            </a:ln>
          </p:spPr>
        </p:cxnSp>
        <p:cxnSp>
          <p:nvCxnSpPr>
            <p:cNvPr id="544" name="Google Shape;544;p39"/>
            <p:cNvCxnSpPr/>
            <p:nvPr/>
          </p:nvCxnSpPr>
          <p:spPr>
            <a:xfrm>
              <a:off x="1673942" y="1731767"/>
              <a:ext cx="977818" cy="0"/>
            </a:xfrm>
            <a:prstGeom prst="straightConnector1">
              <a:avLst/>
            </a:prstGeom>
            <a:noFill/>
            <a:ln w="19050" cap="flat" cmpd="sng">
              <a:solidFill>
                <a:schemeClr val="accent4"/>
              </a:solidFill>
              <a:prstDash val="solid"/>
              <a:miter lim="800000"/>
              <a:headEnd type="none" w="sm" len="sm"/>
              <a:tailEnd type="none" w="sm" len="sm"/>
            </a:ln>
          </p:spPr>
        </p:cxnSp>
      </p:grpSp>
      <p:sp>
        <p:nvSpPr>
          <p:cNvPr id="545" name="Google Shape;545;p39"/>
          <p:cNvSpPr/>
          <p:nvPr/>
        </p:nvSpPr>
        <p:spPr>
          <a:xfrm>
            <a:off x="3945659"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2"/>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46" name="Google Shape;546;p39"/>
          <p:cNvSpPr/>
          <p:nvPr/>
        </p:nvSpPr>
        <p:spPr>
          <a:xfrm>
            <a:off x="6208947"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3"/>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47" name="Google Shape;547;p39"/>
          <p:cNvSpPr/>
          <p:nvPr/>
        </p:nvSpPr>
        <p:spPr>
          <a:xfrm>
            <a:off x="1720184"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dk2"/>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48" name="Google Shape;548;p39"/>
          <p:cNvCxnSpPr/>
          <p:nvPr/>
        </p:nvCxnSpPr>
        <p:spPr>
          <a:xfrm>
            <a:off x="4194835" y="3786636"/>
            <a:ext cx="5120640" cy="0"/>
          </a:xfrm>
          <a:prstGeom prst="straightConnector1">
            <a:avLst/>
          </a:prstGeom>
          <a:noFill/>
          <a:ln w="19050" cap="flat" cmpd="sng">
            <a:solidFill>
              <a:schemeClr val="dk2"/>
            </a:solidFill>
            <a:prstDash val="solid"/>
            <a:miter lim="800000"/>
            <a:headEnd type="none" w="sm" len="sm"/>
            <a:tailEnd type="none" w="sm" len="sm"/>
          </a:ln>
        </p:spPr>
      </p:cxnSp>
      <p:sp>
        <p:nvSpPr>
          <p:cNvPr id="549" name="Google Shape;549;p39"/>
          <p:cNvSpPr txBox="1"/>
          <p:nvPr/>
        </p:nvSpPr>
        <p:spPr>
          <a:xfrm>
            <a:off x="4012577"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05</a:t>
            </a:r>
            <a:endParaRPr/>
          </a:p>
        </p:txBody>
      </p:sp>
      <p:sp>
        <p:nvSpPr>
          <p:cNvPr id="550" name="Google Shape;550;p39"/>
          <p:cNvSpPr txBox="1"/>
          <p:nvPr/>
        </p:nvSpPr>
        <p:spPr>
          <a:xfrm>
            <a:off x="1773583"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04</a:t>
            </a:r>
            <a:endParaRPr/>
          </a:p>
        </p:txBody>
      </p:sp>
      <p:sp>
        <p:nvSpPr>
          <p:cNvPr id="551" name="Google Shape;551;p39"/>
          <p:cNvSpPr txBox="1"/>
          <p:nvPr/>
        </p:nvSpPr>
        <p:spPr>
          <a:xfrm>
            <a:off x="6271297"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06</a:t>
            </a:r>
            <a:endParaRPr/>
          </a:p>
        </p:txBody>
      </p:sp>
      <p:sp>
        <p:nvSpPr>
          <p:cNvPr id="552" name="Google Shape;552;p39"/>
          <p:cNvSpPr txBox="1"/>
          <p:nvPr/>
        </p:nvSpPr>
        <p:spPr>
          <a:xfrm>
            <a:off x="4012577"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02</a:t>
            </a:r>
            <a:endParaRPr/>
          </a:p>
        </p:txBody>
      </p:sp>
      <p:sp>
        <p:nvSpPr>
          <p:cNvPr id="553" name="Google Shape;553;p39"/>
          <p:cNvSpPr txBox="1"/>
          <p:nvPr/>
        </p:nvSpPr>
        <p:spPr>
          <a:xfrm>
            <a:off x="1773583"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01</a:t>
            </a:r>
            <a:endParaRPr/>
          </a:p>
        </p:txBody>
      </p:sp>
      <p:sp>
        <p:nvSpPr>
          <p:cNvPr id="554" name="Google Shape;554;p39"/>
          <p:cNvSpPr txBox="1"/>
          <p:nvPr/>
        </p:nvSpPr>
        <p:spPr>
          <a:xfrm>
            <a:off x="6271297"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03</a:t>
            </a:r>
            <a:endParaRPr/>
          </a:p>
        </p:txBody>
      </p:sp>
      <p:sp>
        <p:nvSpPr>
          <p:cNvPr id="555" name="Google Shape;555;p39"/>
          <p:cNvSpPr txBox="1"/>
          <p:nvPr/>
        </p:nvSpPr>
        <p:spPr>
          <a:xfrm>
            <a:off x="6464343" y="2785595"/>
            <a:ext cx="2031924"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Berdasarkan sebuah hadith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riwayat Ibnu Majah</a:t>
            </a:r>
            <a:endParaRPr sz="1067" b="1">
              <a:solidFill>
                <a:schemeClr val="dk2"/>
              </a:solidFill>
              <a:latin typeface="Lato"/>
              <a:ea typeface="Lato"/>
              <a:cs typeface="Lato"/>
              <a:sym typeface="Lato"/>
            </a:endParaRPr>
          </a:p>
        </p:txBody>
      </p:sp>
      <p:sp>
        <p:nvSpPr>
          <p:cNvPr id="556" name="Google Shape;556;p39"/>
          <p:cNvSpPr txBox="1"/>
          <p:nvPr/>
        </p:nvSpPr>
        <p:spPr>
          <a:xfrm>
            <a:off x="6452028" y="2113520"/>
            <a:ext cx="1756208"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Menuntut ilmu adalah  </a:t>
            </a:r>
            <a:br>
              <a:rPr lang="en-MY" sz="1067" b="1">
                <a:solidFill>
                  <a:schemeClr val="dk2"/>
                </a:solidFill>
                <a:latin typeface="Lato"/>
                <a:ea typeface="Lato"/>
                <a:cs typeface="Lato"/>
                <a:sym typeface="Lato"/>
              </a:rPr>
            </a:br>
            <a:r>
              <a:rPr lang="en-MY" sz="1067" b="1">
                <a:solidFill>
                  <a:schemeClr val="dk2"/>
                </a:solidFill>
                <a:latin typeface="Lato"/>
                <a:ea typeface="Lato"/>
                <a:cs typeface="Lato"/>
                <a:sym typeface="Lato"/>
              </a:rPr>
              <a:t>suatu kewajipan</a:t>
            </a:r>
            <a:endParaRPr sz="1067" b="1">
              <a:solidFill>
                <a:schemeClr val="dk2"/>
              </a:solidFill>
              <a:latin typeface="Lato"/>
              <a:ea typeface="Lato"/>
              <a:cs typeface="Lato"/>
              <a:sym typeface="Lato"/>
            </a:endParaRPr>
          </a:p>
        </p:txBody>
      </p:sp>
      <p:sp>
        <p:nvSpPr>
          <p:cNvPr id="557" name="Google Shape;557;p39"/>
          <p:cNvSpPr txBox="1"/>
          <p:nvPr/>
        </p:nvSpPr>
        <p:spPr>
          <a:xfrm>
            <a:off x="3787096" y="2113520"/>
            <a:ext cx="2116883"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Islam menegaskan umatnya  </a:t>
            </a:r>
            <a:br>
              <a:rPr lang="en-MY" sz="1067" b="1">
                <a:solidFill>
                  <a:schemeClr val="dk2"/>
                </a:solidFill>
                <a:latin typeface="Lato"/>
                <a:ea typeface="Lato"/>
                <a:cs typeface="Lato"/>
                <a:sym typeface="Lato"/>
              </a:rPr>
            </a:br>
            <a:r>
              <a:rPr lang="en-MY" sz="1067" b="1">
                <a:solidFill>
                  <a:schemeClr val="dk2"/>
                </a:solidFill>
                <a:latin typeface="Lato"/>
                <a:ea typeface="Lato"/>
                <a:cs typeface="Lato"/>
                <a:sym typeface="Lato"/>
              </a:rPr>
              <a:t>dalam mencari ilmu</a:t>
            </a:r>
            <a:endParaRPr sz="1067" b="1">
              <a:solidFill>
                <a:schemeClr val="dk2"/>
              </a:solidFill>
              <a:latin typeface="Lato"/>
              <a:ea typeface="Lato"/>
              <a:cs typeface="Lato"/>
              <a:sym typeface="Lato"/>
            </a:endParaRPr>
          </a:p>
        </p:txBody>
      </p:sp>
      <p:sp>
        <p:nvSpPr>
          <p:cNvPr id="558" name="Google Shape;558;p39"/>
          <p:cNvSpPr txBox="1"/>
          <p:nvPr/>
        </p:nvSpPr>
        <p:spPr>
          <a:xfrm>
            <a:off x="3959882" y="4581128"/>
            <a:ext cx="2136119"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Islam membezakan golongan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berilmu dan tidak berilmu  </a:t>
            </a:r>
            <a:endParaRPr/>
          </a:p>
        </p:txBody>
      </p:sp>
      <p:sp>
        <p:nvSpPr>
          <p:cNvPr id="559" name="Google Shape;559;p39"/>
          <p:cNvSpPr txBox="1"/>
          <p:nvPr/>
        </p:nvSpPr>
        <p:spPr>
          <a:xfrm>
            <a:off x="4087951" y="2785595"/>
            <a:ext cx="2104060"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Wahyu pertama diturunkan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menekankan pembacaan</a:t>
            </a:r>
            <a:endParaRPr sz="1067" b="1">
              <a:solidFill>
                <a:schemeClr val="dk2"/>
              </a:solidFill>
              <a:latin typeface="Lato"/>
              <a:ea typeface="Lato"/>
              <a:cs typeface="Lato"/>
              <a:sym typeface="Lato"/>
            </a:endParaRPr>
          </a:p>
        </p:txBody>
      </p:sp>
      <p:sp>
        <p:nvSpPr>
          <p:cNvPr id="560" name="Google Shape;560;p39"/>
          <p:cNvSpPr txBox="1"/>
          <p:nvPr/>
        </p:nvSpPr>
        <p:spPr>
          <a:xfrm>
            <a:off x="4082804" y="3909053"/>
            <a:ext cx="2301229"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Menuntut ilmu membebaskan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kejahilan dan diberi kemuliaan  </a:t>
            </a:r>
            <a:endParaRPr/>
          </a:p>
        </p:txBody>
      </p:sp>
      <p:sp>
        <p:nvSpPr>
          <p:cNvPr id="561" name="Google Shape;561;p39"/>
          <p:cNvSpPr txBox="1"/>
          <p:nvPr/>
        </p:nvSpPr>
        <p:spPr>
          <a:xfrm>
            <a:off x="2064087" y="2785595"/>
            <a:ext cx="1882844"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Memerlukan ilmu akliah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untuk laksana ibadah</a:t>
            </a:r>
            <a:endParaRPr sz="1067" b="1">
              <a:solidFill>
                <a:schemeClr val="dk2"/>
              </a:solidFill>
              <a:latin typeface="Lato"/>
              <a:ea typeface="Lato"/>
              <a:cs typeface="Lato"/>
              <a:sym typeface="Lato"/>
            </a:endParaRPr>
          </a:p>
        </p:txBody>
      </p:sp>
      <p:sp>
        <p:nvSpPr>
          <p:cNvPr id="562" name="Google Shape;562;p39"/>
          <p:cNvSpPr txBox="1"/>
          <p:nvPr/>
        </p:nvSpPr>
        <p:spPr>
          <a:xfrm>
            <a:off x="1201593" y="2113520"/>
            <a:ext cx="245191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Kesempurnaan islam mendorong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kepada budaya ilmu</a:t>
            </a:r>
            <a:endParaRPr sz="1067" b="1">
              <a:solidFill>
                <a:schemeClr val="dk2"/>
              </a:solidFill>
              <a:latin typeface="Lato"/>
              <a:ea typeface="Lato"/>
              <a:cs typeface="Lato"/>
              <a:sym typeface="Lato"/>
            </a:endParaRPr>
          </a:p>
        </p:txBody>
      </p:sp>
      <p:sp>
        <p:nvSpPr>
          <p:cNvPr id="563" name="Google Shape;563;p39"/>
          <p:cNvSpPr txBox="1"/>
          <p:nvPr/>
        </p:nvSpPr>
        <p:spPr>
          <a:xfrm>
            <a:off x="6699815" y="3909053"/>
            <a:ext cx="1892462"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Allah mengangkat</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darjat golongan berilmu  </a:t>
            </a:r>
            <a:endParaRPr/>
          </a:p>
        </p:txBody>
      </p:sp>
      <p:sp>
        <p:nvSpPr>
          <p:cNvPr id="564" name="Google Shape;564;p39"/>
          <p:cNvSpPr txBox="1"/>
          <p:nvPr/>
        </p:nvSpPr>
        <p:spPr>
          <a:xfrm>
            <a:off x="1443386" y="3909053"/>
            <a:ext cx="2618623"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Menurut Imam al-Ghazali,</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kewajipan ini terbahagi kepada dua  </a:t>
            </a:r>
            <a:endParaRPr/>
          </a:p>
        </p:txBody>
      </p:sp>
      <p:sp>
        <p:nvSpPr>
          <p:cNvPr id="565" name="Google Shape;565;p39"/>
          <p:cNvSpPr txBox="1"/>
          <p:nvPr/>
        </p:nvSpPr>
        <p:spPr>
          <a:xfrm>
            <a:off x="6695515" y="4581128"/>
            <a:ext cx="160873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Al-Mujadalah (58:11)</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Menjelaskan hal ini  </a:t>
            </a:r>
            <a:endParaRPr/>
          </a:p>
        </p:txBody>
      </p:sp>
      <p:sp>
        <p:nvSpPr>
          <p:cNvPr id="566" name="Google Shape;566;p39"/>
          <p:cNvSpPr txBox="1"/>
          <p:nvPr/>
        </p:nvSpPr>
        <p:spPr>
          <a:xfrm>
            <a:off x="2247133" y="4581128"/>
            <a:ext cx="154461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Fardhu ain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dan fardhu kifayah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70"/>
        <p:cNvGrpSpPr/>
        <p:nvPr/>
      </p:nvGrpSpPr>
      <p:grpSpPr>
        <a:xfrm>
          <a:off x="0" y="0"/>
          <a:ext cx="0" cy="0"/>
          <a:chOff x="0" y="0"/>
          <a:chExt cx="0" cy="0"/>
        </a:xfrm>
      </p:grpSpPr>
      <p:sp>
        <p:nvSpPr>
          <p:cNvPr id="571" name="Google Shape;571;p40"/>
          <p:cNvSpPr txBox="1">
            <a:spLocks noGrp="1"/>
          </p:cNvSpPr>
          <p:nvPr>
            <p:ph type="ctrTitle"/>
          </p:nvPr>
        </p:nvSpPr>
        <p:spPr>
          <a:xfrm>
            <a:off x="4129269" y="2274441"/>
            <a:ext cx="4701547" cy="1154559"/>
          </a:xfrm>
          <a:prstGeom prst="rect">
            <a:avLst/>
          </a:prstGeom>
          <a:solidFill>
            <a:srgbClr val="7F7F7F"/>
          </a:solidFill>
          <a:ln w="9525" cap="flat" cmpd="sng">
            <a:solidFill>
              <a:srgbClr val="D9959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632423"/>
              </a:buClr>
              <a:buSzPts val="2400"/>
              <a:buFont typeface="Calibri"/>
              <a:buNone/>
            </a:pPr>
            <a:r>
              <a:rPr lang="en-MY" sz="2400" b="1">
                <a:solidFill>
                  <a:srgbClr val="632423"/>
                </a:solidFill>
              </a:rPr>
              <a:t>ISLAMISASI SAINS: KESEPADUAN ILMU</a:t>
            </a:r>
            <a:endParaRPr sz="2400" b="1">
              <a:solidFill>
                <a:srgbClr val="632423"/>
              </a:solidFill>
            </a:endParaRPr>
          </a:p>
        </p:txBody>
      </p:sp>
      <p:sp>
        <p:nvSpPr>
          <p:cNvPr id="572" name="Google Shape;572;p40"/>
          <p:cNvSpPr txBox="1"/>
          <p:nvPr/>
        </p:nvSpPr>
        <p:spPr>
          <a:xfrm>
            <a:off x="143339" y="159023"/>
            <a:ext cx="4320480" cy="923330"/>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0" i="0" u="none" strike="noStrike" cap="none">
                <a:solidFill>
                  <a:schemeClr val="dk1"/>
                </a:solidFill>
                <a:latin typeface="Calibri"/>
                <a:ea typeface="Calibri"/>
                <a:cs typeface="Calibri"/>
                <a:sym typeface="Calibri"/>
              </a:rPr>
              <a:t>kandungan al-Quran merangkumi </a:t>
            </a:r>
            <a:r>
              <a:rPr lang="en-MY" sz="1800" b="1" i="0" u="none" strike="noStrike" cap="none">
                <a:solidFill>
                  <a:schemeClr val="dk1"/>
                </a:solidFill>
                <a:latin typeface="Calibri"/>
                <a:ea typeface="Calibri"/>
                <a:cs typeface="Calibri"/>
                <a:sym typeface="Calibri"/>
              </a:rPr>
              <a:t>pelbagai jenis ilmu pengetahuan.</a:t>
            </a:r>
            <a:endParaRPr/>
          </a:p>
        </p:txBody>
      </p:sp>
      <p:sp>
        <p:nvSpPr>
          <p:cNvPr id="573" name="Google Shape;573;p40"/>
          <p:cNvSpPr txBox="1"/>
          <p:nvPr/>
        </p:nvSpPr>
        <p:spPr>
          <a:xfrm>
            <a:off x="6480043" y="343689"/>
            <a:ext cx="4416491" cy="1477328"/>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Menurut Sardar, al-Quran umpama “</a:t>
            </a:r>
            <a:r>
              <a:rPr lang="en-MY" sz="1800" b="1">
                <a:solidFill>
                  <a:schemeClr val="dk1"/>
                </a:solidFill>
                <a:latin typeface="Calibri"/>
                <a:ea typeface="Calibri"/>
                <a:cs typeface="Calibri"/>
                <a:sym typeface="Calibri"/>
              </a:rPr>
              <a:t>cahaya pembimbing</a:t>
            </a:r>
            <a:r>
              <a:rPr lang="en-MY" sz="1800">
                <a:solidFill>
                  <a:schemeClr val="dk1"/>
                </a:solidFill>
                <a:latin typeface="Calibri"/>
                <a:ea typeface="Calibri"/>
                <a:cs typeface="Calibri"/>
                <a:sym typeface="Calibri"/>
              </a:rPr>
              <a:t>” untuk digunakan dalam menunjukkan jalan yang lurus ke arah ilmu dan keselamatan. </a:t>
            </a:r>
            <a:endParaRPr sz="1800">
              <a:solidFill>
                <a:schemeClr val="dk1"/>
              </a:solidFill>
              <a:latin typeface="Calibri"/>
              <a:ea typeface="Calibri"/>
              <a:cs typeface="Calibri"/>
              <a:sym typeface="Calibri"/>
            </a:endParaRPr>
          </a:p>
        </p:txBody>
      </p:sp>
      <p:sp>
        <p:nvSpPr>
          <p:cNvPr id="574" name="Google Shape;574;p40"/>
          <p:cNvSpPr txBox="1"/>
          <p:nvPr/>
        </p:nvSpPr>
        <p:spPr>
          <a:xfrm>
            <a:off x="340968" y="1231886"/>
            <a:ext cx="3456384" cy="2308324"/>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tema utama al-Quran adalah </a:t>
            </a:r>
            <a:r>
              <a:rPr lang="en-MY" sz="1800" b="1">
                <a:solidFill>
                  <a:schemeClr val="dk1"/>
                </a:solidFill>
                <a:latin typeface="Calibri"/>
                <a:ea typeface="Calibri"/>
                <a:cs typeface="Calibri"/>
                <a:sym typeface="Calibri"/>
              </a:rPr>
              <a:t>mengenai ciptaan Allah,</a:t>
            </a:r>
            <a:r>
              <a:rPr lang="en-MY" sz="1800">
                <a:solidFill>
                  <a:schemeClr val="dk1"/>
                </a:solidFill>
                <a:latin typeface="Calibri"/>
                <a:ea typeface="Calibri"/>
                <a:cs typeface="Calibri"/>
                <a:sym typeface="Calibri"/>
              </a:rPr>
              <a:t> beberapa tema saintifik seperti </a:t>
            </a:r>
            <a:r>
              <a:rPr lang="en-MY" sz="1800" b="1">
                <a:solidFill>
                  <a:schemeClr val="dk1"/>
                </a:solidFill>
                <a:latin typeface="Calibri"/>
                <a:ea typeface="Calibri"/>
                <a:cs typeface="Calibri"/>
                <a:sym typeface="Calibri"/>
              </a:rPr>
              <a:t>Biologi,Astronomi,Meteorologi,Botani,zoologi, kosmologi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0"/>
          <p:cNvSpPr txBox="1"/>
          <p:nvPr/>
        </p:nvSpPr>
        <p:spPr>
          <a:xfrm>
            <a:off x="6096000" y="3717032"/>
            <a:ext cx="5664629" cy="2862322"/>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al-Quran juga </a:t>
            </a:r>
            <a:r>
              <a:rPr lang="en-MY" sz="1800" b="1">
                <a:solidFill>
                  <a:schemeClr val="dk1"/>
                </a:solidFill>
                <a:latin typeface="Calibri"/>
                <a:ea typeface="Calibri"/>
                <a:cs typeface="Calibri"/>
                <a:sym typeface="Calibri"/>
              </a:rPr>
              <a:t>mengandungi maklumat ataupun isyarat </a:t>
            </a:r>
            <a:r>
              <a:rPr lang="en-MY" sz="1800">
                <a:solidFill>
                  <a:schemeClr val="dk1"/>
                </a:solidFill>
                <a:latin typeface="Calibri"/>
                <a:ea typeface="Calibri"/>
                <a:cs typeface="Calibri"/>
                <a:sym typeface="Calibri"/>
              </a:rPr>
              <a:t>tentang perkara yang telah menjadi tumpuan kajian sains, umpamanya tentang cap jari tangan sebagai alamat pengenalan manusia, penciptaan bumi dan langit, bentuk bumi yang bulat dan berpusing di atas paksinya serta beredar mengikut orbitnya mengelilingi matahari, dan tentang penciptaan makhluk yang berpasangan.</a:t>
            </a:r>
            <a:endParaRPr sz="1800">
              <a:solidFill>
                <a:schemeClr val="dk1"/>
              </a:solidFill>
              <a:latin typeface="Calibri"/>
              <a:ea typeface="Calibri"/>
              <a:cs typeface="Calibri"/>
              <a:sym typeface="Calibri"/>
            </a:endParaRPr>
          </a:p>
        </p:txBody>
      </p:sp>
      <p:sp>
        <p:nvSpPr>
          <p:cNvPr id="576" name="Google Shape;576;p40"/>
          <p:cNvSpPr txBox="1"/>
          <p:nvPr/>
        </p:nvSpPr>
        <p:spPr>
          <a:xfrm>
            <a:off x="143339" y="3733096"/>
            <a:ext cx="5526895" cy="2308324"/>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mengandungi petunjuk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 tentang </a:t>
            </a:r>
            <a:r>
              <a:rPr lang="en-MY" sz="1800" b="1">
                <a:solidFill>
                  <a:schemeClr val="dk1"/>
                </a:solidFill>
                <a:latin typeface="Calibri"/>
                <a:ea typeface="Calibri"/>
                <a:cs typeface="Calibri"/>
                <a:sym typeface="Calibri"/>
              </a:rPr>
              <a:t>perundangan</a:t>
            </a:r>
            <a:r>
              <a:rPr lang="en-MY" sz="1800">
                <a:solidFill>
                  <a:schemeClr val="dk1"/>
                </a:solidFill>
                <a:latin typeface="Calibri"/>
                <a:ea typeface="Calibri"/>
                <a:cs typeface="Calibri"/>
                <a:sym typeface="Calibri"/>
              </a:rPr>
              <a:t> dan </a:t>
            </a:r>
            <a:r>
              <a:rPr lang="en-MY" sz="1800" b="1">
                <a:solidFill>
                  <a:schemeClr val="dk1"/>
                </a:solidFill>
                <a:latin typeface="Calibri"/>
                <a:ea typeface="Calibri"/>
                <a:cs typeface="Calibri"/>
                <a:sym typeface="Calibri"/>
              </a:rPr>
              <a:t>halal-haramnya sesuatu aktiviti</a:t>
            </a:r>
            <a:r>
              <a:rPr lang="en-MY"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MY" sz="1800" b="1">
                <a:solidFill>
                  <a:schemeClr val="dk1"/>
                </a:solidFill>
                <a:latin typeface="Calibri"/>
                <a:ea typeface="Calibri"/>
                <a:cs typeface="Calibri"/>
                <a:sym typeface="Calibri"/>
              </a:rPr>
              <a:t>adab dalam muamalat (pergaulan) antara manusia </a:t>
            </a:r>
            <a:r>
              <a:rPr lang="en-MY" sz="1800">
                <a:solidFill>
                  <a:schemeClr val="dk1"/>
                </a:solidFill>
                <a:latin typeface="Calibri"/>
                <a:ea typeface="Calibri"/>
                <a:cs typeface="Calibri"/>
                <a:sym typeface="Calibri"/>
              </a:rPr>
              <a:t>dalam bidang ekonomi, perniagaan, sosio budaya, peperangan dan perhubungan antarabangsa,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7" name="Google Shape;577;p40"/>
          <p:cNvCxnSpPr>
            <a:stCxn id="574" idx="3"/>
          </p:cNvCxnSpPr>
          <p:nvPr/>
        </p:nvCxnSpPr>
        <p:spPr>
          <a:xfrm>
            <a:off x="3797352" y="2386048"/>
            <a:ext cx="378300" cy="0"/>
          </a:xfrm>
          <a:prstGeom prst="straightConnector1">
            <a:avLst/>
          </a:prstGeom>
          <a:noFill/>
          <a:ln w="38100" cap="flat" cmpd="sng">
            <a:solidFill>
              <a:srgbClr val="FF0000"/>
            </a:solidFill>
            <a:prstDash val="solid"/>
            <a:round/>
            <a:headEnd type="none" w="sm" len="sm"/>
            <a:tailEnd type="stealth" w="med" len="med"/>
          </a:ln>
        </p:spPr>
      </p:cxnSp>
      <p:cxnSp>
        <p:nvCxnSpPr>
          <p:cNvPr id="578" name="Google Shape;578;p40"/>
          <p:cNvCxnSpPr>
            <a:stCxn id="572" idx="3"/>
          </p:cNvCxnSpPr>
          <p:nvPr/>
        </p:nvCxnSpPr>
        <p:spPr>
          <a:xfrm>
            <a:off x="4463819" y="620688"/>
            <a:ext cx="768000" cy="1765500"/>
          </a:xfrm>
          <a:prstGeom prst="straightConnector1">
            <a:avLst/>
          </a:prstGeom>
          <a:noFill/>
          <a:ln w="38100" cap="flat" cmpd="sng">
            <a:solidFill>
              <a:srgbClr val="FF0000"/>
            </a:solidFill>
            <a:prstDash val="solid"/>
            <a:round/>
            <a:headEnd type="none" w="sm" len="sm"/>
            <a:tailEnd type="stealth" w="med" len="med"/>
          </a:ln>
        </p:spPr>
      </p:cxnSp>
      <p:cxnSp>
        <p:nvCxnSpPr>
          <p:cNvPr id="579" name="Google Shape;579;p40"/>
          <p:cNvCxnSpPr>
            <a:stCxn id="573" idx="1"/>
          </p:cNvCxnSpPr>
          <p:nvPr/>
        </p:nvCxnSpPr>
        <p:spPr>
          <a:xfrm flipH="1">
            <a:off x="6096043" y="1082353"/>
            <a:ext cx="384000" cy="1194600"/>
          </a:xfrm>
          <a:prstGeom prst="straightConnector1">
            <a:avLst/>
          </a:prstGeom>
          <a:noFill/>
          <a:ln w="38100" cap="flat" cmpd="sng">
            <a:solidFill>
              <a:srgbClr val="FF0000"/>
            </a:solidFill>
            <a:prstDash val="solid"/>
            <a:round/>
            <a:headEnd type="none" w="sm" len="sm"/>
            <a:tailEnd type="stealth" w="med" len="med"/>
          </a:ln>
        </p:spPr>
      </p:cxnSp>
      <p:cxnSp>
        <p:nvCxnSpPr>
          <p:cNvPr id="580" name="Google Shape;580;p40"/>
          <p:cNvCxnSpPr/>
          <p:nvPr/>
        </p:nvCxnSpPr>
        <p:spPr>
          <a:xfrm rot="10800000" flipH="1">
            <a:off x="4463819" y="3429000"/>
            <a:ext cx="192021" cy="288032"/>
          </a:xfrm>
          <a:prstGeom prst="straightConnector1">
            <a:avLst/>
          </a:prstGeom>
          <a:noFill/>
          <a:ln w="38100" cap="flat" cmpd="sng">
            <a:solidFill>
              <a:srgbClr val="FF0000"/>
            </a:solidFill>
            <a:prstDash val="solid"/>
            <a:round/>
            <a:headEnd type="none" w="sm" len="sm"/>
            <a:tailEnd type="stealth" w="med" len="med"/>
          </a:ln>
        </p:spPr>
      </p:cxnSp>
      <p:cxnSp>
        <p:nvCxnSpPr>
          <p:cNvPr id="581" name="Google Shape;581;p40"/>
          <p:cNvCxnSpPr/>
          <p:nvPr/>
        </p:nvCxnSpPr>
        <p:spPr>
          <a:xfrm rot="10800000">
            <a:off x="8688288" y="3284984"/>
            <a:ext cx="1536171" cy="448112"/>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6"/>
        <p:cNvGrpSpPr/>
        <p:nvPr/>
      </p:nvGrpSpPr>
      <p:grpSpPr>
        <a:xfrm>
          <a:off x="0" y="0"/>
          <a:ext cx="0" cy="0"/>
          <a:chOff x="0" y="0"/>
          <a:chExt cx="0" cy="0"/>
        </a:xfrm>
      </p:grpSpPr>
      <p:sp>
        <p:nvSpPr>
          <p:cNvPr id="587" name="Google Shape;587;p41"/>
          <p:cNvSpPr txBox="1"/>
          <p:nvPr/>
        </p:nvSpPr>
        <p:spPr>
          <a:xfrm>
            <a:off x="143339" y="980728"/>
            <a:ext cx="3840427" cy="2862322"/>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Al-Quran melihat sains dalam kerangka pengalaman manusia seluruhnya, iaitu </a:t>
            </a:r>
            <a:r>
              <a:rPr lang="en-MY" sz="1800" b="1">
                <a:solidFill>
                  <a:schemeClr val="dk1"/>
                </a:solidFill>
                <a:latin typeface="Calibri"/>
                <a:ea typeface="Calibri"/>
                <a:cs typeface="Calibri"/>
                <a:sym typeface="Calibri"/>
              </a:rPr>
              <a:t>akal dan menuntut ilmu mempunyai tempat yang amat tinggi dalam masyarakat Islam</a:t>
            </a:r>
            <a:r>
              <a:rPr lang="en-MY" sz="1800">
                <a:solidFill>
                  <a:schemeClr val="dk1"/>
                </a:solidFill>
                <a:latin typeface="Calibri"/>
                <a:ea typeface="Calibri"/>
                <a:cs typeface="Calibri"/>
                <a:sym typeface="Calibri"/>
              </a:rPr>
              <a:t>, tetapi </a:t>
            </a:r>
            <a:r>
              <a:rPr lang="en-MY" sz="1800" b="1">
                <a:solidFill>
                  <a:schemeClr val="dk1"/>
                </a:solidFill>
                <a:latin typeface="Calibri"/>
                <a:ea typeface="Calibri"/>
                <a:cs typeface="Calibri"/>
                <a:sym typeface="Calibri"/>
              </a:rPr>
              <a:t>ia tunduk kepada nilai dan etika al-Quran</a:t>
            </a:r>
            <a:r>
              <a:rPr lang="en-MY"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88" name="Google Shape;588;p41"/>
          <p:cNvSpPr txBox="1"/>
          <p:nvPr/>
        </p:nvSpPr>
        <p:spPr>
          <a:xfrm>
            <a:off x="143339" y="4365104"/>
            <a:ext cx="6432714" cy="1754326"/>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Dalam kerangka ini, </a:t>
            </a:r>
            <a:r>
              <a:rPr lang="en-MY" sz="1800" b="1">
                <a:solidFill>
                  <a:schemeClr val="dk1"/>
                </a:solidFill>
                <a:latin typeface="Calibri"/>
                <a:ea typeface="Calibri"/>
                <a:cs typeface="Calibri"/>
                <a:sym typeface="Calibri"/>
              </a:rPr>
              <a:t>akal dan wahyu berjalan seiringan dan tiada konflik antara Islam dan sains</a:t>
            </a:r>
            <a:r>
              <a:rPr lang="en-MY" sz="1800">
                <a:solidFill>
                  <a:schemeClr val="dk1"/>
                </a:solidFill>
                <a:latin typeface="Calibri"/>
                <a:ea typeface="Calibri"/>
                <a:cs typeface="Calibri"/>
                <a:sym typeface="Calibri"/>
              </a:rPr>
              <a:t>. Walau bagaimanapun, </a:t>
            </a:r>
            <a:r>
              <a:rPr lang="en-MY" sz="1800" b="1">
                <a:solidFill>
                  <a:schemeClr val="dk1"/>
                </a:solidFill>
                <a:latin typeface="Calibri"/>
                <a:ea typeface="Calibri"/>
                <a:cs typeface="Calibri"/>
                <a:sym typeface="Calibri"/>
              </a:rPr>
              <a:t>suatu konflik boleh timbu</a:t>
            </a:r>
            <a:r>
              <a:rPr lang="en-MY" sz="1800">
                <a:solidFill>
                  <a:schemeClr val="dk1"/>
                </a:solidFill>
                <a:latin typeface="Calibri"/>
                <a:ea typeface="Calibri"/>
                <a:cs typeface="Calibri"/>
                <a:sym typeface="Calibri"/>
              </a:rPr>
              <a:t>l apabila </a:t>
            </a:r>
            <a:r>
              <a:rPr lang="en-MY" sz="1800" b="1">
                <a:solidFill>
                  <a:schemeClr val="dk1"/>
                </a:solidFill>
                <a:latin typeface="Calibri"/>
                <a:ea typeface="Calibri"/>
                <a:cs typeface="Calibri"/>
                <a:sym typeface="Calibri"/>
              </a:rPr>
              <a:t>sains dan metodenya dijadikan nilai serba menyeluruh sehingga mengorbankan nilai-nilai lain dalam Islam</a:t>
            </a:r>
            <a:r>
              <a:rPr lang="en-MY" sz="1800">
                <a:solidFill>
                  <a:schemeClr val="dk1"/>
                </a:solidFill>
                <a:latin typeface="Calibri"/>
                <a:ea typeface="Calibri"/>
                <a:cs typeface="Calibri"/>
                <a:sym typeface="Calibri"/>
              </a:rPr>
              <a:t>.</a:t>
            </a:r>
            <a:endParaRPr/>
          </a:p>
        </p:txBody>
      </p:sp>
      <p:sp>
        <p:nvSpPr>
          <p:cNvPr id="589" name="Google Shape;589;p41"/>
          <p:cNvSpPr txBox="1"/>
          <p:nvPr/>
        </p:nvSpPr>
        <p:spPr>
          <a:xfrm>
            <a:off x="6192010" y="836712"/>
            <a:ext cx="4896544" cy="2308324"/>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Menurut Sulaiman Noordin, dalam tamadun Islam, alam tabii yang menjadi fokus pengajian ilmu sains dianggap sebagai </a:t>
            </a:r>
            <a:r>
              <a:rPr lang="en-MY" sz="1800" b="1">
                <a:solidFill>
                  <a:schemeClr val="dk1"/>
                </a:solidFill>
                <a:latin typeface="Calibri"/>
                <a:ea typeface="Calibri"/>
                <a:cs typeface="Calibri"/>
                <a:sym typeface="Calibri"/>
              </a:rPr>
              <a:t>kitab Allah yang terbuka </a:t>
            </a:r>
            <a:r>
              <a:rPr lang="en-MY" sz="1800">
                <a:solidFill>
                  <a:schemeClr val="dk1"/>
                </a:solidFill>
                <a:latin typeface="Calibri"/>
                <a:ea typeface="Calibri"/>
                <a:cs typeface="Calibri"/>
                <a:sym typeface="Calibri"/>
              </a:rPr>
              <a:t>atau </a:t>
            </a:r>
            <a:r>
              <a:rPr lang="en-MY" sz="1800" b="1">
                <a:solidFill>
                  <a:schemeClr val="dk1"/>
                </a:solidFill>
                <a:latin typeface="Calibri"/>
                <a:ea typeface="Calibri"/>
                <a:cs typeface="Calibri"/>
                <a:sym typeface="Calibri"/>
              </a:rPr>
              <a:t>kitab kedua </a:t>
            </a:r>
            <a:r>
              <a:rPr lang="en-MY" sz="1800">
                <a:solidFill>
                  <a:schemeClr val="dk1"/>
                </a:solidFill>
                <a:latin typeface="Calibri"/>
                <a:ea typeface="Calibri"/>
                <a:cs typeface="Calibri"/>
                <a:sym typeface="Calibri"/>
              </a:rPr>
              <a:t>yang mengandungi </a:t>
            </a:r>
            <a:r>
              <a:rPr lang="en-MY" sz="1800" b="1">
                <a:solidFill>
                  <a:schemeClr val="dk1"/>
                </a:solidFill>
                <a:latin typeface="Calibri"/>
                <a:ea typeface="Calibri"/>
                <a:cs typeface="Calibri"/>
                <a:sym typeface="Calibri"/>
              </a:rPr>
              <a:t>tanda-tanda (rahsia-rahsia) kebesaran dan kebijaksanaan Allah. </a:t>
            </a:r>
            <a:endParaRPr sz="1800" b="1">
              <a:solidFill>
                <a:schemeClr val="dk1"/>
              </a:solidFill>
              <a:latin typeface="Calibri"/>
              <a:ea typeface="Calibri"/>
              <a:cs typeface="Calibri"/>
              <a:sym typeface="Calibri"/>
            </a:endParaRPr>
          </a:p>
        </p:txBody>
      </p:sp>
      <p:sp>
        <p:nvSpPr>
          <p:cNvPr id="590" name="Google Shape;590;p41"/>
          <p:cNvSpPr txBox="1"/>
          <p:nvPr/>
        </p:nvSpPr>
        <p:spPr>
          <a:xfrm>
            <a:off x="6768074" y="3843050"/>
            <a:ext cx="5184576" cy="2585323"/>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Ini bermakna segala penemuan sains pada asasnya bermatlamatkan sains semata-mata, tetapi apabila disertakan dengan semangat keilmuan Islam, ia akan </a:t>
            </a:r>
            <a:r>
              <a:rPr lang="en-MY" sz="1800" b="1">
                <a:solidFill>
                  <a:schemeClr val="dk1"/>
                </a:solidFill>
                <a:latin typeface="Calibri"/>
                <a:ea typeface="Calibri"/>
                <a:cs typeface="Calibri"/>
                <a:sym typeface="Calibri"/>
              </a:rPr>
              <a:t>dapat membuka fikiran manusia ke arah memikirkan kebesaran dan kebijaksanaan Allah, Tuhan Pencipta seluruh alam semesta</a:t>
            </a:r>
            <a:r>
              <a:rPr lang="en-MY"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41"/>
          <p:cNvSpPr txBox="1"/>
          <p:nvPr/>
        </p:nvSpPr>
        <p:spPr>
          <a:xfrm>
            <a:off x="2823505" y="173226"/>
            <a:ext cx="5472608" cy="461665"/>
          </a:xfrm>
          <a:prstGeom prst="rect">
            <a:avLst/>
          </a:prstGeom>
          <a:solidFill>
            <a:srgbClr val="7F7F7F"/>
          </a:solidFill>
          <a:ln w="9525" cap="flat" cmpd="sng">
            <a:solidFill>
              <a:srgbClr val="D9959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MY" sz="2400" b="1">
                <a:solidFill>
                  <a:srgbClr val="632423"/>
                </a:solidFill>
                <a:latin typeface="Calibri"/>
                <a:ea typeface="Calibri"/>
                <a:cs typeface="Calibri"/>
                <a:sym typeface="Calibri"/>
              </a:rPr>
              <a:t>SAINS = AL QURAN = ISLAM</a:t>
            </a:r>
            <a:endParaRPr sz="2400" b="1">
              <a:solidFill>
                <a:srgbClr val="632423"/>
              </a:solidFill>
              <a:latin typeface="Calibri"/>
              <a:ea typeface="Calibri"/>
              <a:cs typeface="Calibri"/>
              <a:sym typeface="Calibri"/>
            </a:endParaRPr>
          </a:p>
        </p:txBody>
      </p:sp>
      <p:cxnSp>
        <p:nvCxnSpPr>
          <p:cNvPr id="592" name="Google Shape;592;p41"/>
          <p:cNvCxnSpPr>
            <a:stCxn id="591" idx="1"/>
            <a:endCxn id="587" idx="0"/>
          </p:cNvCxnSpPr>
          <p:nvPr/>
        </p:nvCxnSpPr>
        <p:spPr>
          <a:xfrm flipH="1">
            <a:off x="2063605" y="404058"/>
            <a:ext cx="759900" cy="576600"/>
          </a:xfrm>
          <a:prstGeom prst="bentConnector2">
            <a:avLst/>
          </a:prstGeom>
          <a:noFill/>
          <a:ln w="57150" cap="flat" cmpd="sng">
            <a:solidFill>
              <a:srgbClr val="7C5F9F"/>
            </a:solidFill>
            <a:prstDash val="solid"/>
            <a:round/>
            <a:headEnd type="none" w="sm" len="sm"/>
            <a:tailEnd type="stealth" w="med" len="med"/>
          </a:ln>
        </p:spPr>
      </p:cxnSp>
      <p:cxnSp>
        <p:nvCxnSpPr>
          <p:cNvPr id="593" name="Google Shape;593;p41"/>
          <p:cNvCxnSpPr>
            <a:stCxn id="591" idx="3"/>
            <a:endCxn id="589" idx="0"/>
          </p:cNvCxnSpPr>
          <p:nvPr/>
        </p:nvCxnSpPr>
        <p:spPr>
          <a:xfrm>
            <a:off x="8296113" y="404058"/>
            <a:ext cx="344100" cy="432600"/>
          </a:xfrm>
          <a:prstGeom prst="bentConnector2">
            <a:avLst/>
          </a:prstGeom>
          <a:noFill/>
          <a:ln w="57150" cap="flat" cmpd="sng">
            <a:solidFill>
              <a:srgbClr val="7C5F9F"/>
            </a:solidFill>
            <a:prstDash val="solid"/>
            <a:round/>
            <a:headEnd type="none" w="sm" len="sm"/>
            <a:tailEnd type="stealth" w="med" len="med"/>
          </a:ln>
        </p:spPr>
      </p:cxnSp>
      <p:cxnSp>
        <p:nvCxnSpPr>
          <p:cNvPr id="594" name="Google Shape;594;p41"/>
          <p:cNvCxnSpPr/>
          <p:nvPr/>
        </p:nvCxnSpPr>
        <p:spPr>
          <a:xfrm rot="-5400000" flipH="1">
            <a:off x="4800869" y="1627486"/>
            <a:ext cx="3222600" cy="1208400"/>
          </a:xfrm>
          <a:prstGeom prst="bentConnector3">
            <a:avLst>
              <a:gd name="adj1" fmla="val 82495"/>
            </a:avLst>
          </a:prstGeom>
          <a:noFill/>
          <a:ln w="57150" cap="flat" cmpd="sng">
            <a:solidFill>
              <a:srgbClr val="7C5F9F"/>
            </a:solidFill>
            <a:prstDash val="solid"/>
            <a:round/>
            <a:headEnd type="none" w="sm" len="sm"/>
            <a:tailEnd type="stealth" w="med" len="med"/>
          </a:ln>
        </p:spPr>
      </p:cxnSp>
      <p:cxnSp>
        <p:nvCxnSpPr>
          <p:cNvPr id="595" name="Google Shape;595;p41"/>
          <p:cNvCxnSpPr/>
          <p:nvPr/>
        </p:nvCxnSpPr>
        <p:spPr>
          <a:xfrm>
            <a:off x="4463819" y="620385"/>
            <a:ext cx="0" cy="3744719"/>
          </a:xfrm>
          <a:prstGeom prst="straightConnector1">
            <a:avLst/>
          </a:prstGeom>
          <a:noFill/>
          <a:ln w="57150" cap="flat" cmpd="sng">
            <a:solidFill>
              <a:srgbClr val="7C5F9F"/>
            </a:solidFill>
            <a:prstDash val="solid"/>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00"/>
        <p:cNvGrpSpPr/>
        <p:nvPr/>
      </p:nvGrpSpPr>
      <p:grpSpPr>
        <a:xfrm>
          <a:off x="0" y="0"/>
          <a:ext cx="0" cy="0"/>
          <a:chOff x="0" y="0"/>
          <a:chExt cx="0" cy="0"/>
        </a:xfrm>
      </p:grpSpPr>
      <p:grpSp>
        <p:nvGrpSpPr>
          <p:cNvPr id="601" name="Google Shape;601;p42"/>
          <p:cNvGrpSpPr/>
          <p:nvPr/>
        </p:nvGrpSpPr>
        <p:grpSpPr>
          <a:xfrm>
            <a:off x="363956" y="189637"/>
            <a:ext cx="11656107" cy="6550732"/>
            <a:chOff x="21447" y="997"/>
            <a:chExt cx="8742080" cy="6550732"/>
          </a:xfrm>
        </p:grpSpPr>
        <p:sp>
          <p:nvSpPr>
            <p:cNvPr id="602" name="Google Shape;602;p42"/>
            <p:cNvSpPr/>
            <p:nvPr/>
          </p:nvSpPr>
          <p:spPr>
            <a:xfrm rot="5400000">
              <a:off x="3718862" y="158840"/>
              <a:ext cx="2428355" cy="2112669"/>
            </a:xfrm>
            <a:prstGeom prst="hexagon">
              <a:avLst>
                <a:gd name="adj" fmla="val 25000"/>
                <a:gd name="vf" fmla="val 11547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txBox="1"/>
            <p:nvPr/>
          </p:nvSpPr>
          <p:spPr>
            <a:xfrm>
              <a:off x="4205929" y="379416"/>
              <a:ext cx="1454221" cy="1671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MY" sz="1400">
                  <a:solidFill>
                    <a:schemeClr val="dk1"/>
                  </a:solidFill>
                  <a:latin typeface="Calibri"/>
                  <a:ea typeface="Calibri"/>
                  <a:cs typeface="Calibri"/>
                  <a:sym typeface="Calibri"/>
                </a:rPr>
                <a:t>Tokoh utama yang membahaskan ialah </a:t>
              </a:r>
              <a:r>
                <a:rPr lang="en-MY" sz="1400" b="1">
                  <a:solidFill>
                    <a:schemeClr val="dk1"/>
                  </a:solidFill>
                  <a:latin typeface="Calibri"/>
                  <a:ea typeface="Calibri"/>
                  <a:cs typeface="Calibri"/>
                  <a:sym typeface="Calibri"/>
                </a:rPr>
                <a:t>Ismail Faruqi,Syed Hosein Nasr,Syed Naguin al-Attas,”Ziauddin Sardar,Osman Bakar</a:t>
              </a:r>
              <a:endParaRPr sz="1400" b="1">
                <a:solidFill>
                  <a:schemeClr val="dk1"/>
                </a:solidFill>
                <a:latin typeface="Calibri"/>
                <a:ea typeface="Calibri"/>
                <a:cs typeface="Calibri"/>
                <a:sym typeface="Calibri"/>
              </a:endParaRPr>
            </a:p>
          </p:txBody>
        </p:sp>
        <p:sp>
          <p:nvSpPr>
            <p:cNvPr id="604" name="Google Shape;604;p42"/>
            <p:cNvSpPr/>
            <p:nvPr/>
          </p:nvSpPr>
          <p:spPr>
            <a:xfrm>
              <a:off x="6053483" y="486668"/>
              <a:ext cx="2710044" cy="14570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txBox="1"/>
            <p:nvPr/>
          </p:nvSpPr>
          <p:spPr>
            <a:xfrm>
              <a:off x="6053483" y="486668"/>
              <a:ext cx="2710044" cy="1457013"/>
            </a:xfrm>
            <a:prstGeom prst="rect">
              <a:avLst/>
            </a:prstGeom>
            <a:noFill/>
            <a:ln>
              <a:noFill/>
            </a:ln>
          </p:spPr>
          <p:txBody>
            <a:bodyPr spcFirstLastPara="1" wrap="square" lIns="34275" tIns="34275" rIns="34275" bIns="34275" anchor="ctr" anchorCtr="0">
              <a:noAutofit/>
            </a:bodyPr>
            <a:lstStyle/>
            <a:p>
              <a:pPr marL="0" marR="0" lvl="0" indent="0" algn="l" rtl="0">
                <a:lnSpc>
                  <a:spcPct val="90000"/>
                </a:lnSpc>
                <a:spcBef>
                  <a:spcPts val="0"/>
                </a:spcBef>
                <a:spcAft>
                  <a:spcPts val="0"/>
                </a:spcAft>
                <a:buNone/>
              </a:pPr>
              <a:endParaRPr sz="900">
                <a:solidFill>
                  <a:schemeClr val="dk1"/>
                </a:solidFill>
                <a:latin typeface="Calibri"/>
                <a:ea typeface="Calibri"/>
                <a:cs typeface="Calibri"/>
                <a:sym typeface="Calibri"/>
              </a:endParaRPr>
            </a:p>
          </p:txBody>
        </p:sp>
        <p:sp>
          <p:nvSpPr>
            <p:cNvPr id="606" name="Google Shape;606;p42"/>
            <p:cNvSpPr/>
            <p:nvPr/>
          </p:nvSpPr>
          <p:spPr>
            <a:xfrm rot="5400000">
              <a:off x="1437179" y="158840"/>
              <a:ext cx="2428355" cy="2112669"/>
            </a:xfrm>
            <a:prstGeom prst="hexagon">
              <a:avLst>
                <a:gd name="adj" fmla="val 25000"/>
                <a:gd name="vf" fmla="val 1154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txBox="1"/>
            <p:nvPr/>
          </p:nvSpPr>
          <p:spPr>
            <a:xfrm>
              <a:off x="1924246" y="379416"/>
              <a:ext cx="1454221" cy="16715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MY" sz="1700">
                  <a:solidFill>
                    <a:schemeClr val="dk1"/>
                  </a:solidFill>
                  <a:latin typeface="Calibri"/>
                  <a:ea typeface="Calibri"/>
                  <a:cs typeface="Calibri"/>
                  <a:sym typeface="Calibri"/>
                </a:rPr>
                <a:t>Islamisasi sains adalah isu mutakhir dalam pemikiran sains lewat kurn ke-20</a:t>
              </a:r>
              <a:endParaRPr sz="1700">
                <a:solidFill>
                  <a:schemeClr val="dk1"/>
                </a:solidFill>
                <a:latin typeface="Calibri"/>
                <a:ea typeface="Calibri"/>
                <a:cs typeface="Calibri"/>
                <a:sym typeface="Calibri"/>
              </a:endParaRPr>
            </a:p>
          </p:txBody>
        </p:sp>
        <p:sp>
          <p:nvSpPr>
            <p:cNvPr id="608" name="Google Shape;608;p42"/>
            <p:cNvSpPr/>
            <p:nvPr/>
          </p:nvSpPr>
          <p:spPr>
            <a:xfrm rot="5400000">
              <a:off x="2573649" y="2220029"/>
              <a:ext cx="2428355" cy="2112669"/>
            </a:xfrm>
            <a:prstGeom prst="hexagon">
              <a:avLst>
                <a:gd name="adj" fmla="val 2500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txBox="1"/>
            <p:nvPr/>
          </p:nvSpPr>
          <p:spPr>
            <a:xfrm>
              <a:off x="3060716" y="2440605"/>
              <a:ext cx="1454221" cy="1671517"/>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dk1"/>
                </a:buClr>
                <a:buSzPts val="1150"/>
                <a:buFont typeface="Calibri"/>
                <a:buNone/>
              </a:pPr>
              <a:r>
                <a:rPr lang="en-MY" sz="1150">
                  <a:solidFill>
                    <a:schemeClr val="dk1"/>
                  </a:solidFill>
                  <a:latin typeface="Calibri"/>
                  <a:ea typeface="Calibri"/>
                  <a:cs typeface="Calibri"/>
                  <a:sym typeface="Calibri"/>
                </a:rPr>
                <a:t>terdapat kecenderungan saintis Barat </a:t>
              </a:r>
              <a:r>
                <a:rPr lang="en-MY" sz="1150" b="1">
                  <a:solidFill>
                    <a:schemeClr val="dk1"/>
                  </a:solidFill>
                  <a:latin typeface="Calibri"/>
                  <a:ea typeface="Calibri"/>
                  <a:cs typeface="Calibri"/>
                  <a:sym typeface="Calibri"/>
                </a:rPr>
                <a:t>untuk mengkaji al-Quran dalam perspektif sains. </a:t>
              </a:r>
              <a:r>
                <a:rPr lang="en-MY" sz="1150">
                  <a:solidFill>
                    <a:schemeClr val="dk1"/>
                  </a:solidFill>
                  <a:latin typeface="Calibri"/>
                  <a:ea typeface="Calibri"/>
                  <a:cs typeface="Calibri"/>
                  <a:sym typeface="Calibri"/>
                </a:rPr>
                <a:t>Antara saintis Barat yang begitu berminat dengan sains al-Quran termasuklah </a:t>
              </a:r>
              <a:r>
                <a:rPr lang="en-MY" sz="1150" b="1">
                  <a:solidFill>
                    <a:schemeClr val="dk1"/>
                  </a:solidFill>
                  <a:latin typeface="Calibri"/>
                  <a:ea typeface="Calibri"/>
                  <a:cs typeface="Calibri"/>
                  <a:sym typeface="Calibri"/>
                </a:rPr>
                <a:t>Maurice Bucaille, Keith Moore, dan Garry Miller</a:t>
              </a:r>
              <a:r>
                <a:rPr lang="en-MY" sz="1150">
                  <a:solidFill>
                    <a:schemeClr val="dk1"/>
                  </a:solidFill>
                  <a:latin typeface="Calibri"/>
                  <a:ea typeface="Calibri"/>
                  <a:cs typeface="Calibri"/>
                  <a:sym typeface="Calibri"/>
                </a:rPr>
                <a:t>.</a:t>
              </a:r>
              <a:endParaRPr/>
            </a:p>
            <a:p>
              <a:pPr marL="0" marR="0" lvl="0" indent="0" algn="ctr" rtl="0">
                <a:spcBef>
                  <a:spcPts val="0"/>
                </a:spcBef>
                <a:spcAft>
                  <a:spcPts val="0"/>
                </a:spcAft>
                <a:buNone/>
              </a:pPr>
              <a:endParaRPr sz="1150">
                <a:solidFill>
                  <a:schemeClr val="dk1"/>
                </a:solidFill>
                <a:latin typeface="Calibri"/>
                <a:ea typeface="Calibri"/>
                <a:cs typeface="Calibri"/>
                <a:sym typeface="Calibri"/>
              </a:endParaRPr>
            </a:p>
          </p:txBody>
        </p:sp>
        <p:sp>
          <p:nvSpPr>
            <p:cNvPr id="610" name="Google Shape;610;p42"/>
            <p:cNvSpPr/>
            <p:nvPr/>
          </p:nvSpPr>
          <p:spPr>
            <a:xfrm>
              <a:off x="21447" y="2547857"/>
              <a:ext cx="2622624" cy="14570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txBox="1"/>
            <p:nvPr/>
          </p:nvSpPr>
          <p:spPr>
            <a:xfrm>
              <a:off x="21447" y="2547857"/>
              <a:ext cx="2622624" cy="1457013"/>
            </a:xfrm>
            <a:prstGeom prst="rect">
              <a:avLst/>
            </a:prstGeom>
            <a:noFill/>
            <a:ln>
              <a:noFill/>
            </a:ln>
          </p:spPr>
          <p:txBody>
            <a:bodyPr spcFirstLastPara="1" wrap="square" lIns="34275" tIns="34275" rIns="34275" bIns="34275" anchor="ctr" anchorCtr="0">
              <a:noAutofit/>
            </a:bodyPr>
            <a:lstStyle/>
            <a:p>
              <a:pPr marL="0" marR="0" lvl="0" indent="0" algn="r" rtl="0">
                <a:lnSpc>
                  <a:spcPct val="90000"/>
                </a:lnSpc>
                <a:spcBef>
                  <a:spcPts val="0"/>
                </a:spcBef>
                <a:spcAft>
                  <a:spcPts val="0"/>
                </a:spcAft>
                <a:buNone/>
              </a:pPr>
              <a:endParaRPr sz="900">
                <a:solidFill>
                  <a:schemeClr val="dk1"/>
                </a:solidFill>
                <a:latin typeface="Calibri"/>
                <a:ea typeface="Calibri"/>
                <a:cs typeface="Calibri"/>
                <a:sym typeface="Calibri"/>
              </a:endParaRPr>
            </a:p>
          </p:txBody>
        </p:sp>
        <p:sp>
          <p:nvSpPr>
            <p:cNvPr id="612" name="Google Shape;612;p42"/>
            <p:cNvSpPr/>
            <p:nvPr/>
          </p:nvSpPr>
          <p:spPr>
            <a:xfrm rot="5400000">
              <a:off x="4855332" y="2220029"/>
              <a:ext cx="2428355" cy="2112669"/>
            </a:xfrm>
            <a:prstGeom prst="hexagon">
              <a:avLst>
                <a:gd name="adj" fmla="val 25000"/>
                <a:gd name="vf" fmla="val 11547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txBox="1"/>
            <p:nvPr/>
          </p:nvSpPr>
          <p:spPr>
            <a:xfrm>
              <a:off x="5342399" y="2440605"/>
              <a:ext cx="1454221" cy="16715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MY" sz="1100">
                  <a:solidFill>
                    <a:schemeClr val="dk1"/>
                  </a:solidFill>
                  <a:latin typeface="Calibri"/>
                  <a:ea typeface="Calibri"/>
                  <a:cs typeface="Calibri"/>
                  <a:sym typeface="Calibri"/>
                </a:rPr>
                <a:t>Angkatan Islamisasi sains yang dikemukakan oleh S. H. Nasr dan kumpulannya bertujuan </a:t>
              </a:r>
              <a:r>
                <a:rPr lang="en-MY" sz="1100" b="1">
                  <a:solidFill>
                    <a:schemeClr val="dk1"/>
                  </a:solidFill>
                  <a:latin typeface="Calibri"/>
                  <a:ea typeface="Calibri"/>
                  <a:cs typeface="Calibri"/>
                  <a:sym typeface="Calibri"/>
                </a:rPr>
                <a:t>melihat sains sebagai satu disiplin yang berakar umbi dalam tamadun Islam, yang mempunyai latar belakang sejarah, falsafah, dan pemikiran</a:t>
              </a:r>
              <a:r>
                <a:rPr lang="en-MY" sz="11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4" name="Google Shape;614;p42"/>
            <p:cNvSpPr/>
            <p:nvPr/>
          </p:nvSpPr>
          <p:spPr>
            <a:xfrm rot="5400000">
              <a:off x="3718862" y="4281217"/>
              <a:ext cx="2428355" cy="2112669"/>
            </a:xfrm>
            <a:prstGeom prst="hexagon">
              <a:avLst>
                <a:gd name="adj" fmla="val 25000"/>
                <a:gd name="vf" fmla="val 11547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txBox="1"/>
            <p:nvPr/>
          </p:nvSpPr>
          <p:spPr>
            <a:xfrm>
              <a:off x="4205929" y="4501793"/>
              <a:ext cx="1454221" cy="1671517"/>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900"/>
                <a:buFont typeface="Calibri"/>
                <a:buNone/>
              </a:pPr>
              <a:r>
                <a:rPr lang="en-MY" sz="900" b="1">
                  <a:solidFill>
                    <a:schemeClr val="dk1"/>
                  </a:solidFill>
                  <a:latin typeface="Calibri"/>
                  <a:ea typeface="Calibri"/>
                  <a:cs typeface="Calibri"/>
                  <a:sym typeface="Calibri"/>
                </a:rPr>
                <a:t>Maurice Bucaile </a:t>
              </a:r>
              <a:r>
                <a:rPr lang="en-MY" sz="900">
                  <a:solidFill>
                    <a:schemeClr val="dk1"/>
                  </a:solidFill>
                  <a:latin typeface="Calibri"/>
                  <a:ea typeface="Calibri"/>
                  <a:cs typeface="Calibri"/>
                  <a:sym typeface="Calibri"/>
                </a:rPr>
                <a:t>telah memeranjatkan saintis Eropah apabila beliau </a:t>
              </a:r>
              <a:r>
                <a:rPr lang="en-MY" sz="900" b="1">
                  <a:solidFill>
                    <a:schemeClr val="dk1"/>
                  </a:solidFill>
                  <a:latin typeface="Calibri"/>
                  <a:ea typeface="Calibri"/>
                  <a:cs typeface="Calibri"/>
                  <a:sym typeface="Calibri"/>
                </a:rPr>
                <a:t>menulis bukunya dalam bahasa Perancis, La Bible, le Coran et la Science</a:t>
              </a:r>
              <a:r>
                <a:rPr lang="en-MY" sz="900">
                  <a:solidFill>
                    <a:schemeClr val="dk1"/>
                  </a:solidFill>
                  <a:latin typeface="Calibri"/>
                  <a:ea typeface="Calibri"/>
                  <a:cs typeface="Calibri"/>
                  <a:sym typeface="Calibri"/>
                </a:rPr>
                <a:t>, yang diterjemahkan oleh beliau bersama- sama Alastair Pannell ke dalam bahasa Inggeris dengan tajuk </a:t>
              </a:r>
              <a:r>
                <a:rPr lang="en-MY" sz="900" b="1">
                  <a:solidFill>
                    <a:schemeClr val="dk1"/>
                  </a:solidFill>
                  <a:latin typeface="Calibri"/>
                  <a:ea typeface="Calibri"/>
                  <a:cs typeface="Calibri"/>
                  <a:sym typeface="Calibri"/>
                </a:rPr>
                <a:t>The Bible, The Quran and Science. Beliau membandingkan fakta saintifik yang terdapat dalam alQuran dan Bible. </a:t>
              </a:r>
              <a:endParaRPr/>
            </a:p>
            <a:p>
              <a:pPr marL="0" marR="0" lvl="0" indent="0" algn="ctr" rtl="0">
                <a:spcBef>
                  <a:spcPts val="0"/>
                </a:spcBef>
                <a:spcAft>
                  <a:spcPts val="0"/>
                </a:spcAft>
                <a:buNone/>
              </a:pPr>
              <a:endParaRPr sz="900">
                <a:solidFill>
                  <a:schemeClr val="dk1"/>
                </a:solidFill>
                <a:latin typeface="Calibri"/>
                <a:ea typeface="Calibri"/>
                <a:cs typeface="Calibri"/>
                <a:sym typeface="Calibri"/>
              </a:endParaRPr>
            </a:p>
          </p:txBody>
        </p:sp>
        <p:sp>
          <p:nvSpPr>
            <p:cNvPr id="616" name="Google Shape;616;p42"/>
            <p:cNvSpPr/>
            <p:nvPr/>
          </p:nvSpPr>
          <p:spPr>
            <a:xfrm>
              <a:off x="6053483" y="4609045"/>
              <a:ext cx="2710044" cy="1457013"/>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txBox="1"/>
            <p:nvPr/>
          </p:nvSpPr>
          <p:spPr>
            <a:xfrm>
              <a:off x="6053483" y="4609045"/>
              <a:ext cx="2710044" cy="1457013"/>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lt1"/>
                </a:buClr>
                <a:buSzPts val="900"/>
                <a:buFont typeface="Calibri"/>
                <a:buNone/>
              </a:pPr>
              <a:r>
                <a:rPr lang="en-MY" sz="900">
                  <a:solidFill>
                    <a:schemeClr val="lt1"/>
                  </a:solidFill>
                  <a:latin typeface="Calibri"/>
                  <a:ea typeface="Calibri"/>
                  <a:cs typeface="Calibri"/>
                  <a:sym typeface="Calibri"/>
                </a:rPr>
                <a:t>Beliau meneliti </a:t>
              </a:r>
              <a:r>
                <a:rPr lang="en-MY" sz="900" b="1">
                  <a:solidFill>
                    <a:schemeClr val="lt1"/>
                  </a:solidFill>
                  <a:latin typeface="Calibri"/>
                  <a:ea typeface="Calibri"/>
                  <a:cs typeface="Calibri"/>
                  <a:sym typeface="Calibri"/>
                </a:rPr>
                <a:t>fakta saintifik yang sangat jitu dan tepat dalam al-Qura</a:t>
              </a:r>
              <a:r>
                <a:rPr lang="en-MY" sz="900">
                  <a:solidFill>
                    <a:schemeClr val="lt1"/>
                  </a:solidFill>
                  <a:latin typeface="Calibri"/>
                  <a:ea typeface="Calibri"/>
                  <a:cs typeface="Calibri"/>
                  <a:sym typeface="Calibri"/>
                </a:rPr>
                <a:t>n yang berkaitan dengan kosmologi, astronomi, zoologi, botani, geologi, dan embriologi. Sebahagian fakta saintifik tersebut </a:t>
              </a:r>
              <a:r>
                <a:rPr lang="en-MY" sz="900" b="1">
                  <a:solidFill>
                    <a:schemeClr val="lt1"/>
                  </a:solidFill>
                  <a:latin typeface="Calibri"/>
                  <a:ea typeface="Calibri"/>
                  <a:cs typeface="Calibri"/>
                  <a:sym typeface="Calibri"/>
                </a:rPr>
                <a:t>hanya ditemui dalam penyelidikan sains kurun ke-19 dan 20 </a:t>
              </a:r>
              <a:r>
                <a:rPr lang="en-MY" sz="900">
                  <a:solidFill>
                    <a:schemeClr val="lt1"/>
                  </a:solidFill>
                  <a:latin typeface="Calibri"/>
                  <a:ea typeface="Calibri"/>
                  <a:cs typeface="Calibri"/>
                  <a:sym typeface="Calibri"/>
                </a:rPr>
                <a:t>sedangkan </a:t>
              </a:r>
              <a:r>
                <a:rPr lang="en-MY" sz="900" b="1">
                  <a:solidFill>
                    <a:schemeClr val="lt1"/>
                  </a:solidFill>
                  <a:latin typeface="Calibri"/>
                  <a:ea typeface="Calibri"/>
                  <a:cs typeface="Calibri"/>
                  <a:sym typeface="Calibri"/>
                </a:rPr>
                <a:t>al-Quran telah diturunkan kepada rasul terakhir dalam rangkaian nabi pada awal kurun ke-7</a:t>
              </a:r>
              <a:r>
                <a:rPr lang="en-MY" sz="900">
                  <a:solidFill>
                    <a:schemeClr val="lt1"/>
                  </a:solidFill>
                  <a:latin typeface="Calibri"/>
                  <a:ea typeface="Calibri"/>
                  <a:cs typeface="Calibri"/>
                  <a:sym typeface="Calibri"/>
                </a:rPr>
                <a:t>.</a:t>
              </a:r>
              <a:endParaRPr/>
            </a:p>
            <a:p>
              <a:pPr marL="0" marR="0" lvl="0" indent="0" algn="l" rtl="0">
                <a:spcBef>
                  <a:spcPts val="0"/>
                </a:spcBef>
                <a:spcAft>
                  <a:spcPts val="0"/>
                </a:spcAft>
                <a:buNone/>
              </a:pPr>
              <a:endParaRPr sz="900">
                <a:solidFill>
                  <a:schemeClr val="lt1"/>
                </a:solidFill>
                <a:latin typeface="Calibri"/>
                <a:ea typeface="Calibri"/>
                <a:cs typeface="Calibri"/>
                <a:sym typeface="Calibri"/>
              </a:endParaRPr>
            </a:p>
          </p:txBody>
        </p:sp>
        <p:sp>
          <p:nvSpPr>
            <p:cNvPr id="618" name="Google Shape;618;p42"/>
            <p:cNvSpPr/>
            <p:nvPr/>
          </p:nvSpPr>
          <p:spPr>
            <a:xfrm rot="5400000">
              <a:off x="1437179" y="4281217"/>
              <a:ext cx="2428355" cy="2112669"/>
            </a:xfrm>
            <a:prstGeom prst="hexagon">
              <a:avLst>
                <a:gd name="adj" fmla="val 25000"/>
                <a:gd name="vf" fmla="val 11547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txBox="1"/>
            <p:nvPr/>
          </p:nvSpPr>
          <p:spPr>
            <a:xfrm>
              <a:off x="1924246" y="4501793"/>
              <a:ext cx="1454221" cy="167151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000"/>
                <a:buFont typeface="Calibri"/>
                <a:buNone/>
              </a:pPr>
              <a:r>
                <a:rPr lang="en-MY" sz="1000">
                  <a:solidFill>
                    <a:schemeClr val="dk1"/>
                  </a:solidFill>
                  <a:latin typeface="Calibri"/>
                  <a:ea typeface="Calibri"/>
                  <a:cs typeface="Calibri"/>
                  <a:sym typeface="Calibri"/>
                </a:rPr>
                <a:t>Ada kritikan terhadap Islamisasi sains oleh penulis seperti </a:t>
              </a:r>
              <a:r>
                <a:rPr lang="en-MY" sz="1000" b="1">
                  <a:solidFill>
                    <a:schemeClr val="dk1"/>
                  </a:solidFill>
                  <a:latin typeface="Calibri"/>
                  <a:ea typeface="Calibri"/>
                  <a:cs typeface="Calibri"/>
                  <a:sym typeface="Calibri"/>
                </a:rPr>
                <a:t>Sardar, Abdus Salam, dan Hoodbouy </a:t>
              </a:r>
              <a:r>
                <a:rPr lang="en-MY" sz="1000">
                  <a:solidFill>
                    <a:schemeClr val="dk1"/>
                  </a:solidFill>
                  <a:latin typeface="Calibri"/>
                  <a:ea typeface="Calibri"/>
                  <a:cs typeface="Calibri"/>
                  <a:sym typeface="Calibri"/>
                </a:rPr>
                <a:t>yang </a:t>
              </a:r>
              <a:r>
                <a:rPr lang="en-MY" sz="1000" b="1">
                  <a:solidFill>
                    <a:schemeClr val="dk1"/>
                  </a:solidFill>
                  <a:latin typeface="Calibri"/>
                  <a:ea typeface="Calibri"/>
                  <a:cs typeface="Calibri"/>
                  <a:sym typeface="Calibri"/>
                </a:rPr>
                <a:t>menganggap sains adalah neutra</a:t>
              </a:r>
              <a:r>
                <a:rPr lang="en-MY" sz="1000">
                  <a:solidFill>
                    <a:schemeClr val="dk1"/>
                  </a:solidFill>
                  <a:latin typeface="Calibri"/>
                  <a:ea typeface="Calibri"/>
                  <a:cs typeface="Calibri"/>
                  <a:sym typeface="Calibri"/>
                </a:rPr>
                <a:t>l </a:t>
              </a:r>
              <a:r>
                <a:rPr lang="en-MY" sz="1000" b="1">
                  <a:solidFill>
                    <a:schemeClr val="dk1"/>
                  </a:solidFill>
                  <a:latin typeface="Calibri"/>
                  <a:ea typeface="Calibri"/>
                  <a:cs typeface="Calibri"/>
                  <a:sym typeface="Calibri"/>
                </a:rPr>
                <a:t>kerana dipengaruhi pemikiran positifisme barat</a:t>
              </a:r>
              <a:r>
                <a:rPr lang="en-MY" sz="1000">
                  <a:solidFill>
                    <a:schemeClr val="dk1"/>
                  </a:solidFill>
                  <a:latin typeface="Calibri"/>
                  <a:ea typeface="Calibri"/>
                  <a:cs typeface="Calibri"/>
                  <a:sym typeface="Calibri"/>
                </a:rPr>
                <a:t>. Akan tetapi, golongan ini tidak mendapat tempat dalam aliran perdana. </a:t>
              </a:r>
              <a:endParaRPr/>
            </a:p>
            <a:p>
              <a:pPr marL="0" marR="0" lvl="0" indent="0" algn="l" rtl="0">
                <a:lnSpc>
                  <a:spcPct val="90000"/>
                </a:lnSpc>
                <a:spcBef>
                  <a:spcPts val="35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3"/>
        <p:cNvGrpSpPr/>
        <p:nvPr/>
      </p:nvGrpSpPr>
      <p:grpSpPr>
        <a:xfrm>
          <a:off x="0" y="0"/>
          <a:ext cx="0" cy="0"/>
          <a:chOff x="0" y="0"/>
          <a:chExt cx="0" cy="0"/>
        </a:xfrm>
      </p:grpSpPr>
      <p:sp>
        <p:nvSpPr>
          <p:cNvPr id="624" name="Google Shape;624;p43"/>
          <p:cNvSpPr/>
          <p:nvPr/>
        </p:nvSpPr>
        <p:spPr>
          <a:xfrm>
            <a:off x="1428205" y="531223"/>
            <a:ext cx="2577737" cy="63572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Angkatan islamisasi sains</a:t>
            </a:r>
            <a:endParaRPr sz="1800">
              <a:solidFill>
                <a:schemeClr val="dk1"/>
              </a:solidFill>
              <a:latin typeface="Times New Roman"/>
              <a:ea typeface="Times New Roman"/>
              <a:cs typeface="Times New Roman"/>
              <a:sym typeface="Times New Roman"/>
            </a:endParaRPr>
          </a:p>
        </p:txBody>
      </p:sp>
      <p:cxnSp>
        <p:nvCxnSpPr>
          <p:cNvPr id="625" name="Google Shape;625;p43"/>
          <p:cNvCxnSpPr>
            <a:stCxn id="624" idx="2"/>
          </p:cNvCxnSpPr>
          <p:nvPr/>
        </p:nvCxnSpPr>
        <p:spPr>
          <a:xfrm flipH="1">
            <a:off x="2699673" y="1166949"/>
            <a:ext cx="17400" cy="1027500"/>
          </a:xfrm>
          <a:prstGeom prst="straightConnector1">
            <a:avLst/>
          </a:prstGeom>
          <a:noFill/>
          <a:ln w="9525" cap="flat" cmpd="sng">
            <a:solidFill>
              <a:schemeClr val="dk1"/>
            </a:solidFill>
            <a:prstDash val="solid"/>
            <a:miter lim="800000"/>
            <a:headEnd type="none" w="sm" len="sm"/>
            <a:tailEnd type="none" w="sm" len="sm"/>
          </a:ln>
        </p:spPr>
      </p:cxnSp>
      <p:sp>
        <p:nvSpPr>
          <p:cNvPr id="626" name="Google Shape;626;p43"/>
          <p:cNvSpPr/>
          <p:nvPr/>
        </p:nvSpPr>
        <p:spPr>
          <a:xfrm>
            <a:off x="1726473" y="2194560"/>
            <a:ext cx="1968137" cy="5747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S.H.Nasr</a:t>
            </a:r>
            <a:endParaRPr sz="1800">
              <a:solidFill>
                <a:schemeClr val="lt1"/>
              </a:solidFill>
              <a:latin typeface="Times New Roman"/>
              <a:ea typeface="Times New Roman"/>
              <a:cs typeface="Times New Roman"/>
              <a:sym typeface="Times New Roman"/>
            </a:endParaRPr>
          </a:p>
        </p:txBody>
      </p:sp>
      <p:cxnSp>
        <p:nvCxnSpPr>
          <p:cNvPr id="627" name="Google Shape;627;p43"/>
          <p:cNvCxnSpPr>
            <a:stCxn id="626" idx="2"/>
          </p:cNvCxnSpPr>
          <p:nvPr/>
        </p:nvCxnSpPr>
        <p:spPr>
          <a:xfrm>
            <a:off x="2710542" y="2769325"/>
            <a:ext cx="0" cy="905700"/>
          </a:xfrm>
          <a:prstGeom prst="straightConnector1">
            <a:avLst/>
          </a:prstGeom>
          <a:noFill/>
          <a:ln w="9525" cap="flat" cmpd="sng">
            <a:solidFill>
              <a:schemeClr val="dk1"/>
            </a:solidFill>
            <a:prstDash val="solid"/>
            <a:miter lim="800000"/>
            <a:headEnd type="none" w="sm" len="sm"/>
            <a:tailEnd type="none" w="sm" len="sm"/>
          </a:ln>
        </p:spPr>
      </p:cxnSp>
      <p:sp>
        <p:nvSpPr>
          <p:cNvPr id="628" name="Google Shape;628;p43"/>
          <p:cNvSpPr/>
          <p:nvPr/>
        </p:nvSpPr>
        <p:spPr>
          <a:xfrm>
            <a:off x="1584960" y="3675016"/>
            <a:ext cx="2264228" cy="2603863"/>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Bertujuan melihat sains sebagai satu disiplin yang berakar umbi dalam tamadun Islam.</a:t>
            </a:r>
            <a:endParaRPr/>
          </a:p>
        </p:txBody>
      </p:sp>
      <p:sp>
        <p:nvSpPr>
          <p:cNvPr id="629" name="Google Shape;629;p43"/>
          <p:cNvSpPr/>
          <p:nvPr/>
        </p:nvSpPr>
        <p:spPr>
          <a:xfrm>
            <a:off x="6566263" y="496389"/>
            <a:ext cx="2577737" cy="635726"/>
          </a:xfrm>
          <a:prstGeom prst="roundRect">
            <a:avLst>
              <a:gd name="adj" fmla="val 16667"/>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Kritikan islamisasi sains</a:t>
            </a:r>
            <a:endParaRPr sz="1800">
              <a:solidFill>
                <a:schemeClr val="lt1"/>
              </a:solidFill>
              <a:latin typeface="Times New Roman"/>
              <a:ea typeface="Times New Roman"/>
              <a:cs typeface="Times New Roman"/>
              <a:sym typeface="Times New Roman"/>
            </a:endParaRPr>
          </a:p>
        </p:txBody>
      </p:sp>
      <p:cxnSp>
        <p:nvCxnSpPr>
          <p:cNvPr id="630" name="Google Shape;630;p43"/>
          <p:cNvCxnSpPr/>
          <p:nvPr/>
        </p:nvCxnSpPr>
        <p:spPr>
          <a:xfrm flipH="1">
            <a:off x="7763689" y="1105987"/>
            <a:ext cx="17418" cy="1027611"/>
          </a:xfrm>
          <a:prstGeom prst="straightConnector1">
            <a:avLst/>
          </a:prstGeom>
          <a:noFill/>
          <a:ln w="9525" cap="flat" cmpd="sng">
            <a:solidFill>
              <a:schemeClr val="dk1"/>
            </a:solidFill>
            <a:prstDash val="solid"/>
            <a:miter lim="800000"/>
            <a:headEnd type="none" w="sm" len="sm"/>
            <a:tailEnd type="none" w="sm" len="sm"/>
          </a:ln>
        </p:spPr>
      </p:cxnSp>
      <p:sp>
        <p:nvSpPr>
          <p:cNvPr id="631" name="Google Shape;631;p43"/>
          <p:cNvSpPr/>
          <p:nvPr/>
        </p:nvSpPr>
        <p:spPr>
          <a:xfrm>
            <a:off x="6370320" y="2133598"/>
            <a:ext cx="2778034" cy="574765"/>
          </a:xfrm>
          <a:prstGeom prst="roundRect">
            <a:avLst>
              <a:gd name="adj" fmla="val 16667"/>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Sardar, Abdus Salam dan Hoodbouy</a:t>
            </a:r>
            <a:endParaRPr sz="1800">
              <a:solidFill>
                <a:schemeClr val="lt1"/>
              </a:solidFill>
              <a:latin typeface="Times New Roman"/>
              <a:ea typeface="Times New Roman"/>
              <a:cs typeface="Times New Roman"/>
              <a:sym typeface="Times New Roman"/>
            </a:endParaRPr>
          </a:p>
        </p:txBody>
      </p:sp>
      <p:cxnSp>
        <p:nvCxnSpPr>
          <p:cNvPr id="632" name="Google Shape;632;p43"/>
          <p:cNvCxnSpPr>
            <a:stCxn id="631" idx="2"/>
          </p:cNvCxnSpPr>
          <p:nvPr/>
        </p:nvCxnSpPr>
        <p:spPr>
          <a:xfrm flipH="1">
            <a:off x="7741937" y="2708363"/>
            <a:ext cx="17400" cy="966600"/>
          </a:xfrm>
          <a:prstGeom prst="straightConnector1">
            <a:avLst/>
          </a:prstGeom>
          <a:noFill/>
          <a:ln w="9525" cap="flat" cmpd="sng">
            <a:solidFill>
              <a:schemeClr val="dk1"/>
            </a:solidFill>
            <a:prstDash val="solid"/>
            <a:miter lim="800000"/>
            <a:headEnd type="none" w="sm" len="sm"/>
            <a:tailEnd type="none" w="sm" len="sm"/>
          </a:ln>
        </p:spPr>
      </p:cxnSp>
      <p:sp>
        <p:nvSpPr>
          <p:cNvPr id="633" name="Google Shape;633;p43"/>
          <p:cNvSpPr/>
          <p:nvPr/>
        </p:nvSpPr>
        <p:spPr>
          <a:xfrm>
            <a:off x="6492239" y="3675016"/>
            <a:ext cx="2499360" cy="2534194"/>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Menganggap sains adalah neutral disebabakan pemikiran positifisme barat</a:t>
            </a:r>
            <a:r>
              <a:rPr lang="en-MY" sz="1800">
                <a:solidFill>
                  <a:schemeClr val="lt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37"/>
        <p:cNvGrpSpPr/>
        <p:nvPr/>
      </p:nvGrpSpPr>
      <p:grpSpPr>
        <a:xfrm>
          <a:off x="0" y="0"/>
          <a:ext cx="0" cy="0"/>
          <a:chOff x="0" y="0"/>
          <a:chExt cx="0" cy="0"/>
        </a:xfrm>
      </p:grpSpPr>
      <p:sp>
        <p:nvSpPr>
          <p:cNvPr id="638" name="Google Shape;638;p44"/>
          <p:cNvSpPr/>
          <p:nvPr/>
        </p:nvSpPr>
        <p:spPr>
          <a:xfrm>
            <a:off x="3500846" y="418010"/>
            <a:ext cx="2830286" cy="1158240"/>
          </a:xfrm>
          <a:prstGeom prst="ellipse">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islamisasi sains</a:t>
            </a:r>
            <a:endParaRPr sz="1800">
              <a:solidFill>
                <a:schemeClr val="lt1"/>
              </a:solidFill>
              <a:latin typeface="Calibri"/>
              <a:ea typeface="Calibri"/>
              <a:cs typeface="Calibri"/>
              <a:sym typeface="Calibri"/>
            </a:endParaRPr>
          </a:p>
        </p:txBody>
      </p:sp>
      <p:cxnSp>
        <p:nvCxnSpPr>
          <p:cNvPr id="639" name="Google Shape;639;p44"/>
          <p:cNvCxnSpPr>
            <a:stCxn id="638" idx="3"/>
          </p:cNvCxnSpPr>
          <p:nvPr/>
        </p:nvCxnSpPr>
        <p:spPr>
          <a:xfrm flipH="1">
            <a:off x="2961032" y="1406630"/>
            <a:ext cx="954300" cy="683400"/>
          </a:xfrm>
          <a:prstGeom prst="straightConnector1">
            <a:avLst/>
          </a:prstGeom>
          <a:noFill/>
          <a:ln w="9525" cap="flat" cmpd="sng">
            <a:solidFill>
              <a:schemeClr val="dk1"/>
            </a:solidFill>
            <a:prstDash val="solid"/>
            <a:miter lim="800000"/>
            <a:headEnd type="none" w="sm" len="sm"/>
            <a:tailEnd type="triangle" w="med" len="med"/>
          </a:ln>
        </p:spPr>
      </p:cxnSp>
      <p:sp>
        <p:nvSpPr>
          <p:cNvPr id="640" name="Google Shape;640;p44"/>
          <p:cNvSpPr/>
          <p:nvPr/>
        </p:nvSpPr>
        <p:spPr>
          <a:xfrm>
            <a:off x="1933303" y="2090057"/>
            <a:ext cx="1567543" cy="792480"/>
          </a:xfrm>
          <a:prstGeom prst="ellipse">
            <a:avLst/>
          </a:prstGeom>
          <a:gradFill>
            <a:gsLst>
              <a:gs pos="0">
                <a:srgbClr val="2968A2"/>
              </a:gs>
              <a:gs pos="48000">
                <a:srgbClr val="5F9DD6"/>
              </a:gs>
              <a:gs pos="100000">
                <a:srgbClr val="9CC2E5"/>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rasional</a:t>
            </a:r>
            <a:endParaRPr sz="1800">
              <a:solidFill>
                <a:schemeClr val="lt1"/>
              </a:solidFill>
              <a:latin typeface="Calibri"/>
              <a:ea typeface="Calibri"/>
              <a:cs typeface="Calibri"/>
              <a:sym typeface="Calibri"/>
            </a:endParaRPr>
          </a:p>
        </p:txBody>
      </p:sp>
      <p:cxnSp>
        <p:nvCxnSpPr>
          <p:cNvPr id="641" name="Google Shape;641;p44"/>
          <p:cNvCxnSpPr>
            <a:stCxn id="638" idx="5"/>
          </p:cNvCxnSpPr>
          <p:nvPr/>
        </p:nvCxnSpPr>
        <p:spPr>
          <a:xfrm>
            <a:off x="5916646" y="1406630"/>
            <a:ext cx="1041600" cy="770400"/>
          </a:xfrm>
          <a:prstGeom prst="straightConnector1">
            <a:avLst/>
          </a:prstGeom>
          <a:noFill/>
          <a:ln w="9525" cap="flat" cmpd="sng">
            <a:solidFill>
              <a:schemeClr val="dk1"/>
            </a:solidFill>
            <a:prstDash val="solid"/>
            <a:miter lim="800000"/>
            <a:headEnd type="none" w="sm" len="sm"/>
            <a:tailEnd type="triangle" w="med" len="med"/>
          </a:ln>
        </p:spPr>
      </p:cxnSp>
      <p:sp>
        <p:nvSpPr>
          <p:cNvPr id="642" name="Google Shape;642;p44"/>
          <p:cNvSpPr/>
          <p:nvPr/>
        </p:nvSpPr>
        <p:spPr>
          <a:xfrm>
            <a:off x="6766560" y="1994263"/>
            <a:ext cx="2607389" cy="888274"/>
          </a:xfrm>
          <a:prstGeom prst="ellipse">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Perbezaan dengan sains Yunani</a:t>
            </a:r>
            <a:endParaRPr sz="1800">
              <a:solidFill>
                <a:schemeClr val="lt1"/>
              </a:solidFill>
              <a:latin typeface="Calibri"/>
              <a:ea typeface="Calibri"/>
              <a:cs typeface="Calibri"/>
              <a:sym typeface="Calibri"/>
            </a:endParaRPr>
          </a:p>
        </p:txBody>
      </p:sp>
      <p:cxnSp>
        <p:nvCxnSpPr>
          <p:cNvPr id="643" name="Google Shape;643;p44"/>
          <p:cNvCxnSpPr>
            <a:stCxn id="640" idx="4"/>
          </p:cNvCxnSpPr>
          <p:nvPr/>
        </p:nvCxnSpPr>
        <p:spPr>
          <a:xfrm flipH="1">
            <a:off x="2699674" y="2882537"/>
            <a:ext cx="17400" cy="618300"/>
          </a:xfrm>
          <a:prstGeom prst="straightConnector1">
            <a:avLst/>
          </a:prstGeom>
          <a:noFill/>
          <a:ln w="9525" cap="flat" cmpd="sng">
            <a:solidFill>
              <a:schemeClr val="dk1"/>
            </a:solidFill>
            <a:prstDash val="solid"/>
            <a:miter lim="800000"/>
            <a:headEnd type="none" w="sm" len="sm"/>
            <a:tailEnd type="none" w="sm" len="sm"/>
          </a:ln>
        </p:spPr>
      </p:cxnSp>
      <p:sp>
        <p:nvSpPr>
          <p:cNvPr id="644" name="Google Shape;644;p44"/>
          <p:cNvSpPr/>
          <p:nvPr/>
        </p:nvSpPr>
        <p:spPr>
          <a:xfrm>
            <a:off x="1445623" y="3396344"/>
            <a:ext cx="2351314" cy="2873829"/>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Sains yang berkembang dalam tamadun Islam berkembang berlandaskan paradigm tauhid dan tujuan adalah untuk melahirkan saintis bertakwa. </a:t>
            </a:r>
            <a:endParaRPr/>
          </a:p>
        </p:txBody>
      </p:sp>
      <p:cxnSp>
        <p:nvCxnSpPr>
          <p:cNvPr id="645" name="Google Shape;645;p44"/>
          <p:cNvCxnSpPr>
            <a:stCxn id="642" idx="4"/>
          </p:cNvCxnSpPr>
          <p:nvPr/>
        </p:nvCxnSpPr>
        <p:spPr>
          <a:xfrm>
            <a:off x="8070255" y="2882537"/>
            <a:ext cx="0" cy="513900"/>
          </a:xfrm>
          <a:prstGeom prst="straightConnector1">
            <a:avLst/>
          </a:prstGeom>
          <a:noFill/>
          <a:ln w="9525" cap="flat" cmpd="sng">
            <a:solidFill>
              <a:schemeClr val="dk1"/>
            </a:solidFill>
            <a:prstDash val="solid"/>
            <a:miter lim="800000"/>
            <a:headEnd type="none" w="sm" len="sm"/>
            <a:tailEnd type="none" w="sm" len="sm"/>
          </a:ln>
        </p:spPr>
      </p:cxnSp>
      <p:sp>
        <p:nvSpPr>
          <p:cNvPr id="646" name="Google Shape;646;p44"/>
          <p:cNvSpPr/>
          <p:nvPr/>
        </p:nvSpPr>
        <p:spPr>
          <a:xfrm>
            <a:off x="7023462" y="3396344"/>
            <a:ext cx="3810001" cy="2734490"/>
          </a:xfrm>
          <a:prstGeom prst="rect">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Sains Yunani :membina sains berlandaskan falsafah metafizik.</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MY" sz="1800">
                <a:solidFill>
                  <a:schemeClr val="lt1"/>
                </a:solidFill>
                <a:latin typeface="Calibri"/>
                <a:ea typeface="Calibri"/>
                <a:cs typeface="Calibri"/>
                <a:sym typeface="Calibri"/>
              </a:rPr>
              <a:t>Sains tamadun Islam: membina sains mengikut al-Quran danhadis sebgai pendorong.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8"/>
        <p:cNvGrpSpPr/>
        <p:nvPr/>
      </p:nvGrpSpPr>
      <p:grpSpPr>
        <a:xfrm>
          <a:off x="0" y="0"/>
          <a:ext cx="0" cy="0"/>
          <a:chOff x="0" y="0"/>
          <a:chExt cx="0" cy="0"/>
        </a:xfrm>
      </p:grpSpPr>
      <p:grpSp>
        <p:nvGrpSpPr>
          <p:cNvPr id="169" name="Google Shape;169;p27"/>
          <p:cNvGrpSpPr/>
          <p:nvPr/>
        </p:nvGrpSpPr>
        <p:grpSpPr>
          <a:xfrm>
            <a:off x="769640" y="667569"/>
            <a:ext cx="10929679" cy="5088263"/>
            <a:chOff x="1000656" y="314403"/>
            <a:chExt cx="10929679" cy="5088263"/>
          </a:xfrm>
        </p:grpSpPr>
        <p:sp>
          <p:nvSpPr>
            <p:cNvPr id="170" name="Google Shape;170;p27"/>
            <p:cNvSpPr/>
            <p:nvPr/>
          </p:nvSpPr>
          <p:spPr>
            <a:xfrm>
              <a:off x="4740214" y="314403"/>
              <a:ext cx="1794294" cy="510778"/>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400" b="1" i="0" u="none" strike="noStrike" cap="none">
                  <a:solidFill>
                    <a:schemeClr val="dk1"/>
                  </a:solidFill>
                  <a:latin typeface="Times New Roman"/>
                  <a:ea typeface="Times New Roman"/>
                  <a:cs typeface="Times New Roman"/>
                  <a:sym typeface="Times New Roman"/>
                </a:rPr>
                <a:t>Pengenalan</a:t>
              </a:r>
              <a:endParaRPr sz="3600" b="1" i="0" u="none" strike="noStrike" cap="none">
                <a:solidFill>
                  <a:schemeClr val="dk1"/>
                </a:solidFill>
                <a:latin typeface="Times New Roman"/>
                <a:ea typeface="Times New Roman"/>
                <a:cs typeface="Times New Roman"/>
                <a:sym typeface="Times New Roman"/>
              </a:endParaRPr>
            </a:p>
          </p:txBody>
        </p:sp>
        <p:sp>
          <p:nvSpPr>
            <p:cNvPr id="171" name="Google Shape;171;p27"/>
            <p:cNvSpPr/>
            <p:nvPr/>
          </p:nvSpPr>
          <p:spPr>
            <a:xfrm>
              <a:off x="1000656" y="1633528"/>
              <a:ext cx="3243533" cy="1021556"/>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Kedudukan agama sebagai pemangkin perkembangan tamadun</a:t>
              </a:r>
              <a:endParaRPr sz="1800" b="0" i="0" u="none" strike="noStrike" cap="none">
                <a:solidFill>
                  <a:schemeClr val="dk1"/>
                </a:solidFill>
                <a:latin typeface="Times New Roman"/>
                <a:ea typeface="Times New Roman"/>
                <a:cs typeface="Times New Roman"/>
                <a:sym typeface="Times New Roman"/>
              </a:endParaRPr>
            </a:p>
          </p:txBody>
        </p:sp>
        <p:sp>
          <p:nvSpPr>
            <p:cNvPr id="172" name="Google Shape;172;p27"/>
            <p:cNvSpPr/>
            <p:nvPr/>
          </p:nvSpPr>
          <p:spPr>
            <a:xfrm>
              <a:off x="1160238" y="3465291"/>
              <a:ext cx="2958868" cy="1021556"/>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Hubungan antara agama dengan pemikiran sains dan teknologi adalah amat rapat</a:t>
              </a:r>
              <a:endParaRPr sz="1800" b="0" i="0" u="none" strike="noStrike" cap="none">
                <a:solidFill>
                  <a:schemeClr val="dk1"/>
                </a:solidFill>
                <a:latin typeface="Times New Roman"/>
                <a:ea typeface="Times New Roman"/>
                <a:cs typeface="Times New Roman"/>
                <a:sym typeface="Times New Roman"/>
              </a:endParaRPr>
            </a:p>
          </p:txBody>
        </p:sp>
        <p:sp>
          <p:nvSpPr>
            <p:cNvPr id="173" name="Google Shape;173;p27"/>
            <p:cNvSpPr/>
            <p:nvPr/>
          </p:nvSpPr>
          <p:spPr>
            <a:xfrm>
              <a:off x="7267750" y="1613259"/>
              <a:ext cx="3286664" cy="1328023"/>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Bab ini membincangkan tentang hubungan agama dengan pemikiran sains dan teknologi termasuk :</a:t>
              </a:r>
              <a:endParaRPr sz="1800" b="0" i="0" u="none" strike="noStrike" cap="none">
                <a:solidFill>
                  <a:schemeClr val="dk1"/>
                </a:solidFill>
                <a:latin typeface="Times New Roman"/>
                <a:ea typeface="Times New Roman"/>
                <a:cs typeface="Times New Roman"/>
                <a:sym typeface="Times New Roman"/>
              </a:endParaRPr>
            </a:p>
          </p:txBody>
        </p:sp>
        <p:sp>
          <p:nvSpPr>
            <p:cNvPr id="174" name="Google Shape;174;p27"/>
            <p:cNvSpPr/>
            <p:nvPr/>
          </p:nvSpPr>
          <p:spPr>
            <a:xfrm>
              <a:off x="9437301" y="3619091"/>
              <a:ext cx="2493034"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Konsep ilmu dan ketamadunan</a:t>
              </a:r>
              <a:endParaRPr sz="1800" b="1" i="0" u="none" strike="noStrike" cap="none">
                <a:solidFill>
                  <a:schemeClr val="dk1"/>
                </a:solidFill>
                <a:latin typeface="Times New Roman"/>
                <a:ea typeface="Times New Roman"/>
                <a:cs typeface="Times New Roman"/>
                <a:sym typeface="Times New Roman"/>
              </a:endParaRPr>
            </a:p>
          </p:txBody>
        </p:sp>
        <p:sp>
          <p:nvSpPr>
            <p:cNvPr id="175" name="Google Shape;175;p27"/>
            <p:cNvSpPr/>
            <p:nvPr/>
          </p:nvSpPr>
          <p:spPr>
            <a:xfrm>
              <a:off x="5909091" y="3603904"/>
              <a:ext cx="2493034"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Peranan agama dalam ilmu</a:t>
              </a:r>
              <a:endParaRPr sz="1800" b="1" i="0" u="none" strike="noStrike" cap="none">
                <a:solidFill>
                  <a:schemeClr val="dk1"/>
                </a:solidFill>
                <a:latin typeface="Times New Roman"/>
                <a:ea typeface="Times New Roman"/>
                <a:cs typeface="Times New Roman"/>
                <a:sym typeface="Times New Roman"/>
              </a:endParaRPr>
            </a:p>
          </p:txBody>
        </p:sp>
        <p:sp>
          <p:nvSpPr>
            <p:cNvPr id="176" name="Google Shape;176;p27"/>
            <p:cNvSpPr/>
            <p:nvPr/>
          </p:nvSpPr>
          <p:spPr>
            <a:xfrm>
              <a:off x="7345395" y="4687577"/>
              <a:ext cx="3148642"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Islamisasi sains yang mendokong kesepaduan ilmu</a:t>
              </a:r>
              <a:endParaRPr sz="1800" b="1" i="0" u="none" strike="noStrike" cap="none">
                <a:solidFill>
                  <a:schemeClr val="dk1"/>
                </a:solidFill>
                <a:latin typeface="Times New Roman"/>
                <a:ea typeface="Times New Roman"/>
                <a:cs typeface="Times New Roman"/>
                <a:sym typeface="Times New Roman"/>
              </a:endParaRPr>
            </a:p>
          </p:txBody>
        </p:sp>
        <p:cxnSp>
          <p:nvCxnSpPr>
            <p:cNvPr id="177" name="Google Shape;177;p27"/>
            <p:cNvCxnSpPr/>
            <p:nvPr/>
          </p:nvCxnSpPr>
          <p:spPr>
            <a:xfrm>
              <a:off x="5637365" y="825181"/>
              <a:ext cx="0" cy="279000"/>
            </a:xfrm>
            <a:prstGeom prst="straightConnector1">
              <a:avLst/>
            </a:prstGeom>
            <a:noFill/>
            <a:ln w="19050" cap="flat" cmpd="sng">
              <a:solidFill>
                <a:schemeClr val="dk1"/>
              </a:solidFill>
              <a:prstDash val="solid"/>
              <a:miter lim="800000"/>
              <a:headEnd type="none" w="sm" len="sm"/>
              <a:tailEnd type="none" w="sm" len="sm"/>
            </a:ln>
          </p:spPr>
        </p:cxnSp>
        <p:cxnSp>
          <p:nvCxnSpPr>
            <p:cNvPr id="178" name="Google Shape;178;p27"/>
            <p:cNvCxnSpPr/>
            <p:nvPr/>
          </p:nvCxnSpPr>
          <p:spPr>
            <a:xfrm>
              <a:off x="2622430" y="1095555"/>
              <a:ext cx="6288657" cy="0"/>
            </a:xfrm>
            <a:prstGeom prst="straightConnector1">
              <a:avLst/>
            </a:prstGeom>
            <a:noFill/>
            <a:ln w="19050" cap="flat" cmpd="sng">
              <a:solidFill>
                <a:schemeClr val="dk1"/>
              </a:solidFill>
              <a:prstDash val="solid"/>
              <a:miter lim="800000"/>
              <a:headEnd type="none" w="sm" len="sm"/>
              <a:tailEnd type="none" w="sm" len="sm"/>
            </a:ln>
          </p:spPr>
        </p:cxnSp>
        <p:cxnSp>
          <p:nvCxnSpPr>
            <p:cNvPr id="179" name="Google Shape;179;p27"/>
            <p:cNvCxnSpPr/>
            <p:nvPr/>
          </p:nvCxnSpPr>
          <p:spPr>
            <a:xfrm flipH="1">
              <a:off x="2639672" y="1095372"/>
              <a:ext cx="3" cy="517704"/>
            </a:xfrm>
            <a:prstGeom prst="straightConnector1">
              <a:avLst/>
            </a:prstGeom>
            <a:noFill/>
            <a:ln w="19050" cap="flat" cmpd="sng">
              <a:solidFill>
                <a:schemeClr val="dk1"/>
              </a:solidFill>
              <a:prstDash val="solid"/>
              <a:miter lim="800000"/>
              <a:headEnd type="none" w="sm" len="sm"/>
              <a:tailEnd type="none" w="sm" len="sm"/>
            </a:ln>
          </p:spPr>
        </p:cxnSp>
        <p:cxnSp>
          <p:nvCxnSpPr>
            <p:cNvPr id="180" name="Google Shape;180;p27"/>
            <p:cNvCxnSpPr/>
            <p:nvPr/>
          </p:nvCxnSpPr>
          <p:spPr>
            <a:xfrm>
              <a:off x="8911087" y="1095555"/>
              <a:ext cx="0" cy="517704"/>
            </a:xfrm>
            <a:prstGeom prst="straightConnector1">
              <a:avLst/>
            </a:prstGeom>
            <a:noFill/>
            <a:ln w="19050" cap="flat" cmpd="sng">
              <a:solidFill>
                <a:schemeClr val="dk1"/>
              </a:solidFill>
              <a:prstDash val="solid"/>
              <a:miter lim="800000"/>
              <a:headEnd type="none" w="sm" len="sm"/>
              <a:tailEnd type="none" w="sm" len="sm"/>
            </a:ln>
          </p:spPr>
        </p:cxnSp>
        <p:cxnSp>
          <p:nvCxnSpPr>
            <p:cNvPr id="181" name="Google Shape;181;p27"/>
            <p:cNvCxnSpPr>
              <a:stCxn id="171" idx="2"/>
            </p:cNvCxnSpPr>
            <p:nvPr/>
          </p:nvCxnSpPr>
          <p:spPr>
            <a:xfrm>
              <a:off x="2622423" y="2655084"/>
              <a:ext cx="0" cy="810300"/>
            </a:xfrm>
            <a:prstGeom prst="straightConnector1">
              <a:avLst/>
            </a:prstGeom>
            <a:noFill/>
            <a:ln w="19050" cap="flat" cmpd="sng">
              <a:solidFill>
                <a:schemeClr val="dk1"/>
              </a:solidFill>
              <a:prstDash val="solid"/>
              <a:miter lim="800000"/>
              <a:headEnd type="none" w="sm" len="sm"/>
              <a:tailEnd type="none" w="sm" len="sm"/>
            </a:ln>
          </p:spPr>
        </p:cxnSp>
        <p:cxnSp>
          <p:nvCxnSpPr>
            <p:cNvPr id="182" name="Google Shape;182;p27"/>
            <p:cNvCxnSpPr>
              <a:stCxn id="173" idx="2"/>
            </p:cNvCxnSpPr>
            <p:nvPr/>
          </p:nvCxnSpPr>
          <p:spPr>
            <a:xfrm>
              <a:off x="8911082" y="2941282"/>
              <a:ext cx="8700" cy="1738500"/>
            </a:xfrm>
            <a:prstGeom prst="straightConnector1">
              <a:avLst/>
            </a:prstGeom>
            <a:noFill/>
            <a:ln w="19050" cap="flat" cmpd="sng">
              <a:solidFill>
                <a:schemeClr val="dk1"/>
              </a:solidFill>
              <a:prstDash val="solid"/>
              <a:miter lim="800000"/>
              <a:headEnd type="none" w="sm" len="sm"/>
              <a:tailEnd type="none" w="sm" len="sm"/>
            </a:ln>
          </p:spPr>
        </p:cxnSp>
        <p:cxnSp>
          <p:nvCxnSpPr>
            <p:cNvPr id="183" name="Google Shape;183;p27"/>
            <p:cNvCxnSpPr/>
            <p:nvPr/>
          </p:nvCxnSpPr>
          <p:spPr>
            <a:xfrm>
              <a:off x="7155615" y="3253698"/>
              <a:ext cx="3536831" cy="0"/>
            </a:xfrm>
            <a:prstGeom prst="straightConnector1">
              <a:avLst/>
            </a:prstGeom>
            <a:noFill/>
            <a:ln w="19050" cap="flat" cmpd="sng">
              <a:solidFill>
                <a:schemeClr val="dk1"/>
              </a:solidFill>
              <a:prstDash val="solid"/>
              <a:miter lim="800000"/>
              <a:headEnd type="none" w="sm" len="sm"/>
              <a:tailEnd type="none" w="sm" len="sm"/>
            </a:ln>
          </p:spPr>
        </p:cxnSp>
        <p:cxnSp>
          <p:nvCxnSpPr>
            <p:cNvPr id="184" name="Google Shape;184;p27"/>
            <p:cNvCxnSpPr/>
            <p:nvPr/>
          </p:nvCxnSpPr>
          <p:spPr>
            <a:xfrm>
              <a:off x="7155615" y="3253698"/>
              <a:ext cx="0" cy="365393"/>
            </a:xfrm>
            <a:prstGeom prst="straightConnector1">
              <a:avLst/>
            </a:prstGeom>
            <a:noFill/>
            <a:ln w="19050" cap="flat" cmpd="sng">
              <a:solidFill>
                <a:schemeClr val="dk1"/>
              </a:solidFill>
              <a:prstDash val="solid"/>
              <a:miter lim="800000"/>
              <a:headEnd type="none" w="sm" len="sm"/>
              <a:tailEnd type="none" w="sm" len="sm"/>
            </a:ln>
          </p:spPr>
        </p:cxnSp>
        <p:cxnSp>
          <p:nvCxnSpPr>
            <p:cNvPr id="185" name="Google Shape;185;p27"/>
            <p:cNvCxnSpPr>
              <a:endCxn id="174" idx="0"/>
            </p:cNvCxnSpPr>
            <p:nvPr/>
          </p:nvCxnSpPr>
          <p:spPr>
            <a:xfrm flipH="1">
              <a:off x="10683818" y="3253691"/>
              <a:ext cx="8700" cy="365400"/>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0"/>
        <p:cNvGrpSpPr/>
        <p:nvPr/>
      </p:nvGrpSpPr>
      <p:grpSpPr>
        <a:xfrm>
          <a:off x="0" y="0"/>
          <a:ext cx="0" cy="0"/>
          <a:chOff x="0" y="0"/>
          <a:chExt cx="0" cy="0"/>
        </a:xfrm>
      </p:grpSpPr>
      <p:sp>
        <p:nvSpPr>
          <p:cNvPr id="651" name="Google Shape;651;p45"/>
          <p:cNvSpPr/>
          <p:nvPr/>
        </p:nvSpPr>
        <p:spPr>
          <a:xfrm>
            <a:off x="3796937" y="670560"/>
            <a:ext cx="2769326" cy="1123406"/>
          </a:xfrm>
          <a:prstGeom prst="ellipse">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Kajian dilakukan dengan nama tahun</a:t>
            </a:r>
            <a:endParaRPr sz="1800">
              <a:solidFill>
                <a:schemeClr val="dk1"/>
              </a:solidFill>
              <a:latin typeface="Times New Roman"/>
              <a:ea typeface="Times New Roman"/>
              <a:cs typeface="Times New Roman"/>
              <a:sym typeface="Times New Roman"/>
            </a:endParaRPr>
          </a:p>
        </p:txBody>
      </p:sp>
      <p:cxnSp>
        <p:nvCxnSpPr>
          <p:cNvPr id="652" name="Google Shape;652;p45"/>
          <p:cNvCxnSpPr/>
          <p:nvPr/>
        </p:nvCxnSpPr>
        <p:spPr>
          <a:xfrm flipH="1">
            <a:off x="2403566" y="1214846"/>
            <a:ext cx="1393371" cy="718457"/>
          </a:xfrm>
          <a:prstGeom prst="straightConnector1">
            <a:avLst/>
          </a:prstGeom>
          <a:noFill/>
          <a:ln w="9525" cap="flat" cmpd="sng">
            <a:solidFill>
              <a:schemeClr val="dk1"/>
            </a:solidFill>
            <a:prstDash val="solid"/>
            <a:miter lim="800000"/>
            <a:headEnd type="none" w="sm" len="sm"/>
            <a:tailEnd type="none" w="sm" len="sm"/>
          </a:ln>
        </p:spPr>
      </p:cxnSp>
      <p:cxnSp>
        <p:nvCxnSpPr>
          <p:cNvPr id="653" name="Google Shape;653;p45"/>
          <p:cNvCxnSpPr>
            <a:stCxn id="651" idx="6"/>
          </p:cNvCxnSpPr>
          <p:nvPr/>
        </p:nvCxnSpPr>
        <p:spPr>
          <a:xfrm>
            <a:off x="6566263" y="1232263"/>
            <a:ext cx="1271400" cy="701100"/>
          </a:xfrm>
          <a:prstGeom prst="straightConnector1">
            <a:avLst/>
          </a:prstGeom>
          <a:noFill/>
          <a:ln w="9525" cap="flat" cmpd="sng">
            <a:solidFill>
              <a:schemeClr val="dk1"/>
            </a:solidFill>
            <a:prstDash val="solid"/>
            <a:miter lim="800000"/>
            <a:headEnd type="none" w="sm" len="sm"/>
            <a:tailEnd type="none" w="sm" len="sm"/>
          </a:ln>
        </p:spPr>
      </p:cxnSp>
      <p:cxnSp>
        <p:nvCxnSpPr>
          <p:cNvPr id="654" name="Google Shape;654;p45"/>
          <p:cNvCxnSpPr/>
          <p:nvPr/>
        </p:nvCxnSpPr>
        <p:spPr>
          <a:xfrm>
            <a:off x="4293327" y="1672046"/>
            <a:ext cx="8709" cy="923108"/>
          </a:xfrm>
          <a:prstGeom prst="straightConnector1">
            <a:avLst/>
          </a:prstGeom>
          <a:noFill/>
          <a:ln w="9525" cap="flat" cmpd="sng">
            <a:solidFill>
              <a:schemeClr val="dk1"/>
            </a:solidFill>
            <a:prstDash val="solid"/>
            <a:miter lim="800000"/>
            <a:headEnd type="none" w="sm" len="sm"/>
            <a:tailEnd type="none" w="sm" len="sm"/>
          </a:ln>
        </p:spPr>
      </p:cxnSp>
      <p:sp>
        <p:nvSpPr>
          <p:cNvPr id="655" name="Google Shape;655;p45"/>
          <p:cNvSpPr/>
          <p:nvPr/>
        </p:nvSpPr>
        <p:spPr>
          <a:xfrm>
            <a:off x="1393371" y="1793966"/>
            <a:ext cx="1846218" cy="923108"/>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Kelahiran optic dan aljabar</a:t>
            </a:r>
            <a:endParaRPr sz="1800">
              <a:solidFill>
                <a:schemeClr val="lt1"/>
              </a:solidFill>
              <a:latin typeface="Times New Roman"/>
              <a:ea typeface="Times New Roman"/>
              <a:cs typeface="Times New Roman"/>
              <a:sym typeface="Times New Roman"/>
            </a:endParaRPr>
          </a:p>
        </p:txBody>
      </p:sp>
      <p:sp>
        <p:nvSpPr>
          <p:cNvPr id="656" name="Google Shape;656;p45"/>
          <p:cNvSpPr/>
          <p:nvPr/>
        </p:nvSpPr>
        <p:spPr>
          <a:xfrm>
            <a:off x="3326676" y="2603863"/>
            <a:ext cx="1950720" cy="931817"/>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Kelahiran trigonometri</a:t>
            </a:r>
            <a:endParaRPr sz="1800">
              <a:solidFill>
                <a:schemeClr val="lt1"/>
              </a:solidFill>
              <a:latin typeface="Times New Roman"/>
              <a:ea typeface="Times New Roman"/>
              <a:cs typeface="Times New Roman"/>
              <a:sym typeface="Times New Roman"/>
            </a:endParaRPr>
          </a:p>
        </p:txBody>
      </p:sp>
      <p:sp>
        <p:nvSpPr>
          <p:cNvPr id="657" name="Google Shape;657;p45"/>
          <p:cNvSpPr/>
          <p:nvPr/>
        </p:nvSpPr>
        <p:spPr>
          <a:xfrm>
            <a:off x="7097485" y="1950720"/>
            <a:ext cx="2081348" cy="879566"/>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Geologi dan arkeologi</a:t>
            </a:r>
            <a:endParaRPr sz="1800">
              <a:solidFill>
                <a:schemeClr val="lt1"/>
              </a:solidFill>
              <a:latin typeface="Times New Roman"/>
              <a:ea typeface="Times New Roman"/>
              <a:cs typeface="Times New Roman"/>
              <a:sym typeface="Times New Roman"/>
            </a:endParaRPr>
          </a:p>
        </p:txBody>
      </p:sp>
      <p:cxnSp>
        <p:nvCxnSpPr>
          <p:cNvPr id="658" name="Google Shape;658;p45"/>
          <p:cNvCxnSpPr/>
          <p:nvPr/>
        </p:nvCxnSpPr>
        <p:spPr>
          <a:xfrm>
            <a:off x="5669278" y="1724298"/>
            <a:ext cx="313511" cy="870856"/>
          </a:xfrm>
          <a:prstGeom prst="straightConnector1">
            <a:avLst/>
          </a:prstGeom>
          <a:noFill/>
          <a:ln w="9525" cap="flat" cmpd="sng">
            <a:solidFill>
              <a:schemeClr val="dk1"/>
            </a:solidFill>
            <a:prstDash val="solid"/>
            <a:miter lim="800000"/>
            <a:headEnd type="none" w="sm" len="sm"/>
            <a:tailEnd type="none" w="sm" len="sm"/>
          </a:ln>
        </p:spPr>
      </p:cxnSp>
      <p:sp>
        <p:nvSpPr>
          <p:cNvPr id="659" name="Google Shape;659;p45"/>
          <p:cNvSpPr/>
          <p:nvPr/>
        </p:nvSpPr>
        <p:spPr>
          <a:xfrm>
            <a:off x="5364483" y="2603863"/>
            <a:ext cx="1863636" cy="931817"/>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Kartografi</a:t>
            </a:r>
            <a:endParaRPr sz="1800">
              <a:solidFill>
                <a:schemeClr val="lt1"/>
              </a:solidFill>
              <a:latin typeface="Times New Roman"/>
              <a:ea typeface="Times New Roman"/>
              <a:cs typeface="Times New Roman"/>
              <a:sym typeface="Times New Roman"/>
            </a:endParaRPr>
          </a:p>
        </p:txBody>
      </p:sp>
      <p:cxnSp>
        <p:nvCxnSpPr>
          <p:cNvPr id="660" name="Google Shape;660;p45"/>
          <p:cNvCxnSpPr>
            <a:stCxn id="655" idx="4"/>
          </p:cNvCxnSpPr>
          <p:nvPr/>
        </p:nvCxnSpPr>
        <p:spPr>
          <a:xfrm>
            <a:off x="2316480" y="2717074"/>
            <a:ext cx="0" cy="579000"/>
          </a:xfrm>
          <a:prstGeom prst="straightConnector1">
            <a:avLst/>
          </a:prstGeom>
          <a:noFill/>
          <a:ln w="9525" cap="flat" cmpd="sng">
            <a:solidFill>
              <a:schemeClr val="dk1"/>
            </a:solidFill>
            <a:prstDash val="solid"/>
            <a:miter lim="800000"/>
            <a:headEnd type="none" w="sm" len="sm"/>
            <a:tailEnd type="none" w="sm" len="sm"/>
          </a:ln>
        </p:spPr>
      </p:cxnSp>
      <p:sp>
        <p:nvSpPr>
          <p:cNvPr id="661" name="Google Shape;661;p45"/>
          <p:cNvSpPr/>
          <p:nvPr/>
        </p:nvSpPr>
        <p:spPr>
          <a:xfrm>
            <a:off x="1393371" y="3296194"/>
            <a:ext cx="1672051" cy="2172789"/>
          </a:xfrm>
          <a:prstGeom prst="rect">
            <a:avLst/>
          </a:prstGeom>
          <a:gradFill>
            <a:gsLst>
              <a:gs pos="0">
                <a:srgbClr val="2968A2"/>
              </a:gs>
              <a:gs pos="48000">
                <a:srgbClr val="5F9DD6"/>
              </a:gs>
              <a:gs pos="100000">
                <a:srgbClr val="9CC2E5"/>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ayat al-Quran(cahaya) manakala aljabar berkaitan dengan ayat faraid.</a:t>
            </a:r>
            <a:endParaRPr/>
          </a:p>
        </p:txBody>
      </p:sp>
      <p:cxnSp>
        <p:nvCxnSpPr>
          <p:cNvPr id="662" name="Google Shape;662;p45"/>
          <p:cNvCxnSpPr>
            <a:stCxn id="656" idx="4"/>
          </p:cNvCxnSpPr>
          <p:nvPr/>
        </p:nvCxnSpPr>
        <p:spPr>
          <a:xfrm>
            <a:off x="4302036" y="3535680"/>
            <a:ext cx="0" cy="417900"/>
          </a:xfrm>
          <a:prstGeom prst="straightConnector1">
            <a:avLst/>
          </a:prstGeom>
          <a:noFill/>
          <a:ln w="9525" cap="flat" cmpd="sng">
            <a:solidFill>
              <a:schemeClr val="dk1"/>
            </a:solidFill>
            <a:prstDash val="solid"/>
            <a:miter lim="800000"/>
            <a:headEnd type="none" w="sm" len="sm"/>
            <a:tailEnd type="none" w="sm" len="sm"/>
          </a:ln>
        </p:spPr>
      </p:cxnSp>
      <p:sp>
        <p:nvSpPr>
          <p:cNvPr id="663" name="Google Shape;663;p45"/>
          <p:cNvSpPr/>
          <p:nvPr/>
        </p:nvSpPr>
        <p:spPr>
          <a:xfrm>
            <a:off x="3614059" y="3888376"/>
            <a:ext cx="1558832" cy="1994263"/>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ibadat haji, puasa dan solat.</a:t>
            </a:r>
            <a:endParaRPr/>
          </a:p>
        </p:txBody>
      </p:sp>
      <p:cxnSp>
        <p:nvCxnSpPr>
          <p:cNvPr id="664" name="Google Shape;664;p45"/>
          <p:cNvCxnSpPr>
            <a:stCxn id="659" idx="4"/>
          </p:cNvCxnSpPr>
          <p:nvPr/>
        </p:nvCxnSpPr>
        <p:spPr>
          <a:xfrm>
            <a:off x="6296301" y="3535680"/>
            <a:ext cx="0" cy="313500"/>
          </a:xfrm>
          <a:prstGeom prst="straightConnector1">
            <a:avLst/>
          </a:prstGeom>
          <a:noFill/>
          <a:ln w="9525" cap="flat" cmpd="sng">
            <a:solidFill>
              <a:schemeClr val="dk1"/>
            </a:solidFill>
            <a:prstDash val="solid"/>
            <a:miter lim="800000"/>
            <a:headEnd type="none" w="sm" len="sm"/>
            <a:tailEnd type="none" w="sm" len="sm"/>
          </a:ln>
        </p:spPr>
      </p:cxnSp>
      <p:sp>
        <p:nvSpPr>
          <p:cNvPr id="665" name="Google Shape;665;p45"/>
          <p:cNvSpPr/>
          <p:nvPr/>
        </p:nvSpPr>
        <p:spPr>
          <a:xfrm>
            <a:off x="5669278" y="3849187"/>
            <a:ext cx="1907179" cy="2238103"/>
          </a:xfrm>
          <a:prstGeom prst="rect">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kajian tentang sejarah Firaun, Zulqarnain, Ashab al-Kahfi.</a:t>
            </a:r>
            <a:endParaRPr/>
          </a:p>
        </p:txBody>
      </p:sp>
      <p:cxnSp>
        <p:nvCxnSpPr>
          <p:cNvPr id="666" name="Google Shape;666;p45"/>
          <p:cNvCxnSpPr/>
          <p:nvPr/>
        </p:nvCxnSpPr>
        <p:spPr>
          <a:xfrm>
            <a:off x="8456023" y="2830286"/>
            <a:ext cx="174171" cy="583474"/>
          </a:xfrm>
          <a:prstGeom prst="straightConnector1">
            <a:avLst/>
          </a:prstGeom>
          <a:noFill/>
          <a:ln w="9525" cap="flat" cmpd="sng">
            <a:solidFill>
              <a:schemeClr val="dk1"/>
            </a:solidFill>
            <a:prstDash val="solid"/>
            <a:miter lim="800000"/>
            <a:headEnd type="none" w="sm" len="sm"/>
            <a:tailEnd type="none" w="sm" len="sm"/>
          </a:ln>
        </p:spPr>
      </p:cxnSp>
      <p:sp>
        <p:nvSpPr>
          <p:cNvPr id="667" name="Google Shape;667;p45"/>
          <p:cNvSpPr/>
          <p:nvPr/>
        </p:nvSpPr>
        <p:spPr>
          <a:xfrm>
            <a:off x="8072846" y="3413760"/>
            <a:ext cx="1828800" cy="2116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Digunakan dalam pelayaran dan Ashab al-Kahfi.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71"/>
        <p:cNvGrpSpPr/>
        <p:nvPr/>
      </p:nvGrpSpPr>
      <p:grpSpPr>
        <a:xfrm>
          <a:off x="0" y="0"/>
          <a:ext cx="0" cy="0"/>
          <a:chOff x="0" y="0"/>
          <a:chExt cx="0" cy="0"/>
        </a:xfrm>
      </p:grpSpPr>
      <p:sp>
        <p:nvSpPr>
          <p:cNvPr id="672" name="Google Shape;672;p46"/>
          <p:cNvSpPr/>
          <p:nvPr/>
        </p:nvSpPr>
        <p:spPr>
          <a:xfrm>
            <a:off x="3474720" y="435429"/>
            <a:ext cx="3474720" cy="67056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Gagasan pengislaman ilmu</a:t>
            </a:r>
            <a:endParaRPr sz="1800">
              <a:solidFill>
                <a:schemeClr val="dk1"/>
              </a:solidFill>
              <a:latin typeface="Times New Roman"/>
              <a:ea typeface="Times New Roman"/>
              <a:cs typeface="Times New Roman"/>
              <a:sym typeface="Times New Roman"/>
            </a:endParaRPr>
          </a:p>
        </p:txBody>
      </p:sp>
      <p:cxnSp>
        <p:nvCxnSpPr>
          <p:cNvPr id="673" name="Google Shape;673;p46"/>
          <p:cNvCxnSpPr>
            <a:stCxn id="672" idx="2"/>
          </p:cNvCxnSpPr>
          <p:nvPr/>
        </p:nvCxnSpPr>
        <p:spPr>
          <a:xfrm>
            <a:off x="5212080" y="1105989"/>
            <a:ext cx="4500" cy="574800"/>
          </a:xfrm>
          <a:prstGeom prst="straightConnector1">
            <a:avLst/>
          </a:prstGeom>
          <a:noFill/>
          <a:ln w="9525" cap="flat" cmpd="sng">
            <a:solidFill>
              <a:schemeClr val="dk1"/>
            </a:solidFill>
            <a:prstDash val="solid"/>
            <a:miter lim="800000"/>
            <a:headEnd type="none" w="sm" len="sm"/>
            <a:tailEnd type="none" w="sm" len="sm"/>
          </a:ln>
        </p:spPr>
      </p:cxnSp>
      <p:sp>
        <p:nvSpPr>
          <p:cNvPr id="674" name="Google Shape;674;p46"/>
          <p:cNvSpPr/>
          <p:nvPr/>
        </p:nvSpPr>
        <p:spPr>
          <a:xfrm>
            <a:off x="3474720" y="1680754"/>
            <a:ext cx="3561806" cy="644435"/>
          </a:xfrm>
          <a:prstGeom prst="rect">
            <a:avLst/>
          </a:prstGeom>
          <a:gradFill>
            <a:gsLst>
              <a:gs pos="0">
                <a:srgbClr val="AA8000"/>
              </a:gs>
              <a:gs pos="48000">
                <a:srgbClr val="FFC107"/>
              </a:gs>
              <a:gs pos="100000">
                <a:srgbClr val="FFD9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Bermula pada kurun ke-20</a:t>
            </a:r>
            <a:endParaRPr/>
          </a:p>
        </p:txBody>
      </p:sp>
      <p:cxnSp>
        <p:nvCxnSpPr>
          <p:cNvPr id="675" name="Google Shape;675;p46"/>
          <p:cNvCxnSpPr>
            <a:stCxn id="674" idx="2"/>
          </p:cNvCxnSpPr>
          <p:nvPr/>
        </p:nvCxnSpPr>
        <p:spPr>
          <a:xfrm>
            <a:off x="5255623" y="2325189"/>
            <a:ext cx="0" cy="679200"/>
          </a:xfrm>
          <a:prstGeom prst="straightConnector1">
            <a:avLst/>
          </a:prstGeom>
          <a:noFill/>
          <a:ln w="9525" cap="flat" cmpd="sng">
            <a:solidFill>
              <a:srgbClr val="3A3838"/>
            </a:solidFill>
            <a:prstDash val="solid"/>
            <a:miter lim="800000"/>
            <a:headEnd type="none" w="sm" len="sm"/>
            <a:tailEnd type="none" w="sm" len="sm"/>
          </a:ln>
        </p:spPr>
      </p:cxnSp>
      <p:sp>
        <p:nvSpPr>
          <p:cNvPr id="676" name="Google Shape;676;p46"/>
          <p:cNvSpPr/>
          <p:nvPr/>
        </p:nvSpPr>
        <p:spPr>
          <a:xfrm>
            <a:off x="2682240" y="3004457"/>
            <a:ext cx="5059680" cy="1236617"/>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Digiat oleh rangkaian para akademik untuk menapis falsafah</a:t>
            </a:r>
            <a:endParaRPr sz="1800">
              <a:solidFill>
                <a:schemeClr val="lt1"/>
              </a:solidFill>
              <a:latin typeface="Times New Roman"/>
              <a:ea typeface="Times New Roman"/>
              <a:cs typeface="Times New Roman"/>
              <a:sym typeface="Times New Roman"/>
            </a:endParaRPr>
          </a:p>
        </p:txBody>
      </p:sp>
      <p:cxnSp>
        <p:nvCxnSpPr>
          <p:cNvPr id="677" name="Google Shape;677;p46"/>
          <p:cNvCxnSpPr>
            <a:stCxn id="676" idx="2"/>
          </p:cNvCxnSpPr>
          <p:nvPr/>
        </p:nvCxnSpPr>
        <p:spPr>
          <a:xfrm>
            <a:off x="5212080" y="4241074"/>
            <a:ext cx="0" cy="505200"/>
          </a:xfrm>
          <a:prstGeom prst="straightConnector1">
            <a:avLst/>
          </a:prstGeom>
          <a:noFill/>
          <a:ln w="9525" cap="flat" cmpd="sng">
            <a:solidFill>
              <a:schemeClr val="dk1"/>
            </a:solidFill>
            <a:prstDash val="solid"/>
            <a:miter lim="800000"/>
            <a:headEnd type="none" w="sm" len="sm"/>
            <a:tailEnd type="none" w="sm" len="sm"/>
          </a:ln>
        </p:spPr>
      </p:cxnSp>
      <p:sp>
        <p:nvSpPr>
          <p:cNvPr id="678" name="Google Shape;678;p46"/>
          <p:cNvSpPr/>
          <p:nvPr/>
        </p:nvSpPr>
        <p:spPr>
          <a:xfrm>
            <a:off x="2795451" y="4746171"/>
            <a:ext cx="4946469" cy="1558835"/>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Berperanan melakukan perkara yang sama seperti peranan(Skolastikisme Eropah awal kurun ke-13 dahulu) yang menapis islam masuk ke dalam Eropah.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82"/>
        <p:cNvGrpSpPr/>
        <p:nvPr/>
      </p:nvGrpSpPr>
      <p:grpSpPr>
        <a:xfrm>
          <a:off x="0" y="0"/>
          <a:ext cx="0" cy="0"/>
          <a:chOff x="0" y="0"/>
          <a:chExt cx="0" cy="0"/>
        </a:xfrm>
      </p:grpSpPr>
      <p:sp>
        <p:nvSpPr>
          <p:cNvPr id="683" name="Google Shape;683;p47"/>
          <p:cNvSpPr/>
          <p:nvPr/>
        </p:nvSpPr>
        <p:spPr>
          <a:xfrm>
            <a:off x="3927566" y="365761"/>
            <a:ext cx="2943497" cy="167204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Perkembangan ilmu di Malaysia</a:t>
            </a:r>
            <a:endParaRPr/>
          </a:p>
        </p:txBody>
      </p:sp>
      <p:cxnSp>
        <p:nvCxnSpPr>
          <p:cNvPr id="684" name="Google Shape;684;p47"/>
          <p:cNvCxnSpPr>
            <a:stCxn id="683" idx="3"/>
          </p:cNvCxnSpPr>
          <p:nvPr/>
        </p:nvCxnSpPr>
        <p:spPr>
          <a:xfrm flipH="1">
            <a:off x="3222231" y="1792941"/>
            <a:ext cx="1136400" cy="601800"/>
          </a:xfrm>
          <a:prstGeom prst="straightConnector1">
            <a:avLst/>
          </a:prstGeom>
          <a:noFill/>
          <a:ln w="9525" cap="flat" cmpd="sng">
            <a:solidFill>
              <a:schemeClr val="dk1"/>
            </a:solidFill>
            <a:prstDash val="solid"/>
            <a:miter lim="800000"/>
            <a:headEnd type="none" w="sm" len="sm"/>
            <a:tailEnd type="none" w="sm" len="sm"/>
          </a:ln>
        </p:spPr>
      </p:cxnSp>
      <p:cxnSp>
        <p:nvCxnSpPr>
          <p:cNvPr id="685" name="Google Shape;685;p47"/>
          <p:cNvCxnSpPr>
            <a:stCxn id="683" idx="5"/>
          </p:cNvCxnSpPr>
          <p:nvPr/>
        </p:nvCxnSpPr>
        <p:spPr>
          <a:xfrm>
            <a:off x="6439998" y="1792941"/>
            <a:ext cx="1153800" cy="619200"/>
          </a:xfrm>
          <a:prstGeom prst="straightConnector1">
            <a:avLst/>
          </a:prstGeom>
          <a:noFill/>
          <a:ln w="9525" cap="flat" cmpd="sng">
            <a:solidFill>
              <a:schemeClr val="dk1"/>
            </a:solidFill>
            <a:prstDash val="solid"/>
            <a:miter lim="800000"/>
            <a:headEnd type="none" w="sm" len="sm"/>
            <a:tailEnd type="none" w="sm" len="sm"/>
          </a:ln>
        </p:spPr>
      </p:cxnSp>
      <p:sp>
        <p:nvSpPr>
          <p:cNvPr id="686" name="Google Shape;686;p47"/>
          <p:cNvSpPr/>
          <p:nvPr/>
        </p:nvSpPr>
        <p:spPr>
          <a:xfrm>
            <a:off x="2181488" y="2394857"/>
            <a:ext cx="2177143" cy="3317966"/>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Dasar sains: Membina paradigm acuan sendiri untuk pembangunan yang sepadu.</a:t>
            </a:r>
            <a:endParaRPr/>
          </a:p>
        </p:txBody>
      </p:sp>
      <p:sp>
        <p:nvSpPr>
          <p:cNvPr id="687" name="Google Shape;687;p47"/>
          <p:cNvSpPr/>
          <p:nvPr/>
        </p:nvSpPr>
        <p:spPr>
          <a:xfrm>
            <a:off x="6583680" y="2412274"/>
            <a:ext cx="4023360" cy="216843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Gagasan kesepaduan ilmu:  -Diiktiraf oleh kerajaan apabila Falsafah Pendidikan Negara telah digubal pada tahun 1988.</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91"/>
        <p:cNvGrpSpPr/>
        <p:nvPr/>
      </p:nvGrpSpPr>
      <p:grpSpPr>
        <a:xfrm>
          <a:off x="0" y="0"/>
          <a:ext cx="0" cy="0"/>
          <a:chOff x="0" y="0"/>
          <a:chExt cx="0" cy="0"/>
        </a:xfrm>
      </p:grpSpPr>
      <p:sp>
        <p:nvSpPr>
          <p:cNvPr id="692" name="Google Shape;692;p48"/>
          <p:cNvSpPr/>
          <p:nvPr/>
        </p:nvSpPr>
        <p:spPr>
          <a:xfrm>
            <a:off x="3727954" y="635769"/>
            <a:ext cx="3431177" cy="1201783"/>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Kesimpulan</a:t>
            </a:r>
            <a:endParaRPr sz="1800">
              <a:solidFill>
                <a:schemeClr val="lt1"/>
              </a:solidFill>
              <a:latin typeface="Times New Roman"/>
              <a:ea typeface="Times New Roman"/>
              <a:cs typeface="Times New Roman"/>
              <a:sym typeface="Times New Roman"/>
            </a:endParaRPr>
          </a:p>
        </p:txBody>
      </p:sp>
      <p:cxnSp>
        <p:nvCxnSpPr>
          <p:cNvPr id="693" name="Google Shape;693;p48"/>
          <p:cNvCxnSpPr>
            <a:stCxn id="692" idx="1"/>
            <a:endCxn id="694" idx="0"/>
          </p:cNvCxnSpPr>
          <p:nvPr/>
        </p:nvCxnSpPr>
        <p:spPr>
          <a:xfrm flipH="1">
            <a:off x="1824447" y="1236661"/>
            <a:ext cx="1903507" cy="1924551"/>
          </a:xfrm>
          <a:prstGeom prst="straightConnector1">
            <a:avLst/>
          </a:prstGeom>
          <a:noFill/>
          <a:ln w="9525" cap="flat" cmpd="sng">
            <a:solidFill>
              <a:schemeClr val="dk1"/>
            </a:solidFill>
            <a:prstDash val="solid"/>
            <a:miter lim="800000"/>
            <a:headEnd type="none" w="sm" len="sm"/>
            <a:tailEnd type="none" w="sm" len="sm"/>
          </a:ln>
        </p:spPr>
      </p:cxnSp>
      <p:cxnSp>
        <p:nvCxnSpPr>
          <p:cNvPr id="695" name="Google Shape;695;p48"/>
          <p:cNvCxnSpPr>
            <a:stCxn id="692" idx="2"/>
          </p:cNvCxnSpPr>
          <p:nvPr/>
        </p:nvCxnSpPr>
        <p:spPr>
          <a:xfrm>
            <a:off x="5443543" y="1837552"/>
            <a:ext cx="21900" cy="1567500"/>
          </a:xfrm>
          <a:prstGeom prst="straightConnector1">
            <a:avLst/>
          </a:prstGeom>
          <a:noFill/>
          <a:ln w="9525" cap="flat" cmpd="sng">
            <a:solidFill>
              <a:schemeClr val="dk1"/>
            </a:solidFill>
            <a:prstDash val="solid"/>
            <a:miter lim="800000"/>
            <a:headEnd type="none" w="sm" len="sm"/>
            <a:tailEnd type="none" w="sm" len="sm"/>
          </a:ln>
        </p:spPr>
      </p:cxnSp>
      <p:cxnSp>
        <p:nvCxnSpPr>
          <p:cNvPr id="696" name="Google Shape;696;p48"/>
          <p:cNvCxnSpPr>
            <a:stCxn id="692" idx="3"/>
          </p:cNvCxnSpPr>
          <p:nvPr/>
        </p:nvCxnSpPr>
        <p:spPr>
          <a:xfrm>
            <a:off x="7159131" y="1236660"/>
            <a:ext cx="2037900" cy="1842000"/>
          </a:xfrm>
          <a:prstGeom prst="straightConnector1">
            <a:avLst/>
          </a:prstGeom>
          <a:noFill/>
          <a:ln w="9525" cap="flat" cmpd="sng">
            <a:solidFill>
              <a:schemeClr val="dk1"/>
            </a:solidFill>
            <a:prstDash val="solid"/>
            <a:miter lim="800000"/>
            <a:headEnd type="none" w="sm" len="sm"/>
            <a:tailEnd type="none" w="sm" len="sm"/>
          </a:ln>
        </p:spPr>
      </p:cxnSp>
      <p:sp>
        <p:nvSpPr>
          <p:cNvPr id="694" name="Google Shape;694;p48"/>
          <p:cNvSpPr/>
          <p:nvPr/>
        </p:nvSpPr>
        <p:spPr>
          <a:xfrm>
            <a:off x="561704" y="3161212"/>
            <a:ext cx="2525486" cy="1811383"/>
          </a:xfrm>
          <a:prstGeom prst="ellipse">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Islam adalah agama yang lengkap dan menyeluruh.</a:t>
            </a:r>
            <a:endParaRPr/>
          </a:p>
        </p:txBody>
      </p:sp>
      <p:sp>
        <p:nvSpPr>
          <p:cNvPr id="697" name="Google Shape;697;p48"/>
          <p:cNvSpPr/>
          <p:nvPr/>
        </p:nvSpPr>
        <p:spPr>
          <a:xfrm>
            <a:off x="4360817" y="3405052"/>
            <a:ext cx="2272938" cy="1567543"/>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dirty="0" err="1">
                <a:solidFill>
                  <a:schemeClr val="lt1"/>
                </a:solidFill>
                <a:latin typeface="Times New Roman"/>
                <a:ea typeface="Times New Roman"/>
                <a:cs typeface="Times New Roman"/>
                <a:sym typeface="Times New Roman"/>
              </a:rPr>
              <a:t>Perspektif</a:t>
            </a:r>
            <a:r>
              <a:rPr lang="en-MY" sz="1800" dirty="0">
                <a:solidFill>
                  <a:schemeClr val="lt1"/>
                </a:solidFill>
                <a:latin typeface="Times New Roman"/>
                <a:ea typeface="Times New Roman"/>
                <a:cs typeface="Times New Roman"/>
                <a:sym typeface="Times New Roman"/>
              </a:rPr>
              <a:t> Islam </a:t>
            </a:r>
            <a:r>
              <a:rPr lang="en-MY" sz="1800" dirty="0" err="1">
                <a:solidFill>
                  <a:schemeClr val="lt1"/>
                </a:solidFill>
                <a:latin typeface="Times New Roman"/>
                <a:ea typeface="Times New Roman"/>
                <a:cs typeface="Times New Roman"/>
                <a:sym typeface="Times New Roman"/>
              </a:rPr>
              <a:t>terhadap</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kehidupan</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amat</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luas</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dan</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bermakna</a:t>
            </a:r>
            <a:endParaRPr sz="1800" dirty="0">
              <a:solidFill>
                <a:schemeClr val="lt1"/>
              </a:solidFill>
              <a:latin typeface="Times New Roman"/>
              <a:ea typeface="Times New Roman"/>
              <a:cs typeface="Times New Roman"/>
              <a:sym typeface="Times New Roman"/>
            </a:endParaRPr>
          </a:p>
        </p:txBody>
      </p:sp>
      <p:sp>
        <p:nvSpPr>
          <p:cNvPr id="698" name="Google Shape;698;p48"/>
          <p:cNvSpPr/>
          <p:nvPr/>
        </p:nvSpPr>
        <p:spPr>
          <a:xfrm>
            <a:off x="7907383" y="3078480"/>
            <a:ext cx="2473234" cy="1976846"/>
          </a:xfrm>
          <a:prstGeom prst="ellipse">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Seharusnya umat Islam tidak ketinggalan</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9"/>
        <p:cNvGrpSpPr/>
        <p:nvPr/>
      </p:nvGrpSpPr>
      <p:grpSpPr>
        <a:xfrm>
          <a:off x="0" y="0"/>
          <a:ext cx="0" cy="0"/>
          <a:chOff x="0" y="0"/>
          <a:chExt cx="0" cy="0"/>
        </a:xfrm>
      </p:grpSpPr>
      <p:grpSp>
        <p:nvGrpSpPr>
          <p:cNvPr id="190" name="Google Shape;190;p28"/>
          <p:cNvGrpSpPr/>
          <p:nvPr/>
        </p:nvGrpSpPr>
        <p:grpSpPr>
          <a:xfrm>
            <a:off x="876114" y="408952"/>
            <a:ext cx="10418700" cy="6109969"/>
            <a:chOff x="876114" y="408952"/>
            <a:chExt cx="10418700" cy="6109969"/>
          </a:xfrm>
        </p:grpSpPr>
        <p:sp>
          <p:nvSpPr>
            <p:cNvPr id="191" name="Google Shape;191;p28"/>
            <p:cNvSpPr/>
            <p:nvPr/>
          </p:nvSpPr>
          <p:spPr>
            <a:xfrm>
              <a:off x="5437874" y="408952"/>
              <a:ext cx="1230343" cy="461665"/>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MY" sz="2400" b="1" i="0" u="none" strike="noStrike" cap="none">
                  <a:solidFill>
                    <a:schemeClr val="dk1"/>
                  </a:solidFill>
                  <a:latin typeface="Times New Roman"/>
                  <a:ea typeface="Times New Roman"/>
                  <a:cs typeface="Times New Roman"/>
                  <a:sym typeface="Times New Roman"/>
                </a:rPr>
                <a:t>Agama</a:t>
              </a:r>
              <a:endParaRPr/>
            </a:p>
          </p:txBody>
        </p:sp>
        <p:sp>
          <p:nvSpPr>
            <p:cNvPr id="192" name="Google Shape;192;p28"/>
            <p:cNvSpPr/>
            <p:nvPr/>
          </p:nvSpPr>
          <p:spPr>
            <a:xfrm>
              <a:off x="4951559" y="1612922"/>
              <a:ext cx="2207822" cy="2585323"/>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Islam</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Agama yang amat mementingkan budaya ilmu dan menyeru umatnya menjauhi lembah kejahilan. </a:t>
              </a:r>
              <a:endParaRPr/>
            </a:p>
          </p:txBody>
        </p:sp>
        <p:sp>
          <p:nvSpPr>
            <p:cNvPr id="193" name="Google Shape;193;p28"/>
            <p:cNvSpPr/>
            <p:nvPr/>
          </p:nvSpPr>
          <p:spPr>
            <a:xfrm>
              <a:off x="1011575" y="1612922"/>
              <a:ext cx="2603831"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Jalan utama </a:t>
              </a:r>
              <a:r>
                <a:rPr lang="en-MY" sz="1800">
                  <a:solidFill>
                    <a:schemeClr val="dk1"/>
                  </a:solidFill>
                  <a:latin typeface="Times New Roman"/>
                  <a:ea typeface="Times New Roman"/>
                  <a:cs typeface="Times New Roman"/>
                  <a:sym typeface="Times New Roman"/>
                </a:rPr>
                <a:t>yang menggalakkan budaya ilmu dan menghindarkan umat daripada lembah kejahilan</a:t>
              </a:r>
              <a:endParaRPr sz="1800">
                <a:solidFill>
                  <a:schemeClr val="dk1"/>
                </a:solidFill>
                <a:latin typeface="Times New Roman"/>
                <a:ea typeface="Times New Roman"/>
                <a:cs typeface="Times New Roman"/>
                <a:sym typeface="Times New Roman"/>
              </a:endParaRPr>
            </a:p>
          </p:txBody>
        </p:sp>
        <p:sp>
          <p:nvSpPr>
            <p:cNvPr id="194" name="Google Shape;194;p28"/>
            <p:cNvSpPr/>
            <p:nvPr/>
          </p:nvSpPr>
          <p:spPr>
            <a:xfrm>
              <a:off x="876114" y="4106648"/>
              <a:ext cx="2874755" cy="2031325"/>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Melalui pendidikan</a:t>
              </a:r>
              <a:endParaRPr sz="1800" b="1">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Pendidikan amat dituntut dalam Islam dengan syarat ilmu itu mestilah bermanfaat dan tidak bercanggah dengan syariat. </a:t>
              </a:r>
              <a:endParaRPr/>
            </a:p>
          </p:txBody>
        </p:sp>
        <p:sp>
          <p:nvSpPr>
            <p:cNvPr id="195" name="Google Shape;195;p28"/>
            <p:cNvSpPr/>
            <p:nvPr/>
          </p:nvSpPr>
          <p:spPr>
            <a:xfrm>
              <a:off x="8340266" y="1612922"/>
              <a:ext cx="2786334" cy="1200329"/>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Terdapat </a:t>
              </a:r>
              <a:r>
                <a:rPr lang="en-MY" sz="1800" b="1">
                  <a:solidFill>
                    <a:schemeClr val="dk1"/>
                  </a:solidFill>
                  <a:latin typeface="Times New Roman"/>
                  <a:ea typeface="Times New Roman"/>
                  <a:cs typeface="Times New Roman"/>
                  <a:sym typeface="Times New Roman"/>
                </a:rPr>
                <a:t>salah faham </a:t>
              </a:r>
              <a:r>
                <a:rPr lang="en-MY" sz="1800">
                  <a:solidFill>
                    <a:schemeClr val="dk1"/>
                  </a:solidFill>
                  <a:latin typeface="Times New Roman"/>
                  <a:ea typeface="Times New Roman"/>
                  <a:cs typeface="Times New Roman"/>
                  <a:sym typeface="Times New Roman"/>
                </a:rPr>
                <a:t>dalam kalangan masyarakat Islam terhadap pengajian ilmu sains</a:t>
              </a:r>
              <a:endParaRPr sz="1800">
                <a:solidFill>
                  <a:schemeClr val="dk1"/>
                </a:solidFill>
                <a:latin typeface="Times New Roman"/>
                <a:ea typeface="Times New Roman"/>
                <a:cs typeface="Times New Roman"/>
                <a:sym typeface="Times New Roman"/>
              </a:endParaRPr>
            </a:p>
          </p:txBody>
        </p:sp>
        <p:sp>
          <p:nvSpPr>
            <p:cNvPr id="196" name="Google Shape;196;p28"/>
            <p:cNvSpPr/>
            <p:nvPr/>
          </p:nvSpPr>
          <p:spPr>
            <a:xfrm>
              <a:off x="8383399" y="3281027"/>
              <a:ext cx="2700068"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Kesan daripada pandangan yang membahagikan ilmu kepada ilmu agama dan ilmu dunia. </a:t>
              </a:r>
              <a:endParaRPr/>
            </a:p>
          </p:txBody>
        </p:sp>
        <p:sp>
          <p:nvSpPr>
            <p:cNvPr id="197" name="Google Shape;197;p28"/>
            <p:cNvSpPr/>
            <p:nvPr/>
          </p:nvSpPr>
          <p:spPr>
            <a:xfrm>
              <a:off x="8172052" y="5041593"/>
              <a:ext cx="3122762"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Hakikat:</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Pembahagian tersebut adalah salah dan perlu diubah kerana membawa beberapa kesan negatif.</a:t>
              </a:r>
              <a:endParaRPr/>
            </a:p>
          </p:txBody>
        </p:sp>
        <p:cxnSp>
          <p:nvCxnSpPr>
            <p:cNvPr id="198" name="Google Shape;198;p28"/>
            <p:cNvCxnSpPr/>
            <p:nvPr/>
          </p:nvCxnSpPr>
          <p:spPr>
            <a:xfrm flipH="1">
              <a:off x="6053045" y="870617"/>
              <a:ext cx="1" cy="742305"/>
            </a:xfrm>
            <a:prstGeom prst="straightConnector1">
              <a:avLst/>
            </a:prstGeom>
            <a:noFill/>
            <a:ln w="19050" cap="flat" cmpd="sng">
              <a:solidFill>
                <a:schemeClr val="dk1"/>
              </a:solidFill>
              <a:prstDash val="solid"/>
              <a:miter lim="800000"/>
              <a:headEnd type="none" w="sm" len="sm"/>
              <a:tailEnd type="none" w="sm" len="sm"/>
            </a:ln>
          </p:spPr>
        </p:cxnSp>
        <p:cxnSp>
          <p:nvCxnSpPr>
            <p:cNvPr id="199" name="Google Shape;199;p28"/>
            <p:cNvCxnSpPr/>
            <p:nvPr/>
          </p:nvCxnSpPr>
          <p:spPr>
            <a:xfrm>
              <a:off x="2313490" y="1086928"/>
              <a:ext cx="7419943" cy="0"/>
            </a:xfrm>
            <a:prstGeom prst="straightConnector1">
              <a:avLst/>
            </a:prstGeom>
            <a:noFill/>
            <a:ln w="19050" cap="flat" cmpd="sng">
              <a:solidFill>
                <a:schemeClr val="dk1"/>
              </a:solidFill>
              <a:prstDash val="solid"/>
              <a:miter lim="800000"/>
              <a:headEnd type="none" w="sm" len="sm"/>
              <a:tailEnd type="none" w="sm" len="sm"/>
            </a:ln>
          </p:spPr>
        </p:cxnSp>
        <p:cxnSp>
          <p:nvCxnSpPr>
            <p:cNvPr id="200" name="Google Shape;200;p28"/>
            <p:cNvCxnSpPr/>
            <p:nvPr/>
          </p:nvCxnSpPr>
          <p:spPr>
            <a:xfrm>
              <a:off x="2313490" y="1078302"/>
              <a:ext cx="1" cy="534620"/>
            </a:xfrm>
            <a:prstGeom prst="straightConnector1">
              <a:avLst/>
            </a:prstGeom>
            <a:noFill/>
            <a:ln w="19050" cap="flat" cmpd="sng">
              <a:solidFill>
                <a:schemeClr val="dk1"/>
              </a:solidFill>
              <a:prstDash val="solid"/>
              <a:miter lim="800000"/>
              <a:headEnd type="none" w="sm" len="sm"/>
              <a:tailEnd type="none" w="sm" len="sm"/>
            </a:ln>
          </p:spPr>
        </p:cxnSp>
        <p:cxnSp>
          <p:nvCxnSpPr>
            <p:cNvPr id="201" name="Google Shape;201;p28"/>
            <p:cNvCxnSpPr/>
            <p:nvPr/>
          </p:nvCxnSpPr>
          <p:spPr>
            <a:xfrm>
              <a:off x="9733433" y="1086928"/>
              <a:ext cx="0" cy="525994"/>
            </a:xfrm>
            <a:prstGeom prst="straightConnector1">
              <a:avLst/>
            </a:prstGeom>
            <a:noFill/>
            <a:ln w="19050" cap="flat" cmpd="sng">
              <a:solidFill>
                <a:schemeClr val="dk1"/>
              </a:solidFill>
              <a:prstDash val="solid"/>
              <a:miter lim="800000"/>
              <a:headEnd type="none" w="sm" len="sm"/>
              <a:tailEnd type="none" w="sm" len="sm"/>
            </a:ln>
          </p:spPr>
        </p:cxnSp>
        <p:cxnSp>
          <p:nvCxnSpPr>
            <p:cNvPr id="202" name="Google Shape;202;p28"/>
            <p:cNvCxnSpPr/>
            <p:nvPr/>
          </p:nvCxnSpPr>
          <p:spPr>
            <a:xfrm>
              <a:off x="2313491" y="3090250"/>
              <a:ext cx="1" cy="1016398"/>
            </a:xfrm>
            <a:prstGeom prst="straightConnector1">
              <a:avLst/>
            </a:prstGeom>
            <a:noFill/>
            <a:ln w="19050" cap="flat" cmpd="sng">
              <a:solidFill>
                <a:schemeClr val="dk1"/>
              </a:solidFill>
              <a:prstDash val="solid"/>
              <a:miter lim="800000"/>
              <a:headEnd type="none" w="sm" len="sm"/>
              <a:tailEnd type="none" w="sm" len="sm"/>
            </a:ln>
          </p:spPr>
        </p:cxnSp>
        <p:cxnSp>
          <p:nvCxnSpPr>
            <p:cNvPr id="203" name="Google Shape;203;p28"/>
            <p:cNvCxnSpPr/>
            <p:nvPr/>
          </p:nvCxnSpPr>
          <p:spPr>
            <a:xfrm>
              <a:off x="9733433" y="2813251"/>
              <a:ext cx="0" cy="467776"/>
            </a:xfrm>
            <a:prstGeom prst="straightConnector1">
              <a:avLst/>
            </a:prstGeom>
            <a:noFill/>
            <a:ln w="19050" cap="flat" cmpd="sng">
              <a:solidFill>
                <a:schemeClr val="dk1"/>
              </a:solidFill>
              <a:prstDash val="solid"/>
              <a:miter lim="800000"/>
              <a:headEnd type="none" w="sm" len="sm"/>
              <a:tailEnd type="none" w="sm" len="sm"/>
            </a:ln>
          </p:spPr>
        </p:cxnSp>
        <p:cxnSp>
          <p:nvCxnSpPr>
            <p:cNvPr id="204" name="Google Shape;204;p28"/>
            <p:cNvCxnSpPr/>
            <p:nvPr/>
          </p:nvCxnSpPr>
          <p:spPr>
            <a:xfrm>
              <a:off x="9733433" y="4758355"/>
              <a:ext cx="0" cy="283238"/>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8"/>
        <p:cNvGrpSpPr/>
        <p:nvPr/>
      </p:nvGrpSpPr>
      <p:grpSpPr>
        <a:xfrm>
          <a:off x="0" y="0"/>
          <a:ext cx="0" cy="0"/>
          <a:chOff x="0" y="0"/>
          <a:chExt cx="0" cy="0"/>
        </a:xfrm>
      </p:grpSpPr>
      <p:grpSp>
        <p:nvGrpSpPr>
          <p:cNvPr id="209" name="Google Shape;209;p29"/>
          <p:cNvGrpSpPr/>
          <p:nvPr/>
        </p:nvGrpSpPr>
        <p:grpSpPr>
          <a:xfrm>
            <a:off x="571501" y="365821"/>
            <a:ext cx="10993563" cy="6147780"/>
            <a:chOff x="571501" y="365821"/>
            <a:chExt cx="10993563" cy="6147780"/>
          </a:xfrm>
        </p:grpSpPr>
        <p:sp>
          <p:nvSpPr>
            <p:cNvPr id="210" name="Google Shape;210;p29"/>
            <p:cNvSpPr/>
            <p:nvPr/>
          </p:nvSpPr>
          <p:spPr>
            <a:xfrm>
              <a:off x="5869258" y="365821"/>
              <a:ext cx="925054" cy="510778"/>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2400" b="1">
                  <a:solidFill>
                    <a:schemeClr val="dk1"/>
                  </a:solidFill>
                  <a:latin typeface="Times New Roman"/>
                  <a:ea typeface="Times New Roman"/>
                  <a:cs typeface="Times New Roman"/>
                  <a:sym typeface="Times New Roman"/>
                </a:rPr>
                <a:t>Ilmu</a:t>
              </a:r>
              <a:endParaRPr sz="1800" b="1">
                <a:solidFill>
                  <a:schemeClr val="dk1"/>
                </a:solidFill>
                <a:latin typeface="Times New Roman"/>
                <a:ea typeface="Times New Roman"/>
                <a:cs typeface="Times New Roman"/>
                <a:sym typeface="Times New Roman"/>
              </a:endParaRPr>
            </a:p>
          </p:txBody>
        </p:sp>
        <p:sp>
          <p:nvSpPr>
            <p:cNvPr id="211" name="Google Shape;211;p29"/>
            <p:cNvSpPr/>
            <p:nvPr/>
          </p:nvSpPr>
          <p:spPr>
            <a:xfrm>
              <a:off x="5072328" y="1376715"/>
              <a:ext cx="2518915" cy="1328023"/>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Ilmu boleh dibahagikan kepada dua :</a:t>
              </a:r>
              <a:endParaRPr/>
            </a:p>
            <a:p>
              <a:pPr marL="285750" marR="0" lvl="0" indent="-285750" algn="l" rtl="0">
                <a:spcBef>
                  <a:spcPts val="0"/>
                </a:spcBef>
                <a:spcAft>
                  <a:spcPts val="0"/>
                </a:spcAft>
                <a:buClr>
                  <a:schemeClr val="dk1"/>
                </a:buClr>
                <a:buSzPts val="1800"/>
                <a:buFont typeface="Arial"/>
                <a:buChar char="•"/>
              </a:pPr>
              <a:r>
                <a:rPr lang="en-MY" sz="1800" b="1">
                  <a:solidFill>
                    <a:schemeClr val="dk1"/>
                  </a:solidFill>
                  <a:latin typeface="Times New Roman"/>
                  <a:ea typeface="Times New Roman"/>
                  <a:cs typeface="Times New Roman"/>
                  <a:sym typeface="Times New Roman"/>
                </a:rPr>
                <a:t>Ilmu fardu ain</a:t>
              </a:r>
              <a:endParaRPr sz="1800" b="1">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MY" sz="1800" b="1">
                  <a:solidFill>
                    <a:schemeClr val="dk1"/>
                  </a:solidFill>
                  <a:latin typeface="Times New Roman"/>
                  <a:ea typeface="Times New Roman"/>
                  <a:cs typeface="Times New Roman"/>
                  <a:sym typeface="Times New Roman"/>
                </a:rPr>
                <a:t>Ilmu fardu kifayah</a:t>
              </a:r>
              <a:r>
                <a:rPr lang="en-MY" sz="1800">
                  <a:solidFill>
                    <a:schemeClr val="dk1"/>
                  </a:solidFill>
                  <a:latin typeface="Times New Roman"/>
                  <a:ea typeface="Times New Roman"/>
                  <a:cs typeface="Times New Roman"/>
                  <a:sym typeface="Times New Roman"/>
                </a:rPr>
                <a:t> </a:t>
              </a:r>
              <a:endParaRPr/>
            </a:p>
          </p:txBody>
        </p:sp>
        <p:sp>
          <p:nvSpPr>
            <p:cNvPr id="212" name="Google Shape;212;p29"/>
            <p:cNvSpPr/>
            <p:nvPr/>
          </p:nvSpPr>
          <p:spPr>
            <a:xfrm>
              <a:off x="571501" y="3040310"/>
              <a:ext cx="4345555" cy="3473291"/>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Menerusi pembahagian tersebut,</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pemikiran positif masyarakat Islam terhadap pengajian sains dapat dipertingkatkan kerana </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 Melibatkan tanggungjawab menunaikan</a:t>
              </a:r>
              <a:endParaRPr sz="1800">
                <a:solidFill>
                  <a:schemeClr val="dk1"/>
                </a:solidFill>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800"/>
                <a:buFont typeface="Arial"/>
                <a:buChar char="•"/>
              </a:pPr>
              <a:r>
                <a:rPr lang="en-MY" sz="1800" b="0" i="0" u="none" strike="noStrike" cap="none">
                  <a:solidFill>
                    <a:schemeClr val="dk1"/>
                  </a:solidFill>
                  <a:latin typeface="Times New Roman"/>
                  <a:ea typeface="Times New Roman"/>
                  <a:cs typeface="Times New Roman"/>
                  <a:sym typeface="Times New Roman"/>
                </a:rPr>
                <a:t>Kewajipan yang bersifat individu </a:t>
              </a:r>
              <a:endParaRPr/>
            </a:p>
            <a:p>
              <a:pPr marL="457200" marR="0" lvl="1" indent="0" algn="l"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     (Fardu ain)</a:t>
              </a:r>
              <a:endParaRPr/>
            </a:p>
            <a:p>
              <a:pPr marL="742950" marR="0" lvl="1" indent="-285750" algn="l" rtl="0">
                <a:spcBef>
                  <a:spcPts val="0"/>
                </a:spcBef>
                <a:spcAft>
                  <a:spcPts val="0"/>
                </a:spcAft>
                <a:buClr>
                  <a:schemeClr val="dk1"/>
                </a:buClr>
                <a:buSzPts val="1800"/>
                <a:buFont typeface="Arial"/>
                <a:buChar char="•"/>
              </a:pPr>
              <a:r>
                <a:rPr lang="en-MY" sz="1800" b="0" i="0" u="none" strike="noStrike" cap="none">
                  <a:solidFill>
                    <a:schemeClr val="dk1"/>
                  </a:solidFill>
                  <a:latin typeface="Times New Roman"/>
                  <a:ea typeface="Times New Roman"/>
                  <a:cs typeface="Times New Roman"/>
                  <a:sym typeface="Times New Roman"/>
                </a:rPr>
                <a:t>Melepaskan tanggungjawab sesebuah masyarakat </a:t>
              </a:r>
              <a:endParaRPr/>
            </a:p>
            <a:p>
              <a:pPr marL="457200" marR="0" lvl="1" indent="0" algn="l"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     (Fardu kifayah). </a:t>
              </a:r>
              <a:endParaRPr/>
            </a:p>
          </p:txBody>
        </p:sp>
        <p:sp>
          <p:nvSpPr>
            <p:cNvPr id="213" name="Google Shape;213;p29"/>
            <p:cNvSpPr/>
            <p:nvPr/>
          </p:nvSpPr>
          <p:spPr>
            <a:xfrm>
              <a:off x="7668882" y="3040310"/>
              <a:ext cx="3896182" cy="3166824"/>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Pembahagian tersebut memungkinkan suatu cabang dalam ilmu sains yang asalnya bersifat </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fardu kifayah → fardu ain</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Apabila keperluan terhadapnya menjadi terdesak dan boleh memudaratkan jika tidak dipelajari oleh umat Islam.</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cxnSp>
          <p:nvCxnSpPr>
            <p:cNvPr id="214" name="Google Shape;214;p29"/>
            <p:cNvCxnSpPr>
              <a:stCxn id="210" idx="1"/>
              <a:endCxn id="211" idx="3"/>
            </p:cNvCxnSpPr>
            <p:nvPr/>
          </p:nvCxnSpPr>
          <p:spPr>
            <a:xfrm>
              <a:off x="6331785" y="876599"/>
              <a:ext cx="0" cy="500100"/>
            </a:xfrm>
            <a:prstGeom prst="straightConnector1">
              <a:avLst/>
            </a:prstGeom>
            <a:noFill/>
            <a:ln w="19050" cap="flat" cmpd="sng">
              <a:solidFill>
                <a:schemeClr val="dk1"/>
              </a:solidFill>
              <a:prstDash val="solid"/>
              <a:miter lim="800000"/>
              <a:headEnd type="none" w="sm" len="sm"/>
              <a:tailEnd type="none" w="sm" len="sm"/>
            </a:ln>
          </p:spPr>
        </p:cxnSp>
        <p:cxnSp>
          <p:nvCxnSpPr>
            <p:cNvPr id="215" name="Google Shape;215;p29"/>
            <p:cNvCxnSpPr/>
            <p:nvPr/>
          </p:nvCxnSpPr>
          <p:spPr>
            <a:xfrm rot="10800000" flipH="1">
              <a:off x="2958860" y="2040727"/>
              <a:ext cx="2113468" cy="999583"/>
            </a:xfrm>
            <a:prstGeom prst="bentConnector3">
              <a:avLst>
                <a:gd name="adj1" fmla="val 612"/>
              </a:avLst>
            </a:prstGeom>
            <a:noFill/>
            <a:ln w="19050" cap="flat" cmpd="sng">
              <a:solidFill>
                <a:schemeClr val="dk1"/>
              </a:solidFill>
              <a:prstDash val="solid"/>
              <a:miter lim="800000"/>
              <a:headEnd type="none" w="sm" len="sm"/>
              <a:tailEnd type="none" w="sm" len="sm"/>
            </a:ln>
          </p:spPr>
        </p:cxnSp>
        <p:cxnSp>
          <p:nvCxnSpPr>
            <p:cNvPr id="216" name="Google Shape;216;p29"/>
            <p:cNvCxnSpPr/>
            <p:nvPr/>
          </p:nvCxnSpPr>
          <p:spPr>
            <a:xfrm rot="10800000">
              <a:off x="7591243" y="2040726"/>
              <a:ext cx="2113468" cy="999583"/>
            </a:xfrm>
            <a:prstGeom prst="bentConnector3">
              <a:avLst>
                <a:gd name="adj1" fmla="val 612"/>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0"/>
        <p:cNvGrpSpPr/>
        <p:nvPr/>
      </p:nvGrpSpPr>
      <p:grpSpPr>
        <a:xfrm>
          <a:off x="0" y="0"/>
          <a:ext cx="0" cy="0"/>
          <a:chOff x="0" y="0"/>
          <a:chExt cx="0" cy="0"/>
        </a:xfrm>
      </p:grpSpPr>
      <p:grpSp>
        <p:nvGrpSpPr>
          <p:cNvPr id="221" name="Google Shape;221;p30"/>
          <p:cNvGrpSpPr/>
          <p:nvPr/>
        </p:nvGrpSpPr>
        <p:grpSpPr>
          <a:xfrm>
            <a:off x="404911" y="512399"/>
            <a:ext cx="10935867" cy="5994516"/>
            <a:chOff x="404911" y="512399"/>
            <a:chExt cx="10935867" cy="5994516"/>
          </a:xfrm>
        </p:grpSpPr>
        <p:sp>
          <p:nvSpPr>
            <p:cNvPr id="222" name="Google Shape;222;p30"/>
            <p:cNvSpPr/>
            <p:nvPr/>
          </p:nvSpPr>
          <p:spPr>
            <a:xfrm>
              <a:off x="3882712" y="512399"/>
              <a:ext cx="4282189" cy="483989"/>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2400" b="1">
                  <a:solidFill>
                    <a:schemeClr val="dk1"/>
                  </a:solidFill>
                  <a:latin typeface="Times New Roman"/>
                  <a:ea typeface="Times New Roman"/>
                  <a:cs typeface="Times New Roman"/>
                  <a:sym typeface="Times New Roman"/>
                </a:rPr>
                <a:t>Konsep Ilmu &amp; Ketamadunan</a:t>
              </a:r>
              <a:endParaRPr sz="1800" b="1">
                <a:solidFill>
                  <a:schemeClr val="dk1"/>
                </a:solidFill>
                <a:latin typeface="Times New Roman"/>
                <a:ea typeface="Times New Roman"/>
                <a:cs typeface="Times New Roman"/>
                <a:sym typeface="Times New Roman"/>
              </a:endParaRPr>
            </a:p>
          </p:txBody>
        </p:sp>
        <p:sp>
          <p:nvSpPr>
            <p:cNvPr id="223" name="Google Shape;223;p30"/>
            <p:cNvSpPr/>
            <p:nvPr/>
          </p:nvSpPr>
          <p:spPr>
            <a:xfrm>
              <a:off x="749168" y="1648717"/>
              <a:ext cx="3551925" cy="1548765"/>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Manusia</a:t>
              </a:r>
              <a:r>
                <a:rPr lang="en-MY" sz="1800">
                  <a:solidFill>
                    <a:schemeClr val="dk1"/>
                  </a:solidFill>
                  <a:latin typeface="Times New Roman"/>
                  <a:ea typeface="Times New Roman"/>
                  <a:cs typeface="Times New Roman"/>
                  <a:sym typeface="Times New Roman"/>
                </a:rPr>
                <a:t> adalah makhluk berakal yang dijadikan Tuhan dan terdiri daripada dua unsur :</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Jasad dan roh </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Fizikal dan spiritual </a:t>
              </a:r>
              <a:endParaRPr/>
            </a:p>
          </p:txBody>
        </p:sp>
        <p:sp>
          <p:nvSpPr>
            <p:cNvPr id="224" name="Google Shape;224;p30"/>
            <p:cNvSpPr/>
            <p:nvPr/>
          </p:nvSpPr>
          <p:spPr>
            <a:xfrm>
              <a:off x="7444596" y="3618776"/>
              <a:ext cx="3896182"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Manusia dapat membangun dan memperkembangkan potensi diri serta alam seluruhnya menurut apa yang direncanakannya. </a:t>
              </a:r>
              <a:endParaRPr sz="1800">
                <a:solidFill>
                  <a:schemeClr val="dk1"/>
                </a:solidFill>
                <a:latin typeface="Times New Roman"/>
                <a:ea typeface="Times New Roman"/>
                <a:cs typeface="Times New Roman"/>
                <a:sym typeface="Times New Roman"/>
              </a:endParaRPr>
            </a:p>
          </p:txBody>
        </p:sp>
        <p:sp>
          <p:nvSpPr>
            <p:cNvPr id="225" name="Google Shape;225;p30"/>
            <p:cNvSpPr/>
            <p:nvPr/>
          </p:nvSpPr>
          <p:spPr>
            <a:xfrm>
              <a:off x="2471882" y="3780636"/>
              <a:ext cx="3551925" cy="967978"/>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Nabi Adam sebagai manusia pertama telah dibekalkan dengan ilmu</a:t>
              </a:r>
              <a:endParaRPr sz="1800">
                <a:solidFill>
                  <a:schemeClr val="dk1"/>
                </a:solidFill>
                <a:latin typeface="Times New Roman"/>
                <a:ea typeface="Times New Roman"/>
                <a:cs typeface="Times New Roman"/>
                <a:sym typeface="Times New Roman"/>
              </a:endParaRPr>
            </a:p>
          </p:txBody>
        </p:sp>
        <p:sp>
          <p:nvSpPr>
            <p:cNvPr id="226" name="Google Shape;226;p30"/>
            <p:cNvSpPr/>
            <p:nvPr/>
          </p:nvSpPr>
          <p:spPr>
            <a:xfrm>
              <a:off x="7618203" y="1648717"/>
              <a:ext cx="3551925"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Imam al-Ghazali</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Akal yang dimiliki oleh manusia berfungsi membezakan antara manusia dengan makhluk lain. </a:t>
              </a:r>
              <a:endParaRPr/>
            </a:p>
          </p:txBody>
        </p:sp>
        <p:sp>
          <p:nvSpPr>
            <p:cNvPr id="227" name="Google Shape;227;p30"/>
            <p:cNvSpPr/>
            <p:nvPr/>
          </p:nvSpPr>
          <p:spPr>
            <a:xfrm>
              <a:off x="404911" y="5248543"/>
              <a:ext cx="3896182"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Membantunya melaksanakan tugas sebagai khalifah di bumi dengan diajar oleh Allah untuk mengetahui nama segala benda.</a:t>
              </a:r>
              <a:endParaRPr/>
            </a:p>
          </p:txBody>
        </p:sp>
        <p:cxnSp>
          <p:nvCxnSpPr>
            <p:cNvPr id="228" name="Google Shape;228;p30"/>
            <p:cNvCxnSpPr/>
            <p:nvPr/>
          </p:nvCxnSpPr>
          <p:spPr>
            <a:xfrm>
              <a:off x="6023807" y="1004358"/>
              <a:ext cx="0" cy="326583"/>
            </a:xfrm>
            <a:prstGeom prst="straightConnector1">
              <a:avLst/>
            </a:prstGeom>
            <a:noFill/>
            <a:ln w="19050" cap="flat" cmpd="sng">
              <a:solidFill>
                <a:schemeClr val="dk1"/>
              </a:solidFill>
              <a:prstDash val="solid"/>
              <a:miter lim="800000"/>
              <a:headEnd type="none" w="sm" len="sm"/>
              <a:tailEnd type="none" w="sm" len="sm"/>
            </a:ln>
          </p:spPr>
        </p:cxnSp>
        <p:cxnSp>
          <p:nvCxnSpPr>
            <p:cNvPr id="229" name="Google Shape;229;p30"/>
            <p:cNvCxnSpPr/>
            <p:nvPr/>
          </p:nvCxnSpPr>
          <p:spPr>
            <a:xfrm>
              <a:off x="2525130" y="1319842"/>
              <a:ext cx="6869036" cy="0"/>
            </a:xfrm>
            <a:prstGeom prst="straightConnector1">
              <a:avLst/>
            </a:prstGeom>
            <a:noFill/>
            <a:ln w="19050" cap="flat" cmpd="sng">
              <a:solidFill>
                <a:schemeClr val="dk1"/>
              </a:solidFill>
              <a:prstDash val="solid"/>
              <a:miter lim="800000"/>
              <a:headEnd type="none" w="sm" len="sm"/>
              <a:tailEnd type="none" w="sm" len="sm"/>
            </a:ln>
          </p:spPr>
        </p:cxnSp>
        <p:cxnSp>
          <p:nvCxnSpPr>
            <p:cNvPr id="230" name="Google Shape;230;p30"/>
            <p:cNvCxnSpPr/>
            <p:nvPr/>
          </p:nvCxnSpPr>
          <p:spPr>
            <a:xfrm>
              <a:off x="2525130" y="1308744"/>
              <a:ext cx="1" cy="339973"/>
            </a:xfrm>
            <a:prstGeom prst="straightConnector1">
              <a:avLst/>
            </a:prstGeom>
            <a:noFill/>
            <a:ln w="19050" cap="flat" cmpd="sng">
              <a:solidFill>
                <a:schemeClr val="dk1"/>
              </a:solidFill>
              <a:prstDash val="solid"/>
              <a:miter lim="800000"/>
              <a:headEnd type="none" w="sm" len="sm"/>
              <a:tailEnd type="none" w="sm" len="sm"/>
            </a:ln>
          </p:spPr>
        </p:cxnSp>
        <p:cxnSp>
          <p:nvCxnSpPr>
            <p:cNvPr id="231" name="Google Shape;231;p30"/>
            <p:cNvCxnSpPr/>
            <p:nvPr/>
          </p:nvCxnSpPr>
          <p:spPr>
            <a:xfrm>
              <a:off x="9394165" y="1319842"/>
              <a:ext cx="1" cy="328875"/>
            </a:xfrm>
            <a:prstGeom prst="straightConnector1">
              <a:avLst/>
            </a:prstGeom>
            <a:noFill/>
            <a:ln w="19050" cap="flat" cmpd="sng">
              <a:solidFill>
                <a:schemeClr val="dk1"/>
              </a:solidFill>
              <a:prstDash val="solid"/>
              <a:miter lim="800000"/>
              <a:headEnd type="none" w="sm" len="sm"/>
              <a:tailEnd type="none" w="sm" len="sm"/>
            </a:ln>
          </p:spPr>
        </p:cxnSp>
        <p:cxnSp>
          <p:nvCxnSpPr>
            <p:cNvPr id="232" name="Google Shape;232;p30"/>
            <p:cNvCxnSpPr/>
            <p:nvPr/>
          </p:nvCxnSpPr>
          <p:spPr>
            <a:xfrm>
              <a:off x="2525131" y="3197482"/>
              <a:ext cx="0" cy="278963"/>
            </a:xfrm>
            <a:prstGeom prst="straightConnector1">
              <a:avLst/>
            </a:prstGeom>
            <a:noFill/>
            <a:ln w="19050" cap="flat" cmpd="sng">
              <a:solidFill>
                <a:schemeClr val="dk1"/>
              </a:solidFill>
              <a:prstDash val="solid"/>
              <a:miter lim="800000"/>
              <a:headEnd type="none" w="sm" len="sm"/>
              <a:tailEnd type="none" w="sm" len="sm"/>
            </a:ln>
          </p:spPr>
        </p:cxnSp>
        <p:cxnSp>
          <p:nvCxnSpPr>
            <p:cNvPr id="233" name="Google Shape;233;p30"/>
            <p:cNvCxnSpPr/>
            <p:nvPr/>
          </p:nvCxnSpPr>
          <p:spPr>
            <a:xfrm>
              <a:off x="2525130" y="3478094"/>
              <a:ext cx="1722714" cy="0"/>
            </a:xfrm>
            <a:prstGeom prst="straightConnector1">
              <a:avLst/>
            </a:prstGeom>
            <a:noFill/>
            <a:ln w="19050" cap="flat" cmpd="sng">
              <a:solidFill>
                <a:schemeClr val="dk1"/>
              </a:solidFill>
              <a:prstDash val="solid"/>
              <a:miter lim="800000"/>
              <a:headEnd type="none" w="sm" len="sm"/>
              <a:tailEnd type="none" w="sm" len="sm"/>
            </a:ln>
          </p:spPr>
        </p:cxnSp>
        <p:cxnSp>
          <p:nvCxnSpPr>
            <p:cNvPr id="234" name="Google Shape;234;p30"/>
            <p:cNvCxnSpPr/>
            <p:nvPr/>
          </p:nvCxnSpPr>
          <p:spPr>
            <a:xfrm>
              <a:off x="4247844" y="3478094"/>
              <a:ext cx="1" cy="302542"/>
            </a:xfrm>
            <a:prstGeom prst="straightConnector1">
              <a:avLst/>
            </a:prstGeom>
            <a:noFill/>
            <a:ln w="19050" cap="flat" cmpd="sng">
              <a:solidFill>
                <a:schemeClr val="dk1"/>
              </a:solidFill>
              <a:prstDash val="solid"/>
              <a:miter lim="800000"/>
              <a:headEnd type="none" w="sm" len="sm"/>
              <a:tailEnd type="none" w="sm" len="sm"/>
            </a:ln>
          </p:spPr>
        </p:cxnSp>
        <p:cxnSp>
          <p:nvCxnSpPr>
            <p:cNvPr id="235" name="Google Shape;235;p30"/>
            <p:cNvCxnSpPr/>
            <p:nvPr/>
          </p:nvCxnSpPr>
          <p:spPr>
            <a:xfrm>
              <a:off x="4247845" y="4748614"/>
              <a:ext cx="0" cy="280586"/>
            </a:xfrm>
            <a:prstGeom prst="straightConnector1">
              <a:avLst/>
            </a:prstGeom>
            <a:noFill/>
            <a:ln w="19050" cap="flat" cmpd="sng">
              <a:solidFill>
                <a:schemeClr val="dk1"/>
              </a:solidFill>
              <a:prstDash val="solid"/>
              <a:miter lim="800000"/>
              <a:headEnd type="none" w="sm" len="sm"/>
              <a:tailEnd type="none" w="sm" len="sm"/>
            </a:ln>
          </p:spPr>
        </p:cxnSp>
        <p:cxnSp>
          <p:nvCxnSpPr>
            <p:cNvPr id="236" name="Google Shape;236;p30"/>
            <p:cNvCxnSpPr/>
            <p:nvPr/>
          </p:nvCxnSpPr>
          <p:spPr>
            <a:xfrm rot="10800000">
              <a:off x="2191109" y="5037826"/>
              <a:ext cx="2056735" cy="0"/>
            </a:xfrm>
            <a:prstGeom prst="straightConnector1">
              <a:avLst/>
            </a:prstGeom>
            <a:noFill/>
            <a:ln w="19050" cap="flat" cmpd="sng">
              <a:solidFill>
                <a:schemeClr val="dk1"/>
              </a:solidFill>
              <a:prstDash val="solid"/>
              <a:miter lim="800000"/>
              <a:headEnd type="none" w="sm" len="sm"/>
              <a:tailEnd type="none" w="sm" len="sm"/>
            </a:ln>
          </p:spPr>
        </p:cxnSp>
        <p:cxnSp>
          <p:nvCxnSpPr>
            <p:cNvPr id="237" name="Google Shape;237;p30"/>
            <p:cNvCxnSpPr/>
            <p:nvPr/>
          </p:nvCxnSpPr>
          <p:spPr>
            <a:xfrm>
              <a:off x="2208362" y="5029200"/>
              <a:ext cx="0" cy="219343"/>
            </a:xfrm>
            <a:prstGeom prst="straightConnector1">
              <a:avLst/>
            </a:prstGeom>
            <a:noFill/>
            <a:ln w="19050" cap="flat" cmpd="sng">
              <a:solidFill>
                <a:schemeClr val="dk1"/>
              </a:solidFill>
              <a:prstDash val="solid"/>
              <a:miter lim="800000"/>
              <a:headEnd type="none" w="sm" len="sm"/>
              <a:tailEnd type="none" w="sm" len="sm"/>
            </a:ln>
          </p:spPr>
        </p:cxnSp>
        <p:cxnSp>
          <p:nvCxnSpPr>
            <p:cNvPr id="238" name="Google Shape;238;p30"/>
            <p:cNvCxnSpPr/>
            <p:nvPr/>
          </p:nvCxnSpPr>
          <p:spPr>
            <a:xfrm flipH="1">
              <a:off x="9392687" y="2907089"/>
              <a:ext cx="1479" cy="711687"/>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2"/>
        <p:cNvGrpSpPr/>
        <p:nvPr/>
      </p:nvGrpSpPr>
      <p:grpSpPr>
        <a:xfrm>
          <a:off x="0" y="0"/>
          <a:ext cx="0" cy="0"/>
          <a:chOff x="0" y="0"/>
          <a:chExt cx="0" cy="0"/>
        </a:xfrm>
      </p:grpSpPr>
      <p:grpSp>
        <p:nvGrpSpPr>
          <p:cNvPr id="245" name="Google Shape;245;p31"/>
          <p:cNvGrpSpPr/>
          <p:nvPr/>
        </p:nvGrpSpPr>
        <p:grpSpPr>
          <a:xfrm>
            <a:off x="538254" y="-1"/>
            <a:ext cx="11007428" cy="6510629"/>
            <a:chOff x="538254" y="0"/>
            <a:chExt cx="11007428" cy="6510629"/>
          </a:xfrm>
        </p:grpSpPr>
        <p:sp>
          <p:nvSpPr>
            <p:cNvPr id="246" name="Google Shape;246;p31"/>
            <p:cNvSpPr/>
            <p:nvPr/>
          </p:nvSpPr>
          <p:spPr>
            <a:xfrm>
              <a:off x="5645248" y="2158529"/>
              <a:ext cx="1844507" cy="1844507"/>
            </a:xfrm>
            <a:prstGeom prst="ellipse">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5915370" y="2428651"/>
              <a:ext cx="1304263" cy="130426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MY" sz="3200">
                  <a:solidFill>
                    <a:schemeClr val="dk1"/>
                  </a:solidFill>
                  <a:latin typeface="Calibri"/>
                  <a:ea typeface="Calibri"/>
                  <a:cs typeface="Calibri"/>
                  <a:sym typeface="Calibri"/>
                </a:rPr>
                <a:t>Definisi ILMU</a:t>
              </a:r>
              <a:endParaRPr/>
            </a:p>
          </p:txBody>
        </p:sp>
        <p:sp>
          <p:nvSpPr>
            <p:cNvPr id="248" name="Google Shape;248;p31"/>
            <p:cNvSpPr/>
            <p:nvPr/>
          </p:nvSpPr>
          <p:spPr>
            <a:xfrm rot="-5965548">
              <a:off x="6219969" y="1991554"/>
              <a:ext cx="337686"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txBox="1"/>
            <p:nvPr/>
          </p:nvSpPr>
          <p:spPr>
            <a:xfrm rot="4834452">
              <a:off x="6380370" y="1995975"/>
              <a:ext cx="16884" cy="1688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0" name="Google Shape;250;p31"/>
            <p:cNvSpPr/>
            <p:nvPr/>
          </p:nvSpPr>
          <p:spPr>
            <a:xfrm>
              <a:off x="5053551" y="102049"/>
              <a:ext cx="2328159" cy="1742451"/>
            </a:xfrm>
            <a:prstGeom prst="ellipse">
              <a:avLst/>
            </a:prstGeom>
            <a:blipFill rotWithShape="1">
              <a:blip r:embed="rId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txBox="1"/>
            <p:nvPr/>
          </p:nvSpPr>
          <p:spPr>
            <a:xfrm>
              <a:off x="5394502" y="357225"/>
              <a:ext cx="1646257" cy="123209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Dalam Kamus Inggeris </a:t>
              </a:r>
              <a:endParaRPr/>
            </a:p>
            <a:p>
              <a:pPr marL="114300" marR="0" lvl="1" indent="-114300" algn="ctr"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‘knowledge’ dan ‘science</a:t>
              </a:r>
              <a:r>
                <a:rPr lang="en-MY" sz="1400" b="0" i="0" u="none" strike="noStrike" cap="none">
                  <a:solidFill>
                    <a:schemeClr val="lt1"/>
                  </a:solidFill>
                  <a:latin typeface="Times New Roman"/>
                  <a:ea typeface="Times New Roman"/>
                  <a:cs typeface="Times New Roman"/>
                  <a:sym typeface="Times New Roman"/>
                </a:rPr>
                <a:t>’ </a:t>
              </a:r>
              <a:endParaRPr/>
            </a:p>
          </p:txBody>
        </p:sp>
        <p:sp>
          <p:nvSpPr>
            <p:cNvPr id="252" name="Google Shape;252;p31"/>
            <p:cNvSpPr/>
            <p:nvPr/>
          </p:nvSpPr>
          <p:spPr>
            <a:xfrm rot="-2014754">
              <a:off x="7288044" y="2399384"/>
              <a:ext cx="572951"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txBox="1"/>
            <p:nvPr/>
          </p:nvSpPr>
          <p:spPr>
            <a:xfrm rot="-2014754">
              <a:off x="7560196" y="2397923"/>
              <a:ext cx="28647" cy="286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4" name="Google Shape;254;p31"/>
            <p:cNvSpPr/>
            <p:nvPr/>
          </p:nvSpPr>
          <p:spPr>
            <a:xfrm>
              <a:off x="7537393" y="204883"/>
              <a:ext cx="2846085" cy="2574577"/>
            </a:xfrm>
            <a:prstGeom prst="ellipse">
              <a:avLst/>
            </a:prstGeom>
            <a:blipFill rotWithShape="1">
              <a:blip r:embed="rId5">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txBox="1"/>
            <p:nvPr/>
          </p:nvSpPr>
          <p:spPr>
            <a:xfrm>
              <a:off x="7954192" y="581921"/>
              <a:ext cx="2012487" cy="1820501"/>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MY" sz="1400">
                  <a:solidFill>
                    <a:schemeClr val="dk1"/>
                  </a:solidFill>
                  <a:latin typeface="Calibri"/>
                  <a:ea typeface="Calibri"/>
                  <a:cs typeface="Calibri"/>
                  <a:sym typeface="Calibri"/>
                </a:rPr>
                <a:t>Dalam bahasa Arab “alima, ya’lamu, ilman”</a:t>
              </a:r>
              <a:endParaRPr/>
            </a:p>
            <a:p>
              <a:pPr marL="114300" marR="0" lvl="1" indent="-114300" algn="l" rtl="0">
                <a:lnSpc>
                  <a:spcPct val="90000"/>
                </a:lnSpc>
                <a:spcBef>
                  <a:spcPts val="490"/>
                </a:spcBef>
                <a:spcAft>
                  <a:spcPts val="0"/>
                </a:spcAft>
                <a:buClr>
                  <a:schemeClr val="dk1"/>
                </a:buClr>
                <a:buSzPts val="1400"/>
                <a:buFont typeface="Calibri"/>
                <a:buChar char="•"/>
              </a:pPr>
              <a:r>
                <a:rPr lang="en-MY" sz="1400" b="0" i="0" u="none" strike="noStrike" cap="none">
                  <a:solidFill>
                    <a:schemeClr val="dk1"/>
                  </a:solidFill>
                  <a:latin typeface="Calibri"/>
                  <a:ea typeface="Calibri"/>
                  <a:cs typeface="Calibri"/>
                  <a:sym typeface="Calibri"/>
                </a:rPr>
                <a:t>kata benda abstrak daripada kata kerja “alima” yang meletakkannya antara “alim” (yang mengetahui) dan ma’lum (yang diketahui).</a:t>
              </a:r>
              <a:endParaRPr/>
            </a:p>
          </p:txBody>
        </p:sp>
        <p:sp>
          <p:nvSpPr>
            <p:cNvPr id="256" name="Google Shape;256;p31"/>
            <p:cNvSpPr/>
            <p:nvPr/>
          </p:nvSpPr>
          <p:spPr>
            <a:xfrm rot="170776">
              <a:off x="7487427" y="3161622"/>
              <a:ext cx="1929513"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txBox="1"/>
            <p:nvPr/>
          </p:nvSpPr>
          <p:spPr>
            <a:xfrm rot="170776">
              <a:off x="8403946" y="3126247"/>
              <a:ext cx="96475" cy="964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258" name="Google Shape;258;p31"/>
            <p:cNvSpPr/>
            <p:nvPr/>
          </p:nvSpPr>
          <p:spPr>
            <a:xfrm>
              <a:off x="9413375" y="2482577"/>
              <a:ext cx="2132307" cy="1585404"/>
            </a:xfrm>
            <a:prstGeom prst="ellipse">
              <a:avLst/>
            </a:prstGeom>
            <a:blipFill rotWithShape="1">
              <a:blip r:embed="rId6">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p:nvPr/>
          </p:nvSpPr>
          <p:spPr>
            <a:xfrm>
              <a:off x="9725644" y="2714754"/>
              <a:ext cx="1507769" cy="1121050"/>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Dala</a:t>
              </a:r>
              <a:r>
                <a:rPr lang="en-MY" sz="1400">
                  <a:solidFill>
                    <a:schemeClr val="dk1"/>
                  </a:solidFill>
                  <a:latin typeface="Calibri"/>
                  <a:ea typeface="Calibri"/>
                  <a:cs typeface="Calibri"/>
                  <a:sym typeface="Calibri"/>
                </a:rPr>
                <a:t>m bahasa Melayu</a:t>
              </a:r>
              <a:endParaRPr sz="140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400"/>
                <a:buFont typeface="Calibri"/>
                <a:buChar char="•"/>
              </a:pPr>
              <a:r>
                <a:rPr lang="en-MY" sz="1400" b="0" i="0" u="none" strike="noStrike" cap="none">
                  <a:solidFill>
                    <a:schemeClr val="dk1"/>
                  </a:solidFill>
                  <a:latin typeface="Calibri"/>
                  <a:ea typeface="Calibri"/>
                  <a:cs typeface="Calibri"/>
                  <a:sym typeface="Calibri"/>
                </a:rPr>
                <a:t> sebagai tahu, pengetahuan, dan kepandaian. </a:t>
              </a:r>
              <a:endParaRPr/>
            </a:p>
          </p:txBody>
        </p:sp>
        <p:sp>
          <p:nvSpPr>
            <p:cNvPr id="260" name="Google Shape;260;p31"/>
            <p:cNvSpPr/>
            <p:nvPr/>
          </p:nvSpPr>
          <p:spPr>
            <a:xfrm rot="2625146">
              <a:off x="7160071" y="3889019"/>
              <a:ext cx="530176"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txBox="1"/>
            <p:nvPr/>
          </p:nvSpPr>
          <p:spPr>
            <a:xfrm rot="2625146">
              <a:off x="7411905" y="3888627"/>
              <a:ext cx="26508" cy="265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2" name="Google Shape;262;p31"/>
            <p:cNvSpPr/>
            <p:nvPr/>
          </p:nvSpPr>
          <p:spPr>
            <a:xfrm>
              <a:off x="6838319" y="3824309"/>
              <a:ext cx="3817555" cy="2686320"/>
            </a:xfrm>
            <a:prstGeom prst="ellipse">
              <a:avLst/>
            </a:prstGeom>
            <a:blipFill rotWithShape="1">
              <a:blip r:embed="rId7">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txBox="1"/>
            <p:nvPr/>
          </p:nvSpPr>
          <p:spPr>
            <a:xfrm>
              <a:off x="7397387" y="4217711"/>
              <a:ext cx="2699419" cy="1899516"/>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S. M. Naquib Al-Attas (1975: 154) </a:t>
              </a:r>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mentakrifkan ilmu sebagai ketibaan sesuatu makna hasil daripada maklumat yang benar ke dalam diri seseorang.</a:t>
              </a:r>
              <a:endParaRPr/>
            </a:p>
            <a:p>
              <a:pPr marL="114300" marR="0" lvl="1"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autoriti ilmu adalah di bawah kekuasaan Allah sebagai sumber sebenar ilmu.</a:t>
              </a:r>
              <a:endParaRPr/>
            </a:p>
          </p:txBody>
        </p:sp>
        <p:sp>
          <p:nvSpPr>
            <p:cNvPr id="264" name="Google Shape;264;p31"/>
            <p:cNvSpPr/>
            <p:nvPr/>
          </p:nvSpPr>
          <p:spPr>
            <a:xfrm rot="6973478">
              <a:off x="5887767" y="4064592"/>
              <a:ext cx="377557"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txBox="1"/>
            <p:nvPr/>
          </p:nvSpPr>
          <p:spPr>
            <a:xfrm rot="-3826522">
              <a:off x="6067107" y="4068016"/>
              <a:ext cx="18877" cy="188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6" name="Google Shape;266;p31"/>
            <p:cNvSpPr/>
            <p:nvPr/>
          </p:nvSpPr>
          <p:spPr>
            <a:xfrm>
              <a:off x="4263776" y="4151999"/>
              <a:ext cx="2461788" cy="2213401"/>
            </a:xfrm>
            <a:prstGeom prst="ellipse">
              <a:avLst/>
            </a:prstGeom>
            <a:blipFill rotWithShape="1">
              <a:blip r:embed="rId8">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txBox="1"/>
            <p:nvPr/>
          </p:nvSpPr>
          <p:spPr>
            <a:xfrm>
              <a:off x="4624297" y="4476144"/>
              <a:ext cx="1740746" cy="1565111"/>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Dari segi falsafah</a:t>
              </a:r>
              <a:endParaRPr sz="1400">
                <a:solidFill>
                  <a:schemeClr val="dk1"/>
                </a:solidFill>
                <a:latin typeface="Times New Roman"/>
                <a:ea typeface="Times New Roman"/>
                <a:cs typeface="Times New Roman"/>
                <a:sym typeface="Times New Roman"/>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 kumpulan pengetahuan yang mempunyai ciri-ciri tertentu yang membezakannya daripada yang lain.</a:t>
              </a:r>
              <a:endParaRPr/>
            </a:p>
          </p:txBody>
        </p:sp>
        <p:sp>
          <p:nvSpPr>
            <p:cNvPr id="268" name="Google Shape;268;p31"/>
            <p:cNvSpPr/>
            <p:nvPr/>
          </p:nvSpPr>
          <p:spPr>
            <a:xfrm rot="10762434">
              <a:off x="5200539" y="3080428"/>
              <a:ext cx="444777"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txBox="1"/>
            <p:nvPr/>
          </p:nvSpPr>
          <p:spPr>
            <a:xfrm rot="-37566">
              <a:off x="5411808" y="3082171"/>
              <a:ext cx="22238" cy="222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0" name="Google Shape;270;p31"/>
            <p:cNvSpPr/>
            <p:nvPr/>
          </p:nvSpPr>
          <p:spPr>
            <a:xfrm>
              <a:off x="538254" y="1825619"/>
              <a:ext cx="4662748" cy="2591147"/>
            </a:xfrm>
            <a:prstGeom prst="ellipse">
              <a:avLst/>
            </a:prstGeom>
            <a:blipFill rotWithShape="1">
              <a:blip r:embed="rId9">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txBox="1"/>
            <p:nvPr/>
          </p:nvSpPr>
          <p:spPr>
            <a:xfrm>
              <a:off x="1221098" y="2205084"/>
              <a:ext cx="3297060" cy="1832217"/>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Jujun Suriasumantri</a:t>
              </a:r>
              <a:endParaRPr sz="1400">
                <a:solidFill>
                  <a:schemeClr val="dk1"/>
                </a:solidFill>
                <a:latin typeface="Times New Roman"/>
                <a:ea typeface="Times New Roman"/>
                <a:cs typeface="Times New Roman"/>
                <a:sym typeface="Times New Roman"/>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Terdapat tiga persoalan pokok dlm ciri keilmuan</a:t>
              </a:r>
              <a:endParaRPr sz="1400" b="0" i="0" u="none" strike="noStrike" cap="none">
                <a:solidFill>
                  <a:schemeClr val="dk1"/>
                </a:solidFill>
                <a:latin typeface="Times New Roman"/>
                <a:ea typeface="Times New Roman"/>
                <a:cs typeface="Times New Roman"/>
                <a:sym typeface="Times New Roman"/>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Persoalan pertama merujuk kepada teori ontologi (teori wujud)</a:t>
              </a:r>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 persoalan kedua merujuk kepada epistemologi (teori ilmu)</a:t>
              </a:r>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persoalan ketiga  merujuk kepada aksiologi (teori nilai).</a:t>
              </a:r>
              <a:endParaRPr/>
            </a:p>
          </p:txBody>
        </p:sp>
        <p:sp>
          <p:nvSpPr>
            <p:cNvPr id="272" name="Google Shape;272;p31"/>
            <p:cNvSpPr/>
            <p:nvPr/>
          </p:nvSpPr>
          <p:spPr>
            <a:xfrm rot="-8400201">
              <a:off x="4536762" y="1993217"/>
              <a:ext cx="1499610"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txBox="1"/>
            <p:nvPr/>
          </p:nvSpPr>
          <p:spPr>
            <a:xfrm rot="2399799">
              <a:off x="5249077" y="1968589"/>
              <a:ext cx="74980" cy="74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4" name="Google Shape;274;p31"/>
            <p:cNvSpPr/>
            <p:nvPr/>
          </p:nvSpPr>
          <p:spPr>
            <a:xfrm>
              <a:off x="3047920" y="0"/>
              <a:ext cx="1893679" cy="1844507"/>
            </a:xfrm>
            <a:prstGeom prst="ellipse">
              <a:avLst/>
            </a:prstGeom>
            <a:blipFill rotWithShape="1">
              <a:blip r:embed="rId10">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txBox="1"/>
            <p:nvPr/>
          </p:nvSpPr>
          <p:spPr>
            <a:xfrm>
              <a:off x="3325243" y="270122"/>
              <a:ext cx="1339033" cy="130426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masyarakat Barat</a:t>
              </a:r>
              <a:endParaRPr/>
            </a:p>
            <a:p>
              <a:pPr marL="114300" marR="0" lvl="1" indent="-114300" algn="ctr"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ilmu hanya kegiatan bersifat akal semata-mata</a:t>
              </a:r>
              <a:r>
                <a:rPr lang="en-MY" sz="1400" b="0" i="0" u="none" strike="noStrike" cap="none">
                  <a:solidFill>
                    <a:schemeClr val="lt1"/>
                  </a:solidFill>
                  <a:latin typeface="Times New Roman"/>
                  <a:ea typeface="Times New Roman"/>
                  <a:cs typeface="Times New Roman"/>
                  <a:sym typeface="Times New Roman"/>
                </a:rPr>
                <a: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9"/>
        <p:cNvGrpSpPr/>
        <p:nvPr/>
      </p:nvGrpSpPr>
      <p:grpSpPr>
        <a:xfrm>
          <a:off x="0" y="0"/>
          <a:ext cx="0" cy="0"/>
          <a:chOff x="0" y="0"/>
          <a:chExt cx="0" cy="0"/>
        </a:xfrm>
      </p:grpSpPr>
      <p:grpSp>
        <p:nvGrpSpPr>
          <p:cNvPr id="280" name="Google Shape;280;p32"/>
          <p:cNvGrpSpPr/>
          <p:nvPr/>
        </p:nvGrpSpPr>
        <p:grpSpPr>
          <a:xfrm>
            <a:off x="1131832" y="2804"/>
            <a:ext cx="9980613" cy="6852390"/>
            <a:chOff x="1131832" y="2804"/>
            <a:chExt cx="9980613" cy="6852390"/>
          </a:xfrm>
        </p:grpSpPr>
        <p:sp>
          <p:nvSpPr>
            <p:cNvPr id="281" name="Google Shape;281;p32"/>
            <p:cNvSpPr/>
            <p:nvPr/>
          </p:nvSpPr>
          <p:spPr>
            <a:xfrm>
              <a:off x="5308257" y="2654537"/>
              <a:ext cx="1548924" cy="1548924"/>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txBox="1"/>
            <p:nvPr/>
          </p:nvSpPr>
          <p:spPr>
            <a:xfrm>
              <a:off x="5535092" y="2881372"/>
              <a:ext cx="1095254" cy="109525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Definasi Ilmu dan Ketamadunan Islam</a:t>
              </a:r>
              <a:endParaRPr/>
            </a:p>
          </p:txBody>
        </p:sp>
        <p:sp>
          <p:nvSpPr>
            <p:cNvPr id="283" name="Google Shape;283;p32"/>
            <p:cNvSpPr/>
            <p:nvPr/>
          </p:nvSpPr>
          <p:spPr>
            <a:xfrm rot="-5400000">
              <a:off x="5858016" y="1936643"/>
              <a:ext cx="449405" cy="613290"/>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txBox="1"/>
            <p:nvPr/>
          </p:nvSpPr>
          <p:spPr>
            <a:xfrm rot="-5400000">
              <a:off x="5925427" y="2126712"/>
              <a:ext cx="314584"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85" name="Google Shape;285;p32"/>
            <p:cNvSpPr/>
            <p:nvPr/>
          </p:nvSpPr>
          <p:spPr>
            <a:xfrm>
              <a:off x="4870676" y="2804"/>
              <a:ext cx="2424086" cy="1803796"/>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txBox="1"/>
            <p:nvPr/>
          </p:nvSpPr>
          <p:spPr>
            <a:xfrm>
              <a:off x="5225675" y="266964"/>
              <a:ext cx="1714088"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Islam menuntut supaya ilmu dan pemikiran manusia disepadukan</a:t>
              </a:r>
              <a:endParaRPr sz="1400">
                <a:solidFill>
                  <a:schemeClr val="lt1"/>
                </a:solidFill>
                <a:latin typeface="Calibri"/>
                <a:ea typeface="Calibri"/>
                <a:cs typeface="Calibri"/>
                <a:sym typeface="Calibri"/>
              </a:endParaRPr>
            </a:p>
          </p:txBody>
        </p:sp>
        <p:sp>
          <p:nvSpPr>
            <p:cNvPr id="287" name="Google Shape;287;p32"/>
            <p:cNvSpPr/>
            <p:nvPr/>
          </p:nvSpPr>
          <p:spPr>
            <a:xfrm rot="26271">
              <a:off x="7085908" y="3132126"/>
              <a:ext cx="551114" cy="613290"/>
            </a:xfrm>
            <a:prstGeom prst="rightArrow">
              <a:avLst>
                <a:gd name="adj1" fmla="val 60000"/>
                <a:gd name="adj2" fmla="val 50000"/>
              </a:avLst>
            </a:prstGeom>
            <a:solidFill>
              <a:srgbClr val="51E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p:nvPr/>
          </p:nvSpPr>
          <p:spPr>
            <a:xfrm rot="26271">
              <a:off x="7085910" y="3254152"/>
              <a:ext cx="385780"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89" name="Google Shape;289;p32"/>
            <p:cNvSpPr/>
            <p:nvPr/>
          </p:nvSpPr>
          <p:spPr>
            <a:xfrm>
              <a:off x="7896817" y="2553252"/>
              <a:ext cx="3215628" cy="1803796"/>
            </a:xfrm>
            <a:prstGeom prst="ellipse">
              <a:avLst/>
            </a:prstGeom>
            <a:solidFill>
              <a:srgbClr val="51EB1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txBox="1"/>
            <p:nvPr/>
          </p:nvSpPr>
          <p:spPr>
            <a:xfrm>
              <a:off x="8367735" y="2817412"/>
              <a:ext cx="2273792"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Islam meletakkan martabat ilmu pengetahuan yang tertinggi ialah mengenal Allah</a:t>
              </a:r>
              <a:endParaRPr/>
            </a:p>
          </p:txBody>
        </p:sp>
        <p:sp>
          <p:nvSpPr>
            <p:cNvPr id="291" name="Google Shape;291;p32"/>
            <p:cNvSpPr/>
            <p:nvPr/>
          </p:nvSpPr>
          <p:spPr>
            <a:xfrm rot="5400000">
              <a:off x="5858016" y="4308065"/>
              <a:ext cx="449405" cy="613290"/>
            </a:xfrm>
            <a:prstGeom prst="rightArrow">
              <a:avLst>
                <a:gd name="adj1" fmla="val 60000"/>
                <a:gd name="adj2" fmla="val 50000"/>
              </a:avLst>
            </a:prstGeom>
            <a:solidFill>
              <a:srgbClr val="2CD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txBox="1"/>
            <p:nvPr/>
          </p:nvSpPr>
          <p:spPr>
            <a:xfrm rot="5400000">
              <a:off x="5925427" y="4363313"/>
              <a:ext cx="314584"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93" name="Google Shape;293;p32"/>
            <p:cNvSpPr/>
            <p:nvPr/>
          </p:nvSpPr>
          <p:spPr>
            <a:xfrm>
              <a:off x="4678842" y="5051398"/>
              <a:ext cx="2807754" cy="1803796"/>
            </a:xfrm>
            <a:prstGeom prst="ellipse">
              <a:avLst/>
            </a:prstGeom>
            <a:solidFill>
              <a:srgbClr val="2CD79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txBox="1"/>
            <p:nvPr/>
          </p:nvSpPr>
          <p:spPr>
            <a:xfrm>
              <a:off x="5090028" y="5315558"/>
              <a:ext cx="1985382"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Pengertian berilmu pengetahuan ialah mencari keredaan Allah</a:t>
              </a:r>
              <a:endParaRPr/>
            </a:p>
          </p:txBody>
        </p:sp>
        <p:sp>
          <p:nvSpPr>
            <p:cNvPr id="295" name="Google Shape;295;p32"/>
            <p:cNvSpPr/>
            <p:nvPr/>
          </p:nvSpPr>
          <p:spPr>
            <a:xfrm rot="10800000">
              <a:off x="4547819" y="3122354"/>
              <a:ext cx="537376" cy="613290"/>
            </a:xfrm>
            <a:prstGeom prst="rightArrow">
              <a:avLst>
                <a:gd name="adj1" fmla="val 60000"/>
                <a:gd name="adj2" fmla="val 50000"/>
              </a:avLst>
            </a:prstGeom>
            <a:solidFill>
              <a:srgbClr val="437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txBox="1"/>
            <p:nvPr/>
          </p:nvSpPr>
          <p:spPr>
            <a:xfrm>
              <a:off x="4709032" y="3245012"/>
              <a:ext cx="376163"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97" name="Google Shape;297;p32"/>
            <p:cNvSpPr/>
            <p:nvPr/>
          </p:nvSpPr>
          <p:spPr>
            <a:xfrm>
              <a:off x="1131832" y="2527101"/>
              <a:ext cx="3162506" cy="1803796"/>
            </a:xfrm>
            <a:prstGeom prst="ellipse">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txBox="1"/>
            <p:nvPr/>
          </p:nvSpPr>
          <p:spPr>
            <a:xfrm>
              <a:off x="1594970" y="2791261"/>
              <a:ext cx="2236230"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Aplikasi ilmu perlu disesuai dengan kehendak Allah</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2"/>
        <p:cNvGrpSpPr/>
        <p:nvPr/>
      </p:nvGrpSpPr>
      <p:grpSpPr>
        <a:xfrm>
          <a:off x="0" y="0"/>
          <a:ext cx="0" cy="0"/>
          <a:chOff x="0" y="0"/>
          <a:chExt cx="0" cy="0"/>
        </a:xfrm>
      </p:grpSpPr>
      <p:grpSp>
        <p:nvGrpSpPr>
          <p:cNvPr id="303" name="Google Shape;303;p33"/>
          <p:cNvGrpSpPr/>
          <p:nvPr/>
        </p:nvGrpSpPr>
        <p:grpSpPr>
          <a:xfrm>
            <a:off x="10417" y="853120"/>
            <a:ext cx="12171164" cy="5151759"/>
            <a:chOff x="10417" y="853120"/>
            <a:chExt cx="12171164" cy="5151759"/>
          </a:xfrm>
        </p:grpSpPr>
        <p:sp>
          <p:nvSpPr>
            <p:cNvPr id="304" name="Google Shape;304;p33"/>
            <p:cNvSpPr/>
            <p:nvPr/>
          </p:nvSpPr>
          <p:spPr>
            <a:xfrm>
              <a:off x="2108894" y="3964401"/>
              <a:ext cx="1448536" cy="141356"/>
            </a:xfrm>
            <a:custGeom>
              <a:avLst/>
              <a:gdLst/>
              <a:ahLst/>
              <a:cxnLst/>
              <a:rect l="l" t="t" r="r" b="b"/>
              <a:pathLst>
                <a:path w="120000" h="120000" extrusionOk="0">
                  <a:moveTo>
                    <a:pt x="0" y="120000"/>
                  </a:moveTo>
                  <a:lnTo>
                    <a:pt x="120000" y="120000"/>
                  </a:lnTo>
                  <a:lnTo>
                    <a:pt x="120000" y="0"/>
                  </a:lnTo>
                </a:path>
              </a:pathLst>
            </a:custGeom>
            <a:noFill/>
            <a:ln w="12700" cap="flat" cmpd="sng">
              <a:solidFill>
                <a:schemeClr val="accent4"/>
              </a:solidFill>
              <a:prstDash val="solid"/>
              <a:miter lim="800000"/>
              <a:headEnd type="none" w="sm" len="sm"/>
              <a:tailEnd type="none" w="sm" len="sm"/>
            </a:ln>
          </p:spPr>
        </p:sp>
        <p:sp>
          <p:nvSpPr>
            <p:cNvPr id="305" name="Google Shape;305;p33"/>
            <p:cNvSpPr/>
            <p:nvPr/>
          </p:nvSpPr>
          <p:spPr>
            <a:xfrm>
              <a:off x="9663410" y="5639142"/>
              <a:ext cx="419695"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sp>
        <p:sp>
          <p:nvSpPr>
            <p:cNvPr id="306" name="Google Shape;306;p33"/>
            <p:cNvSpPr/>
            <p:nvPr/>
          </p:nvSpPr>
          <p:spPr>
            <a:xfrm>
              <a:off x="7145238" y="4105758"/>
              <a:ext cx="419695" cy="1579103"/>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sp>
        <p:sp>
          <p:nvSpPr>
            <p:cNvPr id="307" name="Google Shape;307;p33"/>
            <p:cNvSpPr/>
            <p:nvPr/>
          </p:nvSpPr>
          <p:spPr>
            <a:xfrm>
              <a:off x="9663410" y="4736797"/>
              <a:ext cx="419695"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sp>
        <p:sp>
          <p:nvSpPr>
            <p:cNvPr id="308" name="Google Shape;308;p33"/>
            <p:cNvSpPr/>
            <p:nvPr/>
          </p:nvSpPr>
          <p:spPr>
            <a:xfrm>
              <a:off x="7145238" y="4105758"/>
              <a:ext cx="419695" cy="67675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sp>
        <p:sp>
          <p:nvSpPr>
            <p:cNvPr id="309" name="Google Shape;309;p33"/>
            <p:cNvSpPr/>
            <p:nvPr/>
          </p:nvSpPr>
          <p:spPr>
            <a:xfrm>
              <a:off x="9663410" y="2526655"/>
              <a:ext cx="419695" cy="135351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10" name="Google Shape;310;p33"/>
            <p:cNvSpPr/>
            <p:nvPr/>
          </p:nvSpPr>
          <p:spPr>
            <a:xfrm>
              <a:off x="9663410" y="2526655"/>
              <a:ext cx="419695" cy="451172"/>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11" name="Google Shape;311;p33"/>
            <p:cNvSpPr/>
            <p:nvPr/>
          </p:nvSpPr>
          <p:spPr>
            <a:xfrm>
              <a:off x="9663410" y="2075482"/>
              <a:ext cx="419695" cy="451172"/>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sp>
        <p:sp>
          <p:nvSpPr>
            <p:cNvPr id="312" name="Google Shape;312;p33"/>
            <p:cNvSpPr/>
            <p:nvPr/>
          </p:nvSpPr>
          <p:spPr>
            <a:xfrm>
              <a:off x="9663410" y="1173137"/>
              <a:ext cx="419695" cy="1353517"/>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sp>
        <p:sp>
          <p:nvSpPr>
            <p:cNvPr id="313" name="Google Shape;313;p33"/>
            <p:cNvSpPr/>
            <p:nvPr/>
          </p:nvSpPr>
          <p:spPr>
            <a:xfrm>
              <a:off x="7145238" y="2526655"/>
              <a:ext cx="419695" cy="1579103"/>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sp>
        <p:sp>
          <p:nvSpPr>
            <p:cNvPr id="314" name="Google Shape;314;p33"/>
            <p:cNvSpPr/>
            <p:nvPr/>
          </p:nvSpPr>
          <p:spPr>
            <a:xfrm>
              <a:off x="2108894" y="4060038"/>
              <a:ext cx="2937867" cy="9144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sp>
        <p:sp>
          <p:nvSpPr>
            <p:cNvPr id="315" name="Google Shape;315;p33"/>
            <p:cNvSpPr/>
            <p:nvPr/>
          </p:nvSpPr>
          <p:spPr>
            <a:xfrm>
              <a:off x="10417" y="3785741"/>
              <a:ext cx="2098476" cy="64003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txBox="1"/>
            <p:nvPr/>
          </p:nvSpPr>
          <p:spPr>
            <a:xfrm>
              <a:off x="10417" y="3785741"/>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Konsep Ketamadunan</a:t>
              </a:r>
              <a:endParaRPr sz="2100">
                <a:solidFill>
                  <a:schemeClr val="lt1"/>
                </a:solidFill>
                <a:latin typeface="Calibri"/>
                <a:ea typeface="Calibri"/>
                <a:cs typeface="Calibri"/>
                <a:sym typeface="Calibri"/>
              </a:endParaRPr>
            </a:p>
          </p:txBody>
        </p:sp>
        <p:sp>
          <p:nvSpPr>
            <p:cNvPr id="317" name="Google Shape;317;p33"/>
            <p:cNvSpPr/>
            <p:nvPr/>
          </p:nvSpPr>
          <p:spPr>
            <a:xfrm>
              <a:off x="5046761" y="3785741"/>
              <a:ext cx="2098476" cy="640035"/>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txBox="1"/>
            <p:nvPr/>
          </p:nvSpPr>
          <p:spPr>
            <a:xfrm>
              <a:off x="5046761" y="3785741"/>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Istilah yang sering digunakan</a:t>
              </a:r>
              <a:endParaRPr sz="2100">
                <a:solidFill>
                  <a:schemeClr val="lt1"/>
                </a:solidFill>
                <a:latin typeface="Calibri"/>
                <a:ea typeface="Calibri"/>
                <a:cs typeface="Calibri"/>
                <a:sym typeface="Calibri"/>
              </a:endParaRPr>
            </a:p>
          </p:txBody>
        </p:sp>
        <p:sp>
          <p:nvSpPr>
            <p:cNvPr id="319" name="Google Shape;319;p33"/>
            <p:cNvSpPr/>
            <p:nvPr/>
          </p:nvSpPr>
          <p:spPr>
            <a:xfrm>
              <a:off x="7564933" y="2206637"/>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txBox="1"/>
            <p:nvPr/>
          </p:nvSpPr>
          <p:spPr>
            <a:xfrm>
              <a:off x="7564933" y="2206637"/>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Arab</a:t>
              </a:r>
              <a:endParaRPr/>
            </a:p>
          </p:txBody>
        </p:sp>
        <p:sp>
          <p:nvSpPr>
            <p:cNvPr id="321" name="Google Shape;321;p33"/>
            <p:cNvSpPr/>
            <p:nvPr/>
          </p:nvSpPr>
          <p:spPr>
            <a:xfrm>
              <a:off x="10083105" y="853120"/>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txBox="1"/>
            <p:nvPr/>
          </p:nvSpPr>
          <p:spPr>
            <a:xfrm>
              <a:off x="10083105" y="853120"/>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Tamaddun</a:t>
              </a:r>
              <a:endParaRPr sz="2100">
                <a:solidFill>
                  <a:schemeClr val="lt1"/>
                </a:solidFill>
                <a:latin typeface="Calibri"/>
                <a:ea typeface="Calibri"/>
                <a:cs typeface="Calibri"/>
                <a:sym typeface="Calibri"/>
              </a:endParaRPr>
            </a:p>
          </p:txBody>
        </p:sp>
        <p:sp>
          <p:nvSpPr>
            <p:cNvPr id="323" name="Google Shape;323;p33"/>
            <p:cNvSpPr/>
            <p:nvPr/>
          </p:nvSpPr>
          <p:spPr>
            <a:xfrm>
              <a:off x="10083105" y="175546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txBox="1"/>
            <p:nvPr/>
          </p:nvSpPr>
          <p:spPr>
            <a:xfrm>
              <a:off x="10083105" y="175546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Umran</a:t>
              </a:r>
              <a:endParaRPr sz="2100">
                <a:solidFill>
                  <a:schemeClr val="lt1"/>
                </a:solidFill>
                <a:latin typeface="Calibri"/>
                <a:ea typeface="Calibri"/>
                <a:cs typeface="Calibri"/>
                <a:sym typeface="Calibri"/>
              </a:endParaRPr>
            </a:p>
          </p:txBody>
        </p:sp>
        <p:sp>
          <p:nvSpPr>
            <p:cNvPr id="325" name="Google Shape;325;p33"/>
            <p:cNvSpPr/>
            <p:nvPr/>
          </p:nvSpPr>
          <p:spPr>
            <a:xfrm>
              <a:off x="10083105" y="2657809"/>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txBox="1"/>
            <p:nvPr/>
          </p:nvSpPr>
          <p:spPr>
            <a:xfrm>
              <a:off x="10083105" y="265780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Hadharah</a:t>
              </a:r>
              <a:endParaRPr sz="2100">
                <a:solidFill>
                  <a:schemeClr val="lt1"/>
                </a:solidFill>
                <a:latin typeface="Calibri"/>
                <a:ea typeface="Calibri"/>
                <a:cs typeface="Calibri"/>
                <a:sym typeface="Calibri"/>
              </a:endParaRPr>
            </a:p>
          </p:txBody>
        </p:sp>
        <p:sp>
          <p:nvSpPr>
            <p:cNvPr id="327" name="Google Shape;327;p33"/>
            <p:cNvSpPr/>
            <p:nvPr/>
          </p:nvSpPr>
          <p:spPr>
            <a:xfrm>
              <a:off x="10083105" y="356015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txBox="1"/>
            <p:nvPr/>
          </p:nvSpPr>
          <p:spPr>
            <a:xfrm>
              <a:off x="10083105" y="356015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Madaniyah</a:t>
              </a:r>
              <a:endParaRPr sz="2100">
                <a:solidFill>
                  <a:schemeClr val="lt1"/>
                </a:solidFill>
                <a:latin typeface="Calibri"/>
                <a:ea typeface="Calibri"/>
                <a:cs typeface="Calibri"/>
                <a:sym typeface="Calibri"/>
              </a:endParaRPr>
            </a:p>
          </p:txBody>
        </p:sp>
        <p:sp>
          <p:nvSpPr>
            <p:cNvPr id="329" name="Google Shape;329;p33"/>
            <p:cNvSpPr/>
            <p:nvPr/>
          </p:nvSpPr>
          <p:spPr>
            <a:xfrm>
              <a:off x="7564933" y="4462499"/>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txBox="1"/>
            <p:nvPr/>
          </p:nvSpPr>
          <p:spPr>
            <a:xfrm>
              <a:off x="7564933" y="446249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Inggeris</a:t>
              </a:r>
              <a:endParaRPr sz="2100">
                <a:solidFill>
                  <a:schemeClr val="lt1"/>
                </a:solidFill>
                <a:latin typeface="Calibri"/>
                <a:ea typeface="Calibri"/>
                <a:cs typeface="Calibri"/>
                <a:sym typeface="Calibri"/>
              </a:endParaRPr>
            </a:p>
          </p:txBody>
        </p:sp>
        <p:sp>
          <p:nvSpPr>
            <p:cNvPr id="331" name="Google Shape;331;p33"/>
            <p:cNvSpPr/>
            <p:nvPr/>
          </p:nvSpPr>
          <p:spPr>
            <a:xfrm>
              <a:off x="10083105" y="4462499"/>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txBox="1"/>
            <p:nvPr/>
          </p:nvSpPr>
          <p:spPr>
            <a:xfrm>
              <a:off x="10083105" y="446249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Civilisaiton</a:t>
              </a:r>
              <a:endParaRPr sz="2100">
                <a:solidFill>
                  <a:schemeClr val="lt1"/>
                </a:solidFill>
                <a:latin typeface="Calibri"/>
                <a:ea typeface="Calibri"/>
                <a:cs typeface="Calibri"/>
                <a:sym typeface="Calibri"/>
              </a:endParaRPr>
            </a:p>
          </p:txBody>
        </p:sp>
        <p:sp>
          <p:nvSpPr>
            <p:cNvPr id="333" name="Google Shape;333;p33"/>
            <p:cNvSpPr/>
            <p:nvPr/>
          </p:nvSpPr>
          <p:spPr>
            <a:xfrm>
              <a:off x="7564933" y="5364844"/>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txBox="1"/>
            <p:nvPr/>
          </p:nvSpPr>
          <p:spPr>
            <a:xfrm>
              <a:off x="7564933" y="536484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Melayu</a:t>
              </a:r>
              <a:endParaRPr sz="2100">
                <a:solidFill>
                  <a:schemeClr val="lt1"/>
                </a:solidFill>
                <a:latin typeface="Calibri"/>
                <a:ea typeface="Calibri"/>
                <a:cs typeface="Calibri"/>
                <a:sym typeface="Calibri"/>
              </a:endParaRPr>
            </a:p>
          </p:txBody>
        </p:sp>
        <p:sp>
          <p:nvSpPr>
            <p:cNvPr id="335" name="Google Shape;335;p33"/>
            <p:cNvSpPr/>
            <p:nvPr/>
          </p:nvSpPr>
          <p:spPr>
            <a:xfrm>
              <a:off x="10083105" y="536484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txBox="1"/>
            <p:nvPr/>
          </p:nvSpPr>
          <p:spPr>
            <a:xfrm>
              <a:off x="10083105" y="536484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peradaban</a:t>
              </a:r>
              <a:endParaRPr sz="2100">
                <a:solidFill>
                  <a:schemeClr val="lt1"/>
                </a:solidFill>
                <a:latin typeface="Calibri"/>
                <a:ea typeface="Calibri"/>
                <a:cs typeface="Calibri"/>
                <a:sym typeface="Calibri"/>
              </a:endParaRPr>
            </a:p>
          </p:txBody>
        </p:sp>
        <p:sp>
          <p:nvSpPr>
            <p:cNvPr id="337" name="Google Shape;337;p33"/>
            <p:cNvSpPr/>
            <p:nvPr/>
          </p:nvSpPr>
          <p:spPr>
            <a:xfrm>
              <a:off x="2508192" y="3324366"/>
              <a:ext cx="2098476" cy="640035"/>
            </a:xfrm>
            <a:prstGeom prst="rect">
              <a:avLst/>
            </a:prstGeom>
            <a:solidFill>
              <a:schemeClr val="accent4"/>
            </a:solidFill>
            <a:ln w="12700" cap="flat" cmpd="sng">
              <a:solidFill>
                <a:srgbClr val="E6E6E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txBox="1"/>
            <p:nvPr/>
          </p:nvSpPr>
          <p:spPr>
            <a:xfrm>
              <a:off x="2508192" y="3324366"/>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Bermakna maju atau kemajuan</a:t>
              </a:r>
              <a:endParaRPr sz="21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2"/>
        <p:cNvGrpSpPr/>
        <p:nvPr/>
      </p:nvGrpSpPr>
      <p:grpSpPr>
        <a:xfrm>
          <a:off x="0" y="0"/>
          <a:ext cx="0" cy="0"/>
          <a:chOff x="0" y="0"/>
          <a:chExt cx="0" cy="0"/>
        </a:xfrm>
      </p:grpSpPr>
      <p:grpSp>
        <p:nvGrpSpPr>
          <p:cNvPr id="343" name="Google Shape;343;p34"/>
          <p:cNvGrpSpPr/>
          <p:nvPr/>
        </p:nvGrpSpPr>
        <p:grpSpPr>
          <a:xfrm>
            <a:off x="1046133" y="67830"/>
            <a:ext cx="10230356" cy="6834994"/>
            <a:chOff x="1046133" y="67830"/>
            <a:chExt cx="10230356" cy="6834994"/>
          </a:xfrm>
        </p:grpSpPr>
        <p:sp>
          <p:nvSpPr>
            <p:cNvPr id="344" name="Google Shape;344;p34"/>
            <p:cNvSpPr/>
            <p:nvPr/>
          </p:nvSpPr>
          <p:spPr>
            <a:xfrm>
              <a:off x="2278250" y="742308"/>
              <a:ext cx="5275490" cy="5275490"/>
            </a:xfrm>
            <a:prstGeom prst="blockArc">
              <a:avLst>
                <a:gd name="adj1" fmla="val 10697319"/>
                <a:gd name="adj2" fmla="val 17856799"/>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2279379" y="829571"/>
              <a:ext cx="5275490" cy="5275490"/>
            </a:xfrm>
            <a:prstGeom prst="blockArc">
              <a:avLst>
                <a:gd name="adj1" fmla="val 3758000"/>
                <a:gd name="adj2" fmla="val 10813764"/>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4747434" y="883752"/>
              <a:ext cx="5275490" cy="5275490"/>
            </a:xfrm>
            <a:prstGeom prst="blockArc">
              <a:avLst>
                <a:gd name="adj1" fmla="val 21420923"/>
                <a:gd name="adj2" fmla="val 7192911"/>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4744417" y="699946"/>
              <a:ext cx="5275490" cy="5275490"/>
            </a:xfrm>
            <a:prstGeom prst="blockArc">
              <a:avLst>
                <a:gd name="adj1" fmla="val 14425109"/>
                <a:gd name="adj2" fmla="val 66251"/>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4365321" y="2403565"/>
              <a:ext cx="3437562" cy="1932704"/>
            </a:xfrm>
            <a:prstGeom prst="ellipse">
              <a:avLst/>
            </a:prstGeom>
            <a:solidFill>
              <a:srgbClr val="F4B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txBox="1"/>
            <p:nvPr/>
          </p:nvSpPr>
          <p:spPr>
            <a:xfrm>
              <a:off x="4868740" y="2686603"/>
              <a:ext cx="2430724" cy="1366628"/>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MY" sz="3200">
                  <a:solidFill>
                    <a:schemeClr val="lt1"/>
                  </a:solidFill>
                  <a:latin typeface="Calibri"/>
                  <a:ea typeface="Calibri"/>
                  <a:cs typeface="Calibri"/>
                  <a:sym typeface="Calibri"/>
                </a:rPr>
                <a:t>Kesimpulan Ketamadunan</a:t>
              </a:r>
              <a:endParaRPr sz="3200">
                <a:solidFill>
                  <a:schemeClr val="lt1"/>
                </a:solidFill>
                <a:latin typeface="Calibri"/>
                <a:ea typeface="Calibri"/>
                <a:cs typeface="Calibri"/>
                <a:sym typeface="Calibri"/>
              </a:endParaRPr>
            </a:p>
          </p:txBody>
        </p:sp>
        <p:sp>
          <p:nvSpPr>
            <p:cNvPr id="350" name="Google Shape;350;p34"/>
            <p:cNvSpPr/>
            <p:nvPr/>
          </p:nvSpPr>
          <p:spPr>
            <a:xfrm>
              <a:off x="4844290" y="67830"/>
              <a:ext cx="2531871" cy="2058328"/>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txBox="1"/>
            <p:nvPr/>
          </p:nvSpPr>
          <p:spPr>
            <a:xfrm>
              <a:off x="5215074" y="369265"/>
              <a:ext cx="1790303" cy="145545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proses untuk mencapai kemajuan atau kebaikan dalam hidup.</a:t>
              </a:r>
              <a:endParaRPr/>
            </a:p>
          </p:txBody>
        </p:sp>
        <p:sp>
          <p:nvSpPr>
            <p:cNvPr id="352" name="Google Shape;352;p34"/>
            <p:cNvSpPr/>
            <p:nvPr/>
          </p:nvSpPr>
          <p:spPr>
            <a:xfrm>
              <a:off x="8639953" y="2108179"/>
              <a:ext cx="2636536" cy="2558326"/>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txBox="1"/>
            <p:nvPr/>
          </p:nvSpPr>
          <p:spPr>
            <a:xfrm>
              <a:off x="9026065" y="2482837"/>
              <a:ext cx="1864312" cy="18090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kombinasi antara kemajuan aspek pemikiran, kerohanian dan aspek material atau kebendaan.</a:t>
              </a:r>
              <a:endParaRPr/>
            </a:p>
          </p:txBody>
        </p:sp>
        <p:sp>
          <p:nvSpPr>
            <p:cNvPr id="354" name="Google Shape;354;p34"/>
            <p:cNvSpPr/>
            <p:nvPr/>
          </p:nvSpPr>
          <p:spPr>
            <a:xfrm>
              <a:off x="4824544" y="4608167"/>
              <a:ext cx="2553939" cy="2294657"/>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txBox="1"/>
            <p:nvPr/>
          </p:nvSpPr>
          <p:spPr>
            <a:xfrm>
              <a:off x="5198560" y="4944212"/>
              <a:ext cx="1805907" cy="1622567"/>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Keadaan kemajuan manusia yang berasaskan kepada ketinggian akhlak dan budi pekerti atau penghayatan din dalam masyarakat.</a:t>
              </a:r>
              <a:endParaRPr/>
            </a:p>
          </p:txBody>
        </p:sp>
        <p:sp>
          <p:nvSpPr>
            <p:cNvPr id="356" name="Google Shape;356;p34"/>
            <p:cNvSpPr/>
            <p:nvPr/>
          </p:nvSpPr>
          <p:spPr>
            <a:xfrm>
              <a:off x="1046133" y="2195264"/>
              <a:ext cx="2588947" cy="2523472"/>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txBox="1"/>
            <p:nvPr/>
          </p:nvSpPr>
          <p:spPr>
            <a:xfrm>
              <a:off x="1425276" y="2564818"/>
              <a:ext cx="1830661" cy="178436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tingkat kemajuan atau pencapaian manusia daripada cara hidup nomad kepada kehidupan bandar atau kota.</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1668</Words>
  <Application>Microsoft Office PowerPoint</Application>
  <PresentationFormat>Widescreen</PresentationFormat>
  <Paragraphs>229</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Roboto</vt:lpstr>
      <vt:lpstr>Lato</vt:lpstr>
      <vt:lpstr>Calibri</vt:lpstr>
      <vt:lpstr>Times New Roman</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ISLAMISASI SAINS: KESEPADUAN ILMU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KHWL</dc:creator>
  <cp:lastModifiedBy>Alice How</cp:lastModifiedBy>
  <cp:revision>7</cp:revision>
  <dcterms:modified xsi:type="dcterms:W3CDTF">2019-02-24T10:02:09Z</dcterms:modified>
</cp:coreProperties>
</file>