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p:scale>
          <a:sx n="110" d="100"/>
          <a:sy n="110" d="100"/>
        </p:scale>
        <p:origin x="59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1573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001"/>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001"/>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001"/>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001"/>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001"/>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001"/>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001"/>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001"/>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001"/>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001"/>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001"/>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001"/>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001"/>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001"/>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8B0F3E"/>
        </a:solidFill>
        <a:effectLst/>
      </p:bgPr>
    </p:bg>
    <p:spTree>
      <p:nvGrpSpPr>
        <p:cNvPr id="1" name=""/>
        <p:cNvGrpSpPr/>
        <p:nvPr/>
      </p:nvGrpSpPr>
      <p:grpSpPr>
        <a:xfrm>
          <a:off x="0" y="0"/>
          <a:ext cx="0" cy="0"/>
          <a:chOff x="0" y="0"/>
          <a:chExt cx="0" cy="0"/>
        </a:xfrm>
      </p:grpSpPr>
      <p:sp>
        <p:nvSpPr>
          <p:cNvPr id="2" name="Shape 0"/>
          <p:cNvSpPr/>
          <p:nvPr/>
        </p:nvSpPr>
        <p:spPr>
          <a:xfrm>
            <a:off x="0" y="6126480"/>
            <a:ext cx="12188952" cy="731520"/>
          </a:xfrm>
          <a:prstGeom prst="rect">
            <a:avLst/>
          </a:prstGeom>
          <a:solidFill>
            <a:srgbClr val="6E0C31"/>
          </a:solidFill>
          <a:ln w="12700">
            <a:solidFill>
              <a:srgbClr val="6E0C31"/>
            </a:solidFill>
            <a:prstDash val="solid"/>
          </a:ln>
        </p:spPr>
        <p:txBody>
          <a:bodyPr/>
          <a:lstStyle/>
          <a:p>
            <a:endParaRPr lang="en-001"/>
          </a:p>
        </p:txBody>
      </p:sp>
      <p:sp>
        <p:nvSpPr>
          <p:cNvPr id="3" name="Text 1"/>
          <p:cNvSpPr/>
          <p:nvPr/>
        </p:nvSpPr>
        <p:spPr>
          <a:xfrm>
            <a:off x="548640" y="365760"/>
            <a:ext cx="10972800" cy="548640"/>
          </a:xfrm>
          <a:prstGeom prst="rect">
            <a:avLst/>
          </a:prstGeom>
          <a:noFill/>
          <a:ln/>
        </p:spPr>
        <p:txBody>
          <a:bodyPr wrap="square" rtlCol="0" anchor="ctr"/>
          <a:lstStyle/>
          <a:p>
            <a:pPr marL="0" indent="0">
              <a:buNone/>
            </a:pPr>
            <a:r>
              <a:rPr lang="en-US" sz="2000" b="1" dirty="0">
                <a:solidFill>
                  <a:srgbClr val="FFFFFF"/>
                </a:solidFill>
                <a:latin typeface="Cambria" pitchFamily="34" charset="0"/>
                <a:ea typeface="Cambria" pitchFamily="34" charset="-122"/>
                <a:cs typeface="Cambria" pitchFamily="34" charset="-120"/>
              </a:rPr>
              <a:t>UNIVERSITI TEKNOLOGI MALAYSIA</a:t>
            </a:r>
            <a:endParaRPr lang="en-US" sz="2000" dirty="0"/>
          </a:p>
        </p:txBody>
      </p:sp>
      <p:sp>
        <p:nvSpPr>
          <p:cNvPr id="4" name="Text 2"/>
          <p:cNvSpPr/>
          <p:nvPr/>
        </p:nvSpPr>
        <p:spPr>
          <a:xfrm>
            <a:off x="548640" y="1920240"/>
            <a:ext cx="10972800" cy="1097280"/>
          </a:xfrm>
          <a:prstGeom prst="rect">
            <a:avLst/>
          </a:prstGeom>
          <a:noFill/>
          <a:ln/>
        </p:spPr>
        <p:txBody>
          <a:bodyPr wrap="square" rtlCol="0" anchor="ctr"/>
          <a:lstStyle/>
          <a:p>
            <a:pPr marL="0" indent="0">
              <a:buNone/>
            </a:pPr>
            <a:r>
              <a:rPr lang="en-US" sz="4800" b="1" dirty="0">
                <a:solidFill>
                  <a:srgbClr val="FFFFFF"/>
                </a:solidFill>
                <a:latin typeface="Cambria" pitchFamily="34" charset="0"/>
                <a:ea typeface="Cambria" pitchFamily="34" charset="-122"/>
                <a:cs typeface="Cambria" pitchFamily="34" charset="-120"/>
              </a:rPr>
              <a:t>INDUSTRIAL TRAINING PRESENTATION</a:t>
            </a:r>
            <a:endParaRPr lang="en-US" sz="4800" dirty="0"/>
          </a:p>
        </p:txBody>
      </p:sp>
      <p:sp>
        <p:nvSpPr>
          <p:cNvPr id="5" name="Text 3"/>
          <p:cNvSpPr/>
          <p:nvPr/>
        </p:nvSpPr>
        <p:spPr>
          <a:xfrm>
            <a:off x="548640" y="3017520"/>
            <a:ext cx="10972800" cy="1097280"/>
          </a:xfrm>
          <a:prstGeom prst="rect">
            <a:avLst/>
          </a:prstGeom>
          <a:noFill/>
          <a:ln/>
        </p:spPr>
        <p:txBody>
          <a:bodyPr wrap="square"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SOFTWARE ENGINEERING RESEARCH GROUP (SERG)</a:t>
            </a:r>
            <a:endParaRPr lang="en-US" sz="2600" dirty="0"/>
          </a:p>
          <a:p>
            <a:pPr marL="0" indent="0">
              <a:buNone/>
            </a:pPr>
            <a:r>
              <a:rPr lang="en-US" sz="2600" b="1" dirty="0">
                <a:solidFill>
                  <a:srgbClr val="FFFFFF"/>
                </a:solidFill>
                <a:latin typeface="Cambria" pitchFamily="34" charset="0"/>
                <a:ea typeface="Cambria" pitchFamily="34" charset="-122"/>
                <a:cs typeface="Cambria" pitchFamily="34" charset="-120"/>
              </a:rPr>
              <a:t>FACULTY OF COMPUTING, UTM</a:t>
            </a:r>
            <a:endParaRPr lang="en-US" sz="2600" dirty="0"/>
          </a:p>
        </p:txBody>
      </p:sp>
      <p:sp>
        <p:nvSpPr>
          <p:cNvPr id="6" name="Text 4"/>
          <p:cNvSpPr/>
          <p:nvPr/>
        </p:nvSpPr>
        <p:spPr>
          <a:xfrm>
            <a:off x="548640" y="4480560"/>
            <a:ext cx="10972800" cy="1371600"/>
          </a:xfrm>
          <a:prstGeom prst="rect">
            <a:avLst/>
          </a:prstGeom>
          <a:noFill/>
          <a:ln/>
        </p:spPr>
        <p:txBody>
          <a:bodyPr wrap="square" rtlCol="0" anchor="ctr"/>
          <a:lstStyle/>
          <a:p>
            <a:pPr marL="0" indent="0">
              <a:buNone/>
            </a:pPr>
            <a:r>
              <a:rPr lang="en-US" sz="1800" b="1" dirty="0">
                <a:solidFill>
                  <a:srgbClr val="FFFFFF"/>
                </a:solidFill>
                <a:latin typeface="Calibri" pitchFamily="34" charset="0"/>
                <a:ea typeface="Calibri" pitchFamily="34" charset="-122"/>
                <a:cs typeface="Calibri" pitchFamily="34" charset="-120"/>
              </a:rPr>
              <a:t>Name: </a:t>
            </a:r>
            <a:r>
              <a:rPr lang="en-US" sz="1800" dirty="0">
                <a:solidFill>
                  <a:srgbClr val="FFFFFF"/>
                </a:solidFill>
                <a:latin typeface="Calibri" pitchFamily="34" charset="0"/>
                <a:ea typeface="Calibri" pitchFamily="34" charset="-122"/>
                <a:cs typeface="Calibri" pitchFamily="34" charset="-120"/>
              </a:rPr>
              <a:t>Ahmed Khairy</a:t>
            </a:r>
            <a:r>
              <a:rPr lang="en-US" dirty="0">
                <a:solidFill>
                  <a:srgbClr val="FFFFFF"/>
                </a:solidFill>
                <a:latin typeface="Calibri" pitchFamily="34" charset="0"/>
                <a:ea typeface="Calibri" pitchFamily="34" charset="-122"/>
                <a:cs typeface="Calibri" pitchFamily="34" charset="-120"/>
              </a:rPr>
              <a:t> Abdellatif Abdelsalam</a:t>
            </a:r>
            <a:r>
              <a:rPr lang="en-US" sz="1800" dirty="0">
                <a:solidFill>
                  <a:srgbClr val="FFFFFF"/>
                </a:solidFill>
                <a:latin typeface="Calibri" pitchFamily="34" charset="0"/>
                <a:ea typeface="Calibri" pitchFamily="34" charset="-122"/>
                <a:cs typeface="Calibri" pitchFamily="34" charset="-120"/>
              </a:rPr>
              <a:t>
</a:t>
            </a:r>
            <a:r>
              <a:rPr lang="en-US" sz="1800" b="1" dirty="0">
                <a:solidFill>
                  <a:srgbClr val="FFFFFF"/>
                </a:solidFill>
                <a:latin typeface="Calibri" pitchFamily="34" charset="0"/>
                <a:ea typeface="Calibri" pitchFamily="34" charset="-122"/>
                <a:cs typeface="Calibri" pitchFamily="34" charset="-120"/>
              </a:rPr>
              <a:t>Matric No: </a:t>
            </a:r>
            <a:r>
              <a:rPr lang="en-US" sz="1800" dirty="0">
                <a:solidFill>
                  <a:srgbClr val="FFFFFF"/>
                </a:solidFill>
                <a:latin typeface="Calibri" pitchFamily="34" charset="0"/>
                <a:ea typeface="Calibri" pitchFamily="34" charset="-122"/>
                <a:cs typeface="Calibri" pitchFamily="34" charset="-120"/>
              </a:rPr>
              <a:t>A19EC4044
</a:t>
            </a:r>
            <a:r>
              <a:rPr lang="en-US" sz="1800" b="1" dirty="0">
                <a:solidFill>
                  <a:srgbClr val="FFFFFF"/>
                </a:solidFill>
                <a:latin typeface="Calibri" pitchFamily="34" charset="0"/>
                <a:ea typeface="Calibri" pitchFamily="34" charset="-122"/>
                <a:cs typeface="Calibri" pitchFamily="34" charset="-120"/>
              </a:rPr>
              <a:t>Faculty Supervisors: </a:t>
            </a:r>
            <a:r>
              <a:rPr lang="en-US" sz="1800" dirty="0">
                <a:solidFill>
                  <a:srgbClr val="FFFFFF"/>
                </a:solidFill>
                <a:latin typeface="Calibri" pitchFamily="34" charset="0"/>
                <a:ea typeface="Calibri" pitchFamily="34" charset="-122"/>
                <a:cs typeface="Calibri" pitchFamily="34" charset="-120"/>
              </a:rPr>
              <a:t>Dr. Shahliza Binti Abd Halim</a:t>
            </a:r>
            <a:endParaRPr lang="en-US" sz="1800" dirty="0"/>
          </a:p>
          <a:p>
            <a:pPr marL="0" indent="0">
              <a:buNone/>
            </a:pPr>
            <a:r>
              <a:rPr lang="en-US" sz="1800" dirty="0">
                <a:solidFill>
                  <a:srgbClr val="FFFFFF"/>
                </a:solidFill>
                <a:latin typeface="Calibri" pitchFamily="34" charset="0"/>
                <a:ea typeface="Calibri" pitchFamily="34" charset="-122"/>
                <a:cs typeface="Calibri" pitchFamily="34" charset="-120"/>
              </a:rPr>
              <a:t>Ts. Dr. Nor Azizah Binti Sa’adon</a:t>
            </a:r>
            <a:endParaRPr lang="en-US" sz="1800" dirty="0"/>
          </a:p>
        </p:txBody>
      </p:sp>
      <p:sp>
        <p:nvSpPr>
          <p:cNvPr id="7" name="Text 5"/>
          <p:cNvSpPr/>
          <p:nvPr/>
        </p:nvSpPr>
        <p:spPr>
          <a:xfrm>
            <a:off x="548640" y="6263640"/>
            <a:ext cx="10972800" cy="457200"/>
          </a:xfrm>
          <a:prstGeom prst="rect">
            <a:avLst/>
          </a:prstGeom>
          <a:noFill/>
          <a:ln/>
        </p:spPr>
        <p:txBody>
          <a:bodyPr wrap="square" rtlCol="0" anchor="ctr"/>
          <a:lstStyle/>
          <a:p>
            <a:pPr marL="0" indent="0">
              <a:buNone/>
            </a:pPr>
            <a:r>
              <a:rPr lang="en-US" sz="1400" i="1" dirty="0">
                <a:solidFill>
                  <a:srgbClr val="FFFFFF"/>
                </a:solidFill>
                <a:latin typeface="Calibri" pitchFamily="34" charset="0"/>
                <a:ea typeface="Calibri" pitchFamily="34" charset="-122"/>
                <a:cs typeface="Calibri" pitchFamily="34" charset="-120"/>
              </a:rPr>
              <a:t>Development of Web-Based Systems at SERG, UTM</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822960"/>
          </a:xfrm>
          <a:prstGeom prst="rect">
            <a:avLst/>
          </a:prstGeom>
          <a:solidFill>
            <a:srgbClr val="8B0F3E"/>
          </a:solidFill>
          <a:ln/>
        </p:spPr>
        <p:txBody>
          <a:bodyPr/>
          <a:lstStyle/>
          <a:p>
            <a:endParaRPr lang="en-001"/>
          </a:p>
        </p:txBody>
      </p:sp>
      <p:sp>
        <p:nvSpPr>
          <p:cNvPr id="3" name="Text 1"/>
          <p:cNvSpPr/>
          <p:nvPr/>
        </p:nvSpPr>
        <p:spPr>
          <a:xfrm>
            <a:off x="457200" y="137160"/>
            <a:ext cx="10972800" cy="640080"/>
          </a:xfrm>
          <a:prstGeom prst="rect">
            <a:avLst/>
          </a:prstGeom>
          <a:noFill/>
          <a:ln/>
        </p:spPr>
        <p:txBody>
          <a:bodyPr wrap="square" lIns="0" tIns="0" rIns="0" bIns="0"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03  </a:t>
            </a:r>
            <a:r>
              <a:rPr lang="en-US" sz="2400" b="1" dirty="0">
                <a:solidFill>
                  <a:srgbClr val="FFFFFF"/>
                </a:solidFill>
                <a:latin typeface="Cambria" pitchFamily="34" charset="0"/>
                <a:ea typeface="Cambria" pitchFamily="34" charset="-122"/>
                <a:cs typeface="Cambria" pitchFamily="34" charset="-120"/>
              </a:rPr>
              <a:t>Internship Projects</a:t>
            </a:r>
            <a:endParaRPr lang="en-US" sz="2200" dirty="0"/>
          </a:p>
        </p:txBody>
      </p:sp>
      <p:sp>
        <p:nvSpPr>
          <p:cNvPr id="4" name="Text 2"/>
          <p:cNvSpPr/>
          <p:nvPr/>
        </p:nvSpPr>
        <p:spPr>
          <a:xfrm>
            <a:off x="457200" y="914400"/>
            <a:ext cx="10972800" cy="457200"/>
          </a:xfrm>
          <a:prstGeom prst="rect">
            <a:avLst/>
          </a:prstGeom>
          <a:noFill/>
          <a:ln/>
        </p:spPr>
        <p:txBody>
          <a:bodyPr wrap="square" lIns="0" tIns="0" rIns="0" bIns="0" rtlCol="0" anchor="ctr"/>
          <a:lstStyle/>
          <a:p>
            <a:pPr marL="0" indent="0">
              <a:buNone/>
            </a:pPr>
            <a:r>
              <a:rPr lang="en-US" sz="2000" b="1" dirty="0">
                <a:solidFill>
                  <a:srgbClr val="1F2A44"/>
                </a:solidFill>
                <a:latin typeface="Cambria" pitchFamily="34" charset="0"/>
                <a:ea typeface="Cambria" pitchFamily="34" charset="-122"/>
                <a:cs typeface="Cambria" pitchFamily="34" charset="-120"/>
              </a:rPr>
              <a:t>Tools and technologies applied</a:t>
            </a:r>
            <a:endParaRPr lang="en-US" sz="2000" dirty="0"/>
          </a:p>
        </p:txBody>
      </p:sp>
      <p:sp>
        <p:nvSpPr>
          <p:cNvPr id="5" name="Shape 3"/>
          <p:cNvSpPr/>
          <p:nvPr/>
        </p:nvSpPr>
        <p:spPr>
          <a:xfrm>
            <a:off x="548640" y="1828800"/>
            <a:ext cx="2743200" cy="4297680"/>
          </a:xfrm>
          <a:prstGeom prst="roundRect">
            <a:avLst>
              <a:gd name="adj" fmla="val 3333"/>
            </a:avLst>
          </a:prstGeom>
          <a:solidFill>
            <a:srgbClr val="8B0F3E"/>
          </a:solidFill>
          <a:ln w="12700">
            <a:solidFill>
              <a:srgbClr val="8B0F3E"/>
            </a:solidFill>
            <a:prstDash val="solid"/>
          </a:ln>
        </p:spPr>
        <p:txBody>
          <a:bodyPr/>
          <a:lstStyle/>
          <a:p>
            <a:endParaRPr lang="en-001"/>
          </a:p>
        </p:txBody>
      </p:sp>
      <p:sp>
        <p:nvSpPr>
          <p:cNvPr id="6" name="Text 4"/>
          <p:cNvSpPr/>
          <p:nvPr/>
        </p:nvSpPr>
        <p:spPr>
          <a:xfrm>
            <a:off x="548640" y="1920240"/>
            <a:ext cx="2743200" cy="548640"/>
          </a:xfrm>
          <a:prstGeom prst="rect">
            <a:avLst/>
          </a:prstGeom>
          <a:noFill/>
          <a:ln/>
        </p:spPr>
        <p:txBody>
          <a:bodyPr wrap="square" rtlCol="0" anchor="ctr"/>
          <a:lstStyle/>
          <a:p>
            <a:pPr marL="0" indent="0" algn="ctr">
              <a:buNone/>
            </a:pPr>
            <a:r>
              <a:rPr lang="en-US" sz="2000" b="1" dirty="0">
                <a:solidFill>
                  <a:srgbClr val="FFFFFF"/>
                </a:solidFill>
                <a:latin typeface="Cambria" pitchFamily="34" charset="0"/>
                <a:ea typeface="Cambria" pitchFamily="34" charset="-122"/>
                <a:cs typeface="Cambria" pitchFamily="34" charset="-120"/>
              </a:rPr>
              <a:t>Frontend</a:t>
            </a:r>
            <a:endParaRPr lang="en-US" sz="2000" dirty="0"/>
          </a:p>
        </p:txBody>
      </p:sp>
      <p:sp>
        <p:nvSpPr>
          <p:cNvPr id="7" name="Text 5"/>
          <p:cNvSpPr/>
          <p:nvPr/>
        </p:nvSpPr>
        <p:spPr>
          <a:xfrm>
            <a:off x="731520" y="2606040"/>
            <a:ext cx="2468880" cy="3383280"/>
          </a:xfrm>
          <a:prstGeom prst="rect">
            <a:avLst/>
          </a:prstGeom>
          <a:noFill/>
          <a:ln/>
        </p:spPr>
        <p:txBody>
          <a:bodyPr wrap="square" rtlCol="0" anchor="ctr"/>
          <a:lstStyle/>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HTML5</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CSS3</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Vanilla JavaScript</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pdf.js</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Tesseract.js</a:t>
            </a:r>
            <a:endParaRPr lang="en-US" sz="1400" dirty="0"/>
          </a:p>
        </p:txBody>
      </p:sp>
      <p:sp>
        <p:nvSpPr>
          <p:cNvPr id="8" name="Shape 6"/>
          <p:cNvSpPr/>
          <p:nvPr/>
        </p:nvSpPr>
        <p:spPr>
          <a:xfrm>
            <a:off x="3474720" y="1828800"/>
            <a:ext cx="2743200" cy="4297680"/>
          </a:xfrm>
          <a:prstGeom prst="roundRect">
            <a:avLst>
              <a:gd name="adj" fmla="val 3333"/>
            </a:avLst>
          </a:prstGeom>
          <a:solidFill>
            <a:srgbClr val="8B0F3E"/>
          </a:solidFill>
          <a:ln w="12700">
            <a:solidFill>
              <a:srgbClr val="8B0F3E"/>
            </a:solidFill>
            <a:prstDash val="solid"/>
          </a:ln>
        </p:spPr>
        <p:txBody>
          <a:bodyPr/>
          <a:lstStyle/>
          <a:p>
            <a:endParaRPr lang="en-001"/>
          </a:p>
        </p:txBody>
      </p:sp>
      <p:sp>
        <p:nvSpPr>
          <p:cNvPr id="9" name="Text 7"/>
          <p:cNvSpPr/>
          <p:nvPr/>
        </p:nvSpPr>
        <p:spPr>
          <a:xfrm>
            <a:off x="3474720" y="1920240"/>
            <a:ext cx="2743200" cy="548640"/>
          </a:xfrm>
          <a:prstGeom prst="rect">
            <a:avLst/>
          </a:prstGeom>
          <a:noFill/>
          <a:ln/>
        </p:spPr>
        <p:txBody>
          <a:bodyPr wrap="square" rtlCol="0" anchor="ctr"/>
          <a:lstStyle/>
          <a:p>
            <a:pPr marL="0" indent="0" algn="ctr">
              <a:buNone/>
            </a:pPr>
            <a:r>
              <a:rPr lang="en-US" sz="2000" b="1" dirty="0">
                <a:solidFill>
                  <a:srgbClr val="FFFFFF"/>
                </a:solidFill>
                <a:latin typeface="Cambria" pitchFamily="34" charset="0"/>
                <a:ea typeface="Cambria" pitchFamily="34" charset="-122"/>
                <a:cs typeface="Cambria" pitchFamily="34" charset="-120"/>
              </a:rPr>
              <a:t>Backend</a:t>
            </a:r>
            <a:endParaRPr lang="en-US" sz="2000" dirty="0"/>
          </a:p>
        </p:txBody>
      </p:sp>
      <p:sp>
        <p:nvSpPr>
          <p:cNvPr id="10" name="Text 8"/>
          <p:cNvSpPr/>
          <p:nvPr/>
        </p:nvSpPr>
        <p:spPr>
          <a:xfrm>
            <a:off x="3657600" y="2606040"/>
            <a:ext cx="2468880" cy="3383280"/>
          </a:xfrm>
          <a:prstGeom prst="rect">
            <a:avLst/>
          </a:prstGeom>
          <a:noFill/>
          <a:ln/>
        </p:spPr>
        <p:txBody>
          <a:bodyPr wrap="square" rtlCol="0" anchor="ctr"/>
          <a:lstStyle/>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n8n Cloud</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REST webhooks</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LangChain agent</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Google Cloud Vision</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Groq (Llama 3.3 70B)</a:t>
            </a:r>
            <a:endParaRPr lang="en-US" sz="1400" dirty="0"/>
          </a:p>
        </p:txBody>
      </p:sp>
      <p:sp>
        <p:nvSpPr>
          <p:cNvPr id="11" name="Shape 9"/>
          <p:cNvSpPr/>
          <p:nvPr/>
        </p:nvSpPr>
        <p:spPr>
          <a:xfrm>
            <a:off x="6400800" y="1828800"/>
            <a:ext cx="2743200" cy="4297680"/>
          </a:xfrm>
          <a:prstGeom prst="roundRect">
            <a:avLst>
              <a:gd name="adj" fmla="val 3333"/>
            </a:avLst>
          </a:prstGeom>
          <a:solidFill>
            <a:srgbClr val="8B0F3E"/>
          </a:solidFill>
          <a:ln w="12700">
            <a:solidFill>
              <a:srgbClr val="8B0F3E"/>
            </a:solidFill>
            <a:prstDash val="solid"/>
          </a:ln>
        </p:spPr>
        <p:txBody>
          <a:bodyPr/>
          <a:lstStyle/>
          <a:p>
            <a:endParaRPr lang="en-001"/>
          </a:p>
        </p:txBody>
      </p:sp>
      <p:sp>
        <p:nvSpPr>
          <p:cNvPr id="12" name="Text 10"/>
          <p:cNvSpPr/>
          <p:nvPr/>
        </p:nvSpPr>
        <p:spPr>
          <a:xfrm>
            <a:off x="6400800" y="1920240"/>
            <a:ext cx="2743200" cy="548640"/>
          </a:xfrm>
          <a:prstGeom prst="rect">
            <a:avLst/>
          </a:prstGeom>
          <a:noFill/>
          <a:ln/>
        </p:spPr>
        <p:txBody>
          <a:bodyPr wrap="square" rtlCol="0" anchor="ctr"/>
          <a:lstStyle/>
          <a:p>
            <a:pPr marL="0" indent="0" algn="ctr">
              <a:buNone/>
            </a:pPr>
            <a:r>
              <a:rPr lang="en-US" sz="2000" b="1" dirty="0">
                <a:solidFill>
                  <a:srgbClr val="FFFFFF"/>
                </a:solidFill>
                <a:latin typeface="Cambria" pitchFamily="34" charset="0"/>
                <a:ea typeface="Cambria" pitchFamily="34" charset="-122"/>
                <a:cs typeface="Cambria" pitchFamily="34" charset="-120"/>
              </a:rPr>
              <a:t>Database</a:t>
            </a:r>
            <a:endParaRPr lang="en-US" sz="2000" dirty="0"/>
          </a:p>
        </p:txBody>
      </p:sp>
      <p:sp>
        <p:nvSpPr>
          <p:cNvPr id="13" name="Text 11"/>
          <p:cNvSpPr/>
          <p:nvPr/>
        </p:nvSpPr>
        <p:spPr>
          <a:xfrm>
            <a:off x="6583680" y="2606040"/>
            <a:ext cx="2468880" cy="3383280"/>
          </a:xfrm>
          <a:prstGeom prst="rect">
            <a:avLst/>
          </a:prstGeom>
          <a:noFill/>
          <a:ln/>
        </p:spPr>
        <p:txBody>
          <a:bodyPr wrap="square" rtlCol="0" anchor="ctr"/>
          <a:lstStyle/>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Supabase Postgres</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Row Level Security</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JSONB columns</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Supabase Auth</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JWT</a:t>
            </a:r>
            <a:endParaRPr lang="en-US" sz="1400" dirty="0"/>
          </a:p>
        </p:txBody>
      </p:sp>
      <p:sp>
        <p:nvSpPr>
          <p:cNvPr id="14" name="Shape 12"/>
          <p:cNvSpPr/>
          <p:nvPr/>
        </p:nvSpPr>
        <p:spPr>
          <a:xfrm>
            <a:off x="9326880" y="1828800"/>
            <a:ext cx="2743200" cy="4297680"/>
          </a:xfrm>
          <a:prstGeom prst="roundRect">
            <a:avLst>
              <a:gd name="adj" fmla="val 3333"/>
            </a:avLst>
          </a:prstGeom>
          <a:solidFill>
            <a:srgbClr val="8B0F3E"/>
          </a:solidFill>
          <a:ln w="12700">
            <a:solidFill>
              <a:srgbClr val="8B0F3E"/>
            </a:solidFill>
            <a:prstDash val="solid"/>
          </a:ln>
        </p:spPr>
        <p:txBody>
          <a:bodyPr/>
          <a:lstStyle/>
          <a:p>
            <a:endParaRPr lang="en-001"/>
          </a:p>
        </p:txBody>
      </p:sp>
      <p:sp>
        <p:nvSpPr>
          <p:cNvPr id="15" name="Text 13"/>
          <p:cNvSpPr/>
          <p:nvPr/>
        </p:nvSpPr>
        <p:spPr>
          <a:xfrm>
            <a:off x="9326880" y="1920240"/>
            <a:ext cx="2743200" cy="548640"/>
          </a:xfrm>
          <a:prstGeom prst="rect">
            <a:avLst/>
          </a:prstGeom>
          <a:noFill/>
          <a:ln/>
        </p:spPr>
        <p:txBody>
          <a:bodyPr wrap="square" rtlCol="0" anchor="ctr"/>
          <a:lstStyle/>
          <a:p>
            <a:pPr marL="0" indent="0" algn="ctr">
              <a:buNone/>
            </a:pPr>
            <a:r>
              <a:rPr lang="en-US" sz="2000" b="1" dirty="0">
                <a:solidFill>
                  <a:srgbClr val="FFFFFF"/>
                </a:solidFill>
                <a:latin typeface="Cambria" pitchFamily="34" charset="0"/>
                <a:ea typeface="Cambria" pitchFamily="34" charset="-122"/>
                <a:cs typeface="Cambria" pitchFamily="34" charset="-120"/>
              </a:rPr>
              <a:t>Tools</a:t>
            </a:r>
            <a:endParaRPr lang="en-US" sz="2000" dirty="0"/>
          </a:p>
        </p:txBody>
      </p:sp>
      <p:sp>
        <p:nvSpPr>
          <p:cNvPr id="16" name="Text 14"/>
          <p:cNvSpPr/>
          <p:nvPr/>
        </p:nvSpPr>
        <p:spPr>
          <a:xfrm>
            <a:off x="9509760" y="2606040"/>
            <a:ext cx="2468880" cy="3383280"/>
          </a:xfrm>
          <a:prstGeom prst="rect">
            <a:avLst/>
          </a:prstGeom>
          <a:noFill/>
          <a:ln/>
        </p:spPr>
        <p:txBody>
          <a:bodyPr wrap="square" rtlCol="0" anchor="ctr"/>
          <a:lstStyle/>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Git</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VS Code</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Postman</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Chrome DevTools</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Microsoft Word / Excel</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822960"/>
          </a:xfrm>
          <a:prstGeom prst="rect">
            <a:avLst/>
          </a:prstGeom>
          <a:solidFill>
            <a:srgbClr val="8B0F3E"/>
          </a:solidFill>
          <a:ln/>
        </p:spPr>
        <p:txBody>
          <a:bodyPr/>
          <a:lstStyle/>
          <a:p>
            <a:endParaRPr lang="en-001"/>
          </a:p>
        </p:txBody>
      </p:sp>
      <p:sp>
        <p:nvSpPr>
          <p:cNvPr id="3" name="Text 1"/>
          <p:cNvSpPr/>
          <p:nvPr/>
        </p:nvSpPr>
        <p:spPr>
          <a:xfrm>
            <a:off x="457200" y="137160"/>
            <a:ext cx="10972800" cy="640080"/>
          </a:xfrm>
          <a:prstGeom prst="rect">
            <a:avLst/>
          </a:prstGeom>
          <a:noFill/>
          <a:ln/>
        </p:spPr>
        <p:txBody>
          <a:bodyPr wrap="square" lIns="0" tIns="0" rIns="0" bIns="0"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04  </a:t>
            </a:r>
            <a:r>
              <a:rPr lang="en-US" sz="2400" b="1" dirty="0">
                <a:solidFill>
                  <a:srgbClr val="FFFFFF"/>
                </a:solidFill>
                <a:latin typeface="Cambria" pitchFamily="34" charset="0"/>
                <a:ea typeface="Cambria" pitchFamily="34" charset="-122"/>
                <a:cs typeface="Cambria" pitchFamily="34" charset="-120"/>
              </a:rPr>
              <a:t>What I’ve Learned</a:t>
            </a:r>
            <a:endParaRPr lang="en-US" sz="2200" dirty="0"/>
          </a:p>
        </p:txBody>
      </p:sp>
      <p:sp>
        <p:nvSpPr>
          <p:cNvPr id="4" name="Text 2"/>
          <p:cNvSpPr/>
          <p:nvPr/>
        </p:nvSpPr>
        <p:spPr>
          <a:xfrm>
            <a:off x="457200" y="914400"/>
            <a:ext cx="10972800" cy="457200"/>
          </a:xfrm>
          <a:prstGeom prst="rect">
            <a:avLst/>
          </a:prstGeom>
          <a:noFill/>
          <a:ln/>
        </p:spPr>
        <p:txBody>
          <a:bodyPr wrap="square" lIns="0" tIns="0" rIns="0" bIns="0" rtlCol="0" anchor="ctr"/>
          <a:lstStyle/>
          <a:p>
            <a:pPr marL="0" indent="0">
              <a:buNone/>
            </a:pPr>
            <a:r>
              <a:rPr lang="en-US" sz="2000" b="1" dirty="0">
                <a:solidFill>
                  <a:srgbClr val="1F2A44"/>
                </a:solidFill>
                <a:latin typeface="Cambria" pitchFamily="34" charset="0"/>
                <a:ea typeface="Cambria" pitchFamily="34" charset="-122"/>
                <a:cs typeface="Cambria" pitchFamily="34" charset="-120"/>
              </a:rPr>
              <a:t>Technical skills gained</a:t>
            </a:r>
            <a:endParaRPr lang="en-US" sz="2000" dirty="0"/>
          </a:p>
        </p:txBody>
      </p:sp>
      <p:sp>
        <p:nvSpPr>
          <p:cNvPr id="5" name="Shape 3"/>
          <p:cNvSpPr/>
          <p:nvPr/>
        </p:nvSpPr>
        <p:spPr>
          <a:xfrm>
            <a:off x="548640" y="1828800"/>
            <a:ext cx="5486400" cy="1280160"/>
          </a:xfrm>
          <a:prstGeom prst="roundRect">
            <a:avLst>
              <a:gd name="adj" fmla="val 7143"/>
            </a:avLst>
          </a:prstGeom>
          <a:solidFill>
            <a:srgbClr val="F1F1F1"/>
          </a:solidFill>
          <a:ln w="12700">
            <a:solidFill>
              <a:srgbClr val="F1F1F1"/>
            </a:solidFill>
            <a:prstDash val="solid"/>
          </a:ln>
        </p:spPr>
        <p:txBody>
          <a:bodyPr/>
          <a:lstStyle/>
          <a:p>
            <a:endParaRPr lang="en-001"/>
          </a:p>
        </p:txBody>
      </p:sp>
      <p:sp>
        <p:nvSpPr>
          <p:cNvPr id="6" name="Text 4"/>
          <p:cNvSpPr/>
          <p:nvPr/>
        </p:nvSpPr>
        <p:spPr>
          <a:xfrm>
            <a:off x="731520" y="1920240"/>
            <a:ext cx="5120640" cy="365760"/>
          </a:xfrm>
          <a:prstGeom prst="rect">
            <a:avLst/>
          </a:prstGeom>
          <a:noFill/>
          <a:ln/>
        </p:spPr>
        <p:txBody>
          <a:bodyPr wrap="square" rtlCol="0" anchor="ctr"/>
          <a:lstStyle/>
          <a:p>
            <a:pPr marL="0" indent="0">
              <a:buNone/>
            </a:pPr>
            <a:r>
              <a:rPr lang="en-US" sz="1500" b="1" dirty="0">
                <a:solidFill>
                  <a:srgbClr val="8B0F3E"/>
                </a:solidFill>
                <a:latin typeface="Cambria" pitchFamily="34" charset="0"/>
                <a:ea typeface="Cambria" pitchFamily="34" charset="-122"/>
                <a:cs typeface="Cambria" pitchFamily="34" charset="-120"/>
              </a:rPr>
              <a:t>Full-stack Architecture</a:t>
            </a:r>
            <a:endParaRPr lang="en-US" sz="1500" dirty="0"/>
          </a:p>
        </p:txBody>
      </p:sp>
      <p:sp>
        <p:nvSpPr>
          <p:cNvPr id="7" name="Text 5"/>
          <p:cNvSpPr/>
          <p:nvPr/>
        </p:nvSpPr>
        <p:spPr>
          <a:xfrm>
            <a:off x="731520" y="2331720"/>
            <a:ext cx="5120640" cy="777240"/>
          </a:xfrm>
          <a:prstGeom prst="rect">
            <a:avLst/>
          </a:prstGeom>
          <a:noFill/>
          <a:ln/>
        </p:spPr>
        <p:txBody>
          <a:bodyPr wrap="square" rtlCol="0" anchor="t"/>
          <a:lstStyle/>
          <a:p>
            <a:pPr marL="0" indent="0">
              <a:buNone/>
            </a:pPr>
            <a:r>
              <a:rPr lang="en-US" sz="1200" dirty="0">
                <a:solidFill>
                  <a:srgbClr val="1F2A44"/>
                </a:solidFill>
                <a:latin typeface="Calibri" pitchFamily="34" charset="0"/>
                <a:ea typeface="Calibri" pitchFamily="34" charset="-122"/>
                <a:cs typeface="Calibri" pitchFamily="34" charset="-120"/>
              </a:rPr>
              <a:t>Owning a system end-to-end changes design choices. Every UI decision touched a webhook and a schema, and vice versa.</a:t>
            </a:r>
            <a:endParaRPr lang="en-US" sz="1200" dirty="0"/>
          </a:p>
        </p:txBody>
      </p:sp>
      <p:sp>
        <p:nvSpPr>
          <p:cNvPr id="8" name="Shape 6"/>
          <p:cNvSpPr/>
          <p:nvPr/>
        </p:nvSpPr>
        <p:spPr>
          <a:xfrm>
            <a:off x="6309360" y="1828800"/>
            <a:ext cx="5486400" cy="1280160"/>
          </a:xfrm>
          <a:prstGeom prst="roundRect">
            <a:avLst>
              <a:gd name="adj" fmla="val 7143"/>
            </a:avLst>
          </a:prstGeom>
          <a:solidFill>
            <a:srgbClr val="F1F1F1"/>
          </a:solidFill>
          <a:ln w="12700">
            <a:solidFill>
              <a:srgbClr val="F1F1F1"/>
            </a:solidFill>
            <a:prstDash val="solid"/>
          </a:ln>
        </p:spPr>
        <p:txBody>
          <a:bodyPr/>
          <a:lstStyle/>
          <a:p>
            <a:endParaRPr lang="en-001"/>
          </a:p>
        </p:txBody>
      </p:sp>
      <p:sp>
        <p:nvSpPr>
          <p:cNvPr id="9" name="Text 7"/>
          <p:cNvSpPr/>
          <p:nvPr/>
        </p:nvSpPr>
        <p:spPr>
          <a:xfrm>
            <a:off x="6492240" y="1920240"/>
            <a:ext cx="5120640" cy="365760"/>
          </a:xfrm>
          <a:prstGeom prst="rect">
            <a:avLst/>
          </a:prstGeom>
          <a:noFill/>
          <a:ln/>
        </p:spPr>
        <p:txBody>
          <a:bodyPr wrap="square" rtlCol="0" anchor="ctr"/>
          <a:lstStyle/>
          <a:p>
            <a:pPr marL="0" indent="0">
              <a:buNone/>
            </a:pPr>
            <a:r>
              <a:rPr lang="en-US" sz="1500" b="1" dirty="0">
                <a:solidFill>
                  <a:srgbClr val="8B0F3E"/>
                </a:solidFill>
                <a:latin typeface="Cambria" pitchFamily="34" charset="0"/>
                <a:ea typeface="Cambria" pitchFamily="34" charset="-122"/>
                <a:cs typeface="Cambria" pitchFamily="34" charset="-120"/>
              </a:rPr>
              <a:t>Workflow Automation</a:t>
            </a:r>
            <a:endParaRPr lang="en-US" sz="1500" dirty="0"/>
          </a:p>
        </p:txBody>
      </p:sp>
      <p:sp>
        <p:nvSpPr>
          <p:cNvPr id="10" name="Text 8"/>
          <p:cNvSpPr/>
          <p:nvPr/>
        </p:nvSpPr>
        <p:spPr>
          <a:xfrm>
            <a:off x="6492240" y="2331720"/>
            <a:ext cx="5120640" cy="777240"/>
          </a:xfrm>
          <a:prstGeom prst="rect">
            <a:avLst/>
          </a:prstGeom>
          <a:noFill/>
          <a:ln/>
        </p:spPr>
        <p:txBody>
          <a:bodyPr wrap="square" rtlCol="0" anchor="t"/>
          <a:lstStyle/>
          <a:p>
            <a:pPr marL="0" indent="0">
              <a:buNone/>
            </a:pPr>
            <a:r>
              <a:rPr lang="en-US" sz="1200" dirty="0">
                <a:solidFill>
                  <a:srgbClr val="1F2A44"/>
                </a:solidFill>
                <a:latin typeface="Calibri" pitchFamily="34" charset="0"/>
                <a:ea typeface="Calibri" pitchFamily="34" charset="-122"/>
                <a:cs typeface="Calibri" pitchFamily="34" charset="-120"/>
              </a:rPr>
              <a:t>Building 22 endpoints as n8n workflows made backend logic visible and modular. Trade-off: harder to unit-test than plain code.</a:t>
            </a:r>
            <a:endParaRPr lang="en-US" sz="1200" dirty="0"/>
          </a:p>
        </p:txBody>
      </p:sp>
      <p:sp>
        <p:nvSpPr>
          <p:cNvPr id="11" name="Shape 9"/>
          <p:cNvSpPr/>
          <p:nvPr/>
        </p:nvSpPr>
        <p:spPr>
          <a:xfrm>
            <a:off x="548640" y="3291840"/>
            <a:ext cx="5486400" cy="1280160"/>
          </a:xfrm>
          <a:prstGeom prst="roundRect">
            <a:avLst>
              <a:gd name="adj" fmla="val 7143"/>
            </a:avLst>
          </a:prstGeom>
          <a:solidFill>
            <a:srgbClr val="F1F1F1"/>
          </a:solidFill>
          <a:ln w="12700">
            <a:solidFill>
              <a:srgbClr val="F1F1F1"/>
            </a:solidFill>
            <a:prstDash val="solid"/>
          </a:ln>
        </p:spPr>
        <p:txBody>
          <a:bodyPr/>
          <a:lstStyle/>
          <a:p>
            <a:endParaRPr lang="en-001"/>
          </a:p>
        </p:txBody>
      </p:sp>
      <p:sp>
        <p:nvSpPr>
          <p:cNvPr id="12" name="Text 10"/>
          <p:cNvSpPr/>
          <p:nvPr/>
        </p:nvSpPr>
        <p:spPr>
          <a:xfrm>
            <a:off x="731520" y="3383280"/>
            <a:ext cx="5120640" cy="365760"/>
          </a:xfrm>
          <a:prstGeom prst="rect">
            <a:avLst/>
          </a:prstGeom>
          <a:noFill/>
          <a:ln/>
        </p:spPr>
        <p:txBody>
          <a:bodyPr wrap="square" rtlCol="0" anchor="ctr"/>
          <a:lstStyle/>
          <a:p>
            <a:pPr marL="0" indent="0">
              <a:buNone/>
            </a:pPr>
            <a:r>
              <a:rPr lang="en-US" sz="1500" b="1" dirty="0">
                <a:solidFill>
                  <a:srgbClr val="8B0F3E"/>
                </a:solidFill>
                <a:latin typeface="Cambria" pitchFamily="34" charset="0"/>
                <a:ea typeface="Cambria" pitchFamily="34" charset="-122"/>
                <a:cs typeface="Cambria" pitchFamily="34" charset="-120"/>
              </a:rPr>
              <a:t>Relational Schema Design</a:t>
            </a:r>
            <a:endParaRPr lang="en-US" sz="1500" dirty="0"/>
          </a:p>
        </p:txBody>
      </p:sp>
      <p:sp>
        <p:nvSpPr>
          <p:cNvPr id="13" name="Text 11"/>
          <p:cNvSpPr/>
          <p:nvPr/>
        </p:nvSpPr>
        <p:spPr>
          <a:xfrm>
            <a:off x="731520" y="3794760"/>
            <a:ext cx="5120640" cy="777240"/>
          </a:xfrm>
          <a:prstGeom prst="rect">
            <a:avLst/>
          </a:prstGeom>
          <a:noFill/>
          <a:ln/>
        </p:spPr>
        <p:txBody>
          <a:bodyPr wrap="square" rtlCol="0" anchor="t"/>
          <a:lstStyle/>
          <a:p>
            <a:pPr marL="0" indent="0">
              <a:buNone/>
            </a:pPr>
            <a:r>
              <a:rPr lang="en-US" sz="1200" dirty="0">
                <a:solidFill>
                  <a:srgbClr val="1F2A44"/>
                </a:solidFill>
                <a:latin typeface="Calibri" pitchFamily="34" charset="0"/>
                <a:ea typeface="Calibri" pitchFamily="34" charset="-122"/>
                <a:cs typeface="Calibri" pitchFamily="34" charset="-120"/>
              </a:rPr>
              <a:t>Migrating from MongoDB to Supabase Postgres forced clean normalisation, foreign keys, and later, Row Level Security policies.</a:t>
            </a:r>
            <a:endParaRPr lang="en-US" sz="1200" dirty="0"/>
          </a:p>
        </p:txBody>
      </p:sp>
      <p:sp>
        <p:nvSpPr>
          <p:cNvPr id="14" name="Shape 12"/>
          <p:cNvSpPr/>
          <p:nvPr/>
        </p:nvSpPr>
        <p:spPr>
          <a:xfrm>
            <a:off x="6309360" y="3291840"/>
            <a:ext cx="5486400" cy="1280160"/>
          </a:xfrm>
          <a:prstGeom prst="roundRect">
            <a:avLst>
              <a:gd name="adj" fmla="val 7143"/>
            </a:avLst>
          </a:prstGeom>
          <a:solidFill>
            <a:srgbClr val="F1F1F1"/>
          </a:solidFill>
          <a:ln w="12700">
            <a:solidFill>
              <a:srgbClr val="F1F1F1"/>
            </a:solidFill>
            <a:prstDash val="solid"/>
          </a:ln>
        </p:spPr>
        <p:txBody>
          <a:bodyPr/>
          <a:lstStyle/>
          <a:p>
            <a:endParaRPr lang="en-001"/>
          </a:p>
        </p:txBody>
      </p:sp>
      <p:sp>
        <p:nvSpPr>
          <p:cNvPr id="15" name="Text 13"/>
          <p:cNvSpPr/>
          <p:nvPr/>
        </p:nvSpPr>
        <p:spPr>
          <a:xfrm>
            <a:off x="6492240" y="3383280"/>
            <a:ext cx="5120640" cy="365760"/>
          </a:xfrm>
          <a:prstGeom prst="rect">
            <a:avLst/>
          </a:prstGeom>
          <a:noFill/>
          <a:ln/>
        </p:spPr>
        <p:txBody>
          <a:bodyPr wrap="square" rtlCol="0" anchor="ctr"/>
          <a:lstStyle/>
          <a:p>
            <a:pPr marL="0" indent="0">
              <a:buNone/>
            </a:pPr>
            <a:r>
              <a:rPr lang="en-US" sz="1500" b="1" dirty="0">
                <a:solidFill>
                  <a:srgbClr val="8B0F3E"/>
                </a:solidFill>
                <a:latin typeface="Cambria" pitchFamily="34" charset="0"/>
                <a:ea typeface="Cambria" pitchFamily="34" charset="-122"/>
                <a:cs typeface="Cambria" pitchFamily="34" charset="-120"/>
              </a:rPr>
              <a:t>LLM Integration</a:t>
            </a:r>
            <a:endParaRPr lang="en-US" sz="1500" dirty="0"/>
          </a:p>
        </p:txBody>
      </p:sp>
      <p:sp>
        <p:nvSpPr>
          <p:cNvPr id="16" name="Text 14"/>
          <p:cNvSpPr/>
          <p:nvPr/>
        </p:nvSpPr>
        <p:spPr>
          <a:xfrm>
            <a:off x="6492240" y="3794760"/>
            <a:ext cx="5120640" cy="777240"/>
          </a:xfrm>
          <a:prstGeom prst="rect">
            <a:avLst/>
          </a:prstGeom>
          <a:noFill/>
          <a:ln/>
        </p:spPr>
        <p:txBody>
          <a:bodyPr wrap="square" rtlCol="0" anchor="t"/>
          <a:lstStyle/>
          <a:p>
            <a:pPr marL="0" indent="0">
              <a:buNone/>
            </a:pPr>
            <a:r>
              <a:rPr lang="en-US" sz="1200" dirty="0">
                <a:solidFill>
                  <a:srgbClr val="1F2A44"/>
                </a:solidFill>
                <a:latin typeface="Calibri" pitchFamily="34" charset="0"/>
                <a:ea typeface="Calibri" pitchFamily="34" charset="-122"/>
                <a:cs typeface="Calibri" pitchFamily="34" charset="-120"/>
              </a:rPr>
              <a:t>Wrapped Groq Llama 3.3 as a Structured matcher for credit transfer, then as a LangChain agent for chat. Prompting became a first-class engineering skill.</a:t>
            </a:r>
            <a:endParaRPr lang="en-US" sz="1200" dirty="0"/>
          </a:p>
        </p:txBody>
      </p:sp>
      <p:sp>
        <p:nvSpPr>
          <p:cNvPr id="17" name="Shape 15"/>
          <p:cNvSpPr/>
          <p:nvPr/>
        </p:nvSpPr>
        <p:spPr>
          <a:xfrm>
            <a:off x="548640" y="4754880"/>
            <a:ext cx="5486400" cy="1280160"/>
          </a:xfrm>
          <a:prstGeom prst="roundRect">
            <a:avLst>
              <a:gd name="adj" fmla="val 7143"/>
            </a:avLst>
          </a:prstGeom>
          <a:solidFill>
            <a:srgbClr val="F1F1F1"/>
          </a:solidFill>
          <a:ln w="12700">
            <a:solidFill>
              <a:srgbClr val="F1F1F1"/>
            </a:solidFill>
            <a:prstDash val="solid"/>
          </a:ln>
        </p:spPr>
        <p:txBody>
          <a:bodyPr/>
          <a:lstStyle/>
          <a:p>
            <a:endParaRPr lang="en-001"/>
          </a:p>
        </p:txBody>
      </p:sp>
      <p:sp>
        <p:nvSpPr>
          <p:cNvPr id="18" name="Text 16"/>
          <p:cNvSpPr/>
          <p:nvPr/>
        </p:nvSpPr>
        <p:spPr>
          <a:xfrm>
            <a:off x="731520" y="4846320"/>
            <a:ext cx="5120640" cy="365760"/>
          </a:xfrm>
          <a:prstGeom prst="rect">
            <a:avLst/>
          </a:prstGeom>
          <a:noFill/>
          <a:ln/>
        </p:spPr>
        <p:txBody>
          <a:bodyPr wrap="square" rtlCol="0" anchor="ctr"/>
          <a:lstStyle/>
          <a:p>
            <a:pPr marL="0" indent="0">
              <a:buNone/>
            </a:pPr>
            <a:r>
              <a:rPr lang="en-US" sz="1500" b="1" dirty="0">
                <a:solidFill>
                  <a:srgbClr val="8B0F3E"/>
                </a:solidFill>
                <a:latin typeface="Cambria" pitchFamily="34" charset="0"/>
                <a:ea typeface="Cambria" pitchFamily="34" charset="-122"/>
                <a:cs typeface="Cambria" pitchFamily="34" charset="-120"/>
              </a:rPr>
              <a:t>Client-side OCR</a:t>
            </a:r>
            <a:endParaRPr lang="en-US" sz="1500" dirty="0"/>
          </a:p>
        </p:txBody>
      </p:sp>
      <p:sp>
        <p:nvSpPr>
          <p:cNvPr id="19" name="Text 17"/>
          <p:cNvSpPr/>
          <p:nvPr/>
        </p:nvSpPr>
        <p:spPr>
          <a:xfrm>
            <a:off x="731520" y="5257800"/>
            <a:ext cx="5120640" cy="777240"/>
          </a:xfrm>
          <a:prstGeom prst="rect">
            <a:avLst/>
          </a:prstGeom>
          <a:noFill/>
          <a:ln/>
        </p:spPr>
        <p:txBody>
          <a:bodyPr wrap="square" rtlCol="0" anchor="t"/>
          <a:lstStyle/>
          <a:p>
            <a:pPr marL="0" indent="0">
              <a:buNone/>
            </a:pPr>
            <a:r>
              <a:rPr lang="en-US" sz="1200" dirty="0">
                <a:solidFill>
                  <a:srgbClr val="1F2A44"/>
                </a:solidFill>
                <a:latin typeface="Calibri" pitchFamily="34" charset="0"/>
                <a:ea typeface="Calibri" pitchFamily="34" charset="-122"/>
                <a:cs typeface="Calibri" pitchFamily="34" charset="-120"/>
              </a:rPr>
              <a:t>Combined pdf.js text-layer extraction with Tesseract.js fallback and Google Cloud Vision as the primary path.</a:t>
            </a:r>
            <a:endParaRPr lang="en-US" sz="1200" dirty="0"/>
          </a:p>
        </p:txBody>
      </p:sp>
      <p:sp>
        <p:nvSpPr>
          <p:cNvPr id="20" name="Shape 18"/>
          <p:cNvSpPr/>
          <p:nvPr/>
        </p:nvSpPr>
        <p:spPr>
          <a:xfrm>
            <a:off x="6309360" y="4754880"/>
            <a:ext cx="5486400" cy="1280160"/>
          </a:xfrm>
          <a:prstGeom prst="roundRect">
            <a:avLst>
              <a:gd name="adj" fmla="val 7143"/>
            </a:avLst>
          </a:prstGeom>
          <a:solidFill>
            <a:srgbClr val="F1F1F1"/>
          </a:solidFill>
          <a:ln w="12700">
            <a:solidFill>
              <a:srgbClr val="F1F1F1"/>
            </a:solidFill>
            <a:prstDash val="solid"/>
          </a:ln>
        </p:spPr>
        <p:txBody>
          <a:bodyPr/>
          <a:lstStyle/>
          <a:p>
            <a:endParaRPr lang="en-001"/>
          </a:p>
        </p:txBody>
      </p:sp>
      <p:sp>
        <p:nvSpPr>
          <p:cNvPr id="21" name="Text 19"/>
          <p:cNvSpPr/>
          <p:nvPr/>
        </p:nvSpPr>
        <p:spPr>
          <a:xfrm>
            <a:off x="6492240" y="4846320"/>
            <a:ext cx="5120640" cy="365760"/>
          </a:xfrm>
          <a:prstGeom prst="rect">
            <a:avLst/>
          </a:prstGeom>
          <a:noFill/>
          <a:ln/>
        </p:spPr>
        <p:txBody>
          <a:bodyPr wrap="square" rtlCol="0" anchor="ctr"/>
          <a:lstStyle/>
          <a:p>
            <a:pPr marL="0" indent="0">
              <a:buNone/>
            </a:pPr>
            <a:r>
              <a:rPr lang="en-US" sz="1500" b="1" dirty="0">
                <a:solidFill>
                  <a:srgbClr val="8B0F3E"/>
                </a:solidFill>
                <a:latin typeface="Cambria" pitchFamily="34" charset="0"/>
                <a:ea typeface="Cambria" pitchFamily="34" charset="-122"/>
                <a:cs typeface="Cambria" pitchFamily="34" charset="-120"/>
              </a:rPr>
              <a:t>Framework-free Frontend</a:t>
            </a:r>
            <a:endParaRPr lang="en-US" sz="1500" dirty="0"/>
          </a:p>
        </p:txBody>
      </p:sp>
      <p:sp>
        <p:nvSpPr>
          <p:cNvPr id="22" name="Text 20"/>
          <p:cNvSpPr/>
          <p:nvPr/>
        </p:nvSpPr>
        <p:spPr>
          <a:xfrm>
            <a:off x="6492240" y="5257800"/>
            <a:ext cx="5120640" cy="777240"/>
          </a:xfrm>
          <a:prstGeom prst="rect">
            <a:avLst/>
          </a:prstGeom>
          <a:noFill/>
          <a:ln/>
        </p:spPr>
        <p:txBody>
          <a:bodyPr wrap="square" rtlCol="0" anchor="t"/>
          <a:lstStyle/>
          <a:p>
            <a:pPr marL="0" indent="0">
              <a:buNone/>
            </a:pPr>
            <a:r>
              <a:rPr lang="en-US" sz="1200" dirty="0">
                <a:solidFill>
                  <a:srgbClr val="1F2A44"/>
                </a:solidFill>
                <a:latin typeface="Calibri" pitchFamily="34" charset="0"/>
                <a:ea typeface="Calibri" pitchFamily="34" charset="-122"/>
                <a:cs typeface="Calibri" pitchFamily="34" charset="-120"/>
              </a:rPr>
              <a:t>The ALU app was a full product without React. Solid DOM and state discipline replaced framework machinery.</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822960"/>
          </a:xfrm>
          <a:prstGeom prst="rect">
            <a:avLst/>
          </a:prstGeom>
          <a:solidFill>
            <a:srgbClr val="8B0F3E"/>
          </a:solidFill>
          <a:ln/>
        </p:spPr>
        <p:txBody>
          <a:bodyPr/>
          <a:lstStyle/>
          <a:p>
            <a:endParaRPr lang="en-001"/>
          </a:p>
        </p:txBody>
      </p:sp>
      <p:sp>
        <p:nvSpPr>
          <p:cNvPr id="3" name="Text 1"/>
          <p:cNvSpPr/>
          <p:nvPr/>
        </p:nvSpPr>
        <p:spPr>
          <a:xfrm>
            <a:off x="457200" y="137160"/>
            <a:ext cx="10972800" cy="640080"/>
          </a:xfrm>
          <a:prstGeom prst="rect">
            <a:avLst/>
          </a:prstGeom>
          <a:noFill/>
          <a:ln/>
        </p:spPr>
        <p:txBody>
          <a:bodyPr wrap="square" lIns="0" tIns="0" rIns="0" bIns="0"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04  </a:t>
            </a:r>
            <a:r>
              <a:rPr lang="en-US" sz="2400" b="1" dirty="0">
                <a:solidFill>
                  <a:srgbClr val="FFFFFF"/>
                </a:solidFill>
                <a:latin typeface="Cambria" pitchFamily="34" charset="0"/>
                <a:ea typeface="Cambria" pitchFamily="34" charset="-122"/>
                <a:cs typeface="Cambria" pitchFamily="34" charset="-120"/>
              </a:rPr>
              <a:t>What I’ve Learned</a:t>
            </a:r>
            <a:endParaRPr lang="en-US" sz="2200" dirty="0"/>
          </a:p>
        </p:txBody>
      </p:sp>
      <p:sp>
        <p:nvSpPr>
          <p:cNvPr id="4" name="Text 2"/>
          <p:cNvSpPr/>
          <p:nvPr/>
        </p:nvSpPr>
        <p:spPr>
          <a:xfrm>
            <a:off x="457200" y="914400"/>
            <a:ext cx="10972800" cy="457200"/>
          </a:xfrm>
          <a:prstGeom prst="rect">
            <a:avLst/>
          </a:prstGeom>
          <a:noFill/>
          <a:ln/>
        </p:spPr>
        <p:txBody>
          <a:bodyPr wrap="square" lIns="0" tIns="0" rIns="0" bIns="0" rtlCol="0" anchor="ctr"/>
          <a:lstStyle/>
          <a:p>
            <a:pPr marL="0" indent="0">
              <a:buNone/>
            </a:pPr>
            <a:r>
              <a:rPr lang="en-US" sz="2000" b="1" dirty="0">
                <a:solidFill>
                  <a:srgbClr val="1F2A44"/>
                </a:solidFill>
                <a:latin typeface="Cambria" pitchFamily="34" charset="0"/>
                <a:ea typeface="Cambria" pitchFamily="34" charset="-122"/>
                <a:cs typeface="Cambria" pitchFamily="34" charset="-120"/>
              </a:rPr>
              <a:t>Soft skills and challenges overcome</a:t>
            </a:r>
            <a:endParaRPr lang="en-US" sz="2000" dirty="0"/>
          </a:p>
        </p:txBody>
      </p:sp>
      <p:sp>
        <p:nvSpPr>
          <p:cNvPr id="5" name="Text 3"/>
          <p:cNvSpPr/>
          <p:nvPr/>
        </p:nvSpPr>
        <p:spPr>
          <a:xfrm>
            <a:off x="548640" y="1828800"/>
            <a:ext cx="5486400" cy="548640"/>
          </a:xfrm>
          <a:prstGeom prst="rect">
            <a:avLst/>
          </a:prstGeom>
          <a:noFill/>
          <a:ln/>
        </p:spPr>
        <p:txBody>
          <a:bodyPr wrap="square" rtlCol="0" anchor="ctr"/>
          <a:lstStyle/>
          <a:p>
            <a:pPr marL="0" indent="0">
              <a:buNone/>
            </a:pPr>
            <a:r>
              <a:rPr lang="en-US" sz="2200" b="1" dirty="0">
                <a:solidFill>
                  <a:srgbClr val="8B0F3E"/>
                </a:solidFill>
                <a:latin typeface="Cambria" pitchFamily="34" charset="0"/>
                <a:ea typeface="Cambria" pitchFamily="34" charset="-122"/>
                <a:cs typeface="Cambria" pitchFamily="34" charset="-120"/>
              </a:rPr>
              <a:t>Soft skills</a:t>
            </a:r>
            <a:endParaRPr lang="en-US" sz="2200" dirty="0"/>
          </a:p>
        </p:txBody>
      </p:sp>
      <p:sp>
        <p:nvSpPr>
          <p:cNvPr id="6" name="Text 4"/>
          <p:cNvSpPr/>
          <p:nvPr/>
        </p:nvSpPr>
        <p:spPr>
          <a:xfrm>
            <a:off x="548640" y="2377440"/>
            <a:ext cx="5486400" cy="3931920"/>
          </a:xfrm>
          <a:prstGeom prst="rect">
            <a:avLst/>
          </a:prstGeom>
          <a:noFill/>
          <a:ln/>
        </p:spPr>
        <p:txBody>
          <a:bodyPr wrap="square" rtlCol="0" anchor="ctr"/>
          <a:lstStyle/>
          <a:p>
            <a:pPr marL="342900" indent="-342900">
              <a:spcAft>
                <a:spcPts val="400"/>
              </a:spcAft>
              <a:buSzPct val="100000"/>
              <a:buChar char="•"/>
            </a:pPr>
            <a:r>
              <a:rPr lang="en-US" sz="1400" dirty="0">
                <a:solidFill>
                  <a:srgbClr val="1F2A44"/>
                </a:solidFill>
                <a:latin typeface="Calibri" pitchFamily="34" charset="0"/>
                <a:ea typeface="Calibri" pitchFamily="34" charset="-122"/>
                <a:cs typeface="Calibri" pitchFamily="34" charset="-120"/>
              </a:rPr>
              <a:t>Requirement gathering: turning supervisor feedback into concrete tickets before writing code.</a:t>
            </a:r>
            <a:endParaRPr lang="en-US" sz="1400" dirty="0"/>
          </a:p>
          <a:p>
            <a:pPr marL="342900" indent="-342900">
              <a:spcAft>
                <a:spcPts val="400"/>
              </a:spcAft>
              <a:buSzPct val="100000"/>
              <a:buChar char="•"/>
            </a:pPr>
            <a:r>
              <a:rPr lang="en-US" sz="1400" dirty="0">
                <a:solidFill>
                  <a:srgbClr val="1F2A44"/>
                </a:solidFill>
                <a:latin typeface="Calibri" pitchFamily="34" charset="0"/>
                <a:ea typeface="Calibri" pitchFamily="34" charset="-122"/>
                <a:cs typeface="Calibri" pitchFamily="34" charset="-120"/>
              </a:rPr>
              <a:t>Prioritisation: two live projects in parallel forced weekly re-planning.</a:t>
            </a:r>
            <a:endParaRPr lang="en-US" sz="1400" dirty="0"/>
          </a:p>
          <a:p>
            <a:pPr marL="342900" indent="-342900">
              <a:spcAft>
                <a:spcPts val="400"/>
              </a:spcAft>
              <a:buSzPct val="100000"/>
              <a:buChar char="•"/>
            </a:pPr>
            <a:r>
              <a:rPr lang="en-US" sz="1400" dirty="0">
                <a:solidFill>
                  <a:srgbClr val="1F2A44"/>
                </a:solidFill>
                <a:latin typeface="Calibri" pitchFamily="34" charset="0"/>
                <a:ea typeface="Calibri" pitchFamily="34" charset="-122"/>
                <a:cs typeface="Calibri" pitchFamily="34" charset="-120"/>
              </a:rPr>
              <a:t>Technical communication: writing use case specs that non-developers could review and sign off.</a:t>
            </a:r>
            <a:endParaRPr lang="en-US" sz="1400" dirty="0"/>
          </a:p>
          <a:p>
            <a:pPr marL="342900" indent="-342900">
              <a:spcAft>
                <a:spcPts val="400"/>
              </a:spcAft>
              <a:buSzPct val="100000"/>
              <a:buChar char="•"/>
            </a:pPr>
            <a:r>
              <a:rPr lang="en-US" sz="1400" dirty="0">
                <a:solidFill>
                  <a:srgbClr val="1F2A44"/>
                </a:solidFill>
                <a:latin typeface="Calibri" pitchFamily="34" charset="0"/>
                <a:ea typeface="Calibri" pitchFamily="34" charset="-122"/>
                <a:cs typeface="Calibri" pitchFamily="34" charset="-120"/>
              </a:rPr>
              <a:t>Iterative delivery: shipping in versioned increments (Course Hub v1 through v7.12).</a:t>
            </a:r>
            <a:endParaRPr lang="en-US" sz="1400" dirty="0"/>
          </a:p>
          <a:p>
            <a:pPr marL="342900" indent="-342900">
              <a:spcAft>
                <a:spcPts val="400"/>
              </a:spcAft>
              <a:buSzPct val="100000"/>
              <a:buChar char="•"/>
            </a:pPr>
            <a:r>
              <a:rPr lang="en-US" sz="1400" dirty="0">
                <a:solidFill>
                  <a:srgbClr val="1F2A44"/>
                </a:solidFill>
                <a:latin typeface="Calibri" pitchFamily="34" charset="0"/>
                <a:ea typeface="Calibri" pitchFamily="34" charset="-122"/>
                <a:cs typeface="Calibri" pitchFamily="34" charset="-120"/>
              </a:rPr>
              <a:t>Stakeholder trade-offs: deferred the Cloudflare Pages migration after weighing benefit vs. risk with the supervisor.</a:t>
            </a:r>
            <a:endParaRPr lang="en-US" sz="1400" dirty="0"/>
          </a:p>
        </p:txBody>
      </p:sp>
      <p:sp>
        <p:nvSpPr>
          <p:cNvPr id="7" name="Text 5"/>
          <p:cNvSpPr/>
          <p:nvPr/>
        </p:nvSpPr>
        <p:spPr>
          <a:xfrm>
            <a:off x="6309360" y="1828800"/>
            <a:ext cx="5486400" cy="548640"/>
          </a:xfrm>
          <a:prstGeom prst="rect">
            <a:avLst/>
          </a:prstGeom>
          <a:noFill/>
          <a:ln/>
        </p:spPr>
        <p:txBody>
          <a:bodyPr wrap="square" rtlCol="0" anchor="ctr"/>
          <a:lstStyle/>
          <a:p>
            <a:pPr marL="0" indent="0">
              <a:buNone/>
            </a:pPr>
            <a:r>
              <a:rPr lang="en-US" sz="2200" b="1" dirty="0">
                <a:solidFill>
                  <a:srgbClr val="8B0F3E"/>
                </a:solidFill>
                <a:latin typeface="Cambria" pitchFamily="34" charset="0"/>
                <a:ea typeface="Cambria" pitchFamily="34" charset="-122"/>
                <a:cs typeface="Cambria" pitchFamily="34" charset="-120"/>
              </a:rPr>
              <a:t>Challenges &amp; fixes</a:t>
            </a:r>
            <a:endParaRPr lang="en-US" sz="2200" dirty="0"/>
          </a:p>
        </p:txBody>
      </p:sp>
      <p:sp>
        <p:nvSpPr>
          <p:cNvPr id="8" name="Shape 6"/>
          <p:cNvSpPr/>
          <p:nvPr/>
        </p:nvSpPr>
        <p:spPr>
          <a:xfrm>
            <a:off x="6309360" y="2377440"/>
            <a:ext cx="5303520" cy="685800"/>
          </a:xfrm>
          <a:prstGeom prst="roundRect">
            <a:avLst>
              <a:gd name="adj" fmla="val 10667"/>
            </a:avLst>
          </a:prstGeom>
          <a:solidFill>
            <a:srgbClr val="F1F1F1"/>
          </a:solidFill>
          <a:ln w="12700">
            <a:solidFill>
              <a:srgbClr val="F1F1F1"/>
            </a:solidFill>
            <a:prstDash val="solid"/>
          </a:ln>
        </p:spPr>
        <p:txBody>
          <a:bodyPr/>
          <a:lstStyle/>
          <a:p>
            <a:endParaRPr lang="en-001"/>
          </a:p>
        </p:txBody>
      </p:sp>
      <p:sp>
        <p:nvSpPr>
          <p:cNvPr id="9" name="Text 7"/>
          <p:cNvSpPr/>
          <p:nvPr/>
        </p:nvSpPr>
        <p:spPr>
          <a:xfrm>
            <a:off x="6446520" y="2423160"/>
            <a:ext cx="2286000" cy="594360"/>
          </a:xfrm>
          <a:prstGeom prst="rect">
            <a:avLst/>
          </a:prstGeom>
          <a:noFill/>
          <a:ln/>
        </p:spPr>
        <p:txBody>
          <a:bodyPr wrap="square" lIns="0" tIns="0" rIns="0" bIns="0" rtlCol="0" anchor="ctr"/>
          <a:lstStyle/>
          <a:p>
            <a:pPr marL="0" indent="0">
              <a:buNone/>
            </a:pPr>
            <a:r>
              <a:rPr lang="en-US" sz="1300" b="1" dirty="0">
                <a:solidFill>
                  <a:srgbClr val="6E0C31"/>
                </a:solidFill>
                <a:latin typeface="Cambria" pitchFamily="34" charset="0"/>
                <a:ea typeface="Cambria" pitchFamily="34" charset="-122"/>
                <a:cs typeface="Cambria" pitchFamily="34" charset="-120"/>
              </a:rPr>
              <a:t>MongoDB instability</a:t>
            </a:r>
            <a:endParaRPr lang="en-US" sz="1300" dirty="0"/>
          </a:p>
        </p:txBody>
      </p:sp>
      <p:sp>
        <p:nvSpPr>
          <p:cNvPr id="10" name="Text 8"/>
          <p:cNvSpPr/>
          <p:nvPr/>
        </p:nvSpPr>
        <p:spPr>
          <a:xfrm>
            <a:off x="8778240" y="2423160"/>
            <a:ext cx="2788920" cy="594360"/>
          </a:xfrm>
          <a:prstGeom prst="rect">
            <a:avLst/>
          </a:prstGeom>
          <a:noFill/>
          <a:ln/>
        </p:spPr>
        <p:txBody>
          <a:bodyPr wrap="square" lIns="0" tIns="0" rIns="0" bIns="0" rtlCol="0" anchor="ctr"/>
          <a:lstStyle/>
          <a:p>
            <a:pPr marL="0" indent="0">
              <a:buNone/>
            </a:pPr>
            <a:r>
              <a:rPr lang="en-US" sz="1100" dirty="0">
                <a:solidFill>
                  <a:srgbClr val="1F2A44"/>
                </a:solidFill>
                <a:latin typeface="Calibri" pitchFamily="34" charset="0"/>
                <a:ea typeface="Calibri" pitchFamily="34" charset="-122"/>
                <a:cs typeface="Calibri" pitchFamily="34" charset="-120"/>
              </a:rPr>
              <a:t>Migrated to Supabase Postgres mid-project; redesigned schema.</a:t>
            </a:r>
            <a:endParaRPr lang="en-US" sz="1100" dirty="0"/>
          </a:p>
        </p:txBody>
      </p:sp>
      <p:sp>
        <p:nvSpPr>
          <p:cNvPr id="11" name="Shape 9"/>
          <p:cNvSpPr/>
          <p:nvPr/>
        </p:nvSpPr>
        <p:spPr>
          <a:xfrm>
            <a:off x="6309360" y="3154680"/>
            <a:ext cx="5303520" cy="685800"/>
          </a:xfrm>
          <a:prstGeom prst="roundRect">
            <a:avLst>
              <a:gd name="adj" fmla="val 10667"/>
            </a:avLst>
          </a:prstGeom>
          <a:solidFill>
            <a:srgbClr val="F1F1F1"/>
          </a:solidFill>
          <a:ln w="12700">
            <a:solidFill>
              <a:srgbClr val="F1F1F1"/>
            </a:solidFill>
            <a:prstDash val="solid"/>
          </a:ln>
        </p:spPr>
        <p:txBody>
          <a:bodyPr/>
          <a:lstStyle/>
          <a:p>
            <a:endParaRPr lang="en-001"/>
          </a:p>
        </p:txBody>
      </p:sp>
      <p:sp>
        <p:nvSpPr>
          <p:cNvPr id="12" name="Text 10"/>
          <p:cNvSpPr/>
          <p:nvPr/>
        </p:nvSpPr>
        <p:spPr>
          <a:xfrm>
            <a:off x="6446520" y="3200400"/>
            <a:ext cx="2286000" cy="594360"/>
          </a:xfrm>
          <a:prstGeom prst="rect">
            <a:avLst/>
          </a:prstGeom>
          <a:noFill/>
          <a:ln/>
        </p:spPr>
        <p:txBody>
          <a:bodyPr wrap="square" lIns="0" tIns="0" rIns="0" bIns="0" rtlCol="0" anchor="ctr"/>
          <a:lstStyle/>
          <a:p>
            <a:pPr marL="0" indent="0">
              <a:buNone/>
            </a:pPr>
            <a:r>
              <a:rPr lang="en-US" sz="1300" b="1" dirty="0">
                <a:solidFill>
                  <a:srgbClr val="6E0C31"/>
                </a:solidFill>
                <a:latin typeface="Cambria" pitchFamily="34" charset="0"/>
                <a:ea typeface="Cambria" pitchFamily="34" charset="-122"/>
                <a:cs typeface="Cambria" pitchFamily="34" charset="-120"/>
              </a:rPr>
              <a:t>OCR misreads (Z/2)</a:t>
            </a:r>
            <a:endParaRPr lang="en-US" sz="1300" dirty="0"/>
          </a:p>
        </p:txBody>
      </p:sp>
      <p:sp>
        <p:nvSpPr>
          <p:cNvPr id="13" name="Text 11"/>
          <p:cNvSpPr/>
          <p:nvPr/>
        </p:nvSpPr>
        <p:spPr>
          <a:xfrm>
            <a:off x="8778240" y="3200400"/>
            <a:ext cx="2788920" cy="594360"/>
          </a:xfrm>
          <a:prstGeom prst="rect">
            <a:avLst/>
          </a:prstGeom>
          <a:noFill/>
          <a:ln/>
        </p:spPr>
        <p:txBody>
          <a:bodyPr wrap="square" lIns="0" tIns="0" rIns="0" bIns="0" rtlCol="0" anchor="ctr"/>
          <a:lstStyle/>
          <a:p>
            <a:pPr marL="0" indent="0">
              <a:buNone/>
            </a:pPr>
            <a:r>
              <a:rPr lang="en-US" sz="1100" dirty="0">
                <a:solidFill>
                  <a:srgbClr val="1F2A44"/>
                </a:solidFill>
                <a:latin typeface="Calibri" pitchFamily="34" charset="0"/>
                <a:ea typeface="Calibri" pitchFamily="34" charset="-122"/>
                <a:cs typeface="Calibri" pitchFamily="34" charset="-120"/>
              </a:rPr>
              <a:t>Introduced Google Vision as primary + editable text review.</a:t>
            </a:r>
            <a:endParaRPr lang="en-US" sz="1100" dirty="0"/>
          </a:p>
        </p:txBody>
      </p:sp>
      <p:sp>
        <p:nvSpPr>
          <p:cNvPr id="14" name="Shape 12"/>
          <p:cNvSpPr/>
          <p:nvPr/>
        </p:nvSpPr>
        <p:spPr>
          <a:xfrm>
            <a:off x="6309360" y="3931920"/>
            <a:ext cx="5303520" cy="685800"/>
          </a:xfrm>
          <a:prstGeom prst="roundRect">
            <a:avLst>
              <a:gd name="adj" fmla="val 10667"/>
            </a:avLst>
          </a:prstGeom>
          <a:solidFill>
            <a:srgbClr val="F1F1F1"/>
          </a:solidFill>
          <a:ln w="12700">
            <a:solidFill>
              <a:srgbClr val="F1F1F1"/>
            </a:solidFill>
            <a:prstDash val="solid"/>
          </a:ln>
        </p:spPr>
        <p:txBody>
          <a:bodyPr/>
          <a:lstStyle/>
          <a:p>
            <a:endParaRPr lang="en-001"/>
          </a:p>
        </p:txBody>
      </p:sp>
      <p:sp>
        <p:nvSpPr>
          <p:cNvPr id="15" name="Text 13"/>
          <p:cNvSpPr/>
          <p:nvPr/>
        </p:nvSpPr>
        <p:spPr>
          <a:xfrm>
            <a:off x="6446520" y="3977640"/>
            <a:ext cx="2286000" cy="594360"/>
          </a:xfrm>
          <a:prstGeom prst="rect">
            <a:avLst/>
          </a:prstGeom>
          <a:noFill/>
          <a:ln/>
        </p:spPr>
        <p:txBody>
          <a:bodyPr wrap="square" lIns="0" tIns="0" rIns="0" bIns="0" rtlCol="0" anchor="ctr"/>
          <a:lstStyle/>
          <a:p>
            <a:pPr marL="0" indent="0">
              <a:buNone/>
            </a:pPr>
            <a:r>
              <a:rPr lang="en-US" sz="1300" b="1" dirty="0">
                <a:solidFill>
                  <a:srgbClr val="6E0C31"/>
                </a:solidFill>
                <a:latin typeface="Cambria" pitchFamily="34" charset="0"/>
                <a:ea typeface="Cambria" pitchFamily="34" charset="-122"/>
                <a:cs typeface="Cambria" pitchFamily="34" charset="-120"/>
              </a:rPr>
              <a:t>CORS / empty JSON</a:t>
            </a:r>
            <a:endParaRPr lang="en-US" sz="1300" dirty="0"/>
          </a:p>
        </p:txBody>
      </p:sp>
      <p:sp>
        <p:nvSpPr>
          <p:cNvPr id="16" name="Text 14"/>
          <p:cNvSpPr/>
          <p:nvPr/>
        </p:nvSpPr>
        <p:spPr>
          <a:xfrm>
            <a:off x="8778240" y="3977640"/>
            <a:ext cx="2788920" cy="594360"/>
          </a:xfrm>
          <a:prstGeom prst="rect">
            <a:avLst/>
          </a:prstGeom>
          <a:noFill/>
          <a:ln/>
        </p:spPr>
        <p:txBody>
          <a:bodyPr wrap="square" lIns="0" tIns="0" rIns="0" bIns="0" rtlCol="0" anchor="ctr"/>
          <a:lstStyle/>
          <a:p>
            <a:pPr marL="0" indent="0">
              <a:buNone/>
            </a:pPr>
            <a:r>
              <a:rPr lang="en-US" sz="1100" dirty="0">
                <a:solidFill>
                  <a:srgbClr val="1F2A44"/>
                </a:solidFill>
                <a:latin typeface="Calibri" pitchFamily="34" charset="0"/>
                <a:ea typeface="Calibri" pitchFamily="34" charset="-122"/>
                <a:cs typeface="Calibri" pitchFamily="34" charset="-120"/>
              </a:rPr>
              <a:t>Fixed webhook headers, added defensive parsing.</a:t>
            </a:r>
            <a:endParaRPr lang="en-US" sz="1100" dirty="0"/>
          </a:p>
        </p:txBody>
      </p:sp>
      <p:sp>
        <p:nvSpPr>
          <p:cNvPr id="17" name="Shape 15"/>
          <p:cNvSpPr/>
          <p:nvPr/>
        </p:nvSpPr>
        <p:spPr>
          <a:xfrm>
            <a:off x="6309360" y="4709160"/>
            <a:ext cx="5303520" cy="685800"/>
          </a:xfrm>
          <a:prstGeom prst="roundRect">
            <a:avLst>
              <a:gd name="adj" fmla="val 10667"/>
            </a:avLst>
          </a:prstGeom>
          <a:solidFill>
            <a:srgbClr val="F1F1F1"/>
          </a:solidFill>
          <a:ln w="12700">
            <a:solidFill>
              <a:srgbClr val="F1F1F1"/>
            </a:solidFill>
            <a:prstDash val="solid"/>
          </a:ln>
        </p:spPr>
        <p:txBody>
          <a:bodyPr/>
          <a:lstStyle/>
          <a:p>
            <a:endParaRPr lang="en-001"/>
          </a:p>
        </p:txBody>
      </p:sp>
      <p:sp>
        <p:nvSpPr>
          <p:cNvPr id="18" name="Text 16"/>
          <p:cNvSpPr/>
          <p:nvPr/>
        </p:nvSpPr>
        <p:spPr>
          <a:xfrm>
            <a:off x="6446520" y="4754880"/>
            <a:ext cx="2286000" cy="594360"/>
          </a:xfrm>
          <a:prstGeom prst="rect">
            <a:avLst/>
          </a:prstGeom>
          <a:noFill/>
          <a:ln/>
        </p:spPr>
        <p:txBody>
          <a:bodyPr wrap="square" lIns="0" tIns="0" rIns="0" bIns="0" rtlCol="0" anchor="ctr"/>
          <a:lstStyle/>
          <a:p>
            <a:pPr marL="0" indent="0">
              <a:buNone/>
            </a:pPr>
            <a:r>
              <a:rPr lang="en-US" sz="1300" b="1" dirty="0">
                <a:solidFill>
                  <a:srgbClr val="6E0C31"/>
                </a:solidFill>
                <a:latin typeface="Cambria" pitchFamily="34" charset="0"/>
                <a:ea typeface="Cambria" pitchFamily="34" charset="-122"/>
                <a:cs typeface="Cambria" pitchFamily="34" charset="-120"/>
              </a:rPr>
              <a:t>n8n CSP sandbox</a:t>
            </a:r>
            <a:endParaRPr lang="en-US" sz="1300" dirty="0"/>
          </a:p>
        </p:txBody>
      </p:sp>
      <p:sp>
        <p:nvSpPr>
          <p:cNvPr id="19" name="Text 17"/>
          <p:cNvSpPr/>
          <p:nvPr/>
        </p:nvSpPr>
        <p:spPr>
          <a:xfrm>
            <a:off x="8778240" y="4754880"/>
            <a:ext cx="2788920" cy="594360"/>
          </a:xfrm>
          <a:prstGeom prst="rect">
            <a:avLst/>
          </a:prstGeom>
          <a:noFill/>
          <a:ln/>
        </p:spPr>
        <p:txBody>
          <a:bodyPr wrap="square" lIns="0" tIns="0" rIns="0" bIns="0" rtlCol="0" anchor="ctr"/>
          <a:lstStyle/>
          <a:p>
            <a:pPr marL="0" indent="0">
              <a:buNone/>
            </a:pPr>
            <a:r>
              <a:rPr lang="en-US" sz="1100" dirty="0">
                <a:solidFill>
                  <a:srgbClr val="1F2A44"/>
                </a:solidFill>
                <a:latin typeface="Calibri" pitchFamily="34" charset="0"/>
                <a:ea typeface="Calibri" pitchFamily="34" charset="-122"/>
                <a:cs typeface="Calibri" pitchFamily="34" charset="-120"/>
              </a:rPr>
              <a:t>Bypassed Supabase JS SDK with raw REST auth calls.</a:t>
            </a:r>
            <a:endParaRPr lang="en-US" sz="1100" dirty="0"/>
          </a:p>
        </p:txBody>
      </p:sp>
      <p:sp>
        <p:nvSpPr>
          <p:cNvPr id="20" name="Shape 18"/>
          <p:cNvSpPr/>
          <p:nvPr/>
        </p:nvSpPr>
        <p:spPr>
          <a:xfrm>
            <a:off x="6309360" y="5486400"/>
            <a:ext cx="5303520" cy="685800"/>
          </a:xfrm>
          <a:prstGeom prst="roundRect">
            <a:avLst>
              <a:gd name="adj" fmla="val 10667"/>
            </a:avLst>
          </a:prstGeom>
          <a:solidFill>
            <a:srgbClr val="F1F1F1"/>
          </a:solidFill>
          <a:ln w="12700">
            <a:solidFill>
              <a:srgbClr val="F1F1F1"/>
            </a:solidFill>
            <a:prstDash val="solid"/>
          </a:ln>
        </p:spPr>
        <p:txBody>
          <a:bodyPr/>
          <a:lstStyle/>
          <a:p>
            <a:endParaRPr lang="en-001"/>
          </a:p>
        </p:txBody>
      </p:sp>
      <p:sp>
        <p:nvSpPr>
          <p:cNvPr id="21" name="Text 19"/>
          <p:cNvSpPr/>
          <p:nvPr/>
        </p:nvSpPr>
        <p:spPr>
          <a:xfrm>
            <a:off x="6446520" y="5532120"/>
            <a:ext cx="2286000" cy="594360"/>
          </a:xfrm>
          <a:prstGeom prst="rect">
            <a:avLst/>
          </a:prstGeom>
          <a:noFill/>
          <a:ln/>
        </p:spPr>
        <p:txBody>
          <a:bodyPr wrap="square" lIns="0" tIns="0" rIns="0" bIns="0" rtlCol="0" anchor="ctr"/>
          <a:lstStyle/>
          <a:p>
            <a:pPr marL="0" indent="0">
              <a:buNone/>
            </a:pPr>
            <a:r>
              <a:rPr lang="en-US" sz="1300" b="1" dirty="0">
                <a:solidFill>
                  <a:srgbClr val="6E0C31"/>
                </a:solidFill>
                <a:latin typeface="Cambria" pitchFamily="34" charset="0"/>
                <a:ea typeface="Cambria" pitchFamily="34" charset="-122"/>
                <a:cs typeface="Cambria" pitchFamily="34" charset="-120"/>
              </a:rPr>
              <a:t>Time management</a:t>
            </a:r>
            <a:endParaRPr lang="en-US" sz="1300" dirty="0"/>
          </a:p>
        </p:txBody>
      </p:sp>
      <p:sp>
        <p:nvSpPr>
          <p:cNvPr id="22" name="Text 20"/>
          <p:cNvSpPr/>
          <p:nvPr/>
        </p:nvSpPr>
        <p:spPr>
          <a:xfrm>
            <a:off x="8778240" y="5532120"/>
            <a:ext cx="2788920" cy="594360"/>
          </a:xfrm>
          <a:prstGeom prst="rect">
            <a:avLst/>
          </a:prstGeom>
          <a:noFill/>
          <a:ln/>
        </p:spPr>
        <p:txBody>
          <a:bodyPr wrap="square" lIns="0" tIns="0" rIns="0" bIns="0" rtlCol="0" anchor="ctr"/>
          <a:lstStyle/>
          <a:p>
            <a:pPr marL="0" indent="0">
              <a:buNone/>
            </a:pPr>
            <a:r>
              <a:rPr lang="en-US" sz="1100" dirty="0">
                <a:solidFill>
                  <a:srgbClr val="1F2A44"/>
                </a:solidFill>
                <a:latin typeface="Calibri" pitchFamily="34" charset="0"/>
                <a:ea typeface="Calibri" pitchFamily="34" charset="-122"/>
                <a:cs typeface="Calibri" pitchFamily="34" charset="-120"/>
              </a:rPr>
              <a:t>Weekly milestones, Course Hub prioritised, ALU tracked in parallel.</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822960"/>
          </a:xfrm>
          <a:prstGeom prst="rect">
            <a:avLst/>
          </a:prstGeom>
          <a:solidFill>
            <a:srgbClr val="8B0F3E"/>
          </a:solidFill>
          <a:ln/>
        </p:spPr>
        <p:txBody>
          <a:bodyPr/>
          <a:lstStyle/>
          <a:p>
            <a:endParaRPr lang="en-001"/>
          </a:p>
        </p:txBody>
      </p:sp>
      <p:sp>
        <p:nvSpPr>
          <p:cNvPr id="3" name="Text 1"/>
          <p:cNvSpPr/>
          <p:nvPr/>
        </p:nvSpPr>
        <p:spPr>
          <a:xfrm>
            <a:off x="457200" y="137160"/>
            <a:ext cx="10972800" cy="640080"/>
          </a:xfrm>
          <a:prstGeom prst="rect">
            <a:avLst/>
          </a:prstGeom>
          <a:noFill/>
          <a:ln/>
        </p:spPr>
        <p:txBody>
          <a:bodyPr wrap="square" lIns="0" tIns="0" rIns="0" bIns="0"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05  </a:t>
            </a:r>
            <a:r>
              <a:rPr lang="en-US" sz="2400" b="1" dirty="0">
                <a:solidFill>
                  <a:srgbClr val="FFFFFF"/>
                </a:solidFill>
                <a:latin typeface="Cambria" pitchFamily="34" charset="0"/>
                <a:ea typeface="Cambria" pitchFamily="34" charset="-122"/>
                <a:cs typeface="Cambria" pitchFamily="34" charset="-120"/>
              </a:rPr>
              <a:t>Conclusion &amp; Reflection</a:t>
            </a:r>
            <a:endParaRPr lang="en-US" sz="2200" dirty="0"/>
          </a:p>
        </p:txBody>
      </p:sp>
      <p:sp>
        <p:nvSpPr>
          <p:cNvPr id="4" name="Text 2"/>
          <p:cNvSpPr/>
          <p:nvPr/>
        </p:nvSpPr>
        <p:spPr>
          <a:xfrm>
            <a:off x="457200" y="914400"/>
            <a:ext cx="10972800" cy="457200"/>
          </a:xfrm>
          <a:prstGeom prst="rect">
            <a:avLst/>
          </a:prstGeom>
          <a:noFill/>
          <a:ln/>
        </p:spPr>
        <p:txBody>
          <a:bodyPr wrap="square" lIns="0" tIns="0" rIns="0" bIns="0" rtlCol="0" anchor="ctr"/>
          <a:lstStyle/>
          <a:p>
            <a:pPr marL="0" indent="0">
              <a:buNone/>
            </a:pPr>
            <a:r>
              <a:rPr lang="en-US" sz="2000" b="1" dirty="0">
                <a:solidFill>
                  <a:srgbClr val="1F2A44"/>
                </a:solidFill>
                <a:latin typeface="Cambria" pitchFamily="34" charset="0"/>
                <a:ea typeface="Cambria" pitchFamily="34" charset="-122"/>
                <a:cs typeface="Cambria" pitchFamily="34" charset="-120"/>
              </a:rPr>
              <a:t>What the placement produced</a:t>
            </a:r>
            <a:endParaRPr lang="en-US" sz="2000" dirty="0"/>
          </a:p>
        </p:txBody>
      </p:sp>
      <p:sp>
        <p:nvSpPr>
          <p:cNvPr id="5" name="Shape 3"/>
          <p:cNvSpPr/>
          <p:nvPr/>
        </p:nvSpPr>
        <p:spPr>
          <a:xfrm>
            <a:off x="548640" y="1828800"/>
            <a:ext cx="2697480" cy="1737360"/>
          </a:xfrm>
          <a:prstGeom prst="roundRect">
            <a:avLst>
              <a:gd name="adj" fmla="val 6316"/>
            </a:avLst>
          </a:prstGeom>
          <a:solidFill>
            <a:srgbClr val="8B0F3E"/>
          </a:solidFill>
          <a:ln w="12700">
            <a:solidFill>
              <a:srgbClr val="8B0F3E"/>
            </a:solidFill>
            <a:prstDash val="solid"/>
          </a:ln>
        </p:spPr>
        <p:txBody>
          <a:bodyPr/>
          <a:lstStyle/>
          <a:p>
            <a:endParaRPr lang="en-001"/>
          </a:p>
        </p:txBody>
      </p:sp>
      <p:sp>
        <p:nvSpPr>
          <p:cNvPr id="6" name="Text 4"/>
          <p:cNvSpPr/>
          <p:nvPr/>
        </p:nvSpPr>
        <p:spPr>
          <a:xfrm>
            <a:off x="548640" y="1920240"/>
            <a:ext cx="2697480" cy="1097280"/>
          </a:xfrm>
          <a:prstGeom prst="rect">
            <a:avLst/>
          </a:prstGeom>
          <a:noFill/>
          <a:ln/>
        </p:spPr>
        <p:txBody>
          <a:bodyPr wrap="square" rtlCol="0" anchor="ctr"/>
          <a:lstStyle/>
          <a:p>
            <a:pPr marL="0" indent="0" algn="ctr">
              <a:buNone/>
            </a:pPr>
            <a:r>
              <a:rPr lang="en-US" sz="6000" b="1" dirty="0">
                <a:solidFill>
                  <a:srgbClr val="FFFFFF"/>
                </a:solidFill>
                <a:latin typeface="Cambria" pitchFamily="34" charset="0"/>
                <a:ea typeface="Cambria" pitchFamily="34" charset="-122"/>
                <a:cs typeface="Cambria" pitchFamily="34" charset="-120"/>
              </a:rPr>
              <a:t>2</a:t>
            </a:r>
            <a:endParaRPr lang="en-US" sz="6000" dirty="0"/>
          </a:p>
        </p:txBody>
      </p:sp>
      <p:sp>
        <p:nvSpPr>
          <p:cNvPr id="7" name="Text 5"/>
          <p:cNvSpPr/>
          <p:nvPr/>
        </p:nvSpPr>
        <p:spPr>
          <a:xfrm>
            <a:off x="640080" y="3017520"/>
            <a:ext cx="2514600" cy="548640"/>
          </a:xfrm>
          <a:prstGeom prst="rect">
            <a:avLst/>
          </a:prstGeom>
          <a:noFill/>
          <a:ln/>
        </p:spPr>
        <p:txBody>
          <a:bodyPr wrap="square" rtlCol="0" anchor="ctr"/>
          <a:lstStyle/>
          <a:p>
            <a:pPr marL="0" indent="0" algn="ctr">
              <a:buNone/>
            </a:pPr>
            <a:r>
              <a:rPr lang="en-US" sz="1400" dirty="0">
                <a:solidFill>
                  <a:srgbClr val="FFFFFF"/>
                </a:solidFill>
                <a:latin typeface="Calibri" pitchFamily="34" charset="0"/>
                <a:ea typeface="Calibri" pitchFamily="34" charset="-122"/>
                <a:cs typeface="Calibri" pitchFamily="34" charset="-120"/>
              </a:rPr>
              <a:t>Live systems delivered</a:t>
            </a:r>
            <a:endParaRPr lang="en-US" sz="1400" dirty="0"/>
          </a:p>
        </p:txBody>
      </p:sp>
      <p:sp>
        <p:nvSpPr>
          <p:cNvPr id="8" name="Shape 6"/>
          <p:cNvSpPr/>
          <p:nvPr/>
        </p:nvSpPr>
        <p:spPr>
          <a:xfrm>
            <a:off x="3429000" y="1828800"/>
            <a:ext cx="2697480" cy="1737360"/>
          </a:xfrm>
          <a:prstGeom prst="roundRect">
            <a:avLst>
              <a:gd name="adj" fmla="val 6316"/>
            </a:avLst>
          </a:prstGeom>
          <a:solidFill>
            <a:srgbClr val="8B0F3E"/>
          </a:solidFill>
          <a:ln w="12700">
            <a:solidFill>
              <a:srgbClr val="8B0F3E"/>
            </a:solidFill>
            <a:prstDash val="solid"/>
          </a:ln>
        </p:spPr>
        <p:txBody>
          <a:bodyPr/>
          <a:lstStyle/>
          <a:p>
            <a:endParaRPr lang="en-001"/>
          </a:p>
        </p:txBody>
      </p:sp>
      <p:sp>
        <p:nvSpPr>
          <p:cNvPr id="9" name="Text 7"/>
          <p:cNvSpPr/>
          <p:nvPr/>
        </p:nvSpPr>
        <p:spPr>
          <a:xfrm>
            <a:off x="3429000" y="1920240"/>
            <a:ext cx="2697480" cy="1097280"/>
          </a:xfrm>
          <a:prstGeom prst="rect">
            <a:avLst/>
          </a:prstGeom>
          <a:noFill/>
          <a:ln/>
        </p:spPr>
        <p:txBody>
          <a:bodyPr wrap="square" rtlCol="0" anchor="ctr"/>
          <a:lstStyle/>
          <a:p>
            <a:pPr marL="0" indent="0" algn="ctr">
              <a:buNone/>
            </a:pPr>
            <a:r>
              <a:rPr lang="en-US" sz="6000" b="1" dirty="0">
                <a:solidFill>
                  <a:srgbClr val="FFFFFF"/>
                </a:solidFill>
                <a:latin typeface="Cambria" pitchFamily="34" charset="0"/>
                <a:ea typeface="Cambria" pitchFamily="34" charset="-122"/>
                <a:cs typeface="Cambria" pitchFamily="34" charset="-120"/>
              </a:rPr>
              <a:t>20</a:t>
            </a:r>
            <a:endParaRPr lang="en-US" sz="6000" dirty="0"/>
          </a:p>
        </p:txBody>
      </p:sp>
      <p:sp>
        <p:nvSpPr>
          <p:cNvPr id="10" name="Text 8"/>
          <p:cNvSpPr/>
          <p:nvPr/>
        </p:nvSpPr>
        <p:spPr>
          <a:xfrm>
            <a:off x="3520440" y="3017520"/>
            <a:ext cx="2514600" cy="548640"/>
          </a:xfrm>
          <a:prstGeom prst="rect">
            <a:avLst/>
          </a:prstGeom>
          <a:noFill/>
          <a:ln/>
        </p:spPr>
        <p:txBody>
          <a:bodyPr wrap="square" rtlCol="0" anchor="ctr"/>
          <a:lstStyle/>
          <a:p>
            <a:pPr marL="0" indent="0" algn="ctr">
              <a:buNone/>
            </a:pPr>
            <a:r>
              <a:rPr lang="en-US" sz="1400" dirty="0">
                <a:solidFill>
                  <a:srgbClr val="FFFFFF"/>
                </a:solidFill>
                <a:latin typeface="Calibri" pitchFamily="34" charset="0"/>
                <a:ea typeface="Calibri" pitchFamily="34" charset="-122"/>
                <a:cs typeface="Calibri" pitchFamily="34" charset="-120"/>
              </a:rPr>
              <a:t>Weeks of iterative delivery</a:t>
            </a:r>
            <a:endParaRPr lang="en-US" sz="1400" dirty="0"/>
          </a:p>
        </p:txBody>
      </p:sp>
      <p:sp>
        <p:nvSpPr>
          <p:cNvPr id="11" name="Shape 9"/>
          <p:cNvSpPr/>
          <p:nvPr/>
        </p:nvSpPr>
        <p:spPr>
          <a:xfrm>
            <a:off x="6309360" y="1828800"/>
            <a:ext cx="2697480" cy="1737360"/>
          </a:xfrm>
          <a:prstGeom prst="roundRect">
            <a:avLst>
              <a:gd name="adj" fmla="val 6316"/>
            </a:avLst>
          </a:prstGeom>
          <a:solidFill>
            <a:srgbClr val="8B0F3E"/>
          </a:solidFill>
          <a:ln w="12700">
            <a:solidFill>
              <a:srgbClr val="8B0F3E"/>
            </a:solidFill>
            <a:prstDash val="solid"/>
          </a:ln>
        </p:spPr>
        <p:txBody>
          <a:bodyPr/>
          <a:lstStyle/>
          <a:p>
            <a:endParaRPr lang="en-001"/>
          </a:p>
        </p:txBody>
      </p:sp>
      <p:sp>
        <p:nvSpPr>
          <p:cNvPr id="12" name="Text 10"/>
          <p:cNvSpPr/>
          <p:nvPr/>
        </p:nvSpPr>
        <p:spPr>
          <a:xfrm>
            <a:off x="6309360" y="1920240"/>
            <a:ext cx="2697480" cy="1097280"/>
          </a:xfrm>
          <a:prstGeom prst="rect">
            <a:avLst/>
          </a:prstGeom>
          <a:noFill/>
          <a:ln/>
        </p:spPr>
        <p:txBody>
          <a:bodyPr wrap="square" rtlCol="0" anchor="ctr"/>
          <a:lstStyle/>
          <a:p>
            <a:pPr marL="0" indent="0" algn="ctr">
              <a:buNone/>
            </a:pPr>
            <a:r>
              <a:rPr lang="en-US" sz="6000" b="1" dirty="0">
                <a:solidFill>
                  <a:srgbClr val="FFFFFF"/>
                </a:solidFill>
                <a:latin typeface="Cambria" pitchFamily="34" charset="0"/>
                <a:ea typeface="Cambria" pitchFamily="34" charset="-122"/>
                <a:cs typeface="Cambria" pitchFamily="34" charset="-120"/>
              </a:rPr>
              <a:t>22</a:t>
            </a:r>
            <a:endParaRPr lang="en-US" sz="6000" dirty="0"/>
          </a:p>
        </p:txBody>
      </p:sp>
      <p:sp>
        <p:nvSpPr>
          <p:cNvPr id="13" name="Text 11"/>
          <p:cNvSpPr/>
          <p:nvPr/>
        </p:nvSpPr>
        <p:spPr>
          <a:xfrm>
            <a:off x="6400800" y="3017520"/>
            <a:ext cx="2514600" cy="548640"/>
          </a:xfrm>
          <a:prstGeom prst="rect">
            <a:avLst/>
          </a:prstGeom>
          <a:noFill/>
          <a:ln/>
        </p:spPr>
        <p:txBody>
          <a:bodyPr wrap="square" rtlCol="0" anchor="ctr"/>
          <a:lstStyle/>
          <a:p>
            <a:pPr marL="0" indent="0" algn="ctr">
              <a:buNone/>
            </a:pPr>
            <a:r>
              <a:rPr lang="en-US" sz="1400" dirty="0">
                <a:solidFill>
                  <a:srgbClr val="FFFFFF"/>
                </a:solidFill>
                <a:latin typeface="Calibri" pitchFamily="34" charset="0"/>
                <a:ea typeface="Calibri" pitchFamily="34" charset="-122"/>
                <a:cs typeface="Calibri" pitchFamily="34" charset="-120"/>
              </a:rPr>
              <a:t>n8n workflow endpoints</a:t>
            </a:r>
            <a:endParaRPr lang="en-US" sz="1400" dirty="0"/>
          </a:p>
        </p:txBody>
      </p:sp>
      <p:sp>
        <p:nvSpPr>
          <p:cNvPr id="14" name="Shape 12"/>
          <p:cNvSpPr/>
          <p:nvPr/>
        </p:nvSpPr>
        <p:spPr>
          <a:xfrm>
            <a:off x="9189720" y="1828800"/>
            <a:ext cx="2697480" cy="1737360"/>
          </a:xfrm>
          <a:prstGeom prst="roundRect">
            <a:avLst>
              <a:gd name="adj" fmla="val 6316"/>
            </a:avLst>
          </a:prstGeom>
          <a:solidFill>
            <a:srgbClr val="8B0F3E"/>
          </a:solidFill>
          <a:ln w="12700">
            <a:solidFill>
              <a:srgbClr val="8B0F3E"/>
            </a:solidFill>
            <a:prstDash val="solid"/>
          </a:ln>
        </p:spPr>
        <p:txBody>
          <a:bodyPr/>
          <a:lstStyle/>
          <a:p>
            <a:endParaRPr lang="en-001"/>
          </a:p>
        </p:txBody>
      </p:sp>
      <p:sp>
        <p:nvSpPr>
          <p:cNvPr id="15" name="Text 13"/>
          <p:cNvSpPr/>
          <p:nvPr/>
        </p:nvSpPr>
        <p:spPr>
          <a:xfrm>
            <a:off x="9189720" y="1920240"/>
            <a:ext cx="2697480" cy="1097280"/>
          </a:xfrm>
          <a:prstGeom prst="rect">
            <a:avLst/>
          </a:prstGeom>
          <a:noFill/>
          <a:ln/>
        </p:spPr>
        <p:txBody>
          <a:bodyPr wrap="square" rtlCol="0" anchor="ctr"/>
          <a:lstStyle/>
          <a:p>
            <a:pPr marL="0" indent="0" algn="ctr">
              <a:buNone/>
            </a:pPr>
            <a:r>
              <a:rPr lang="en-US" sz="6000" b="1" dirty="0">
                <a:solidFill>
                  <a:srgbClr val="FFFFFF"/>
                </a:solidFill>
                <a:latin typeface="Cambria" pitchFamily="34" charset="0"/>
                <a:ea typeface="Cambria" pitchFamily="34" charset="-122"/>
                <a:cs typeface="Cambria" pitchFamily="34" charset="-120"/>
              </a:rPr>
              <a:t>37</a:t>
            </a:r>
            <a:endParaRPr lang="en-US" sz="6000" dirty="0"/>
          </a:p>
        </p:txBody>
      </p:sp>
      <p:sp>
        <p:nvSpPr>
          <p:cNvPr id="16" name="Text 14"/>
          <p:cNvSpPr/>
          <p:nvPr/>
        </p:nvSpPr>
        <p:spPr>
          <a:xfrm>
            <a:off x="9281160" y="3017520"/>
            <a:ext cx="2514600" cy="548640"/>
          </a:xfrm>
          <a:prstGeom prst="rect">
            <a:avLst/>
          </a:prstGeom>
          <a:noFill/>
          <a:ln/>
        </p:spPr>
        <p:txBody>
          <a:bodyPr wrap="square" rtlCol="0" anchor="ctr"/>
          <a:lstStyle/>
          <a:p>
            <a:pPr marL="0" indent="0" algn="ctr">
              <a:buNone/>
            </a:pPr>
            <a:r>
              <a:rPr lang="en-US" sz="1400" dirty="0">
                <a:solidFill>
                  <a:srgbClr val="FFFFFF"/>
                </a:solidFill>
                <a:latin typeface="Calibri" pitchFamily="34" charset="0"/>
                <a:ea typeface="Calibri" pitchFamily="34" charset="-122"/>
                <a:cs typeface="Calibri" pitchFamily="34" charset="-120"/>
              </a:rPr>
              <a:t>Use cases documented</a:t>
            </a:r>
            <a:endParaRPr lang="en-US" sz="1400" dirty="0"/>
          </a:p>
        </p:txBody>
      </p:sp>
      <p:sp>
        <p:nvSpPr>
          <p:cNvPr id="17" name="Text 15"/>
          <p:cNvSpPr/>
          <p:nvPr/>
        </p:nvSpPr>
        <p:spPr>
          <a:xfrm>
            <a:off x="548640" y="3931920"/>
            <a:ext cx="10972800" cy="457200"/>
          </a:xfrm>
          <a:prstGeom prst="rect">
            <a:avLst/>
          </a:prstGeom>
          <a:noFill/>
          <a:ln/>
        </p:spPr>
        <p:txBody>
          <a:bodyPr wrap="square" rtlCol="0" anchor="ctr"/>
          <a:lstStyle/>
          <a:p>
            <a:pPr marL="0" indent="0">
              <a:buNone/>
            </a:pPr>
            <a:r>
              <a:rPr lang="en-US" sz="2200" b="1" dirty="0">
                <a:solidFill>
                  <a:srgbClr val="8B0F3E"/>
                </a:solidFill>
                <a:latin typeface="Cambria" pitchFamily="34" charset="0"/>
                <a:ea typeface="Cambria" pitchFamily="34" charset="-122"/>
                <a:cs typeface="Cambria" pitchFamily="34" charset="-120"/>
              </a:rPr>
              <a:t>Reflection</a:t>
            </a:r>
            <a:endParaRPr lang="en-US" sz="2200" dirty="0"/>
          </a:p>
        </p:txBody>
      </p:sp>
      <p:sp>
        <p:nvSpPr>
          <p:cNvPr id="18" name="Text 16"/>
          <p:cNvSpPr/>
          <p:nvPr/>
        </p:nvSpPr>
        <p:spPr>
          <a:xfrm>
            <a:off x="548640" y="4434840"/>
            <a:ext cx="11064240" cy="2103120"/>
          </a:xfrm>
          <a:prstGeom prst="rect">
            <a:avLst/>
          </a:prstGeom>
          <a:noFill/>
          <a:ln/>
        </p:spPr>
        <p:txBody>
          <a:bodyPr wrap="square" rtlCol="0" anchor="ctr"/>
          <a:lstStyle/>
          <a:p>
            <a:pPr marL="0" indent="0">
              <a:buNone/>
            </a:pPr>
            <a:r>
              <a:rPr lang="en-US" sz="1400" dirty="0">
                <a:solidFill>
                  <a:srgbClr val="1F2A44"/>
                </a:solidFill>
                <a:latin typeface="Calibri" pitchFamily="34" charset="0"/>
                <a:ea typeface="Calibri" pitchFamily="34" charset="-122"/>
                <a:cs typeface="Calibri" pitchFamily="34" charset="-120"/>
              </a:rPr>
              <a:t>The two projects sat at opposite architectural extremes: one full-stack and multi-user, one browser-only and single-device. Delivering both in twenty weeks made the placement a practical comparison of how the same engineering discipline plays out in very different constraints. The database migration and the n8n sandbox limitations were the two hardest problems and, along the way, the most useful ones - each demanded a specific technical fix and a justification the supervisor could review. What carries forward is the habit of iterating with a real user in the loop rather than shipping in isolation.</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8B0F3E"/>
        </a:solidFill>
        <a:effectLst/>
      </p:bgPr>
    </p:bg>
    <p:spTree>
      <p:nvGrpSpPr>
        <p:cNvPr id="1" name=""/>
        <p:cNvGrpSpPr/>
        <p:nvPr/>
      </p:nvGrpSpPr>
      <p:grpSpPr>
        <a:xfrm>
          <a:off x="0" y="0"/>
          <a:ext cx="0" cy="0"/>
          <a:chOff x="0" y="0"/>
          <a:chExt cx="0" cy="0"/>
        </a:xfrm>
      </p:grpSpPr>
      <p:sp>
        <p:nvSpPr>
          <p:cNvPr id="2" name="Text 0"/>
          <p:cNvSpPr/>
          <p:nvPr/>
        </p:nvSpPr>
        <p:spPr>
          <a:xfrm>
            <a:off x="548640" y="2011680"/>
            <a:ext cx="10972800" cy="1463040"/>
          </a:xfrm>
          <a:prstGeom prst="rect">
            <a:avLst/>
          </a:prstGeom>
          <a:noFill/>
          <a:ln/>
        </p:spPr>
        <p:txBody>
          <a:bodyPr wrap="square" rtlCol="0" anchor="ctr"/>
          <a:lstStyle/>
          <a:p>
            <a:pPr marL="0" indent="0" algn="ctr">
              <a:buNone/>
            </a:pPr>
            <a:r>
              <a:rPr lang="en-US" sz="8000" b="1" dirty="0">
                <a:solidFill>
                  <a:srgbClr val="FFFFFF"/>
                </a:solidFill>
                <a:latin typeface="Cambria" pitchFamily="34" charset="0"/>
                <a:ea typeface="Cambria" pitchFamily="34" charset="-122"/>
                <a:cs typeface="Cambria" pitchFamily="34" charset="-120"/>
              </a:rPr>
              <a:t>Thank you</a:t>
            </a:r>
            <a:endParaRPr lang="en-US" sz="8000" dirty="0"/>
          </a:p>
        </p:txBody>
      </p:sp>
      <p:sp>
        <p:nvSpPr>
          <p:cNvPr id="3" name="Text 1"/>
          <p:cNvSpPr/>
          <p:nvPr/>
        </p:nvSpPr>
        <p:spPr>
          <a:xfrm>
            <a:off x="548640" y="3657600"/>
            <a:ext cx="10972800" cy="731520"/>
          </a:xfrm>
          <a:prstGeom prst="rect">
            <a:avLst/>
          </a:prstGeom>
          <a:noFill/>
          <a:ln/>
        </p:spPr>
        <p:txBody>
          <a:bodyPr wrap="square" rtlCol="0" anchor="ctr"/>
          <a:lstStyle/>
          <a:p>
            <a:pPr marL="0" indent="0" algn="ctr">
              <a:buNone/>
            </a:pPr>
            <a:r>
              <a:rPr lang="en-US" sz="3000" i="1" dirty="0">
                <a:solidFill>
                  <a:srgbClr val="FFFFFF"/>
                </a:solidFill>
                <a:latin typeface="Calibri" pitchFamily="34" charset="0"/>
                <a:ea typeface="Calibri" pitchFamily="34" charset="-122"/>
                <a:cs typeface="Calibri" pitchFamily="34" charset="-120"/>
              </a:rPr>
              <a:t>Questions and Discussion</a:t>
            </a:r>
            <a:endParaRPr lang="en-US" sz="3000" dirty="0"/>
          </a:p>
        </p:txBody>
      </p:sp>
      <p:sp>
        <p:nvSpPr>
          <p:cNvPr id="4" name="Text 2"/>
          <p:cNvSpPr/>
          <p:nvPr/>
        </p:nvSpPr>
        <p:spPr>
          <a:xfrm>
            <a:off x="548640" y="6035040"/>
            <a:ext cx="10972800" cy="457200"/>
          </a:xfrm>
          <a:prstGeom prst="rect">
            <a:avLst/>
          </a:prstGeom>
          <a:noFill/>
          <a:ln/>
        </p:spPr>
        <p:txBody>
          <a:bodyPr wrap="square" rtlCol="0" anchor="ctr"/>
          <a:lstStyle/>
          <a:p>
            <a:pPr marL="0" indent="0" algn="ctr">
              <a:buNone/>
            </a:pPr>
            <a:r>
              <a:rPr lang="en-US" sz="1400" dirty="0">
                <a:solidFill>
                  <a:srgbClr val="FFFFFF"/>
                </a:solidFill>
                <a:latin typeface="Calibri" pitchFamily="34" charset="0"/>
                <a:ea typeface="Calibri" pitchFamily="34" charset="-122"/>
                <a:cs typeface="Calibri" pitchFamily="34" charset="-120"/>
              </a:rPr>
              <a:t>Ahmed Khairy  ·  A19EC4044  ·  SERG, Faculty of Computing, UTM  ·  20-week placement, 9 Mar - 24 Jul 2025</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1F1F1"/>
        </a:solidFill>
        <a:effectLst/>
      </p:bgPr>
    </p:bg>
    <p:spTree>
      <p:nvGrpSpPr>
        <p:cNvPr id="1" name=""/>
        <p:cNvGrpSpPr/>
        <p:nvPr/>
      </p:nvGrpSpPr>
      <p:grpSpPr>
        <a:xfrm>
          <a:off x="0" y="0"/>
          <a:ext cx="0" cy="0"/>
          <a:chOff x="0" y="0"/>
          <a:chExt cx="0" cy="0"/>
        </a:xfrm>
      </p:grpSpPr>
      <p:sp>
        <p:nvSpPr>
          <p:cNvPr id="2" name="Text 0"/>
          <p:cNvSpPr/>
          <p:nvPr/>
        </p:nvSpPr>
        <p:spPr>
          <a:xfrm>
            <a:off x="548640" y="548640"/>
            <a:ext cx="5486400" cy="914400"/>
          </a:xfrm>
          <a:prstGeom prst="rect">
            <a:avLst/>
          </a:prstGeom>
          <a:noFill/>
          <a:ln/>
        </p:spPr>
        <p:txBody>
          <a:bodyPr wrap="square" rtlCol="0" anchor="ctr"/>
          <a:lstStyle/>
          <a:p>
            <a:pPr marL="0" indent="0">
              <a:buNone/>
            </a:pPr>
            <a:r>
              <a:rPr lang="en-US" sz="4400" b="1" dirty="0">
                <a:solidFill>
                  <a:srgbClr val="1F2A44"/>
                </a:solidFill>
                <a:latin typeface="Cambria" pitchFamily="34" charset="0"/>
                <a:ea typeface="Cambria" pitchFamily="34" charset="-122"/>
                <a:cs typeface="Cambria" pitchFamily="34" charset="-120"/>
              </a:rPr>
              <a:t>Table of Contents</a:t>
            </a:r>
            <a:endParaRPr lang="en-US" sz="4400" dirty="0"/>
          </a:p>
        </p:txBody>
      </p:sp>
      <p:sp>
        <p:nvSpPr>
          <p:cNvPr id="3" name="Text 1"/>
          <p:cNvSpPr/>
          <p:nvPr/>
        </p:nvSpPr>
        <p:spPr>
          <a:xfrm>
            <a:off x="731520" y="1828800"/>
            <a:ext cx="5029200" cy="548640"/>
          </a:xfrm>
          <a:prstGeom prst="rect">
            <a:avLst/>
          </a:prstGeom>
          <a:noFill/>
          <a:ln/>
        </p:spPr>
        <p:txBody>
          <a:bodyPr wrap="square" lIns="0" tIns="0" rIns="0" bIns="0" rtlCol="0" anchor="ctr"/>
          <a:lstStyle/>
          <a:p>
            <a:pPr marL="0" indent="0">
              <a:buNone/>
            </a:pPr>
            <a:r>
              <a:rPr lang="en-US" sz="2200" b="1" dirty="0">
                <a:solidFill>
                  <a:srgbClr val="1F2A44"/>
                </a:solidFill>
                <a:latin typeface="Cambria" pitchFamily="34" charset="0"/>
                <a:ea typeface="Cambria" pitchFamily="34" charset="-122"/>
                <a:cs typeface="Cambria" pitchFamily="34" charset="-120"/>
              </a:rPr>
              <a:t>Organization Background</a:t>
            </a:r>
            <a:endParaRPr lang="en-US" sz="2200" dirty="0"/>
          </a:p>
        </p:txBody>
      </p:sp>
      <p:sp>
        <p:nvSpPr>
          <p:cNvPr id="4" name="Text 2"/>
          <p:cNvSpPr/>
          <p:nvPr/>
        </p:nvSpPr>
        <p:spPr>
          <a:xfrm>
            <a:off x="5486400" y="1828800"/>
            <a:ext cx="731520" cy="548640"/>
          </a:xfrm>
          <a:prstGeom prst="rect">
            <a:avLst/>
          </a:prstGeom>
          <a:noFill/>
          <a:ln/>
        </p:spPr>
        <p:txBody>
          <a:bodyPr wrap="square" lIns="0" tIns="0" rIns="0" bIns="0" rtlCol="0" anchor="ctr"/>
          <a:lstStyle/>
          <a:p>
            <a:pPr marL="0" indent="0">
              <a:buNone/>
            </a:pPr>
            <a:r>
              <a:rPr lang="en-US" sz="2200" b="1" dirty="0">
                <a:solidFill>
                  <a:srgbClr val="8B0F3E"/>
                </a:solidFill>
                <a:latin typeface="Cambria" pitchFamily="34" charset="0"/>
                <a:ea typeface="Cambria" pitchFamily="34" charset="-122"/>
                <a:cs typeface="Cambria" pitchFamily="34" charset="-120"/>
              </a:rPr>
              <a:t>01</a:t>
            </a:r>
            <a:endParaRPr lang="en-US" sz="2200" dirty="0"/>
          </a:p>
        </p:txBody>
      </p:sp>
      <p:sp>
        <p:nvSpPr>
          <p:cNvPr id="5" name="Text 3"/>
          <p:cNvSpPr/>
          <p:nvPr/>
        </p:nvSpPr>
        <p:spPr>
          <a:xfrm>
            <a:off x="731520" y="2514600"/>
            <a:ext cx="5029200" cy="548640"/>
          </a:xfrm>
          <a:prstGeom prst="rect">
            <a:avLst/>
          </a:prstGeom>
          <a:noFill/>
          <a:ln/>
        </p:spPr>
        <p:txBody>
          <a:bodyPr wrap="square" lIns="0" tIns="0" rIns="0" bIns="0" rtlCol="0" anchor="ctr"/>
          <a:lstStyle/>
          <a:p>
            <a:pPr marL="0" indent="0">
              <a:buNone/>
            </a:pPr>
            <a:r>
              <a:rPr lang="en-US" sz="2200" b="1" dirty="0">
                <a:solidFill>
                  <a:srgbClr val="1F2A44"/>
                </a:solidFill>
                <a:latin typeface="Cambria" pitchFamily="34" charset="0"/>
                <a:ea typeface="Cambria" pitchFamily="34" charset="-122"/>
                <a:cs typeface="Cambria" pitchFamily="34" charset="-120"/>
              </a:rPr>
              <a:t>Main Task Execution</a:t>
            </a:r>
            <a:endParaRPr lang="en-US" sz="2200" dirty="0"/>
          </a:p>
        </p:txBody>
      </p:sp>
      <p:sp>
        <p:nvSpPr>
          <p:cNvPr id="6" name="Text 4"/>
          <p:cNvSpPr/>
          <p:nvPr/>
        </p:nvSpPr>
        <p:spPr>
          <a:xfrm>
            <a:off x="5486400" y="2514600"/>
            <a:ext cx="731520" cy="548640"/>
          </a:xfrm>
          <a:prstGeom prst="rect">
            <a:avLst/>
          </a:prstGeom>
          <a:noFill/>
          <a:ln/>
        </p:spPr>
        <p:txBody>
          <a:bodyPr wrap="square" lIns="0" tIns="0" rIns="0" bIns="0" rtlCol="0" anchor="ctr"/>
          <a:lstStyle/>
          <a:p>
            <a:pPr marL="0" indent="0">
              <a:buNone/>
            </a:pPr>
            <a:r>
              <a:rPr lang="en-US" sz="2200" b="1" dirty="0">
                <a:solidFill>
                  <a:srgbClr val="8B0F3E"/>
                </a:solidFill>
                <a:latin typeface="Cambria" pitchFamily="34" charset="0"/>
                <a:ea typeface="Cambria" pitchFamily="34" charset="-122"/>
                <a:cs typeface="Cambria" pitchFamily="34" charset="-120"/>
              </a:rPr>
              <a:t>02</a:t>
            </a:r>
            <a:endParaRPr lang="en-US" sz="2200" dirty="0"/>
          </a:p>
        </p:txBody>
      </p:sp>
      <p:sp>
        <p:nvSpPr>
          <p:cNvPr id="7" name="Text 5"/>
          <p:cNvSpPr/>
          <p:nvPr/>
        </p:nvSpPr>
        <p:spPr>
          <a:xfrm>
            <a:off x="731520" y="3200400"/>
            <a:ext cx="5029200" cy="548640"/>
          </a:xfrm>
          <a:prstGeom prst="rect">
            <a:avLst/>
          </a:prstGeom>
          <a:noFill/>
          <a:ln/>
        </p:spPr>
        <p:txBody>
          <a:bodyPr wrap="square" lIns="0" tIns="0" rIns="0" bIns="0" rtlCol="0" anchor="ctr"/>
          <a:lstStyle/>
          <a:p>
            <a:pPr marL="0" indent="0">
              <a:buNone/>
            </a:pPr>
            <a:r>
              <a:rPr lang="en-US" sz="2200" b="1" dirty="0">
                <a:solidFill>
                  <a:srgbClr val="1F2A44"/>
                </a:solidFill>
                <a:latin typeface="Cambria" pitchFamily="34" charset="0"/>
                <a:ea typeface="Cambria" pitchFamily="34" charset="-122"/>
                <a:cs typeface="Cambria" pitchFamily="34" charset="-120"/>
              </a:rPr>
              <a:t>Internship Projects</a:t>
            </a:r>
            <a:endParaRPr lang="en-US" sz="2200" dirty="0"/>
          </a:p>
        </p:txBody>
      </p:sp>
      <p:sp>
        <p:nvSpPr>
          <p:cNvPr id="8" name="Text 6"/>
          <p:cNvSpPr/>
          <p:nvPr/>
        </p:nvSpPr>
        <p:spPr>
          <a:xfrm>
            <a:off x="5486400" y="3200400"/>
            <a:ext cx="731520" cy="548640"/>
          </a:xfrm>
          <a:prstGeom prst="rect">
            <a:avLst/>
          </a:prstGeom>
          <a:noFill/>
          <a:ln/>
        </p:spPr>
        <p:txBody>
          <a:bodyPr wrap="square" lIns="0" tIns="0" rIns="0" bIns="0" rtlCol="0" anchor="ctr"/>
          <a:lstStyle/>
          <a:p>
            <a:pPr marL="0" indent="0">
              <a:buNone/>
            </a:pPr>
            <a:r>
              <a:rPr lang="en-US" sz="2200" b="1" dirty="0">
                <a:solidFill>
                  <a:srgbClr val="8B0F3E"/>
                </a:solidFill>
                <a:latin typeface="Cambria" pitchFamily="34" charset="0"/>
                <a:ea typeface="Cambria" pitchFamily="34" charset="-122"/>
                <a:cs typeface="Cambria" pitchFamily="34" charset="-120"/>
              </a:rPr>
              <a:t>03</a:t>
            </a:r>
            <a:endParaRPr lang="en-US" sz="2200" dirty="0"/>
          </a:p>
        </p:txBody>
      </p:sp>
      <p:sp>
        <p:nvSpPr>
          <p:cNvPr id="9" name="Text 7"/>
          <p:cNvSpPr/>
          <p:nvPr/>
        </p:nvSpPr>
        <p:spPr>
          <a:xfrm>
            <a:off x="731520" y="3886200"/>
            <a:ext cx="5029200" cy="548640"/>
          </a:xfrm>
          <a:prstGeom prst="rect">
            <a:avLst/>
          </a:prstGeom>
          <a:noFill/>
          <a:ln/>
        </p:spPr>
        <p:txBody>
          <a:bodyPr wrap="square" lIns="0" tIns="0" rIns="0" bIns="0" rtlCol="0" anchor="ctr"/>
          <a:lstStyle/>
          <a:p>
            <a:pPr marL="0" indent="0">
              <a:buNone/>
            </a:pPr>
            <a:r>
              <a:rPr lang="en-US" sz="2200" b="1" dirty="0">
                <a:solidFill>
                  <a:srgbClr val="1F2A44"/>
                </a:solidFill>
                <a:latin typeface="Cambria" pitchFamily="34" charset="0"/>
                <a:ea typeface="Cambria" pitchFamily="34" charset="-122"/>
                <a:cs typeface="Cambria" pitchFamily="34" charset="-120"/>
              </a:rPr>
              <a:t>What I’ve Learned</a:t>
            </a:r>
            <a:endParaRPr lang="en-US" sz="2200" dirty="0"/>
          </a:p>
        </p:txBody>
      </p:sp>
      <p:sp>
        <p:nvSpPr>
          <p:cNvPr id="10" name="Text 8"/>
          <p:cNvSpPr/>
          <p:nvPr/>
        </p:nvSpPr>
        <p:spPr>
          <a:xfrm>
            <a:off x="5486400" y="3886200"/>
            <a:ext cx="731520" cy="548640"/>
          </a:xfrm>
          <a:prstGeom prst="rect">
            <a:avLst/>
          </a:prstGeom>
          <a:noFill/>
          <a:ln/>
        </p:spPr>
        <p:txBody>
          <a:bodyPr wrap="square" lIns="0" tIns="0" rIns="0" bIns="0" rtlCol="0" anchor="ctr"/>
          <a:lstStyle/>
          <a:p>
            <a:pPr marL="0" indent="0">
              <a:buNone/>
            </a:pPr>
            <a:r>
              <a:rPr lang="en-US" sz="2200" b="1" dirty="0">
                <a:solidFill>
                  <a:srgbClr val="8B0F3E"/>
                </a:solidFill>
                <a:latin typeface="Cambria" pitchFamily="34" charset="0"/>
                <a:ea typeface="Cambria" pitchFamily="34" charset="-122"/>
                <a:cs typeface="Cambria" pitchFamily="34" charset="-120"/>
              </a:rPr>
              <a:t>04</a:t>
            </a:r>
            <a:endParaRPr lang="en-US" sz="2200" dirty="0"/>
          </a:p>
        </p:txBody>
      </p:sp>
      <p:sp>
        <p:nvSpPr>
          <p:cNvPr id="11" name="Text 9"/>
          <p:cNvSpPr/>
          <p:nvPr/>
        </p:nvSpPr>
        <p:spPr>
          <a:xfrm>
            <a:off x="731520" y="4572000"/>
            <a:ext cx="5029200" cy="548640"/>
          </a:xfrm>
          <a:prstGeom prst="rect">
            <a:avLst/>
          </a:prstGeom>
          <a:noFill/>
          <a:ln/>
        </p:spPr>
        <p:txBody>
          <a:bodyPr wrap="square" lIns="0" tIns="0" rIns="0" bIns="0" rtlCol="0" anchor="ctr"/>
          <a:lstStyle/>
          <a:p>
            <a:pPr marL="0" indent="0">
              <a:buNone/>
            </a:pPr>
            <a:r>
              <a:rPr lang="en-US" sz="2200" b="1" dirty="0">
                <a:solidFill>
                  <a:srgbClr val="1F2A44"/>
                </a:solidFill>
                <a:latin typeface="Cambria" pitchFamily="34" charset="0"/>
                <a:ea typeface="Cambria" pitchFamily="34" charset="-122"/>
                <a:cs typeface="Cambria" pitchFamily="34" charset="-120"/>
              </a:rPr>
              <a:t>Conclusion &amp; Reflection</a:t>
            </a:r>
            <a:endParaRPr lang="en-US" sz="2200" dirty="0"/>
          </a:p>
        </p:txBody>
      </p:sp>
      <p:sp>
        <p:nvSpPr>
          <p:cNvPr id="12" name="Text 10"/>
          <p:cNvSpPr/>
          <p:nvPr/>
        </p:nvSpPr>
        <p:spPr>
          <a:xfrm>
            <a:off x="5486400" y="4572000"/>
            <a:ext cx="731520" cy="548640"/>
          </a:xfrm>
          <a:prstGeom prst="rect">
            <a:avLst/>
          </a:prstGeom>
          <a:noFill/>
          <a:ln/>
        </p:spPr>
        <p:txBody>
          <a:bodyPr wrap="square" lIns="0" tIns="0" rIns="0" bIns="0" rtlCol="0" anchor="ctr"/>
          <a:lstStyle/>
          <a:p>
            <a:pPr marL="0" indent="0">
              <a:buNone/>
            </a:pPr>
            <a:r>
              <a:rPr lang="en-US" sz="2200" b="1" dirty="0">
                <a:solidFill>
                  <a:srgbClr val="8B0F3E"/>
                </a:solidFill>
                <a:latin typeface="Cambria" pitchFamily="34" charset="0"/>
                <a:ea typeface="Cambria" pitchFamily="34" charset="-122"/>
                <a:cs typeface="Cambria" pitchFamily="34" charset="-120"/>
              </a:rPr>
              <a:t>05</a:t>
            </a:r>
            <a:endParaRPr lang="en-US" sz="2200" dirty="0"/>
          </a:p>
        </p:txBody>
      </p:sp>
      <p:sp>
        <p:nvSpPr>
          <p:cNvPr id="13" name="Shape 11"/>
          <p:cNvSpPr/>
          <p:nvPr/>
        </p:nvSpPr>
        <p:spPr>
          <a:xfrm>
            <a:off x="7772400" y="548640"/>
            <a:ext cx="3931920" cy="5760720"/>
          </a:xfrm>
          <a:prstGeom prst="rect">
            <a:avLst/>
          </a:prstGeom>
          <a:solidFill>
            <a:srgbClr val="8B0F3E"/>
          </a:solidFill>
          <a:ln w="12700">
            <a:solidFill>
              <a:srgbClr val="8B0F3E"/>
            </a:solidFill>
            <a:prstDash val="solid"/>
          </a:ln>
        </p:spPr>
        <p:txBody>
          <a:bodyPr/>
          <a:lstStyle/>
          <a:p>
            <a:endParaRPr lang="en-001"/>
          </a:p>
        </p:txBody>
      </p:sp>
      <p:sp>
        <p:nvSpPr>
          <p:cNvPr id="14" name="Text 12"/>
          <p:cNvSpPr/>
          <p:nvPr/>
        </p:nvSpPr>
        <p:spPr>
          <a:xfrm>
            <a:off x="7955280" y="1188720"/>
            <a:ext cx="3566160" cy="1828800"/>
          </a:xfrm>
          <a:prstGeom prst="rect">
            <a:avLst/>
          </a:prstGeom>
          <a:noFill/>
          <a:ln/>
        </p:spPr>
        <p:txBody>
          <a:bodyPr wrap="square" rtlCol="0" anchor="ctr"/>
          <a:lstStyle/>
          <a:p>
            <a:pPr marL="0" indent="0" algn="ctr">
              <a:buNone/>
            </a:pPr>
            <a:r>
              <a:rPr lang="en-US" sz="3400" b="1" dirty="0">
                <a:solidFill>
                  <a:srgbClr val="FFFFFF"/>
                </a:solidFill>
                <a:latin typeface="Cambria" pitchFamily="34" charset="0"/>
                <a:ea typeface="Cambria" pitchFamily="34" charset="-122"/>
                <a:cs typeface="Cambria" pitchFamily="34" charset="-120"/>
              </a:rPr>
              <a:t>UTM COURSE HUB</a:t>
            </a:r>
            <a:endParaRPr lang="en-US" sz="3400" dirty="0"/>
          </a:p>
          <a:p>
            <a:pPr marL="0" indent="0" algn="ctr">
              <a:buNone/>
            </a:pPr>
            <a:r>
              <a:rPr lang="en-US" sz="3400" b="1" dirty="0">
                <a:solidFill>
                  <a:srgbClr val="FFFFFF"/>
                </a:solidFill>
                <a:latin typeface="Cambria" pitchFamily="34" charset="0"/>
                <a:ea typeface="Cambria" pitchFamily="34" charset="-122"/>
                <a:cs typeface="Cambria" pitchFamily="34" charset="-120"/>
              </a:rPr>
              <a:t>v7.12</a:t>
            </a:r>
            <a:endParaRPr lang="en-US" sz="3400" dirty="0"/>
          </a:p>
        </p:txBody>
      </p:sp>
      <p:sp>
        <p:nvSpPr>
          <p:cNvPr id="15" name="Text 13"/>
          <p:cNvSpPr/>
          <p:nvPr/>
        </p:nvSpPr>
        <p:spPr>
          <a:xfrm>
            <a:off x="7955280" y="3108960"/>
            <a:ext cx="3566160" cy="731520"/>
          </a:xfrm>
          <a:prstGeom prst="rect">
            <a:avLst/>
          </a:prstGeom>
          <a:noFill/>
          <a:ln/>
        </p:spPr>
        <p:txBody>
          <a:bodyPr wrap="square" rtlCol="0" anchor="ctr"/>
          <a:lstStyle/>
          <a:p>
            <a:pPr marL="0" indent="0" algn="ctr">
              <a:buNone/>
            </a:pPr>
            <a:r>
              <a:rPr lang="en-US" sz="4000" b="1" dirty="0">
                <a:solidFill>
                  <a:srgbClr val="FFFFFF"/>
                </a:solidFill>
                <a:latin typeface="Cambria" pitchFamily="34" charset="0"/>
                <a:ea typeface="Cambria" pitchFamily="34" charset="-122"/>
                <a:cs typeface="Cambria" pitchFamily="34" charset="-120"/>
              </a:rPr>
              <a:t>+</a:t>
            </a:r>
            <a:endParaRPr lang="en-US" sz="4000" dirty="0"/>
          </a:p>
        </p:txBody>
      </p:sp>
      <p:sp>
        <p:nvSpPr>
          <p:cNvPr id="16" name="Text 14"/>
          <p:cNvSpPr/>
          <p:nvPr/>
        </p:nvSpPr>
        <p:spPr>
          <a:xfrm>
            <a:off x="7955280" y="3840480"/>
            <a:ext cx="3566160" cy="1828800"/>
          </a:xfrm>
          <a:prstGeom prst="rect">
            <a:avLst/>
          </a:prstGeom>
          <a:noFill/>
          <a:ln/>
        </p:spPr>
        <p:txBody>
          <a:bodyPr wrap="square" rtlCol="0" anchor="ctr"/>
          <a:lstStyle/>
          <a:p>
            <a:pPr marL="0" indent="0" algn="ctr">
              <a:buNone/>
            </a:pPr>
            <a:r>
              <a:rPr lang="en-US" sz="3000" b="1" dirty="0">
                <a:solidFill>
                  <a:srgbClr val="FFFFFF"/>
                </a:solidFill>
                <a:latin typeface="Cambria" pitchFamily="34" charset="0"/>
                <a:ea typeface="Cambria" pitchFamily="34" charset="-122"/>
                <a:cs typeface="Cambria" pitchFamily="34" charset="-120"/>
              </a:rPr>
              <a:t>ACTIVE LIBRARY</a:t>
            </a:r>
            <a:endParaRPr lang="en-US" sz="3000" dirty="0"/>
          </a:p>
          <a:p>
            <a:pPr marL="0" indent="0" algn="ctr">
              <a:buNone/>
            </a:pPr>
            <a:r>
              <a:rPr lang="en-US" sz="3000" b="1" dirty="0">
                <a:solidFill>
                  <a:srgbClr val="FFFFFF"/>
                </a:solidFill>
                <a:latin typeface="Cambria" pitchFamily="34" charset="0"/>
                <a:ea typeface="Cambria" pitchFamily="34" charset="-122"/>
                <a:cs typeface="Cambria" pitchFamily="34" charset="-120"/>
              </a:rPr>
              <a:t>USER (ALU)</a:t>
            </a:r>
            <a:endParaRPr lang="en-US" sz="3000" dirty="0"/>
          </a:p>
        </p:txBody>
      </p:sp>
      <p:sp>
        <p:nvSpPr>
          <p:cNvPr id="17" name="Text 15"/>
          <p:cNvSpPr/>
          <p:nvPr/>
        </p:nvSpPr>
        <p:spPr>
          <a:xfrm>
            <a:off x="7955280" y="5760720"/>
            <a:ext cx="3566160" cy="548640"/>
          </a:xfrm>
          <a:prstGeom prst="rect">
            <a:avLst/>
          </a:prstGeom>
          <a:noFill/>
          <a:ln/>
        </p:spPr>
        <p:txBody>
          <a:bodyPr wrap="square" rtlCol="0" anchor="ctr"/>
          <a:lstStyle/>
          <a:p>
            <a:pPr marL="0" indent="0" algn="ctr">
              <a:buNone/>
            </a:pPr>
            <a:r>
              <a:rPr lang="en-US" sz="1400" i="1" dirty="0">
                <a:solidFill>
                  <a:srgbClr val="FFFFFF"/>
                </a:solidFill>
                <a:latin typeface="Calibri" pitchFamily="34" charset="0"/>
                <a:ea typeface="Calibri" pitchFamily="34" charset="-122"/>
                <a:cs typeface="Calibri" pitchFamily="34" charset="-120"/>
              </a:rPr>
              <a:t>Two web-based systems delivered</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822960"/>
          </a:xfrm>
          <a:prstGeom prst="rect">
            <a:avLst/>
          </a:prstGeom>
          <a:solidFill>
            <a:srgbClr val="8B0F3E"/>
          </a:solidFill>
          <a:ln/>
        </p:spPr>
        <p:txBody>
          <a:bodyPr/>
          <a:lstStyle/>
          <a:p>
            <a:endParaRPr lang="en-001"/>
          </a:p>
        </p:txBody>
      </p:sp>
      <p:sp>
        <p:nvSpPr>
          <p:cNvPr id="3" name="Text 1"/>
          <p:cNvSpPr/>
          <p:nvPr/>
        </p:nvSpPr>
        <p:spPr>
          <a:xfrm>
            <a:off x="457200" y="137160"/>
            <a:ext cx="10972800" cy="640080"/>
          </a:xfrm>
          <a:prstGeom prst="rect">
            <a:avLst/>
          </a:prstGeom>
          <a:noFill/>
          <a:ln/>
        </p:spPr>
        <p:txBody>
          <a:bodyPr wrap="square" lIns="0" tIns="0" rIns="0" bIns="0"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01  </a:t>
            </a:r>
            <a:r>
              <a:rPr lang="en-US" sz="2400" b="1" dirty="0">
                <a:solidFill>
                  <a:srgbClr val="FFFFFF"/>
                </a:solidFill>
                <a:latin typeface="Cambria" pitchFamily="34" charset="0"/>
                <a:ea typeface="Cambria" pitchFamily="34" charset="-122"/>
                <a:cs typeface="Cambria" pitchFamily="34" charset="-120"/>
              </a:rPr>
              <a:t>Organization Background</a:t>
            </a:r>
            <a:endParaRPr lang="en-US" sz="2200" dirty="0"/>
          </a:p>
        </p:txBody>
      </p:sp>
      <p:sp>
        <p:nvSpPr>
          <p:cNvPr id="4" name="Text 2"/>
          <p:cNvSpPr/>
          <p:nvPr/>
        </p:nvSpPr>
        <p:spPr>
          <a:xfrm>
            <a:off x="548640" y="1005840"/>
            <a:ext cx="10972800" cy="548640"/>
          </a:xfrm>
          <a:prstGeom prst="rect">
            <a:avLst/>
          </a:prstGeom>
          <a:noFill/>
          <a:ln/>
        </p:spPr>
        <p:txBody>
          <a:bodyPr wrap="square" rtlCol="0" anchor="ctr"/>
          <a:lstStyle/>
          <a:p>
            <a:pPr marL="0" indent="0">
              <a:buNone/>
            </a:pPr>
            <a:r>
              <a:rPr lang="en-US" sz="2600" b="1" dirty="0">
                <a:solidFill>
                  <a:srgbClr val="1F2A44"/>
                </a:solidFill>
                <a:latin typeface="Cambria" pitchFamily="34" charset="0"/>
                <a:ea typeface="Cambria" pitchFamily="34" charset="-122"/>
                <a:cs typeface="Cambria" pitchFamily="34" charset="-120"/>
              </a:rPr>
              <a:t>Software Engineering Research Group (SERG)</a:t>
            </a:r>
            <a:endParaRPr lang="en-US" sz="2600" dirty="0"/>
          </a:p>
        </p:txBody>
      </p:sp>
      <p:sp>
        <p:nvSpPr>
          <p:cNvPr id="5" name="Text 3"/>
          <p:cNvSpPr/>
          <p:nvPr/>
        </p:nvSpPr>
        <p:spPr>
          <a:xfrm>
            <a:off x="548640" y="1554480"/>
            <a:ext cx="10972800" cy="457200"/>
          </a:xfrm>
          <a:prstGeom prst="rect">
            <a:avLst/>
          </a:prstGeom>
          <a:noFill/>
          <a:ln/>
        </p:spPr>
        <p:txBody>
          <a:bodyPr wrap="square" rtlCol="0" anchor="ctr"/>
          <a:lstStyle/>
          <a:p>
            <a:pPr marL="0" indent="0">
              <a:buNone/>
            </a:pPr>
            <a:r>
              <a:rPr lang="en-US" sz="1600" i="1" dirty="0">
                <a:solidFill>
                  <a:srgbClr val="4A4A4A"/>
                </a:solidFill>
                <a:latin typeface="Calibri" pitchFamily="34" charset="0"/>
                <a:ea typeface="Calibri" pitchFamily="34" charset="-122"/>
                <a:cs typeface="Calibri" pitchFamily="34" charset="-120"/>
              </a:rPr>
              <a:t>Faculty of Computing, Universiti Teknologi Malaysia</a:t>
            </a:r>
            <a:endParaRPr lang="en-US" sz="1600" dirty="0"/>
          </a:p>
        </p:txBody>
      </p:sp>
      <p:sp>
        <p:nvSpPr>
          <p:cNvPr id="6" name="Text 4"/>
          <p:cNvSpPr/>
          <p:nvPr/>
        </p:nvSpPr>
        <p:spPr>
          <a:xfrm>
            <a:off x="548640" y="2286000"/>
            <a:ext cx="5486400" cy="457200"/>
          </a:xfrm>
          <a:prstGeom prst="rect">
            <a:avLst/>
          </a:prstGeom>
          <a:noFill/>
          <a:ln/>
        </p:spPr>
        <p:txBody>
          <a:bodyPr wrap="square" rtlCol="0" anchor="ctr"/>
          <a:lstStyle/>
          <a:p>
            <a:pPr marL="0" indent="0">
              <a:buNone/>
            </a:pPr>
            <a:r>
              <a:rPr lang="en-US" sz="2000" b="1" dirty="0">
                <a:solidFill>
                  <a:srgbClr val="8B0F3E"/>
                </a:solidFill>
                <a:latin typeface="Cambria" pitchFamily="34" charset="0"/>
                <a:ea typeface="Cambria" pitchFamily="34" charset="-122"/>
                <a:cs typeface="Cambria" pitchFamily="34" charset="-120"/>
              </a:rPr>
              <a:t>About SERG</a:t>
            </a:r>
            <a:endParaRPr lang="en-US" sz="2000" dirty="0"/>
          </a:p>
        </p:txBody>
      </p:sp>
      <p:sp>
        <p:nvSpPr>
          <p:cNvPr id="7" name="Text 5"/>
          <p:cNvSpPr/>
          <p:nvPr/>
        </p:nvSpPr>
        <p:spPr>
          <a:xfrm>
            <a:off x="548640" y="2743200"/>
            <a:ext cx="5486400" cy="3474720"/>
          </a:xfrm>
          <a:prstGeom prst="rect">
            <a:avLst/>
          </a:prstGeom>
          <a:noFill/>
          <a:ln/>
        </p:spPr>
        <p:txBody>
          <a:bodyPr wrap="square" rtlCol="0" anchor="ctr"/>
          <a:lstStyle/>
          <a:p>
            <a:pPr marL="342900" indent="-342900">
              <a:spcAft>
                <a:spcPts val="600"/>
              </a:spcAft>
              <a:buSzPct val="100000"/>
              <a:buChar char="•"/>
            </a:pPr>
            <a:r>
              <a:rPr lang="en-US" sz="1500" dirty="0">
                <a:solidFill>
                  <a:srgbClr val="1F2A44"/>
                </a:solidFill>
                <a:latin typeface="Calibri" pitchFamily="34" charset="0"/>
                <a:ea typeface="Calibri" pitchFamily="34" charset="-122"/>
                <a:cs typeface="Calibri" pitchFamily="34" charset="-120"/>
              </a:rPr>
              <a:t>Research and development unit within the Faculty of Computing focused on software engineering practice.</a:t>
            </a:r>
            <a:endParaRPr lang="en-US" sz="1500" dirty="0"/>
          </a:p>
          <a:p>
            <a:pPr marL="342900" indent="-342900">
              <a:spcAft>
                <a:spcPts val="600"/>
              </a:spcAft>
              <a:buSzPct val="100000"/>
              <a:buChar char="•"/>
            </a:pPr>
            <a:r>
              <a:rPr lang="en-US" sz="1500" dirty="0">
                <a:solidFill>
                  <a:srgbClr val="1F2A44"/>
                </a:solidFill>
                <a:latin typeface="Calibri" pitchFamily="34" charset="0"/>
                <a:ea typeface="Calibri" pitchFamily="34" charset="-122"/>
                <a:cs typeface="Calibri" pitchFamily="34" charset="-120"/>
              </a:rPr>
              <a:t>Areas of interest: software design, requirements engineering, systems for education, applied AI in software workflows.</a:t>
            </a:r>
            <a:endParaRPr lang="en-US" sz="1500" dirty="0"/>
          </a:p>
          <a:p>
            <a:pPr marL="342900" indent="-342900">
              <a:spcAft>
                <a:spcPts val="600"/>
              </a:spcAft>
              <a:buSzPct val="100000"/>
              <a:buChar char="•"/>
            </a:pPr>
            <a:r>
              <a:rPr lang="en-US" sz="1500" dirty="0">
                <a:solidFill>
                  <a:srgbClr val="1F2A44"/>
                </a:solidFill>
                <a:latin typeface="Calibri" pitchFamily="34" charset="0"/>
                <a:ea typeface="Calibri" pitchFamily="34" charset="-122"/>
                <a:cs typeface="Calibri" pitchFamily="34" charset="-120"/>
              </a:rPr>
              <a:t>Runs collaborations with UTM faculty and industry stakeholders on functional prototypes and applied research tools.</a:t>
            </a:r>
            <a:endParaRPr lang="en-US" sz="1500" dirty="0"/>
          </a:p>
          <a:p>
            <a:pPr marL="342900" indent="-342900">
              <a:spcAft>
                <a:spcPts val="600"/>
              </a:spcAft>
              <a:buSzPct val="100000"/>
              <a:buChar char="•"/>
            </a:pPr>
            <a:r>
              <a:rPr lang="en-US" sz="1500" dirty="0">
                <a:solidFill>
                  <a:srgbClr val="1F2A44"/>
                </a:solidFill>
                <a:latin typeface="Calibri" pitchFamily="34" charset="0"/>
                <a:ea typeface="Calibri" pitchFamily="34" charset="-122"/>
                <a:cs typeface="Calibri" pitchFamily="34" charset="-120"/>
              </a:rPr>
              <a:t>Hosts undergraduate industrial trainees on live projects that address real faculty or community needs.</a:t>
            </a:r>
            <a:endParaRPr lang="en-US" sz="1500" dirty="0"/>
          </a:p>
        </p:txBody>
      </p:sp>
      <p:sp>
        <p:nvSpPr>
          <p:cNvPr id="8" name="Shape 6"/>
          <p:cNvSpPr/>
          <p:nvPr/>
        </p:nvSpPr>
        <p:spPr>
          <a:xfrm>
            <a:off x="6400800" y="2286000"/>
            <a:ext cx="5394960" cy="4114800"/>
          </a:xfrm>
          <a:prstGeom prst="rect">
            <a:avLst/>
          </a:prstGeom>
          <a:solidFill>
            <a:srgbClr val="F1F1F1"/>
          </a:solidFill>
          <a:ln w="12700">
            <a:solidFill>
              <a:srgbClr val="F1F1F1"/>
            </a:solidFill>
            <a:prstDash val="solid"/>
          </a:ln>
        </p:spPr>
        <p:txBody>
          <a:bodyPr/>
          <a:lstStyle/>
          <a:p>
            <a:endParaRPr lang="en-001"/>
          </a:p>
        </p:txBody>
      </p:sp>
      <p:sp>
        <p:nvSpPr>
          <p:cNvPr id="9" name="Text 7"/>
          <p:cNvSpPr/>
          <p:nvPr/>
        </p:nvSpPr>
        <p:spPr>
          <a:xfrm>
            <a:off x="6583680" y="2377440"/>
            <a:ext cx="5029200" cy="457200"/>
          </a:xfrm>
          <a:prstGeom prst="rect">
            <a:avLst/>
          </a:prstGeom>
          <a:noFill/>
          <a:ln/>
        </p:spPr>
        <p:txBody>
          <a:bodyPr wrap="square" rtlCol="0" anchor="ctr"/>
          <a:lstStyle/>
          <a:p>
            <a:pPr marL="0" indent="0">
              <a:buNone/>
            </a:pPr>
            <a:r>
              <a:rPr lang="en-US" sz="1800" b="1" dirty="0">
                <a:solidFill>
                  <a:srgbClr val="8B0F3E"/>
                </a:solidFill>
                <a:latin typeface="Cambria" pitchFamily="34" charset="0"/>
                <a:ea typeface="Cambria" pitchFamily="34" charset="-122"/>
                <a:cs typeface="Cambria" pitchFamily="34" charset="-120"/>
              </a:rPr>
              <a:t>Placement at a glance</a:t>
            </a:r>
            <a:endParaRPr lang="en-US" sz="1800" dirty="0"/>
          </a:p>
        </p:txBody>
      </p:sp>
      <p:sp>
        <p:nvSpPr>
          <p:cNvPr id="10" name="Text 8"/>
          <p:cNvSpPr/>
          <p:nvPr/>
        </p:nvSpPr>
        <p:spPr>
          <a:xfrm>
            <a:off x="6583680" y="2880360"/>
            <a:ext cx="2103120" cy="594360"/>
          </a:xfrm>
          <a:prstGeom prst="rect">
            <a:avLst/>
          </a:prstGeom>
          <a:noFill/>
          <a:ln/>
        </p:spPr>
        <p:txBody>
          <a:bodyPr wrap="square" lIns="0" tIns="0" rIns="0" bIns="0" rtlCol="0" anchor="t"/>
          <a:lstStyle/>
          <a:p>
            <a:pPr marL="0" indent="0">
              <a:buNone/>
            </a:pPr>
            <a:r>
              <a:rPr lang="en-US" sz="1300" b="1" dirty="0">
                <a:solidFill>
                  <a:srgbClr val="1F2A44"/>
                </a:solidFill>
                <a:latin typeface="Calibri" pitchFamily="34" charset="0"/>
                <a:ea typeface="Calibri" pitchFamily="34" charset="-122"/>
                <a:cs typeface="Calibri" pitchFamily="34" charset="-120"/>
              </a:rPr>
              <a:t>Duration</a:t>
            </a:r>
            <a:endParaRPr lang="en-US" sz="1300" dirty="0"/>
          </a:p>
        </p:txBody>
      </p:sp>
      <p:sp>
        <p:nvSpPr>
          <p:cNvPr id="11" name="Text 9"/>
          <p:cNvSpPr/>
          <p:nvPr/>
        </p:nvSpPr>
        <p:spPr>
          <a:xfrm>
            <a:off x="8686800" y="2880360"/>
            <a:ext cx="3017520" cy="594360"/>
          </a:xfrm>
          <a:prstGeom prst="rect">
            <a:avLst/>
          </a:prstGeom>
          <a:noFill/>
          <a:ln/>
        </p:spPr>
        <p:txBody>
          <a:bodyPr wrap="square" lIns="0" tIns="0" rIns="0" bIns="0" rtlCol="0" anchor="t"/>
          <a:lstStyle/>
          <a:p>
            <a:pPr marL="0" indent="0">
              <a:buNone/>
            </a:pPr>
            <a:r>
              <a:rPr lang="en-US" sz="1300" dirty="0">
                <a:solidFill>
                  <a:srgbClr val="4A4A4A"/>
                </a:solidFill>
                <a:latin typeface="Calibri" pitchFamily="34" charset="0"/>
                <a:ea typeface="Calibri" pitchFamily="34" charset="-122"/>
                <a:cs typeface="Calibri" pitchFamily="34" charset="-120"/>
              </a:rPr>
              <a:t>20 weeks (9 Mar 2025 - 24 Jul 2025)</a:t>
            </a:r>
            <a:endParaRPr lang="en-US" sz="1300" dirty="0"/>
          </a:p>
        </p:txBody>
      </p:sp>
      <p:sp>
        <p:nvSpPr>
          <p:cNvPr id="12" name="Text 10"/>
          <p:cNvSpPr/>
          <p:nvPr/>
        </p:nvSpPr>
        <p:spPr>
          <a:xfrm>
            <a:off x="6583680" y="3566160"/>
            <a:ext cx="2103120" cy="594360"/>
          </a:xfrm>
          <a:prstGeom prst="rect">
            <a:avLst/>
          </a:prstGeom>
          <a:noFill/>
          <a:ln/>
        </p:spPr>
        <p:txBody>
          <a:bodyPr wrap="square" lIns="0" tIns="0" rIns="0" bIns="0" rtlCol="0" anchor="t"/>
          <a:lstStyle/>
          <a:p>
            <a:pPr marL="0" indent="0">
              <a:buNone/>
            </a:pPr>
            <a:r>
              <a:rPr lang="en-US" sz="1300" b="1" dirty="0">
                <a:solidFill>
                  <a:srgbClr val="1F2A44"/>
                </a:solidFill>
                <a:latin typeface="Calibri" pitchFamily="34" charset="0"/>
                <a:ea typeface="Calibri" pitchFamily="34" charset="-122"/>
                <a:cs typeface="Calibri" pitchFamily="34" charset="-120"/>
              </a:rPr>
              <a:t>Faculty</a:t>
            </a:r>
            <a:endParaRPr lang="en-US" sz="1300" dirty="0"/>
          </a:p>
        </p:txBody>
      </p:sp>
      <p:sp>
        <p:nvSpPr>
          <p:cNvPr id="13" name="Text 11"/>
          <p:cNvSpPr/>
          <p:nvPr/>
        </p:nvSpPr>
        <p:spPr>
          <a:xfrm>
            <a:off x="8686800" y="3566160"/>
            <a:ext cx="3017520" cy="594360"/>
          </a:xfrm>
          <a:prstGeom prst="rect">
            <a:avLst/>
          </a:prstGeom>
          <a:noFill/>
          <a:ln/>
        </p:spPr>
        <p:txBody>
          <a:bodyPr wrap="square" lIns="0" tIns="0" rIns="0" bIns="0" rtlCol="0" anchor="t"/>
          <a:lstStyle/>
          <a:p>
            <a:pPr marL="0" indent="0">
              <a:buNone/>
            </a:pPr>
            <a:r>
              <a:rPr lang="en-US" sz="1300" dirty="0">
                <a:solidFill>
                  <a:srgbClr val="4A4A4A"/>
                </a:solidFill>
                <a:latin typeface="Calibri" pitchFamily="34" charset="0"/>
                <a:ea typeface="Calibri" pitchFamily="34" charset="-122"/>
                <a:cs typeface="Calibri" pitchFamily="34" charset="-120"/>
              </a:rPr>
              <a:t>Faculty of Computing, UTM</a:t>
            </a:r>
            <a:endParaRPr lang="en-US" sz="1300" dirty="0"/>
          </a:p>
        </p:txBody>
      </p:sp>
      <p:sp>
        <p:nvSpPr>
          <p:cNvPr id="14" name="Text 12"/>
          <p:cNvSpPr/>
          <p:nvPr/>
        </p:nvSpPr>
        <p:spPr>
          <a:xfrm>
            <a:off x="6583680" y="4251960"/>
            <a:ext cx="2103120" cy="594360"/>
          </a:xfrm>
          <a:prstGeom prst="rect">
            <a:avLst/>
          </a:prstGeom>
          <a:noFill/>
          <a:ln/>
        </p:spPr>
        <p:txBody>
          <a:bodyPr wrap="square" lIns="0" tIns="0" rIns="0" bIns="0" rtlCol="0" anchor="t"/>
          <a:lstStyle/>
          <a:p>
            <a:pPr marL="0" indent="0">
              <a:buNone/>
            </a:pPr>
            <a:r>
              <a:rPr lang="en-US" sz="1300" b="1" dirty="0">
                <a:solidFill>
                  <a:srgbClr val="1F2A44"/>
                </a:solidFill>
                <a:latin typeface="Calibri" pitchFamily="34" charset="0"/>
                <a:ea typeface="Calibri" pitchFamily="34" charset="-122"/>
                <a:cs typeface="Calibri" pitchFamily="34" charset="-120"/>
              </a:rPr>
              <a:t>Team</a:t>
            </a:r>
            <a:endParaRPr lang="en-US" sz="1300" dirty="0"/>
          </a:p>
        </p:txBody>
      </p:sp>
      <p:sp>
        <p:nvSpPr>
          <p:cNvPr id="15" name="Text 13"/>
          <p:cNvSpPr/>
          <p:nvPr/>
        </p:nvSpPr>
        <p:spPr>
          <a:xfrm>
            <a:off x="8686800" y="4251960"/>
            <a:ext cx="3017520" cy="594360"/>
          </a:xfrm>
          <a:prstGeom prst="rect">
            <a:avLst/>
          </a:prstGeom>
          <a:noFill/>
          <a:ln/>
        </p:spPr>
        <p:txBody>
          <a:bodyPr wrap="square" lIns="0" tIns="0" rIns="0" bIns="0" rtlCol="0" anchor="t"/>
          <a:lstStyle/>
          <a:p>
            <a:pPr marL="0" indent="0">
              <a:buNone/>
            </a:pPr>
            <a:r>
              <a:rPr lang="en-US" sz="1300" dirty="0">
                <a:solidFill>
                  <a:srgbClr val="4A4A4A"/>
                </a:solidFill>
                <a:latin typeface="Calibri" pitchFamily="34" charset="0"/>
                <a:ea typeface="Calibri" pitchFamily="34" charset="-122"/>
                <a:cs typeface="Calibri" pitchFamily="34" charset="-120"/>
              </a:rPr>
              <a:t>Software Engineering Research Group</a:t>
            </a:r>
            <a:endParaRPr lang="en-US" sz="1300" dirty="0"/>
          </a:p>
        </p:txBody>
      </p:sp>
      <p:sp>
        <p:nvSpPr>
          <p:cNvPr id="16" name="Text 14"/>
          <p:cNvSpPr/>
          <p:nvPr/>
        </p:nvSpPr>
        <p:spPr>
          <a:xfrm>
            <a:off x="6583680" y="4937760"/>
            <a:ext cx="2103120" cy="594360"/>
          </a:xfrm>
          <a:prstGeom prst="rect">
            <a:avLst/>
          </a:prstGeom>
          <a:noFill/>
          <a:ln/>
        </p:spPr>
        <p:txBody>
          <a:bodyPr wrap="square" lIns="0" tIns="0" rIns="0" bIns="0" rtlCol="0" anchor="t"/>
          <a:lstStyle/>
          <a:p>
            <a:pPr marL="0" indent="0">
              <a:buNone/>
            </a:pPr>
            <a:r>
              <a:rPr lang="en-US" sz="1300" b="1" dirty="0">
                <a:solidFill>
                  <a:srgbClr val="1F2A44"/>
                </a:solidFill>
                <a:latin typeface="Calibri" pitchFamily="34" charset="0"/>
                <a:ea typeface="Calibri" pitchFamily="34" charset="-122"/>
                <a:cs typeface="Calibri" pitchFamily="34" charset="-120"/>
              </a:rPr>
              <a:t>Faculty Supervisors</a:t>
            </a:r>
            <a:endParaRPr lang="en-US" sz="1300" dirty="0"/>
          </a:p>
        </p:txBody>
      </p:sp>
      <p:sp>
        <p:nvSpPr>
          <p:cNvPr id="17" name="Text 15"/>
          <p:cNvSpPr/>
          <p:nvPr/>
        </p:nvSpPr>
        <p:spPr>
          <a:xfrm>
            <a:off x="8686800" y="4937760"/>
            <a:ext cx="3017520" cy="594360"/>
          </a:xfrm>
          <a:prstGeom prst="rect">
            <a:avLst/>
          </a:prstGeom>
          <a:noFill/>
          <a:ln/>
        </p:spPr>
        <p:txBody>
          <a:bodyPr wrap="square" lIns="0" tIns="0" rIns="0" bIns="0" rtlCol="0" anchor="t"/>
          <a:lstStyle/>
          <a:p>
            <a:pPr marL="0" indent="0">
              <a:buNone/>
            </a:pPr>
            <a:r>
              <a:rPr lang="en-US" sz="1300" dirty="0">
                <a:solidFill>
                  <a:srgbClr val="4A4A4A"/>
                </a:solidFill>
                <a:latin typeface="Calibri" pitchFamily="34" charset="0"/>
                <a:ea typeface="Calibri" pitchFamily="34" charset="-122"/>
                <a:cs typeface="Calibri" pitchFamily="34" charset="-120"/>
              </a:rPr>
              <a:t>Dr. Shahliza Binti Abd Halim</a:t>
            </a:r>
            <a:endParaRPr lang="en-US" sz="1300" dirty="0"/>
          </a:p>
          <a:p>
            <a:pPr marL="0" indent="0">
              <a:buNone/>
            </a:pPr>
            <a:r>
              <a:rPr lang="en-US" sz="1300" dirty="0">
                <a:solidFill>
                  <a:srgbClr val="4A4A4A"/>
                </a:solidFill>
                <a:latin typeface="Calibri" pitchFamily="34" charset="0"/>
                <a:ea typeface="Calibri" pitchFamily="34" charset="-122"/>
                <a:cs typeface="Calibri" pitchFamily="34" charset="-120"/>
              </a:rPr>
              <a:t>Ts. Dr. Nor Azizah Binti Sa’adon</a:t>
            </a:r>
            <a:endParaRPr lang="en-US" sz="1300" dirty="0"/>
          </a:p>
        </p:txBody>
      </p:sp>
      <p:sp>
        <p:nvSpPr>
          <p:cNvPr id="18" name="Text 16"/>
          <p:cNvSpPr/>
          <p:nvPr/>
        </p:nvSpPr>
        <p:spPr>
          <a:xfrm>
            <a:off x="6583680" y="5623560"/>
            <a:ext cx="2103120" cy="594360"/>
          </a:xfrm>
          <a:prstGeom prst="rect">
            <a:avLst/>
          </a:prstGeom>
          <a:noFill/>
          <a:ln/>
        </p:spPr>
        <p:txBody>
          <a:bodyPr wrap="square" lIns="0" tIns="0" rIns="0" bIns="0" rtlCol="0" anchor="t"/>
          <a:lstStyle/>
          <a:p>
            <a:pPr marL="0" indent="0">
              <a:buNone/>
            </a:pPr>
            <a:r>
              <a:rPr lang="en-US" sz="1300" b="1" dirty="0">
                <a:solidFill>
                  <a:srgbClr val="1F2A44"/>
                </a:solidFill>
                <a:latin typeface="Calibri" pitchFamily="34" charset="0"/>
                <a:ea typeface="Calibri" pitchFamily="34" charset="-122"/>
                <a:cs typeface="Calibri" pitchFamily="34" charset="-120"/>
              </a:rPr>
              <a:t>Role</a:t>
            </a:r>
            <a:endParaRPr lang="en-US" sz="1300" dirty="0"/>
          </a:p>
        </p:txBody>
      </p:sp>
      <p:sp>
        <p:nvSpPr>
          <p:cNvPr id="19" name="Text 17"/>
          <p:cNvSpPr/>
          <p:nvPr/>
        </p:nvSpPr>
        <p:spPr>
          <a:xfrm>
            <a:off x="8686800" y="5623560"/>
            <a:ext cx="3017520" cy="594360"/>
          </a:xfrm>
          <a:prstGeom prst="rect">
            <a:avLst/>
          </a:prstGeom>
          <a:noFill/>
          <a:ln/>
        </p:spPr>
        <p:txBody>
          <a:bodyPr wrap="square" lIns="0" tIns="0" rIns="0" bIns="0" rtlCol="0" anchor="t"/>
          <a:lstStyle/>
          <a:p>
            <a:pPr marL="0" indent="0">
              <a:buNone/>
            </a:pPr>
            <a:r>
              <a:rPr lang="en-US" sz="1300" dirty="0">
                <a:solidFill>
                  <a:srgbClr val="4A4A4A"/>
                </a:solidFill>
                <a:latin typeface="Calibri" pitchFamily="34" charset="0"/>
                <a:ea typeface="Calibri" pitchFamily="34" charset="-122"/>
                <a:cs typeface="Calibri" pitchFamily="34" charset="-120"/>
              </a:rPr>
              <a:t>Full-stack industrial trainee</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822960"/>
          </a:xfrm>
          <a:prstGeom prst="rect">
            <a:avLst/>
          </a:prstGeom>
          <a:solidFill>
            <a:srgbClr val="8B0F3E"/>
          </a:solidFill>
          <a:ln/>
        </p:spPr>
        <p:txBody>
          <a:bodyPr/>
          <a:lstStyle/>
          <a:p>
            <a:endParaRPr lang="en-001"/>
          </a:p>
        </p:txBody>
      </p:sp>
      <p:sp>
        <p:nvSpPr>
          <p:cNvPr id="3" name="Text 1"/>
          <p:cNvSpPr/>
          <p:nvPr/>
        </p:nvSpPr>
        <p:spPr>
          <a:xfrm>
            <a:off x="457200" y="137160"/>
            <a:ext cx="10972800" cy="640080"/>
          </a:xfrm>
          <a:prstGeom prst="rect">
            <a:avLst/>
          </a:prstGeom>
          <a:noFill/>
          <a:ln/>
        </p:spPr>
        <p:txBody>
          <a:bodyPr wrap="square" lIns="0" tIns="0" rIns="0" bIns="0"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01  </a:t>
            </a:r>
            <a:r>
              <a:rPr lang="en-US" sz="2400" b="1" dirty="0">
                <a:solidFill>
                  <a:srgbClr val="FFFFFF"/>
                </a:solidFill>
                <a:latin typeface="Cambria" pitchFamily="34" charset="0"/>
                <a:ea typeface="Cambria" pitchFamily="34" charset="-122"/>
                <a:cs typeface="Cambria" pitchFamily="34" charset="-120"/>
              </a:rPr>
              <a:t>Organization Background</a:t>
            </a:r>
            <a:endParaRPr lang="en-US" sz="2200" dirty="0"/>
          </a:p>
        </p:txBody>
      </p:sp>
      <p:sp>
        <p:nvSpPr>
          <p:cNvPr id="4" name="Text 2"/>
          <p:cNvSpPr/>
          <p:nvPr/>
        </p:nvSpPr>
        <p:spPr>
          <a:xfrm>
            <a:off x="457200" y="914400"/>
            <a:ext cx="10972800" cy="457200"/>
          </a:xfrm>
          <a:prstGeom prst="rect">
            <a:avLst/>
          </a:prstGeom>
          <a:noFill/>
          <a:ln/>
        </p:spPr>
        <p:txBody>
          <a:bodyPr wrap="square" lIns="0" tIns="0" rIns="0" bIns="0" rtlCol="0" anchor="ctr"/>
          <a:lstStyle/>
          <a:p>
            <a:pPr marL="0" indent="0">
              <a:buNone/>
            </a:pPr>
            <a:r>
              <a:rPr lang="en-US" sz="2000" b="1" dirty="0">
                <a:solidFill>
                  <a:srgbClr val="1F2A44"/>
                </a:solidFill>
                <a:latin typeface="Cambria" pitchFamily="34" charset="0"/>
                <a:ea typeface="Cambria" pitchFamily="34" charset="-122"/>
                <a:cs typeface="Cambria" pitchFamily="34" charset="-120"/>
              </a:rPr>
              <a:t>Where SERG sits inside the Faculty of Computing</a:t>
            </a:r>
            <a:endParaRPr lang="en-US" sz="2000" dirty="0"/>
          </a:p>
        </p:txBody>
      </p:sp>
      <p:sp>
        <p:nvSpPr>
          <p:cNvPr id="5" name="Shape 3"/>
          <p:cNvSpPr/>
          <p:nvPr/>
        </p:nvSpPr>
        <p:spPr>
          <a:xfrm>
            <a:off x="4114800" y="1303021"/>
            <a:ext cx="3840480" cy="731520"/>
          </a:xfrm>
          <a:prstGeom prst="roundRect">
            <a:avLst>
              <a:gd name="adj" fmla="val 15000"/>
            </a:avLst>
          </a:prstGeom>
          <a:solidFill>
            <a:srgbClr val="8B0F3E"/>
          </a:solidFill>
          <a:ln w="12700">
            <a:solidFill>
              <a:srgbClr val="8B0F3E"/>
            </a:solidFill>
            <a:prstDash val="solid"/>
          </a:ln>
        </p:spPr>
        <p:txBody>
          <a:bodyPr/>
          <a:lstStyle/>
          <a:p>
            <a:endParaRPr lang="en-001"/>
          </a:p>
        </p:txBody>
      </p:sp>
      <p:sp>
        <p:nvSpPr>
          <p:cNvPr id="6" name="Text 4"/>
          <p:cNvSpPr/>
          <p:nvPr/>
        </p:nvSpPr>
        <p:spPr>
          <a:xfrm>
            <a:off x="4114800" y="1303021"/>
            <a:ext cx="3840480" cy="731520"/>
          </a:xfrm>
          <a:prstGeom prst="rect">
            <a:avLst/>
          </a:prstGeom>
          <a:noFill/>
          <a:ln/>
        </p:spPr>
        <p:txBody>
          <a:bodyPr wrap="square" rtlCol="0" anchor="ctr"/>
          <a:lstStyle/>
          <a:p>
            <a:pPr marL="0" indent="0" algn="ctr">
              <a:buNone/>
            </a:pPr>
            <a:r>
              <a:rPr lang="en-US" sz="1400" b="1" dirty="0">
                <a:solidFill>
                  <a:srgbClr val="FFFFFF"/>
                </a:solidFill>
                <a:latin typeface="Cambria" pitchFamily="34" charset="0"/>
                <a:ea typeface="Cambria" pitchFamily="34" charset="-122"/>
                <a:cs typeface="Cambria" pitchFamily="34" charset="-120"/>
              </a:rPr>
              <a:t>Faculty of Computing, UTM</a:t>
            </a:r>
            <a:endParaRPr lang="en-US" sz="1400" dirty="0"/>
          </a:p>
        </p:txBody>
      </p:sp>
      <p:sp>
        <p:nvSpPr>
          <p:cNvPr id="11" name="Shape 9"/>
          <p:cNvSpPr/>
          <p:nvPr/>
        </p:nvSpPr>
        <p:spPr>
          <a:xfrm>
            <a:off x="4480560" y="2279468"/>
            <a:ext cx="3108960" cy="731520"/>
          </a:xfrm>
          <a:prstGeom prst="roundRect">
            <a:avLst>
              <a:gd name="adj" fmla="val 15000"/>
            </a:avLst>
          </a:prstGeom>
          <a:solidFill>
            <a:srgbClr val="1F2A44"/>
          </a:solidFill>
          <a:ln w="12700">
            <a:solidFill>
              <a:srgbClr val="1F2A44"/>
            </a:solidFill>
            <a:prstDash val="solid"/>
          </a:ln>
        </p:spPr>
        <p:txBody>
          <a:bodyPr/>
          <a:lstStyle/>
          <a:p>
            <a:endParaRPr lang="en-001"/>
          </a:p>
        </p:txBody>
      </p:sp>
      <p:sp>
        <p:nvSpPr>
          <p:cNvPr id="12" name="Text 10"/>
          <p:cNvSpPr/>
          <p:nvPr/>
        </p:nvSpPr>
        <p:spPr>
          <a:xfrm>
            <a:off x="4480560" y="2279468"/>
            <a:ext cx="3108960" cy="731520"/>
          </a:xfrm>
          <a:prstGeom prst="rect">
            <a:avLst/>
          </a:prstGeom>
          <a:noFill/>
          <a:ln/>
        </p:spPr>
        <p:txBody>
          <a:bodyPr wrap="square" rtlCol="0" anchor="ctr"/>
          <a:lstStyle/>
          <a:p>
            <a:pPr marL="0" indent="0" algn="ctr">
              <a:buNone/>
            </a:pPr>
            <a:r>
              <a:rPr lang="en-US" sz="1400" b="1" dirty="0">
                <a:solidFill>
                  <a:srgbClr val="FFFFFF"/>
                </a:solidFill>
                <a:latin typeface="Cambria" pitchFamily="34" charset="0"/>
                <a:ea typeface="Cambria" pitchFamily="34" charset="-122"/>
                <a:cs typeface="Cambria" pitchFamily="34" charset="-120"/>
              </a:rPr>
              <a:t>Research Groups</a:t>
            </a:r>
            <a:endParaRPr lang="en-US" sz="1400" dirty="0"/>
          </a:p>
        </p:txBody>
      </p:sp>
      <p:sp>
        <p:nvSpPr>
          <p:cNvPr id="19" name="Shape 17"/>
          <p:cNvSpPr/>
          <p:nvPr/>
        </p:nvSpPr>
        <p:spPr>
          <a:xfrm>
            <a:off x="6035040" y="2034541"/>
            <a:ext cx="0" cy="244927"/>
          </a:xfrm>
          <a:prstGeom prst="line">
            <a:avLst/>
          </a:prstGeom>
          <a:noFill/>
          <a:ln w="19050">
            <a:solidFill>
              <a:srgbClr val="8B0F3E"/>
            </a:solidFill>
            <a:prstDash val="solid"/>
          </a:ln>
        </p:spPr>
        <p:txBody>
          <a:bodyPr/>
          <a:lstStyle/>
          <a:p>
            <a:endParaRPr lang="en-001"/>
          </a:p>
        </p:txBody>
      </p:sp>
      <p:sp>
        <p:nvSpPr>
          <p:cNvPr id="20" name="Shape 18"/>
          <p:cNvSpPr/>
          <p:nvPr/>
        </p:nvSpPr>
        <p:spPr>
          <a:xfrm>
            <a:off x="1364028" y="3249373"/>
            <a:ext cx="9652315" cy="2190"/>
          </a:xfrm>
          <a:prstGeom prst="line">
            <a:avLst/>
          </a:prstGeom>
          <a:noFill/>
          <a:ln w="19050">
            <a:solidFill>
              <a:srgbClr val="8B0F3E"/>
            </a:solidFill>
            <a:prstDash val="solid"/>
          </a:ln>
        </p:spPr>
        <p:txBody>
          <a:bodyPr/>
          <a:lstStyle/>
          <a:p>
            <a:endParaRPr lang="en-001"/>
          </a:p>
        </p:txBody>
      </p:sp>
      <p:sp>
        <p:nvSpPr>
          <p:cNvPr id="26" name="Shape 24"/>
          <p:cNvSpPr/>
          <p:nvPr/>
        </p:nvSpPr>
        <p:spPr>
          <a:xfrm>
            <a:off x="11016343" y="3251564"/>
            <a:ext cx="0" cy="838192"/>
          </a:xfrm>
          <a:prstGeom prst="line">
            <a:avLst/>
          </a:prstGeom>
          <a:noFill/>
          <a:ln w="19050">
            <a:solidFill>
              <a:srgbClr val="8B0F3E"/>
            </a:solidFill>
            <a:prstDash val="solid"/>
          </a:ln>
        </p:spPr>
        <p:txBody>
          <a:bodyPr/>
          <a:lstStyle/>
          <a:p>
            <a:endParaRPr lang="en-001"/>
          </a:p>
        </p:txBody>
      </p:sp>
      <p:sp>
        <p:nvSpPr>
          <p:cNvPr id="27" name="Text 25"/>
          <p:cNvSpPr/>
          <p:nvPr/>
        </p:nvSpPr>
        <p:spPr>
          <a:xfrm>
            <a:off x="548640" y="5669280"/>
            <a:ext cx="11064240" cy="914400"/>
          </a:xfrm>
          <a:prstGeom prst="rect">
            <a:avLst/>
          </a:prstGeom>
          <a:noFill/>
          <a:ln/>
        </p:spPr>
        <p:txBody>
          <a:bodyPr wrap="square" rtlCol="0" anchor="ctr"/>
          <a:lstStyle/>
          <a:p>
            <a:pPr marL="0" indent="0" algn="ctr">
              <a:buNone/>
            </a:pPr>
            <a:r>
              <a:rPr lang="en-US" sz="1400" i="1" dirty="0">
                <a:solidFill>
                  <a:srgbClr val="4A4A4A"/>
                </a:solidFill>
                <a:latin typeface="Calibri" pitchFamily="34" charset="0"/>
                <a:ea typeface="Calibri" pitchFamily="34" charset="-122"/>
                <a:cs typeface="Calibri" pitchFamily="34" charset="-120"/>
              </a:rPr>
              <a:t>The placement was hosted directly by SERG, giving day-to-day access to faculty supervisors while the research group provided real deliverables for the Faculty of Computing.</a:t>
            </a:r>
            <a:endParaRPr lang="en-US" sz="1400" dirty="0"/>
          </a:p>
        </p:txBody>
      </p:sp>
      <p:sp>
        <p:nvSpPr>
          <p:cNvPr id="29" name="Shape 17">
            <a:extLst>
              <a:ext uri="{FF2B5EF4-FFF2-40B4-BE49-F238E27FC236}">
                <a16:creationId xmlns:a16="http://schemas.microsoft.com/office/drawing/2014/main" id="{8D504FC8-FE52-84C4-F6D1-20831A263F1B}"/>
              </a:ext>
            </a:extLst>
          </p:cNvPr>
          <p:cNvSpPr/>
          <p:nvPr/>
        </p:nvSpPr>
        <p:spPr>
          <a:xfrm>
            <a:off x="6035040" y="3010988"/>
            <a:ext cx="0" cy="249278"/>
          </a:xfrm>
          <a:prstGeom prst="line">
            <a:avLst/>
          </a:prstGeom>
          <a:noFill/>
          <a:ln w="19050">
            <a:solidFill>
              <a:srgbClr val="8B0F3E"/>
            </a:solidFill>
            <a:prstDash val="solid"/>
          </a:ln>
        </p:spPr>
        <p:txBody>
          <a:bodyPr/>
          <a:lstStyle/>
          <a:p>
            <a:endParaRPr lang="en-001"/>
          </a:p>
        </p:txBody>
      </p:sp>
      <p:sp>
        <p:nvSpPr>
          <p:cNvPr id="61" name="Shape 15">
            <a:extLst>
              <a:ext uri="{FF2B5EF4-FFF2-40B4-BE49-F238E27FC236}">
                <a16:creationId xmlns:a16="http://schemas.microsoft.com/office/drawing/2014/main" id="{4945DA4F-96C3-288B-5B2C-4206431B0EEE}"/>
              </a:ext>
            </a:extLst>
          </p:cNvPr>
          <p:cNvSpPr/>
          <p:nvPr/>
        </p:nvSpPr>
        <p:spPr>
          <a:xfrm>
            <a:off x="10296801" y="3958039"/>
            <a:ext cx="1428202" cy="731520"/>
          </a:xfrm>
          <a:prstGeom prst="roundRect">
            <a:avLst>
              <a:gd name="adj" fmla="val 15000"/>
            </a:avLst>
          </a:prstGeom>
          <a:solidFill>
            <a:schemeClr val="accent3"/>
          </a:solidFill>
          <a:ln w="12700">
            <a:solidFill>
              <a:schemeClr val="accent5"/>
            </a:solidFill>
            <a:prstDash val="solid"/>
          </a:ln>
        </p:spPr>
        <p:txBody>
          <a:bodyPr/>
          <a:lstStyle/>
          <a:p>
            <a:endParaRPr lang="en-001"/>
          </a:p>
        </p:txBody>
      </p:sp>
      <p:sp>
        <p:nvSpPr>
          <p:cNvPr id="63" name="Text 16">
            <a:extLst>
              <a:ext uri="{FF2B5EF4-FFF2-40B4-BE49-F238E27FC236}">
                <a16:creationId xmlns:a16="http://schemas.microsoft.com/office/drawing/2014/main" id="{4C6997DD-E526-4BBE-E7A9-26E57809557C}"/>
              </a:ext>
            </a:extLst>
          </p:cNvPr>
          <p:cNvSpPr/>
          <p:nvPr/>
        </p:nvSpPr>
        <p:spPr>
          <a:xfrm>
            <a:off x="10224951" y="3966741"/>
            <a:ext cx="1582784" cy="731520"/>
          </a:xfrm>
          <a:prstGeom prst="rect">
            <a:avLst/>
          </a:prstGeom>
          <a:noFill/>
          <a:ln>
            <a:noFill/>
          </a:ln>
        </p:spPr>
        <p:txBody>
          <a:bodyPr wrap="square" rtlCol="0" anchor="ctr"/>
          <a:lstStyle/>
          <a:p>
            <a:pPr algn="ctr" fontAlgn="base"/>
            <a:r>
              <a:rPr lang="en-001" dirty="0"/>
              <a:t>IASRG</a:t>
            </a:r>
          </a:p>
        </p:txBody>
      </p:sp>
      <p:sp>
        <p:nvSpPr>
          <p:cNvPr id="75" name="Shape 24">
            <a:extLst>
              <a:ext uri="{FF2B5EF4-FFF2-40B4-BE49-F238E27FC236}">
                <a16:creationId xmlns:a16="http://schemas.microsoft.com/office/drawing/2014/main" id="{C7762E35-3477-764D-D8C5-AE5E65666B90}"/>
              </a:ext>
            </a:extLst>
          </p:cNvPr>
          <p:cNvSpPr/>
          <p:nvPr/>
        </p:nvSpPr>
        <p:spPr>
          <a:xfrm>
            <a:off x="9125506" y="3260266"/>
            <a:ext cx="0" cy="838192"/>
          </a:xfrm>
          <a:prstGeom prst="line">
            <a:avLst/>
          </a:prstGeom>
          <a:noFill/>
          <a:ln w="19050">
            <a:solidFill>
              <a:srgbClr val="8B0F3E"/>
            </a:solidFill>
            <a:prstDash val="solid"/>
          </a:ln>
        </p:spPr>
        <p:txBody>
          <a:bodyPr/>
          <a:lstStyle/>
          <a:p>
            <a:endParaRPr lang="en-001"/>
          </a:p>
        </p:txBody>
      </p:sp>
      <p:sp>
        <p:nvSpPr>
          <p:cNvPr id="77" name="Shape 15">
            <a:extLst>
              <a:ext uri="{FF2B5EF4-FFF2-40B4-BE49-F238E27FC236}">
                <a16:creationId xmlns:a16="http://schemas.microsoft.com/office/drawing/2014/main" id="{8595DD85-A682-D43C-9549-A1307E155D95}"/>
              </a:ext>
            </a:extLst>
          </p:cNvPr>
          <p:cNvSpPr/>
          <p:nvPr/>
        </p:nvSpPr>
        <p:spPr>
          <a:xfrm>
            <a:off x="8405964" y="3966741"/>
            <a:ext cx="1428202" cy="731520"/>
          </a:xfrm>
          <a:prstGeom prst="roundRect">
            <a:avLst>
              <a:gd name="adj" fmla="val 15000"/>
            </a:avLst>
          </a:prstGeom>
          <a:solidFill>
            <a:schemeClr val="accent3"/>
          </a:solidFill>
          <a:ln w="12700">
            <a:solidFill>
              <a:schemeClr val="accent5"/>
            </a:solidFill>
            <a:prstDash val="solid"/>
          </a:ln>
        </p:spPr>
        <p:txBody>
          <a:bodyPr/>
          <a:lstStyle/>
          <a:p>
            <a:endParaRPr lang="en-001"/>
          </a:p>
        </p:txBody>
      </p:sp>
      <p:sp>
        <p:nvSpPr>
          <p:cNvPr id="79" name="Text 16">
            <a:extLst>
              <a:ext uri="{FF2B5EF4-FFF2-40B4-BE49-F238E27FC236}">
                <a16:creationId xmlns:a16="http://schemas.microsoft.com/office/drawing/2014/main" id="{5C9CD655-4612-48FD-94B0-ACD2E4188DE9}"/>
              </a:ext>
            </a:extLst>
          </p:cNvPr>
          <p:cNvSpPr/>
          <p:nvPr/>
        </p:nvSpPr>
        <p:spPr>
          <a:xfrm>
            <a:off x="8334113" y="3958039"/>
            <a:ext cx="1582784" cy="731520"/>
          </a:xfrm>
          <a:prstGeom prst="rect">
            <a:avLst/>
          </a:prstGeom>
          <a:noFill/>
          <a:ln>
            <a:noFill/>
          </a:ln>
        </p:spPr>
        <p:txBody>
          <a:bodyPr wrap="square" rtlCol="0" anchor="ctr"/>
          <a:lstStyle/>
          <a:p>
            <a:pPr algn="ctr" fontAlgn="base"/>
            <a:r>
              <a:rPr lang="en-001" dirty="0"/>
              <a:t>IIRG</a:t>
            </a:r>
          </a:p>
        </p:txBody>
      </p:sp>
      <p:sp>
        <p:nvSpPr>
          <p:cNvPr id="81" name="Shape 24">
            <a:extLst>
              <a:ext uri="{FF2B5EF4-FFF2-40B4-BE49-F238E27FC236}">
                <a16:creationId xmlns:a16="http://schemas.microsoft.com/office/drawing/2014/main" id="{2006E5D2-89B7-DCB8-5B0F-20534B3ADBC1}"/>
              </a:ext>
            </a:extLst>
          </p:cNvPr>
          <p:cNvSpPr/>
          <p:nvPr/>
        </p:nvSpPr>
        <p:spPr>
          <a:xfrm>
            <a:off x="7162820" y="3251564"/>
            <a:ext cx="0" cy="838192"/>
          </a:xfrm>
          <a:prstGeom prst="line">
            <a:avLst/>
          </a:prstGeom>
          <a:noFill/>
          <a:ln w="19050">
            <a:solidFill>
              <a:srgbClr val="8B0F3E"/>
            </a:solidFill>
            <a:prstDash val="solid"/>
          </a:ln>
        </p:spPr>
        <p:txBody>
          <a:bodyPr/>
          <a:lstStyle/>
          <a:p>
            <a:endParaRPr lang="en-001"/>
          </a:p>
        </p:txBody>
      </p:sp>
      <p:sp>
        <p:nvSpPr>
          <p:cNvPr id="83" name="Shape 15">
            <a:extLst>
              <a:ext uri="{FF2B5EF4-FFF2-40B4-BE49-F238E27FC236}">
                <a16:creationId xmlns:a16="http://schemas.microsoft.com/office/drawing/2014/main" id="{9F9BE0C0-6C02-8021-C10A-EF2E92716E80}"/>
              </a:ext>
            </a:extLst>
          </p:cNvPr>
          <p:cNvSpPr/>
          <p:nvPr/>
        </p:nvSpPr>
        <p:spPr>
          <a:xfrm>
            <a:off x="6443278" y="3958039"/>
            <a:ext cx="1428202" cy="731520"/>
          </a:xfrm>
          <a:prstGeom prst="roundRect">
            <a:avLst>
              <a:gd name="adj" fmla="val 15000"/>
            </a:avLst>
          </a:prstGeom>
          <a:solidFill>
            <a:schemeClr val="accent3"/>
          </a:solidFill>
          <a:ln w="12700">
            <a:solidFill>
              <a:schemeClr val="accent5"/>
            </a:solidFill>
            <a:prstDash val="solid"/>
          </a:ln>
        </p:spPr>
        <p:txBody>
          <a:bodyPr/>
          <a:lstStyle/>
          <a:p>
            <a:endParaRPr lang="en-001"/>
          </a:p>
        </p:txBody>
      </p:sp>
      <p:sp>
        <p:nvSpPr>
          <p:cNvPr id="85" name="Text 16">
            <a:extLst>
              <a:ext uri="{FF2B5EF4-FFF2-40B4-BE49-F238E27FC236}">
                <a16:creationId xmlns:a16="http://schemas.microsoft.com/office/drawing/2014/main" id="{FAC844DE-7569-0A02-C2C8-27DD6E993045}"/>
              </a:ext>
            </a:extLst>
          </p:cNvPr>
          <p:cNvSpPr/>
          <p:nvPr/>
        </p:nvSpPr>
        <p:spPr>
          <a:xfrm>
            <a:off x="6561936" y="4038589"/>
            <a:ext cx="1180001" cy="566038"/>
          </a:xfrm>
          <a:prstGeom prst="rect">
            <a:avLst/>
          </a:prstGeom>
          <a:noFill/>
          <a:ln>
            <a:noFill/>
          </a:ln>
        </p:spPr>
        <p:txBody>
          <a:bodyPr wrap="square" rtlCol="0" anchor="ctr"/>
          <a:lstStyle/>
          <a:p>
            <a:pPr algn="ctr" fontAlgn="base"/>
            <a:r>
              <a:rPr lang="en-001" dirty="0"/>
              <a:t>ALIAS</a:t>
            </a:r>
          </a:p>
        </p:txBody>
      </p:sp>
      <p:sp>
        <p:nvSpPr>
          <p:cNvPr id="87" name="Shape 24">
            <a:extLst>
              <a:ext uri="{FF2B5EF4-FFF2-40B4-BE49-F238E27FC236}">
                <a16:creationId xmlns:a16="http://schemas.microsoft.com/office/drawing/2014/main" id="{269D0934-36D0-1762-55A7-711216920C59}"/>
              </a:ext>
            </a:extLst>
          </p:cNvPr>
          <p:cNvSpPr/>
          <p:nvPr/>
        </p:nvSpPr>
        <p:spPr>
          <a:xfrm>
            <a:off x="5200135" y="3258088"/>
            <a:ext cx="0" cy="838192"/>
          </a:xfrm>
          <a:prstGeom prst="line">
            <a:avLst/>
          </a:prstGeom>
          <a:noFill/>
          <a:ln w="19050">
            <a:solidFill>
              <a:srgbClr val="8B0F3E"/>
            </a:solidFill>
            <a:prstDash val="solid"/>
          </a:ln>
        </p:spPr>
        <p:txBody>
          <a:bodyPr/>
          <a:lstStyle/>
          <a:p>
            <a:endParaRPr lang="en-001"/>
          </a:p>
        </p:txBody>
      </p:sp>
      <p:sp>
        <p:nvSpPr>
          <p:cNvPr id="89" name="Shape 15">
            <a:extLst>
              <a:ext uri="{FF2B5EF4-FFF2-40B4-BE49-F238E27FC236}">
                <a16:creationId xmlns:a16="http://schemas.microsoft.com/office/drawing/2014/main" id="{43C62AF0-0128-212C-B27E-B2A2D0BB0F6F}"/>
              </a:ext>
            </a:extLst>
          </p:cNvPr>
          <p:cNvSpPr/>
          <p:nvPr/>
        </p:nvSpPr>
        <p:spPr>
          <a:xfrm>
            <a:off x="4480593" y="3964563"/>
            <a:ext cx="1428202" cy="731520"/>
          </a:xfrm>
          <a:prstGeom prst="roundRect">
            <a:avLst>
              <a:gd name="adj" fmla="val 15000"/>
            </a:avLst>
          </a:prstGeom>
          <a:solidFill>
            <a:schemeClr val="accent3"/>
          </a:solidFill>
          <a:ln w="12700">
            <a:solidFill>
              <a:schemeClr val="accent5"/>
            </a:solidFill>
            <a:prstDash val="solid"/>
          </a:ln>
        </p:spPr>
        <p:txBody>
          <a:bodyPr/>
          <a:lstStyle/>
          <a:p>
            <a:endParaRPr lang="en-001"/>
          </a:p>
        </p:txBody>
      </p:sp>
      <p:sp>
        <p:nvSpPr>
          <p:cNvPr id="91" name="Text 16">
            <a:extLst>
              <a:ext uri="{FF2B5EF4-FFF2-40B4-BE49-F238E27FC236}">
                <a16:creationId xmlns:a16="http://schemas.microsoft.com/office/drawing/2014/main" id="{68DA6330-0B7C-8E55-12B7-5971A93BE9BD}"/>
              </a:ext>
            </a:extLst>
          </p:cNvPr>
          <p:cNvSpPr/>
          <p:nvPr/>
        </p:nvSpPr>
        <p:spPr>
          <a:xfrm>
            <a:off x="4400036" y="3966741"/>
            <a:ext cx="1582784" cy="731520"/>
          </a:xfrm>
          <a:prstGeom prst="rect">
            <a:avLst/>
          </a:prstGeom>
          <a:noFill/>
          <a:ln/>
        </p:spPr>
        <p:txBody>
          <a:bodyPr wrap="square" rtlCol="0" anchor="ctr"/>
          <a:lstStyle/>
          <a:p>
            <a:pPr algn="ctr" fontAlgn="base"/>
            <a:r>
              <a:rPr lang="en-001" dirty="0"/>
              <a:t>PCRG</a:t>
            </a:r>
          </a:p>
        </p:txBody>
      </p:sp>
      <p:sp>
        <p:nvSpPr>
          <p:cNvPr id="99" name="Shape 24">
            <a:extLst>
              <a:ext uri="{FF2B5EF4-FFF2-40B4-BE49-F238E27FC236}">
                <a16:creationId xmlns:a16="http://schemas.microsoft.com/office/drawing/2014/main" id="{3F7D3814-9A7C-16A9-5E96-3A41F947812A}"/>
              </a:ext>
            </a:extLst>
          </p:cNvPr>
          <p:cNvSpPr/>
          <p:nvPr/>
        </p:nvSpPr>
        <p:spPr>
          <a:xfrm>
            <a:off x="3237449" y="3251564"/>
            <a:ext cx="0" cy="838192"/>
          </a:xfrm>
          <a:prstGeom prst="line">
            <a:avLst/>
          </a:prstGeom>
          <a:noFill/>
          <a:ln w="19050">
            <a:solidFill>
              <a:srgbClr val="8B0F3E"/>
            </a:solidFill>
            <a:prstDash val="solid"/>
          </a:ln>
        </p:spPr>
        <p:txBody>
          <a:bodyPr/>
          <a:lstStyle/>
          <a:p>
            <a:endParaRPr lang="en-001"/>
          </a:p>
        </p:txBody>
      </p:sp>
      <p:sp>
        <p:nvSpPr>
          <p:cNvPr id="101" name="Shape 15">
            <a:extLst>
              <a:ext uri="{FF2B5EF4-FFF2-40B4-BE49-F238E27FC236}">
                <a16:creationId xmlns:a16="http://schemas.microsoft.com/office/drawing/2014/main" id="{B305B045-4034-F8CF-A04D-EDB2FF6EC071}"/>
              </a:ext>
            </a:extLst>
          </p:cNvPr>
          <p:cNvSpPr/>
          <p:nvPr/>
        </p:nvSpPr>
        <p:spPr>
          <a:xfrm>
            <a:off x="2517907" y="3958039"/>
            <a:ext cx="1428202" cy="731520"/>
          </a:xfrm>
          <a:prstGeom prst="roundRect">
            <a:avLst>
              <a:gd name="adj" fmla="val 15000"/>
            </a:avLst>
          </a:prstGeom>
          <a:solidFill>
            <a:schemeClr val="accent3"/>
          </a:solidFill>
          <a:ln w="12700">
            <a:solidFill>
              <a:schemeClr val="accent5"/>
            </a:solidFill>
            <a:prstDash val="solid"/>
          </a:ln>
        </p:spPr>
        <p:txBody>
          <a:bodyPr/>
          <a:lstStyle/>
          <a:p>
            <a:endParaRPr lang="en-001"/>
          </a:p>
        </p:txBody>
      </p:sp>
      <p:sp>
        <p:nvSpPr>
          <p:cNvPr id="103" name="Text 16">
            <a:extLst>
              <a:ext uri="{FF2B5EF4-FFF2-40B4-BE49-F238E27FC236}">
                <a16:creationId xmlns:a16="http://schemas.microsoft.com/office/drawing/2014/main" id="{70D46424-A496-C061-7641-FEAF789D1FF1}"/>
              </a:ext>
            </a:extLst>
          </p:cNvPr>
          <p:cNvSpPr/>
          <p:nvPr/>
        </p:nvSpPr>
        <p:spPr>
          <a:xfrm>
            <a:off x="2444971" y="3955848"/>
            <a:ext cx="1582784" cy="731520"/>
          </a:xfrm>
          <a:prstGeom prst="rect">
            <a:avLst/>
          </a:prstGeom>
          <a:noFill/>
          <a:ln/>
        </p:spPr>
        <p:txBody>
          <a:bodyPr wrap="square" rtlCol="0" anchor="ctr"/>
          <a:lstStyle/>
          <a:p>
            <a:pPr algn="ctr" fontAlgn="base"/>
            <a:r>
              <a:rPr lang="en-001" dirty="0"/>
              <a:t>ViCubeLab</a:t>
            </a:r>
          </a:p>
        </p:txBody>
      </p:sp>
      <p:sp>
        <p:nvSpPr>
          <p:cNvPr id="105" name="Shape 24">
            <a:extLst>
              <a:ext uri="{FF2B5EF4-FFF2-40B4-BE49-F238E27FC236}">
                <a16:creationId xmlns:a16="http://schemas.microsoft.com/office/drawing/2014/main" id="{56CE7E4A-AF3A-7D76-D46B-ECC76B394728}"/>
              </a:ext>
            </a:extLst>
          </p:cNvPr>
          <p:cNvSpPr/>
          <p:nvPr/>
        </p:nvSpPr>
        <p:spPr>
          <a:xfrm>
            <a:off x="1364029" y="3249373"/>
            <a:ext cx="0" cy="838192"/>
          </a:xfrm>
          <a:prstGeom prst="line">
            <a:avLst/>
          </a:prstGeom>
          <a:noFill/>
          <a:ln w="19050">
            <a:solidFill>
              <a:srgbClr val="8B0F3E"/>
            </a:solidFill>
            <a:prstDash val="solid"/>
          </a:ln>
        </p:spPr>
        <p:txBody>
          <a:bodyPr/>
          <a:lstStyle/>
          <a:p>
            <a:endParaRPr lang="en-001"/>
          </a:p>
        </p:txBody>
      </p:sp>
      <p:sp>
        <p:nvSpPr>
          <p:cNvPr id="107" name="Shape 15">
            <a:extLst>
              <a:ext uri="{FF2B5EF4-FFF2-40B4-BE49-F238E27FC236}">
                <a16:creationId xmlns:a16="http://schemas.microsoft.com/office/drawing/2014/main" id="{443C3E22-C5A4-EF0C-F99E-F974830ACB53}"/>
              </a:ext>
            </a:extLst>
          </p:cNvPr>
          <p:cNvSpPr/>
          <p:nvPr/>
        </p:nvSpPr>
        <p:spPr>
          <a:xfrm>
            <a:off x="644487" y="3955848"/>
            <a:ext cx="1428202" cy="731520"/>
          </a:xfrm>
          <a:prstGeom prst="roundRect">
            <a:avLst>
              <a:gd name="adj" fmla="val 15000"/>
            </a:avLst>
          </a:prstGeom>
          <a:solidFill>
            <a:srgbClr val="FFC000"/>
          </a:solidFill>
          <a:ln w="12700">
            <a:solidFill>
              <a:schemeClr val="accent5"/>
            </a:solidFill>
            <a:prstDash val="solid"/>
          </a:ln>
        </p:spPr>
        <p:txBody>
          <a:bodyPr/>
          <a:lstStyle/>
          <a:p>
            <a:endParaRPr lang="en-001"/>
          </a:p>
        </p:txBody>
      </p:sp>
      <p:sp>
        <p:nvSpPr>
          <p:cNvPr id="109" name="Text 16">
            <a:extLst>
              <a:ext uri="{FF2B5EF4-FFF2-40B4-BE49-F238E27FC236}">
                <a16:creationId xmlns:a16="http://schemas.microsoft.com/office/drawing/2014/main" id="{38924DDD-78B2-A85C-97A8-9C4E967B4B6D}"/>
              </a:ext>
            </a:extLst>
          </p:cNvPr>
          <p:cNvSpPr/>
          <p:nvPr/>
        </p:nvSpPr>
        <p:spPr>
          <a:xfrm>
            <a:off x="572637" y="3966741"/>
            <a:ext cx="1582784" cy="731520"/>
          </a:xfrm>
          <a:prstGeom prst="rect">
            <a:avLst/>
          </a:prstGeom>
          <a:noFill/>
          <a:ln/>
        </p:spPr>
        <p:txBody>
          <a:bodyPr wrap="square" rtlCol="0" anchor="ctr"/>
          <a:lstStyle/>
          <a:p>
            <a:pPr marL="0" indent="0" algn="ctr">
              <a:buNone/>
            </a:pPr>
            <a:r>
              <a:rPr lang="en-US" sz="1400" b="1" dirty="0">
                <a:solidFill>
                  <a:srgbClr val="111111"/>
                </a:solidFill>
                <a:latin typeface="Cambria" pitchFamily="34" charset="0"/>
                <a:ea typeface="Cambria" pitchFamily="34" charset="-122"/>
                <a:cs typeface="Cambria" pitchFamily="34" charset="-120"/>
              </a:rPr>
              <a:t>Software Engineering RG (SERG)</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822960"/>
          </a:xfrm>
          <a:prstGeom prst="rect">
            <a:avLst/>
          </a:prstGeom>
          <a:solidFill>
            <a:srgbClr val="8B0F3E"/>
          </a:solidFill>
          <a:ln/>
        </p:spPr>
        <p:txBody>
          <a:bodyPr/>
          <a:lstStyle/>
          <a:p>
            <a:endParaRPr lang="en-001"/>
          </a:p>
        </p:txBody>
      </p:sp>
      <p:sp>
        <p:nvSpPr>
          <p:cNvPr id="3" name="Text 1"/>
          <p:cNvSpPr/>
          <p:nvPr/>
        </p:nvSpPr>
        <p:spPr>
          <a:xfrm>
            <a:off x="457200" y="137160"/>
            <a:ext cx="10972800" cy="640080"/>
          </a:xfrm>
          <a:prstGeom prst="rect">
            <a:avLst/>
          </a:prstGeom>
          <a:noFill/>
          <a:ln/>
        </p:spPr>
        <p:txBody>
          <a:bodyPr wrap="square" lIns="0" tIns="0" rIns="0" bIns="0"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02  </a:t>
            </a:r>
            <a:r>
              <a:rPr lang="en-US" sz="2400" b="1" dirty="0">
                <a:solidFill>
                  <a:srgbClr val="FFFFFF"/>
                </a:solidFill>
                <a:latin typeface="Cambria" pitchFamily="34" charset="0"/>
                <a:ea typeface="Cambria" pitchFamily="34" charset="-122"/>
                <a:cs typeface="Cambria" pitchFamily="34" charset="-120"/>
              </a:rPr>
              <a:t>Main Task Execution</a:t>
            </a:r>
            <a:endParaRPr lang="en-US" sz="2200" dirty="0"/>
          </a:p>
        </p:txBody>
      </p:sp>
      <p:sp>
        <p:nvSpPr>
          <p:cNvPr id="4" name="Text 2"/>
          <p:cNvSpPr/>
          <p:nvPr/>
        </p:nvSpPr>
        <p:spPr>
          <a:xfrm>
            <a:off x="457200" y="914400"/>
            <a:ext cx="10972800" cy="457200"/>
          </a:xfrm>
          <a:prstGeom prst="rect">
            <a:avLst/>
          </a:prstGeom>
          <a:noFill/>
          <a:ln/>
        </p:spPr>
        <p:txBody>
          <a:bodyPr wrap="square" lIns="0" tIns="0" rIns="0" bIns="0" rtlCol="0" anchor="ctr"/>
          <a:lstStyle/>
          <a:p>
            <a:pPr marL="0" indent="0">
              <a:buNone/>
            </a:pPr>
            <a:r>
              <a:rPr lang="en-US" sz="2000" b="1" dirty="0">
                <a:solidFill>
                  <a:srgbClr val="1F2A44"/>
                </a:solidFill>
                <a:latin typeface="Cambria" pitchFamily="34" charset="0"/>
                <a:ea typeface="Cambria" pitchFamily="34" charset="-122"/>
                <a:cs typeface="Cambria" pitchFamily="34" charset="-120"/>
              </a:rPr>
              <a:t>Two projects delivered over a 20-week iterative placement</a:t>
            </a:r>
            <a:endParaRPr lang="en-US" sz="2000" dirty="0"/>
          </a:p>
        </p:txBody>
      </p:sp>
      <p:sp>
        <p:nvSpPr>
          <p:cNvPr id="5" name="Shape 3"/>
          <p:cNvSpPr/>
          <p:nvPr/>
        </p:nvSpPr>
        <p:spPr>
          <a:xfrm>
            <a:off x="548640" y="1828800"/>
            <a:ext cx="3566160" cy="4114800"/>
          </a:xfrm>
          <a:prstGeom prst="roundRect">
            <a:avLst>
              <a:gd name="adj" fmla="val 3846"/>
            </a:avLst>
          </a:prstGeom>
          <a:solidFill>
            <a:srgbClr val="F1F1F1"/>
          </a:solidFill>
          <a:ln w="12700">
            <a:solidFill>
              <a:srgbClr val="F1F1F1"/>
            </a:solidFill>
            <a:prstDash val="solid"/>
          </a:ln>
        </p:spPr>
        <p:txBody>
          <a:bodyPr/>
          <a:lstStyle/>
          <a:p>
            <a:endParaRPr lang="en-001"/>
          </a:p>
        </p:txBody>
      </p:sp>
      <p:sp>
        <p:nvSpPr>
          <p:cNvPr id="6" name="Shape 4"/>
          <p:cNvSpPr/>
          <p:nvPr/>
        </p:nvSpPr>
        <p:spPr>
          <a:xfrm>
            <a:off x="548640" y="1828800"/>
            <a:ext cx="3566160" cy="822960"/>
          </a:xfrm>
          <a:prstGeom prst="roundRect">
            <a:avLst>
              <a:gd name="adj" fmla="val 16667"/>
            </a:avLst>
          </a:prstGeom>
          <a:solidFill>
            <a:srgbClr val="8B0F3E"/>
          </a:solidFill>
          <a:ln w="12700">
            <a:solidFill>
              <a:srgbClr val="8B0F3E"/>
            </a:solidFill>
            <a:prstDash val="solid"/>
          </a:ln>
        </p:spPr>
        <p:txBody>
          <a:bodyPr/>
          <a:lstStyle/>
          <a:p>
            <a:endParaRPr lang="en-001"/>
          </a:p>
        </p:txBody>
      </p:sp>
      <p:sp>
        <p:nvSpPr>
          <p:cNvPr id="7" name="Text 5"/>
          <p:cNvSpPr/>
          <p:nvPr/>
        </p:nvSpPr>
        <p:spPr>
          <a:xfrm>
            <a:off x="548640" y="1874520"/>
            <a:ext cx="3566160" cy="731520"/>
          </a:xfrm>
          <a:prstGeom prst="rect">
            <a:avLst/>
          </a:prstGeom>
          <a:noFill/>
          <a:ln/>
        </p:spPr>
        <p:txBody>
          <a:bodyPr wrap="square" rtlCol="0" anchor="ctr"/>
          <a:lstStyle/>
          <a:p>
            <a:pPr marL="0" indent="0" algn="ctr">
              <a:buNone/>
            </a:pPr>
            <a:r>
              <a:rPr lang="en-US" sz="2000" b="1" dirty="0">
                <a:solidFill>
                  <a:srgbClr val="FFFFFF"/>
                </a:solidFill>
                <a:latin typeface="Cambria" pitchFamily="34" charset="0"/>
                <a:ea typeface="Cambria" pitchFamily="34" charset="-122"/>
                <a:cs typeface="Cambria" pitchFamily="34" charset="-120"/>
              </a:rPr>
              <a:t>UTM Course Hub</a:t>
            </a:r>
            <a:endParaRPr lang="en-US" sz="2000" dirty="0"/>
          </a:p>
        </p:txBody>
      </p:sp>
      <p:sp>
        <p:nvSpPr>
          <p:cNvPr id="8" name="Text 6"/>
          <p:cNvSpPr/>
          <p:nvPr/>
        </p:nvSpPr>
        <p:spPr>
          <a:xfrm>
            <a:off x="777240" y="2834640"/>
            <a:ext cx="3108960" cy="2011680"/>
          </a:xfrm>
          <a:prstGeom prst="rect">
            <a:avLst/>
          </a:prstGeom>
          <a:noFill/>
          <a:ln/>
        </p:spPr>
        <p:txBody>
          <a:bodyPr wrap="square" rtlCol="0" anchor="t"/>
          <a:lstStyle/>
          <a:p>
            <a:pPr marL="0" indent="0">
              <a:buNone/>
            </a:pPr>
            <a:r>
              <a:rPr lang="en-US" sz="1400" dirty="0">
                <a:solidFill>
                  <a:srgbClr val="1F2A44"/>
                </a:solidFill>
                <a:latin typeface="Calibri" pitchFamily="34" charset="0"/>
                <a:ea typeface="Calibri" pitchFamily="34" charset="-122"/>
                <a:cs typeface="Calibri" pitchFamily="34" charset="-120"/>
              </a:rPr>
              <a:t>Multi-user, full-stack web app for course catalogue management, study plan creation, and admin-only credit transfer.</a:t>
            </a:r>
            <a:endParaRPr lang="en-US" sz="1400" dirty="0"/>
          </a:p>
        </p:txBody>
      </p:sp>
      <p:sp>
        <p:nvSpPr>
          <p:cNvPr id="9" name="Text 7"/>
          <p:cNvSpPr/>
          <p:nvPr/>
        </p:nvSpPr>
        <p:spPr>
          <a:xfrm>
            <a:off x="548640" y="5029200"/>
            <a:ext cx="3566160" cy="731520"/>
          </a:xfrm>
          <a:prstGeom prst="rect">
            <a:avLst/>
          </a:prstGeom>
          <a:noFill/>
          <a:ln/>
        </p:spPr>
        <p:txBody>
          <a:bodyPr wrap="square" rtlCol="0" anchor="ctr"/>
          <a:lstStyle/>
          <a:p>
            <a:pPr marL="0" indent="0" algn="ctr">
              <a:buNone/>
            </a:pPr>
            <a:r>
              <a:rPr lang="en-US" sz="2600" b="1" dirty="0">
                <a:solidFill>
                  <a:srgbClr val="8B0F3E"/>
                </a:solidFill>
                <a:latin typeface="Cambria" pitchFamily="34" charset="0"/>
                <a:ea typeface="Cambria" pitchFamily="34" charset="-122"/>
                <a:cs typeface="Cambria" pitchFamily="34" charset="-120"/>
              </a:rPr>
              <a:t>v7.12</a:t>
            </a:r>
            <a:endParaRPr lang="en-US" sz="2600" dirty="0"/>
          </a:p>
        </p:txBody>
      </p:sp>
      <p:sp>
        <p:nvSpPr>
          <p:cNvPr id="10" name="Shape 8"/>
          <p:cNvSpPr/>
          <p:nvPr/>
        </p:nvSpPr>
        <p:spPr>
          <a:xfrm>
            <a:off x="4389120" y="1828800"/>
            <a:ext cx="3566160" cy="4114800"/>
          </a:xfrm>
          <a:prstGeom prst="roundRect">
            <a:avLst>
              <a:gd name="adj" fmla="val 3846"/>
            </a:avLst>
          </a:prstGeom>
          <a:solidFill>
            <a:srgbClr val="F1F1F1"/>
          </a:solidFill>
          <a:ln w="12700">
            <a:solidFill>
              <a:srgbClr val="F1F1F1"/>
            </a:solidFill>
            <a:prstDash val="solid"/>
          </a:ln>
        </p:spPr>
        <p:txBody>
          <a:bodyPr/>
          <a:lstStyle/>
          <a:p>
            <a:endParaRPr lang="en-001"/>
          </a:p>
        </p:txBody>
      </p:sp>
      <p:sp>
        <p:nvSpPr>
          <p:cNvPr id="11" name="Shape 9"/>
          <p:cNvSpPr/>
          <p:nvPr/>
        </p:nvSpPr>
        <p:spPr>
          <a:xfrm>
            <a:off x="4389120" y="1828800"/>
            <a:ext cx="3566160" cy="822960"/>
          </a:xfrm>
          <a:prstGeom prst="roundRect">
            <a:avLst>
              <a:gd name="adj" fmla="val 16667"/>
            </a:avLst>
          </a:prstGeom>
          <a:solidFill>
            <a:srgbClr val="8B0F3E"/>
          </a:solidFill>
          <a:ln w="12700">
            <a:solidFill>
              <a:srgbClr val="8B0F3E"/>
            </a:solidFill>
            <a:prstDash val="solid"/>
          </a:ln>
        </p:spPr>
        <p:txBody>
          <a:bodyPr/>
          <a:lstStyle/>
          <a:p>
            <a:endParaRPr lang="en-001"/>
          </a:p>
        </p:txBody>
      </p:sp>
      <p:sp>
        <p:nvSpPr>
          <p:cNvPr id="12" name="Text 10"/>
          <p:cNvSpPr/>
          <p:nvPr/>
        </p:nvSpPr>
        <p:spPr>
          <a:xfrm>
            <a:off x="4389120" y="1874520"/>
            <a:ext cx="3566160" cy="731520"/>
          </a:xfrm>
          <a:prstGeom prst="rect">
            <a:avLst/>
          </a:prstGeom>
          <a:noFill/>
          <a:ln/>
        </p:spPr>
        <p:txBody>
          <a:bodyPr wrap="square" rtlCol="0" anchor="ctr"/>
          <a:lstStyle/>
          <a:p>
            <a:pPr marL="0" indent="0" algn="ctr">
              <a:buNone/>
            </a:pPr>
            <a:r>
              <a:rPr lang="en-US" sz="2000" b="1" dirty="0">
                <a:solidFill>
                  <a:srgbClr val="FFFFFF"/>
                </a:solidFill>
                <a:latin typeface="Cambria" pitchFamily="34" charset="0"/>
                <a:ea typeface="Cambria" pitchFamily="34" charset="-122"/>
                <a:cs typeface="Cambria" pitchFamily="34" charset="-120"/>
              </a:rPr>
              <a:t>ALU Application</a:t>
            </a:r>
            <a:endParaRPr lang="en-US" sz="2000" dirty="0"/>
          </a:p>
        </p:txBody>
      </p:sp>
      <p:sp>
        <p:nvSpPr>
          <p:cNvPr id="13" name="Text 11"/>
          <p:cNvSpPr/>
          <p:nvPr/>
        </p:nvSpPr>
        <p:spPr>
          <a:xfrm>
            <a:off x="4617720" y="2834640"/>
            <a:ext cx="3108960" cy="2011680"/>
          </a:xfrm>
          <a:prstGeom prst="rect">
            <a:avLst/>
          </a:prstGeom>
          <a:noFill/>
          <a:ln/>
        </p:spPr>
        <p:txBody>
          <a:bodyPr wrap="square" rtlCol="0" anchor="t"/>
          <a:lstStyle/>
          <a:p>
            <a:pPr marL="0" indent="0">
              <a:buNone/>
            </a:pPr>
            <a:r>
              <a:rPr lang="en-US" sz="1400" dirty="0">
                <a:solidFill>
                  <a:srgbClr val="1F2A44"/>
                </a:solidFill>
                <a:latin typeface="Calibri" pitchFamily="34" charset="0"/>
                <a:ea typeface="Calibri" pitchFamily="34" charset="-122"/>
                <a:cs typeface="Calibri" pitchFamily="34" charset="-120"/>
              </a:rPr>
              <a:t>Browser-only gamified platform for Perpustakaan Awam Johor targeting primary school children.</a:t>
            </a:r>
            <a:endParaRPr lang="en-US" sz="1400" dirty="0"/>
          </a:p>
        </p:txBody>
      </p:sp>
      <p:sp>
        <p:nvSpPr>
          <p:cNvPr id="14" name="Text 12"/>
          <p:cNvSpPr/>
          <p:nvPr/>
        </p:nvSpPr>
        <p:spPr>
          <a:xfrm>
            <a:off x="4389120" y="5029200"/>
            <a:ext cx="3566160" cy="731520"/>
          </a:xfrm>
          <a:prstGeom prst="rect">
            <a:avLst/>
          </a:prstGeom>
          <a:noFill/>
          <a:ln/>
        </p:spPr>
        <p:txBody>
          <a:bodyPr wrap="square" rtlCol="0" anchor="ctr"/>
          <a:lstStyle/>
          <a:p>
            <a:pPr marL="0" indent="0" algn="ctr">
              <a:buNone/>
            </a:pPr>
            <a:r>
              <a:rPr lang="en-US" sz="2600" b="1" dirty="0">
                <a:solidFill>
                  <a:srgbClr val="8B0F3E"/>
                </a:solidFill>
                <a:latin typeface="Cambria" pitchFamily="34" charset="0"/>
                <a:ea typeface="Cambria" pitchFamily="34" charset="-122"/>
                <a:cs typeface="Cambria" pitchFamily="34" charset="-120"/>
              </a:rPr>
              <a:t>v1.0</a:t>
            </a:r>
            <a:endParaRPr lang="en-US" sz="2600" dirty="0"/>
          </a:p>
        </p:txBody>
      </p:sp>
      <p:sp>
        <p:nvSpPr>
          <p:cNvPr id="15" name="Shape 13"/>
          <p:cNvSpPr/>
          <p:nvPr/>
        </p:nvSpPr>
        <p:spPr>
          <a:xfrm>
            <a:off x="8229600" y="1828800"/>
            <a:ext cx="3566160" cy="4114800"/>
          </a:xfrm>
          <a:prstGeom prst="roundRect">
            <a:avLst>
              <a:gd name="adj" fmla="val 3846"/>
            </a:avLst>
          </a:prstGeom>
          <a:solidFill>
            <a:srgbClr val="F1F1F1"/>
          </a:solidFill>
          <a:ln w="12700">
            <a:solidFill>
              <a:srgbClr val="F1F1F1"/>
            </a:solidFill>
            <a:prstDash val="solid"/>
          </a:ln>
        </p:spPr>
        <p:txBody>
          <a:bodyPr/>
          <a:lstStyle/>
          <a:p>
            <a:endParaRPr lang="en-001"/>
          </a:p>
        </p:txBody>
      </p:sp>
      <p:sp>
        <p:nvSpPr>
          <p:cNvPr id="16" name="Shape 14"/>
          <p:cNvSpPr/>
          <p:nvPr/>
        </p:nvSpPr>
        <p:spPr>
          <a:xfrm>
            <a:off x="8229600" y="1828800"/>
            <a:ext cx="3566160" cy="822960"/>
          </a:xfrm>
          <a:prstGeom prst="roundRect">
            <a:avLst>
              <a:gd name="adj" fmla="val 16667"/>
            </a:avLst>
          </a:prstGeom>
          <a:solidFill>
            <a:srgbClr val="8B0F3E"/>
          </a:solidFill>
          <a:ln w="12700">
            <a:solidFill>
              <a:srgbClr val="8B0F3E"/>
            </a:solidFill>
            <a:prstDash val="solid"/>
          </a:ln>
        </p:spPr>
        <p:txBody>
          <a:bodyPr/>
          <a:lstStyle/>
          <a:p>
            <a:endParaRPr lang="en-001"/>
          </a:p>
        </p:txBody>
      </p:sp>
      <p:sp>
        <p:nvSpPr>
          <p:cNvPr id="17" name="Text 15"/>
          <p:cNvSpPr/>
          <p:nvPr/>
        </p:nvSpPr>
        <p:spPr>
          <a:xfrm>
            <a:off x="8229600" y="1874520"/>
            <a:ext cx="3566160" cy="731520"/>
          </a:xfrm>
          <a:prstGeom prst="rect">
            <a:avLst/>
          </a:prstGeom>
          <a:noFill/>
          <a:ln/>
        </p:spPr>
        <p:txBody>
          <a:bodyPr wrap="square" rtlCol="0" anchor="ctr"/>
          <a:lstStyle/>
          <a:p>
            <a:pPr marL="0" indent="0" algn="ctr">
              <a:buNone/>
            </a:pPr>
            <a:r>
              <a:rPr lang="en-US" sz="2000" b="1" dirty="0">
                <a:solidFill>
                  <a:srgbClr val="FFFFFF"/>
                </a:solidFill>
                <a:latin typeface="Cambria" pitchFamily="34" charset="0"/>
                <a:ea typeface="Cambria" pitchFamily="34" charset="-122"/>
                <a:cs typeface="Cambria" pitchFamily="34" charset="-120"/>
              </a:rPr>
              <a:t>Documentation</a:t>
            </a:r>
            <a:endParaRPr lang="en-US" sz="2000" dirty="0"/>
          </a:p>
        </p:txBody>
      </p:sp>
      <p:sp>
        <p:nvSpPr>
          <p:cNvPr id="18" name="Text 16"/>
          <p:cNvSpPr/>
          <p:nvPr/>
        </p:nvSpPr>
        <p:spPr>
          <a:xfrm>
            <a:off x="8458200" y="2834640"/>
            <a:ext cx="3108960" cy="2011680"/>
          </a:xfrm>
          <a:prstGeom prst="rect">
            <a:avLst/>
          </a:prstGeom>
          <a:noFill/>
          <a:ln/>
        </p:spPr>
        <p:txBody>
          <a:bodyPr wrap="square" rtlCol="0" anchor="t"/>
          <a:lstStyle/>
          <a:p>
            <a:pPr marL="0" indent="0">
              <a:buNone/>
            </a:pPr>
            <a:r>
              <a:rPr lang="en-US" sz="1400" dirty="0">
                <a:solidFill>
                  <a:srgbClr val="1F2A44"/>
                </a:solidFill>
                <a:latin typeface="Calibri" pitchFamily="34" charset="0"/>
                <a:ea typeface="Calibri" pitchFamily="34" charset="-122"/>
                <a:cs typeface="Calibri" pitchFamily="34" charset="-120"/>
              </a:rPr>
              <a:t>Formal use case specifications, system overview, and print-ready reports for both applications.</a:t>
            </a:r>
            <a:endParaRPr lang="en-US" sz="1400" dirty="0"/>
          </a:p>
        </p:txBody>
      </p:sp>
      <p:sp>
        <p:nvSpPr>
          <p:cNvPr id="19" name="Text 17"/>
          <p:cNvSpPr/>
          <p:nvPr/>
        </p:nvSpPr>
        <p:spPr>
          <a:xfrm>
            <a:off x="8229600" y="5029200"/>
            <a:ext cx="3566160" cy="731520"/>
          </a:xfrm>
          <a:prstGeom prst="rect">
            <a:avLst/>
          </a:prstGeom>
          <a:noFill/>
          <a:ln/>
        </p:spPr>
        <p:txBody>
          <a:bodyPr wrap="square" rtlCol="0" anchor="ctr"/>
          <a:lstStyle/>
          <a:p>
            <a:pPr marL="0" indent="0" algn="ctr">
              <a:buNone/>
            </a:pPr>
            <a:r>
              <a:rPr lang="en-US" sz="2600" b="1" dirty="0">
                <a:solidFill>
                  <a:srgbClr val="8B0F3E"/>
                </a:solidFill>
                <a:latin typeface="Cambria" pitchFamily="34" charset="0"/>
                <a:ea typeface="Cambria" pitchFamily="34" charset="-122"/>
                <a:cs typeface="Cambria" pitchFamily="34" charset="-120"/>
              </a:rPr>
              <a:t>37 UCs</a:t>
            </a:r>
            <a:endParaRPr lang="en-US" sz="2600" dirty="0"/>
          </a:p>
        </p:txBody>
      </p:sp>
      <p:sp>
        <p:nvSpPr>
          <p:cNvPr id="20" name="Text 18"/>
          <p:cNvSpPr/>
          <p:nvPr/>
        </p:nvSpPr>
        <p:spPr>
          <a:xfrm>
            <a:off x="548640" y="6172200"/>
            <a:ext cx="11064240" cy="548640"/>
          </a:xfrm>
          <a:prstGeom prst="rect">
            <a:avLst/>
          </a:prstGeom>
          <a:noFill/>
          <a:ln/>
        </p:spPr>
        <p:txBody>
          <a:bodyPr wrap="square" rtlCol="0" anchor="ctr"/>
          <a:lstStyle/>
          <a:p>
            <a:pPr marL="0" indent="0" algn="ctr">
              <a:buNone/>
            </a:pPr>
            <a:r>
              <a:rPr lang="en-US" sz="1400" i="1" dirty="0">
                <a:solidFill>
                  <a:srgbClr val="4A4A4A"/>
                </a:solidFill>
                <a:latin typeface="Calibri" pitchFamily="34" charset="0"/>
                <a:ea typeface="Calibri" pitchFamily="34" charset="-122"/>
                <a:cs typeface="Calibri" pitchFamily="34" charset="-120"/>
              </a:rPr>
              <a:t>Iterative delivery with weekly supervisor reviews. Course Hub reached twelve numbered releases; the ALU application shipped once formal QA and documentation were complete.</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822960"/>
          </a:xfrm>
          <a:prstGeom prst="rect">
            <a:avLst/>
          </a:prstGeom>
          <a:solidFill>
            <a:srgbClr val="8B0F3E"/>
          </a:solidFill>
          <a:ln/>
        </p:spPr>
        <p:txBody>
          <a:bodyPr/>
          <a:lstStyle/>
          <a:p>
            <a:endParaRPr lang="en-001"/>
          </a:p>
        </p:txBody>
      </p:sp>
      <p:sp>
        <p:nvSpPr>
          <p:cNvPr id="3" name="Text 1"/>
          <p:cNvSpPr/>
          <p:nvPr/>
        </p:nvSpPr>
        <p:spPr>
          <a:xfrm>
            <a:off x="457200" y="137160"/>
            <a:ext cx="10972800" cy="640080"/>
          </a:xfrm>
          <a:prstGeom prst="rect">
            <a:avLst/>
          </a:prstGeom>
          <a:noFill/>
          <a:ln/>
        </p:spPr>
        <p:txBody>
          <a:bodyPr wrap="square" lIns="0" tIns="0" rIns="0" bIns="0"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03  </a:t>
            </a:r>
            <a:r>
              <a:rPr lang="en-US" sz="2400" b="1" dirty="0">
                <a:solidFill>
                  <a:srgbClr val="FFFFFF"/>
                </a:solidFill>
                <a:latin typeface="Cambria" pitchFamily="34" charset="0"/>
                <a:ea typeface="Cambria" pitchFamily="34" charset="-122"/>
                <a:cs typeface="Cambria" pitchFamily="34" charset="-120"/>
              </a:rPr>
              <a:t>Internship Projects</a:t>
            </a:r>
            <a:endParaRPr lang="en-US" sz="2200" dirty="0"/>
          </a:p>
        </p:txBody>
      </p:sp>
      <p:sp>
        <p:nvSpPr>
          <p:cNvPr id="4" name="Text 2"/>
          <p:cNvSpPr/>
          <p:nvPr/>
        </p:nvSpPr>
        <p:spPr>
          <a:xfrm>
            <a:off x="457200" y="914400"/>
            <a:ext cx="10972800" cy="457200"/>
          </a:xfrm>
          <a:prstGeom prst="rect">
            <a:avLst/>
          </a:prstGeom>
          <a:noFill/>
          <a:ln/>
        </p:spPr>
        <p:txBody>
          <a:bodyPr wrap="square" lIns="0" tIns="0" rIns="0" bIns="0" rtlCol="0" anchor="ctr"/>
          <a:lstStyle/>
          <a:p>
            <a:pPr marL="0" indent="0">
              <a:buNone/>
            </a:pPr>
            <a:r>
              <a:rPr lang="en-US" sz="2000" b="1" dirty="0">
                <a:solidFill>
                  <a:srgbClr val="1F2A44"/>
                </a:solidFill>
                <a:latin typeface="Cambria" pitchFamily="34" charset="0"/>
                <a:ea typeface="Cambria" pitchFamily="34" charset="-122"/>
                <a:cs typeface="Cambria" pitchFamily="34" charset="-120"/>
              </a:rPr>
              <a:t>Two systems built for two very different stakeholders</a:t>
            </a:r>
            <a:endParaRPr lang="en-US" sz="2000" dirty="0"/>
          </a:p>
        </p:txBody>
      </p:sp>
      <p:sp>
        <p:nvSpPr>
          <p:cNvPr id="5" name="Shape 3"/>
          <p:cNvSpPr/>
          <p:nvPr/>
        </p:nvSpPr>
        <p:spPr>
          <a:xfrm>
            <a:off x="548640" y="1828800"/>
            <a:ext cx="5394960" cy="4572000"/>
          </a:xfrm>
          <a:prstGeom prst="rect">
            <a:avLst/>
          </a:prstGeom>
          <a:solidFill>
            <a:srgbClr val="8B0F3E"/>
          </a:solidFill>
          <a:ln w="12700">
            <a:solidFill>
              <a:srgbClr val="8B0F3E"/>
            </a:solidFill>
            <a:prstDash val="solid"/>
          </a:ln>
        </p:spPr>
        <p:txBody>
          <a:bodyPr/>
          <a:lstStyle/>
          <a:p>
            <a:endParaRPr lang="en-001"/>
          </a:p>
        </p:txBody>
      </p:sp>
      <p:sp>
        <p:nvSpPr>
          <p:cNvPr id="6" name="Text 4"/>
          <p:cNvSpPr/>
          <p:nvPr/>
        </p:nvSpPr>
        <p:spPr>
          <a:xfrm>
            <a:off x="731520" y="1920240"/>
            <a:ext cx="5120640" cy="640080"/>
          </a:xfrm>
          <a:prstGeom prst="rect">
            <a:avLst/>
          </a:prstGeom>
          <a:noFill/>
          <a:ln/>
        </p:spPr>
        <p:txBody>
          <a:bodyPr wrap="square" rtlCol="0" anchor="ctr"/>
          <a:lstStyle/>
          <a:p>
            <a:pPr marL="0" indent="0">
              <a:buNone/>
            </a:pPr>
            <a:r>
              <a:rPr lang="en-US" sz="2400" b="1" dirty="0">
                <a:solidFill>
                  <a:srgbClr val="FFFFFF"/>
                </a:solidFill>
                <a:latin typeface="Cambria" pitchFamily="34" charset="0"/>
                <a:ea typeface="Cambria" pitchFamily="34" charset="-122"/>
                <a:cs typeface="Cambria" pitchFamily="34" charset="-120"/>
              </a:rPr>
              <a:t>UTM Course Hub</a:t>
            </a:r>
            <a:endParaRPr lang="en-US" sz="2400" dirty="0"/>
          </a:p>
        </p:txBody>
      </p:sp>
      <p:sp>
        <p:nvSpPr>
          <p:cNvPr id="7" name="Text 5"/>
          <p:cNvSpPr/>
          <p:nvPr/>
        </p:nvSpPr>
        <p:spPr>
          <a:xfrm>
            <a:off x="731520" y="2560320"/>
            <a:ext cx="5120640" cy="365760"/>
          </a:xfrm>
          <a:prstGeom prst="rect">
            <a:avLst/>
          </a:prstGeom>
          <a:noFill/>
          <a:ln/>
        </p:spPr>
        <p:txBody>
          <a:bodyPr wrap="square" rtlCol="0" anchor="ctr"/>
          <a:lstStyle/>
          <a:p>
            <a:pPr marL="0" indent="0">
              <a:buNone/>
            </a:pPr>
            <a:r>
              <a:rPr lang="en-US" sz="1300" i="1" dirty="0">
                <a:solidFill>
                  <a:srgbClr val="FFFFFF"/>
                </a:solidFill>
                <a:latin typeface="Calibri" pitchFamily="34" charset="0"/>
                <a:ea typeface="Calibri" pitchFamily="34" charset="-122"/>
                <a:cs typeface="Calibri" pitchFamily="34" charset="-120"/>
              </a:rPr>
              <a:t>For: Faculty of Computing</a:t>
            </a:r>
            <a:endParaRPr lang="en-US" sz="1300" dirty="0"/>
          </a:p>
        </p:txBody>
      </p:sp>
      <p:sp>
        <p:nvSpPr>
          <p:cNvPr id="8" name="Text 6"/>
          <p:cNvSpPr/>
          <p:nvPr/>
        </p:nvSpPr>
        <p:spPr>
          <a:xfrm>
            <a:off x="731520" y="3017520"/>
            <a:ext cx="5120640" cy="3291840"/>
          </a:xfrm>
          <a:prstGeom prst="rect">
            <a:avLst/>
          </a:prstGeom>
          <a:noFill/>
          <a:ln/>
        </p:spPr>
        <p:txBody>
          <a:bodyPr wrap="square" rtlCol="0" anchor="ctr"/>
          <a:lstStyle/>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Multi-user full-stack web application</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Vanilla JavaScript single-page frontend</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22 n8n Cloud workflows (REST webhooks)</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Supabase Postgres, 6 tables with Row Level Security</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Supabase Auth JWTs, admin + student roles</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Google Cloud Vision OCR + Groq LLM matcher</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LangChain chat agent with 12 database-backed tools</a:t>
            </a:r>
            <a:endParaRPr lang="en-US" sz="1400" dirty="0"/>
          </a:p>
        </p:txBody>
      </p:sp>
      <p:sp>
        <p:nvSpPr>
          <p:cNvPr id="9" name="Shape 7"/>
          <p:cNvSpPr/>
          <p:nvPr/>
        </p:nvSpPr>
        <p:spPr>
          <a:xfrm>
            <a:off x="6217920" y="1828800"/>
            <a:ext cx="5394960" cy="4572000"/>
          </a:xfrm>
          <a:prstGeom prst="rect">
            <a:avLst/>
          </a:prstGeom>
          <a:solidFill>
            <a:srgbClr val="1F2A44"/>
          </a:solidFill>
          <a:ln w="12700">
            <a:solidFill>
              <a:srgbClr val="1F2A44"/>
            </a:solidFill>
            <a:prstDash val="solid"/>
          </a:ln>
        </p:spPr>
        <p:txBody>
          <a:bodyPr/>
          <a:lstStyle/>
          <a:p>
            <a:endParaRPr lang="en-001"/>
          </a:p>
        </p:txBody>
      </p:sp>
      <p:sp>
        <p:nvSpPr>
          <p:cNvPr id="10" name="Text 8"/>
          <p:cNvSpPr/>
          <p:nvPr/>
        </p:nvSpPr>
        <p:spPr>
          <a:xfrm>
            <a:off x="6400800" y="1920240"/>
            <a:ext cx="5120640" cy="640080"/>
          </a:xfrm>
          <a:prstGeom prst="rect">
            <a:avLst/>
          </a:prstGeom>
          <a:noFill/>
          <a:ln/>
        </p:spPr>
        <p:txBody>
          <a:bodyPr wrap="square" rtlCol="0" anchor="ctr"/>
          <a:lstStyle/>
          <a:p>
            <a:pPr marL="0" indent="0">
              <a:buNone/>
            </a:pPr>
            <a:r>
              <a:rPr lang="en-US" sz="2400" b="1" dirty="0">
                <a:solidFill>
                  <a:srgbClr val="FFFFFF"/>
                </a:solidFill>
                <a:latin typeface="Cambria" pitchFamily="34" charset="0"/>
                <a:ea typeface="Cambria" pitchFamily="34" charset="-122"/>
                <a:cs typeface="Cambria" pitchFamily="34" charset="-120"/>
              </a:rPr>
              <a:t>ALU Application</a:t>
            </a:r>
            <a:endParaRPr lang="en-US" sz="2400" dirty="0"/>
          </a:p>
        </p:txBody>
      </p:sp>
      <p:sp>
        <p:nvSpPr>
          <p:cNvPr id="11" name="Text 9"/>
          <p:cNvSpPr/>
          <p:nvPr/>
        </p:nvSpPr>
        <p:spPr>
          <a:xfrm>
            <a:off x="6400800" y="2560320"/>
            <a:ext cx="5120640" cy="365760"/>
          </a:xfrm>
          <a:prstGeom prst="rect">
            <a:avLst/>
          </a:prstGeom>
          <a:noFill/>
          <a:ln/>
        </p:spPr>
        <p:txBody>
          <a:bodyPr wrap="square" rtlCol="0" anchor="ctr"/>
          <a:lstStyle/>
          <a:p>
            <a:pPr marL="0" indent="0">
              <a:buNone/>
            </a:pPr>
            <a:r>
              <a:rPr lang="en-US" sz="1300" i="1" dirty="0">
                <a:solidFill>
                  <a:srgbClr val="FFFFFF"/>
                </a:solidFill>
                <a:latin typeface="Calibri" pitchFamily="34" charset="0"/>
                <a:ea typeface="Calibri" pitchFamily="34" charset="-122"/>
                <a:cs typeface="Calibri" pitchFamily="34" charset="-120"/>
              </a:rPr>
              <a:t>For: Perpustakaan Awam Johor (PPAJ)</a:t>
            </a:r>
            <a:endParaRPr lang="en-US" sz="1300" dirty="0"/>
          </a:p>
        </p:txBody>
      </p:sp>
      <p:sp>
        <p:nvSpPr>
          <p:cNvPr id="12" name="Text 10"/>
          <p:cNvSpPr/>
          <p:nvPr/>
        </p:nvSpPr>
        <p:spPr>
          <a:xfrm>
            <a:off x="6400800" y="3017520"/>
            <a:ext cx="5120640" cy="3291840"/>
          </a:xfrm>
          <a:prstGeom prst="rect">
            <a:avLst/>
          </a:prstGeom>
          <a:noFill/>
          <a:ln/>
        </p:spPr>
        <p:txBody>
          <a:bodyPr wrap="square" rtlCol="0" anchor="ctr"/>
          <a:lstStyle/>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Frontend-only gamified web application</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Runs entirely in the browser (no backend)</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localStorage as the sole persistence layer</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Member registration, avatars, points, badges</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Book donation and 15-book Dewey catalogue</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Five progressive learning games + leaderboard</a:t>
            </a:r>
            <a:endParaRPr lang="en-US" sz="1400" dirty="0"/>
          </a:p>
          <a:p>
            <a:pPr marL="342900" indent="-342900">
              <a:spcAft>
                <a:spcPts val="400"/>
              </a:spcAft>
              <a:buSzPct val="100000"/>
              <a:buChar char="•"/>
            </a:pPr>
            <a:r>
              <a:rPr lang="en-US" sz="1400" dirty="0">
                <a:solidFill>
                  <a:srgbClr val="FFFFFF"/>
                </a:solidFill>
                <a:latin typeface="Calibri" pitchFamily="34" charset="0"/>
                <a:ea typeface="Calibri" pitchFamily="34" charset="-122"/>
                <a:cs typeface="Calibri" pitchFamily="34" charset="-120"/>
              </a:rPr>
              <a:t>Bilingual toggle: English + Bahasa Malaysia</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822960"/>
          </a:xfrm>
          <a:prstGeom prst="rect">
            <a:avLst/>
          </a:prstGeom>
          <a:solidFill>
            <a:srgbClr val="8B0F3E"/>
          </a:solidFill>
          <a:ln/>
        </p:spPr>
        <p:txBody>
          <a:bodyPr/>
          <a:lstStyle/>
          <a:p>
            <a:endParaRPr lang="en-001"/>
          </a:p>
        </p:txBody>
      </p:sp>
      <p:sp>
        <p:nvSpPr>
          <p:cNvPr id="3" name="Text 1"/>
          <p:cNvSpPr/>
          <p:nvPr/>
        </p:nvSpPr>
        <p:spPr>
          <a:xfrm>
            <a:off x="457200" y="137160"/>
            <a:ext cx="10972800" cy="640080"/>
          </a:xfrm>
          <a:prstGeom prst="rect">
            <a:avLst/>
          </a:prstGeom>
          <a:noFill/>
          <a:ln/>
        </p:spPr>
        <p:txBody>
          <a:bodyPr wrap="square" lIns="0" tIns="0" rIns="0" bIns="0"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03  </a:t>
            </a:r>
            <a:r>
              <a:rPr lang="en-US" sz="2400" b="1" dirty="0">
                <a:solidFill>
                  <a:srgbClr val="FFFFFF"/>
                </a:solidFill>
                <a:latin typeface="Cambria" pitchFamily="34" charset="0"/>
                <a:ea typeface="Cambria" pitchFamily="34" charset="-122"/>
                <a:cs typeface="Cambria" pitchFamily="34" charset="-120"/>
              </a:rPr>
              <a:t>Internship Projects</a:t>
            </a:r>
            <a:endParaRPr lang="en-US" sz="2200" dirty="0"/>
          </a:p>
        </p:txBody>
      </p:sp>
      <p:sp>
        <p:nvSpPr>
          <p:cNvPr id="4" name="Text 2"/>
          <p:cNvSpPr/>
          <p:nvPr/>
        </p:nvSpPr>
        <p:spPr>
          <a:xfrm>
            <a:off x="457200" y="914400"/>
            <a:ext cx="10972800" cy="457200"/>
          </a:xfrm>
          <a:prstGeom prst="rect">
            <a:avLst/>
          </a:prstGeom>
          <a:noFill/>
          <a:ln/>
        </p:spPr>
        <p:txBody>
          <a:bodyPr wrap="square" lIns="0" tIns="0" rIns="0" bIns="0" rtlCol="0" anchor="ctr"/>
          <a:lstStyle/>
          <a:p>
            <a:pPr marL="0" indent="0">
              <a:buNone/>
            </a:pPr>
            <a:r>
              <a:rPr lang="en-US" sz="2000" b="1" dirty="0">
                <a:solidFill>
                  <a:srgbClr val="1F2A44"/>
                </a:solidFill>
                <a:latin typeface="Cambria" pitchFamily="34" charset="0"/>
                <a:ea typeface="Cambria" pitchFamily="34" charset="-122"/>
                <a:cs typeface="Cambria" pitchFamily="34" charset="-120"/>
              </a:rPr>
              <a:t>UTM Course Hub - architecture</a:t>
            </a:r>
            <a:endParaRPr lang="en-US" sz="2000" dirty="0"/>
          </a:p>
        </p:txBody>
      </p:sp>
      <p:sp>
        <p:nvSpPr>
          <p:cNvPr id="5" name="Shape 3"/>
          <p:cNvSpPr/>
          <p:nvPr/>
        </p:nvSpPr>
        <p:spPr>
          <a:xfrm>
            <a:off x="548640" y="1828800"/>
            <a:ext cx="3657600" cy="4206240"/>
          </a:xfrm>
          <a:prstGeom prst="roundRect">
            <a:avLst>
              <a:gd name="adj" fmla="val 3000"/>
            </a:avLst>
          </a:prstGeom>
          <a:solidFill>
            <a:srgbClr val="8B0F3E"/>
          </a:solidFill>
          <a:ln w="12700">
            <a:solidFill>
              <a:srgbClr val="8B0F3E"/>
            </a:solidFill>
            <a:prstDash val="solid"/>
          </a:ln>
        </p:spPr>
        <p:txBody>
          <a:bodyPr/>
          <a:lstStyle/>
          <a:p>
            <a:endParaRPr lang="en-001"/>
          </a:p>
        </p:txBody>
      </p:sp>
      <p:sp>
        <p:nvSpPr>
          <p:cNvPr id="6" name="Text 4"/>
          <p:cNvSpPr/>
          <p:nvPr/>
        </p:nvSpPr>
        <p:spPr>
          <a:xfrm>
            <a:off x="548640" y="1920240"/>
            <a:ext cx="3657600" cy="548640"/>
          </a:xfrm>
          <a:prstGeom prst="rect">
            <a:avLst/>
          </a:prstGeom>
          <a:noFill/>
          <a:ln/>
        </p:spPr>
        <p:txBody>
          <a:bodyPr wrap="square" rtlCol="0" anchor="ctr"/>
          <a:lstStyle/>
          <a:p>
            <a:pPr marL="0" indent="0" algn="ctr">
              <a:buNone/>
            </a:pPr>
            <a:r>
              <a:rPr lang="en-US" sz="1800" b="1" dirty="0">
                <a:solidFill>
                  <a:srgbClr val="FFFFFF"/>
                </a:solidFill>
                <a:latin typeface="Cambria" pitchFamily="34" charset="0"/>
                <a:ea typeface="Cambria" pitchFamily="34" charset="-122"/>
                <a:cs typeface="Cambria" pitchFamily="34" charset="-120"/>
              </a:rPr>
              <a:t>Frontend</a:t>
            </a:r>
            <a:endParaRPr lang="en-US" sz="1800" dirty="0"/>
          </a:p>
        </p:txBody>
      </p:sp>
      <p:sp>
        <p:nvSpPr>
          <p:cNvPr id="7" name="Text 5"/>
          <p:cNvSpPr/>
          <p:nvPr/>
        </p:nvSpPr>
        <p:spPr>
          <a:xfrm>
            <a:off x="822960" y="2560320"/>
            <a:ext cx="3200400" cy="3291840"/>
          </a:xfrm>
          <a:prstGeom prst="rect">
            <a:avLst/>
          </a:prstGeom>
          <a:noFill/>
          <a:ln/>
        </p:spPr>
        <p:txBody>
          <a:bodyPr wrap="square" rtlCol="0" anchor="ctr"/>
          <a:lstStyle/>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Single HTML file</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Vanilla JS + CSS</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Served by n8n webhook</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Role-aware UI (admin/student)</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Print reports client-side</a:t>
            </a:r>
            <a:endParaRPr lang="en-US" sz="1200" dirty="0"/>
          </a:p>
        </p:txBody>
      </p:sp>
      <p:sp>
        <p:nvSpPr>
          <p:cNvPr id="8" name="Shape 6"/>
          <p:cNvSpPr/>
          <p:nvPr/>
        </p:nvSpPr>
        <p:spPr>
          <a:xfrm>
            <a:off x="4389120" y="1828800"/>
            <a:ext cx="3657600" cy="4206240"/>
          </a:xfrm>
          <a:prstGeom prst="roundRect">
            <a:avLst>
              <a:gd name="adj" fmla="val 3000"/>
            </a:avLst>
          </a:prstGeom>
          <a:solidFill>
            <a:srgbClr val="1F2A44"/>
          </a:solidFill>
          <a:ln w="12700">
            <a:solidFill>
              <a:srgbClr val="1F2A44"/>
            </a:solidFill>
            <a:prstDash val="solid"/>
          </a:ln>
        </p:spPr>
        <p:txBody>
          <a:bodyPr/>
          <a:lstStyle/>
          <a:p>
            <a:endParaRPr lang="en-001"/>
          </a:p>
        </p:txBody>
      </p:sp>
      <p:sp>
        <p:nvSpPr>
          <p:cNvPr id="9" name="Text 7"/>
          <p:cNvSpPr/>
          <p:nvPr/>
        </p:nvSpPr>
        <p:spPr>
          <a:xfrm>
            <a:off x="4389120" y="1920240"/>
            <a:ext cx="3657600" cy="548640"/>
          </a:xfrm>
          <a:prstGeom prst="rect">
            <a:avLst/>
          </a:prstGeom>
          <a:noFill/>
          <a:ln/>
        </p:spPr>
        <p:txBody>
          <a:bodyPr wrap="square" rtlCol="0" anchor="ctr"/>
          <a:lstStyle/>
          <a:p>
            <a:pPr marL="0" indent="0" algn="ctr">
              <a:buNone/>
            </a:pPr>
            <a:r>
              <a:rPr lang="en-US" sz="1800" b="1" dirty="0">
                <a:solidFill>
                  <a:srgbClr val="FFFFFF"/>
                </a:solidFill>
                <a:latin typeface="Cambria" pitchFamily="34" charset="0"/>
                <a:ea typeface="Cambria" pitchFamily="34" charset="-122"/>
                <a:cs typeface="Cambria" pitchFamily="34" charset="-120"/>
              </a:rPr>
              <a:t>Backend (n8n)</a:t>
            </a:r>
            <a:endParaRPr lang="en-US" sz="1800" dirty="0"/>
          </a:p>
        </p:txBody>
      </p:sp>
      <p:sp>
        <p:nvSpPr>
          <p:cNvPr id="10" name="Text 8"/>
          <p:cNvSpPr/>
          <p:nvPr/>
        </p:nvSpPr>
        <p:spPr>
          <a:xfrm>
            <a:off x="4663440" y="2560320"/>
            <a:ext cx="3200400" cy="3291840"/>
          </a:xfrm>
          <a:prstGeom prst="rect">
            <a:avLst/>
          </a:prstGeom>
          <a:noFill/>
          <a:ln/>
        </p:spPr>
        <p:txBody>
          <a:bodyPr wrap="square" rtlCol="0" anchor="ctr"/>
          <a:lstStyle/>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22 workflow endpoints</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REST webhooks</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JWT verification on every call</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Google Vision OCR proxy</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Groq LLM matcher for transfers</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LangChain chat agent</a:t>
            </a:r>
            <a:endParaRPr lang="en-US" sz="1200" dirty="0"/>
          </a:p>
        </p:txBody>
      </p:sp>
      <p:sp>
        <p:nvSpPr>
          <p:cNvPr id="11" name="Shape 9"/>
          <p:cNvSpPr/>
          <p:nvPr/>
        </p:nvSpPr>
        <p:spPr>
          <a:xfrm>
            <a:off x="8229600" y="1828800"/>
            <a:ext cx="3383280" cy="4206240"/>
          </a:xfrm>
          <a:prstGeom prst="roundRect">
            <a:avLst>
              <a:gd name="adj" fmla="val 3243"/>
            </a:avLst>
          </a:prstGeom>
          <a:solidFill>
            <a:srgbClr val="4A4A4A"/>
          </a:solidFill>
          <a:ln w="12700">
            <a:solidFill>
              <a:srgbClr val="4A4A4A"/>
            </a:solidFill>
            <a:prstDash val="solid"/>
          </a:ln>
        </p:spPr>
        <p:txBody>
          <a:bodyPr/>
          <a:lstStyle/>
          <a:p>
            <a:endParaRPr lang="en-001"/>
          </a:p>
        </p:txBody>
      </p:sp>
      <p:sp>
        <p:nvSpPr>
          <p:cNvPr id="12" name="Text 10"/>
          <p:cNvSpPr/>
          <p:nvPr/>
        </p:nvSpPr>
        <p:spPr>
          <a:xfrm>
            <a:off x="8229600" y="1920240"/>
            <a:ext cx="3383280" cy="548640"/>
          </a:xfrm>
          <a:prstGeom prst="rect">
            <a:avLst/>
          </a:prstGeom>
          <a:noFill/>
          <a:ln/>
        </p:spPr>
        <p:txBody>
          <a:bodyPr wrap="square" rtlCol="0" anchor="ctr"/>
          <a:lstStyle/>
          <a:p>
            <a:pPr marL="0" indent="0" algn="ctr">
              <a:buNone/>
            </a:pPr>
            <a:r>
              <a:rPr lang="en-US" sz="1800" b="1" dirty="0">
                <a:solidFill>
                  <a:srgbClr val="FFFFFF"/>
                </a:solidFill>
                <a:latin typeface="Cambria" pitchFamily="34" charset="0"/>
                <a:ea typeface="Cambria" pitchFamily="34" charset="-122"/>
                <a:cs typeface="Cambria" pitchFamily="34" charset="-120"/>
              </a:rPr>
              <a:t>Data (Supabase)</a:t>
            </a:r>
            <a:endParaRPr lang="en-US" sz="1800" dirty="0"/>
          </a:p>
        </p:txBody>
      </p:sp>
      <p:sp>
        <p:nvSpPr>
          <p:cNvPr id="13" name="Text 11"/>
          <p:cNvSpPr/>
          <p:nvPr/>
        </p:nvSpPr>
        <p:spPr>
          <a:xfrm>
            <a:off x="8503920" y="2560320"/>
            <a:ext cx="2926080" cy="3291840"/>
          </a:xfrm>
          <a:prstGeom prst="rect">
            <a:avLst/>
          </a:prstGeom>
          <a:noFill/>
          <a:ln/>
        </p:spPr>
        <p:txBody>
          <a:bodyPr wrap="square" rtlCol="0" anchor="ctr"/>
          <a:lstStyle/>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Postgres, 6 tables</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RLS policies</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Supabase Auth (JWT)</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transfer_guidelines KB</a:t>
            </a:r>
            <a:endParaRPr lang="en-US" sz="1200" dirty="0"/>
          </a:p>
          <a:p>
            <a:pPr marL="342900" indent="-342900">
              <a:buSzPct val="100000"/>
              <a:buChar char="•"/>
            </a:pPr>
            <a:r>
              <a:rPr lang="en-US" sz="1200" dirty="0">
                <a:solidFill>
                  <a:srgbClr val="FFFFFF"/>
                </a:solidFill>
                <a:latin typeface="Calibri" pitchFamily="34" charset="0"/>
                <a:ea typeface="Calibri" pitchFamily="34" charset="-122"/>
                <a:cs typeface="Calibri" pitchFamily="34" charset="-120"/>
              </a:rPr>
              <a:t>transfer_mappings KB</a:t>
            </a:r>
            <a:endParaRPr lang="en-US" sz="1200" dirty="0"/>
          </a:p>
        </p:txBody>
      </p:sp>
      <p:sp>
        <p:nvSpPr>
          <p:cNvPr id="14" name="Text 12"/>
          <p:cNvSpPr/>
          <p:nvPr/>
        </p:nvSpPr>
        <p:spPr>
          <a:xfrm>
            <a:off x="548640" y="6172200"/>
            <a:ext cx="11064240" cy="548640"/>
          </a:xfrm>
          <a:prstGeom prst="rect">
            <a:avLst/>
          </a:prstGeom>
          <a:noFill/>
          <a:ln/>
        </p:spPr>
        <p:txBody>
          <a:bodyPr wrap="square" rtlCol="0" anchor="ctr"/>
          <a:lstStyle/>
          <a:p>
            <a:pPr marL="0" indent="0" algn="ctr">
              <a:buNone/>
            </a:pPr>
            <a:r>
              <a:rPr lang="en-US" sz="1300" i="1" dirty="0">
                <a:solidFill>
                  <a:srgbClr val="4A4A4A"/>
                </a:solidFill>
                <a:latin typeface="Calibri" pitchFamily="34" charset="0"/>
                <a:ea typeface="Calibri" pitchFamily="34" charset="-122"/>
                <a:cs typeface="Calibri" pitchFamily="34" charset="-120"/>
              </a:rPr>
              <a:t>Traffic flow: browser to n8n webhook (JWT verified) to Supabase Postgres, with Vision/Groq called from workflow steps.</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822960"/>
          </a:xfrm>
          <a:prstGeom prst="rect">
            <a:avLst/>
          </a:prstGeom>
          <a:solidFill>
            <a:srgbClr val="8B0F3E"/>
          </a:solidFill>
          <a:ln/>
        </p:spPr>
        <p:txBody>
          <a:bodyPr/>
          <a:lstStyle/>
          <a:p>
            <a:endParaRPr lang="en-001"/>
          </a:p>
        </p:txBody>
      </p:sp>
      <p:sp>
        <p:nvSpPr>
          <p:cNvPr id="3" name="Text 1"/>
          <p:cNvSpPr/>
          <p:nvPr/>
        </p:nvSpPr>
        <p:spPr>
          <a:xfrm>
            <a:off x="457200" y="137160"/>
            <a:ext cx="10972800" cy="640080"/>
          </a:xfrm>
          <a:prstGeom prst="rect">
            <a:avLst/>
          </a:prstGeom>
          <a:noFill/>
          <a:ln/>
        </p:spPr>
        <p:txBody>
          <a:bodyPr wrap="square" lIns="0" tIns="0" rIns="0" bIns="0"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03  </a:t>
            </a:r>
            <a:r>
              <a:rPr lang="en-US" sz="2400" b="1" dirty="0">
                <a:solidFill>
                  <a:srgbClr val="FFFFFF"/>
                </a:solidFill>
                <a:latin typeface="Cambria" pitchFamily="34" charset="0"/>
                <a:ea typeface="Cambria" pitchFamily="34" charset="-122"/>
                <a:cs typeface="Cambria" pitchFamily="34" charset="-120"/>
              </a:rPr>
              <a:t>Internship Projects</a:t>
            </a:r>
            <a:endParaRPr lang="en-US" sz="2200" dirty="0"/>
          </a:p>
        </p:txBody>
      </p:sp>
      <p:sp>
        <p:nvSpPr>
          <p:cNvPr id="4" name="Text 2"/>
          <p:cNvSpPr/>
          <p:nvPr/>
        </p:nvSpPr>
        <p:spPr>
          <a:xfrm>
            <a:off x="457200" y="914400"/>
            <a:ext cx="10972800" cy="457200"/>
          </a:xfrm>
          <a:prstGeom prst="rect">
            <a:avLst/>
          </a:prstGeom>
          <a:noFill/>
          <a:ln/>
        </p:spPr>
        <p:txBody>
          <a:bodyPr wrap="square" lIns="0" tIns="0" rIns="0" bIns="0" rtlCol="0" anchor="ctr"/>
          <a:lstStyle/>
          <a:p>
            <a:pPr marL="0" indent="0">
              <a:buNone/>
            </a:pPr>
            <a:r>
              <a:rPr lang="en-US" sz="2000" b="1" dirty="0">
                <a:solidFill>
                  <a:srgbClr val="1F2A44"/>
                </a:solidFill>
                <a:latin typeface="Cambria" pitchFamily="34" charset="0"/>
                <a:ea typeface="Cambria" pitchFamily="34" charset="-122"/>
                <a:cs typeface="Cambria" pitchFamily="34" charset="-120"/>
              </a:rPr>
              <a:t>UTM Course Hub - key features</a:t>
            </a:r>
            <a:endParaRPr lang="en-US" sz="2000" dirty="0"/>
          </a:p>
        </p:txBody>
      </p:sp>
      <p:sp>
        <p:nvSpPr>
          <p:cNvPr id="5" name="Shape 3"/>
          <p:cNvSpPr/>
          <p:nvPr/>
        </p:nvSpPr>
        <p:spPr>
          <a:xfrm>
            <a:off x="548640" y="1828800"/>
            <a:ext cx="3566160" cy="2148840"/>
          </a:xfrm>
          <a:prstGeom prst="roundRect">
            <a:avLst>
              <a:gd name="adj" fmla="val 4255"/>
            </a:avLst>
          </a:prstGeom>
          <a:solidFill>
            <a:srgbClr val="F1F1F1"/>
          </a:solidFill>
          <a:ln w="12700">
            <a:solidFill>
              <a:srgbClr val="F1F1F1"/>
            </a:solidFill>
            <a:prstDash val="solid"/>
          </a:ln>
        </p:spPr>
        <p:txBody>
          <a:bodyPr/>
          <a:lstStyle/>
          <a:p>
            <a:endParaRPr lang="en-001"/>
          </a:p>
        </p:txBody>
      </p:sp>
      <p:sp>
        <p:nvSpPr>
          <p:cNvPr id="6" name="Text 4"/>
          <p:cNvSpPr/>
          <p:nvPr/>
        </p:nvSpPr>
        <p:spPr>
          <a:xfrm>
            <a:off x="731520" y="1920240"/>
            <a:ext cx="3200400" cy="457200"/>
          </a:xfrm>
          <a:prstGeom prst="rect">
            <a:avLst/>
          </a:prstGeom>
          <a:noFill/>
          <a:ln/>
        </p:spPr>
        <p:txBody>
          <a:bodyPr wrap="square" rtlCol="0" anchor="ctr"/>
          <a:lstStyle/>
          <a:p>
            <a:pPr marL="0" indent="0">
              <a:buNone/>
            </a:pPr>
            <a:r>
              <a:rPr lang="en-US" sz="1500" b="1" dirty="0">
                <a:solidFill>
                  <a:srgbClr val="8B0F3E"/>
                </a:solidFill>
                <a:latin typeface="Cambria" pitchFamily="34" charset="0"/>
                <a:ea typeface="Cambria" pitchFamily="34" charset="-122"/>
                <a:cs typeface="Cambria" pitchFamily="34" charset="-120"/>
              </a:rPr>
              <a:t>Catalogue Management</a:t>
            </a:r>
            <a:endParaRPr lang="en-US" sz="1500" dirty="0"/>
          </a:p>
        </p:txBody>
      </p:sp>
      <p:sp>
        <p:nvSpPr>
          <p:cNvPr id="7" name="Text 5"/>
          <p:cNvSpPr/>
          <p:nvPr/>
        </p:nvSpPr>
        <p:spPr>
          <a:xfrm>
            <a:off x="731520" y="2468880"/>
            <a:ext cx="3200400" cy="1417320"/>
          </a:xfrm>
          <a:prstGeom prst="rect">
            <a:avLst/>
          </a:prstGeom>
          <a:noFill/>
          <a:ln/>
        </p:spPr>
        <p:txBody>
          <a:bodyPr wrap="square" rtlCol="0" anchor="t"/>
          <a:lstStyle/>
          <a:p>
            <a:pPr marL="0" indent="0">
              <a:buNone/>
            </a:pPr>
            <a:r>
              <a:rPr lang="en-US" sz="1200" dirty="0">
                <a:solidFill>
                  <a:srgbClr val="1F2A44"/>
                </a:solidFill>
                <a:latin typeface="Calibri" pitchFamily="34" charset="0"/>
                <a:ea typeface="Calibri" pitchFamily="34" charset="-122"/>
                <a:cs typeface="Calibri" pitchFamily="34" charset="-120"/>
              </a:rPr>
              <a:t>Admin can create, edit, and delete courses across programmes. Deletions cascade to any study plan referencing the course.</a:t>
            </a:r>
            <a:endParaRPr lang="en-US" sz="1200" dirty="0"/>
          </a:p>
        </p:txBody>
      </p:sp>
      <p:sp>
        <p:nvSpPr>
          <p:cNvPr id="8" name="Shape 6"/>
          <p:cNvSpPr/>
          <p:nvPr/>
        </p:nvSpPr>
        <p:spPr>
          <a:xfrm>
            <a:off x="4389120" y="1828800"/>
            <a:ext cx="3566160" cy="2148840"/>
          </a:xfrm>
          <a:prstGeom prst="roundRect">
            <a:avLst>
              <a:gd name="adj" fmla="val 4255"/>
            </a:avLst>
          </a:prstGeom>
          <a:solidFill>
            <a:srgbClr val="F1F1F1"/>
          </a:solidFill>
          <a:ln w="12700">
            <a:solidFill>
              <a:srgbClr val="F1F1F1"/>
            </a:solidFill>
            <a:prstDash val="solid"/>
          </a:ln>
        </p:spPr>
        <p:txBody>
          <a:bodyPr/>
          <a:lstStyle/>
          <a:p>
            <a:endParaRPr lang="en-001"/>
          </a:p>
        </p:txBody>
      </p:sp>
      <p:sp>
        <p:nvSpPr>
          <p:cNvPr id="9" name="Text 7"/>
          <p:cNvSpPr/>
          <p:nvPr/>
        </p:nvSpPr>
        <p:spPr>
          <a:xfrm>
            <a:off x="4572000" y="1920240"/>
            <a:ext cx="3200400" cy="457200"/>
          </a:xfrm>
          <a:prstGeom prst="rect">
            <a:avLst/>
          </a:prstGeom>
          <a:noFill/>
          <a:ln/>
        </p:spPr>
        <p:txBody>
          <a:bodyPr wrap="square" rtlCol="0" anchor="ctr"/>
          <a:lstStyle/>
          <a:p>
            <a:pPr marL="0" indent="0">
              <a:buNone/>
            </a:pPr>
            <a:r>
              <a:rPr lang="en-US" sz="1500" b="1" dirty="0">
                <a:solidFill>
                  <a:srgbClr val="8B0F3E"/>
                </a:solidFill>
                <a:latin typeface="Cambria" pitchFamily="34" charset="0"/>
                <a:ea typeface="Cambria" pitchFamily="34" charset="-122"/>
                <a:cs typeface="Cambria" pitchFamily="34" charset="-120"/>
              </a:rPr>
              <a:t>Study Plan Creation</a:t>
            </a:r>
            <a:endParaRPr lang="en-US" sz="1500" dirty="0"/>
          </a:p>
        </p:txBody>
      </p:sp>
      <p:sp>
        <p:nvSpPr>
          <p:cNvPr id="10" name="Text 8"/>
          <p:cNvSpPr/>
          <p:nvPr/>
        </p:nvSpPr>
        <p:spPr>
          <a:xfrm>
            <a:off x="4572000" y="2468880"/>
            <a:ext cx="3200400" cy="1417320"/>
          </a:xfrm>
          <a:prstGeom prst="rect">
            <a:avLst/>
          </a:prstGeom>
          <a:noFill/>
          <a:ln/>
        </p:spPr>
        <p:txBody>
          <a:bodyPr wrap="square" rtlCol="0" anchor="t"/>
          <a:lstStyle/>
          <a:p>
            <a:pPr marL="0" indent="0">
              <a:buNone/>
            </a:pPr>
            <a:r>
              <a:rPr lang="en-US" sz="1200" dirty="0">
                <a:solidFill>
                  <a:srgbClr val="1F2A44"/>
                </a:solidFill>
                <a:latin typeface="Calibri" pitchFamily="34" charset="0"/>
                <a:ea typeface="Calibri" pitchFamily="34" charset="-122"/>
                <a:cs typeface="Calibri" pitchFamily="34" charset="-120"/>
              </a:rPr>
              <a:t>Students and admins build named study plans, add/remove courses atomically, and export a UTM-branded printout.</a:t>
            </a:r>
            <a:endParaRPr lang="en-US" sz="1200" dirty="0"/>
          </a:p>
        </p:txBody>
      </p:sp>
      <p:sp>
        <p:nvSpPr>
          <p:cNvPr id="11" name="Shape 9"/>
          <p:cNvSpPr/>
          <p:nvPr/>
        </p:nvSpPr>
        <p:spPr>
          <a:xfrm>
            <a:off x="8229600" y="1828800"/>
            <a:ext cx="3566160" cy="2148840"/>
          </a:xfrm>
          <a:prstGeom prst="roundRect">
            <a:avLst>
              <a:gd name="adj" fmla="val 4255"/>
            </a:avLst>
          </a:prstGeom>
          <a:solidFill>
            <a:srgbClr val="F1F1F1"/>
          </a:solidFill>
          <a:ln w="12700">
            <a:solidFill>
              <a:srgbClr val="F1F1F1"/>
            </a:solidFill>
            <a:prstDash val="solid"/>
          </a:ln>
        </p:spPr>
        <p:txBody>
          <a:bodyPr/>
          <a:lstStyle/>
          <a:p>
            <a:endParaRPr lang="en-001"/>
          </a:p>
        </p:txBody>
      </p:sp>
      <p:sp>
        <p:nvSpPr>
          <p:cNvPr id="12" name="Text 10"/>
          <p:cNvSpPr/>
          <p:nvPr/>
        </p:nvSpPr>
        <p:spPr>
          <a:xfrm>
            <a:off x="8412480" y="1920240"/>
            <a:ext cx="3200400" cy="457200"/>
          </a:xfrm>
          <a:prstGeom prst="rect">
            <a:avLst/>
          </a:prstGeom>
          <a:noFill/>
          <a:ln/>
        </p:spPr>
        <p:txBody>
          <a:bodyPr wrap="square" rtlCol="0" anchor="ctr"/>
          <a:lstStyle/>
          <a:p>
            <a:pPr marL="0" indent="0">
              <a:buNone/>
            </a:pPr>
            <a:r>
              <a:rPr lang="en-US" sz="1500" b="1" dirty="0">
                <a:solidFill>
                  <a:srgbClr val="8B0F3E"/>
                </a:solidFill>
                <a:latin typeface="Cambria" pitchFamily="34" charset="0"/>
                <a:ea typeface="Cambria" pitchFamily="34" charset="-122"/>
                <a:cs typeface="Cambria" pitchFamily="34" charset="-120"/>
              </a:rPr>
              <a:t>Credit Transfer (LLM)</a:t>
            </a:r>
            <a:endParaRPr lang="en-US" sz="1500" dirty="0"/>
          </a:p>
        </p:txBody>
      </p:sp>
      <p:sp>
        <p:nvSpPr>
          <p:cNvPr id="13" name="Text 11"/>
          <p:cNvSpPr/>
          <p:nvPr/>
        </p:nvSpPr>
        <p:spPr>
          <a:xfrm>
            <a:off x="8412480" y="2468880"/>
            <a:ext cx="3200400" cy="1417320"/>
          </a:xfrm>
          <a:prstGeom prst="rect">
            <a:avLst/>
          </a:prstGeom>
          <a:noFill/>
          <a:ln/>
        </p:spPr>
        <p:txBody>
          <a:bodyPr wrap="square" rtlCol="0" anchor="t"/>
          <a:lstStyle/>
          <a:p>
            <a:pPr marL="0" indent="0">
              <a:buNone/>
            </a:pPr>
            <a:r>
              <a:rPr lang="en-US" sz="1200" dirty="0">
                <a:solidFill>
                  <a:srgbClr val="1F2A44"/>
                </a:solidFill>
                <a:latin typeface="Calibri" pitchFamily="34" charset="0"/>
                <a:ea typeface="Calibri" pitchFamily="34" charset="-122"/>
                <a:cs typeface="Calibri" pitchFamily="34" charset="-120"/>
              </a:rPr>
              <a:t>Admin uploads a transcript. Google Vision extracts text, Groq matches it against faculty guidelines, admin approves via checkboxes.</a:t>
            </a:r>
            <a:endParaRPr lang="en-US" sz="1200" dirty="0"/>
          </a:p>
        </p:txBody>
      </p:sp>
      <p:sp>
        <p:nvSpPr>
          <p:cNvPr id="14" name="Shape 12"/>
          <p:cNvSpPr/>
          <p:nvPr/>
        </p:nvSpPr>
        <p:spPr>
          <a:xfrm>
            <a:off x="548640" y="4206240"/>
            <a:ext cx="3566160" cy="2148840"/>
          </a:xfrm>
          <a:prstGeom prst="roundRect">
            <a:avLst>
              <a:gd name="adj" fmla="val 4255"/>
            </a:avLst>
          </a:prstGeom>
          <a:solidFill>
            <a:srgbClr val="F1F1F1"/>
          </a:solidFill>
          <a:ln w="12700">
            <a:solidFill>
              <a:srgbClr val="F1F1F1"/>
            </a:solidFill>
            <a:prstDash val="solid"/>
          </a:ln>
        </p:spPr>
        <p:txBody>
          <a:bodyPr/>
          <a:lstStyle/>
          <a:p>
            <a:endParaRPr lang="en-001"/>
          </a:p>
        </p:txBody>
      </p:sp>
      <p:sp>
        <p:nvSpPr>
          <p:cNvPr id="15" name="Text 13"/>
          <p:cNvSpPr/>
          <p:nvPr/>
        </p:nvSpPr>
        <p:spPr>
          <a:xfrm>
            <a:off x="731520" y="4297680"/>
            <a:ext cx="3200400" cy="457200"/>
          </a:xfrm>
          <a:prstGeom prst="rect">
            <a:avLst/>
          </a:prstGeom>
          <a:noFill/>
          <a:ln/>
        </p:spPr>
        <p:txBody>
          <a:bodyPr wrap="square" rtlCol="0" anchor="ctr"/>
          <a:lstStyle/>
          <a:p>
            <a:pPr marL="0" indent="0">
              <a:buNone/>
            </a:pPr>
            <a:r>
              <a:rPr lang="en-US" sz="1500" b="1" dirty="0">
                <a:solidFill>
                  <a:srgbClr val="8B0F3E"/>
                </a:solidFill>
                <a:latin typeface="Cambria" pitchFamily="34" charset="0"/>
                <a:ea typeface="Cambria" pitchFamily="34" charset="-122"/>
                <a:cs typeface="Cambria" pitchFamily="34" charset="-120"/>
              </a:rPr>
              <a:t>Transfer Records</a:t>
            </a:r>
            <a:endParaRPr lang="en-US" sz="1500" dirty="0"/>
          </a:p>
        </p:txBody>
      </p:sp>
      <p:sp>
        <p:nvSpPr>
          <p:cNvPr id="16" name="Text 14"/>
          <p:cNvSpPr/>
          <p:nvPr/>
        </p:nvSpPr>
        <p:spPr>
          <a:xfrm>
            <a:off x="731520" y="4846320"/>
            <a:ext cx="3200400" cy="1417320"/>
          </a:xfrm>
          <a:prstGeom prst="rect">
            <a:avLst/>
          </a:prstGeom>
          <a:noFill/>
          <a:ln/>
        </p:spPr>
        <p:txBody>
          <a:bodyPr wrap="square" rtlCol="0" anchor="t"/>
          <a:lstStyle/>
          <a:p>
            <a:pPr marL="0" indent="0">
              <a:buNone/>
            </a:pPr>
            <a:r>
              <a:rPr lang="en-US" sz="1200" dirty="0">
                <a:solidFill>
                  <a:srgbClr val="1F2A44"/>
                </a:solidFill>
                <a:latin typeface="Calibri" pitchFamily="34" charset="0"/>
                <a:ea typeface="Calibri" pitchFamily="34" charset="-122"/>
                <a:cs typeface="Calibri" pitchFamily="34" charset="-120"/>
              </a:rPr>
              <a:t>Every saved transfer becomes a searchable record with two print modes: Approved-only (official) and Full (with disapproved).</a:t>
            </a:r>
            <a:endParaRPr lang="en-US" sz="1200" dirty="0"/>
          </a:p>
        </p:txBody>
      </p:sp>
      <p:sp>
        <p:nvSpPr>
          <p:cNvPr id="17" name="Shape 15"/>
          <p:cNvSpPr/>
          <p:nvPr/>
        </p:nvSpPr>
        <p:spPr>
          <a:xfrm>
            <a:off x="4389120" y="4206240"/>
            <a:ext cx="3566160" cy="2148840"/>
          </a:xfrm>
          <a:prstGeom prst="roundRect">
            <a:avLst>
              <a:gd name="adj" fmla="val 4255"/>
            </a:avLst>
          </a:prstGeom>
          <a:solidFill>
            <a:srgbClr val="F1F1F1"/>
          </a:solidFill>
          <a:ln w="12700">
            <a:solidFill>
              <a:srgbClr val="F1F1F1"/>
            </a:solidFill>
            <a:prstDash val="solid"/>
          </a:ln>
        </p:spPr>
        <p:txBody>
          <a:bodyPr/>
          <a:lstStyle/>
          <a:p>
            <a:endParaRPr lang="en-001"/>
          </a:p>
        </p:txBody>
      </p:sp>
      <p:sp>
        <p:nvSpPr>
          <p:cNvPr id="18" name="Text 16"/>
          <p:cNvSpPr/>
          <p:nvPr/>
        </p:nvSpPr>
        <p:spPr>
          <a:xfrm>
            <a:off x="4572000" y="4297680"/>
            <a:ext cx="3200400" cy="457200"/>
          </a:xfrm>
          <a:prstGeom prst="rect">
            <a:avLst/>
          </a:prstGeom>
          <a:noFill/>
          <a:ln/>
        </p:spPr>
        <p:txBody>
          <a:bodyPr wrap="square" rtlCol="0" anchor="ctr"/>
          <a:lstStyle/>
          <a:p>
            <a:pPr marL="0" indent="0">
              <a:buNone/>
            </a:pPr>
            <a:r>
              <a:rPr lang="en-US" sz="1500" b="1" dirty="0">
                <a:solidFill>
                  <a:srgbClr val="8B0F3E"/>
                </a:solidFill>
                <a:latin typeface="Cambria" pitchFamily="34" charset="0"/>
                <a:ea typeface="Cambria" pitchFamily="34" charset="-122"/>
                <a:cs typeface="Cambria" pitchFamily="34" charset="-120"/>
              </a:rPr>
              <a:t>Chat Assistant</a:t>
            </a:r>
            <a:endParaRPr lang="en-US" sz="1500" dirty="0"/>
          </a:p>
        </p:txBody>
      </p:sp>
      <p:sp>
        <p:nvSpPr>
          <p:cNvPr id="19" name="Text 17"/>
          <p:cNvSpPr/>
          <p:nvPr/>
        </p:nvSpPr>
        <p:spPr>
          <a:xfrm>
            <a:off x="4572000" y="4846320"/>
            <a:ext cx="3200400" cy="1417320"/>
          </a:xfrm>
          <a:prstGeom prst="rect">
            <a:avLst/>
          </a:prstGeom>
          <a:noFill/>
          <a:ln/>
        </p:spPr>
        <p:txBody>
          <a:bodyPr wrap="square" rtlCol="0" anchor="t"/>
          <a:lstStyle/>
          <a:p>
            <a:pPr marL="0" indent="0">
              <a:buNone/>
            </a:pPr>
            <a:r>
              <a:rPr lang="en-US" sz="1200" dirty="0">
                <a:solidFill>
                  <a:srgbClr val="1F2A44"/>
                </a:solidFill>
                <a:latin typeface="Calibri" pitchFamily="34" charset="0"/>
                <a:ea typeface="Calibri" pitchFamily="34" charset="-122"/>
                <a:cs typeface="Calibri" pitchFamily="34" charset="-120"/>
              </a:rPr>
              <a:t>LangChain agent with 12 database-backed tools. Students query the catalogue and manage their own plans by natural language.</a:t>
            </a:r>
            <a:endParaRPr lang="en-US" sz="1200" dirty="0"/>
          </a:p>
        </p:txBody>
      </p:sp>
      <p:sp>
        <p:nvSpPr>
          <p:cNvPr id="20" name="Shape 18"/>
          <p:cNvSpPr/>
          <p:nvPr/>
        </p:nvSpPr>
        <p:spPr>
          <a:xfrm>
            <a:off x="8229600" y="4206240"/>
            <a:ext cx="3566160" cy="2148840"/>
          </a:xfrm>
          <a:prstGeom prst="roundRect">
            <a:avLst>
              <a:gd name="adj" fmla="val 4255"/>
            </a:avLst>
          </a:prstGeom>
          <a:solidFill>
            <a:srgbClr val="F1F1F1"/>
          </a:solidFill>
          <a:ln w="12700">
            <a:solidFill>
              <a:srgbClr val="F1F1F1"/>
            </a:solidFill>
            <a:prstDash val="solid"/>
          </a:ln>
        </p:spPr>
        <p:txBody>
          <a:bodyPr/>
          <a:lstStyle/>
          <a:p>
            <a:endParaRPr lang="en-001"/>
          </a:p>
        </p:txBody>
      </p:sp>
      <p:sp>
        <p:nvSpPr>
          <p:cNvPr id="21" name="Text 19"/>
          <p:cNvSpPr/>
          <p:nvPr/>
        </p:nvSpPr>
        <p:spPr>
          <a:xfrm>
            <a:off x="8412480" y="4297680"/>
            <a:ext cx="3200400" cy="457200"/>
          </a:xfrm>
          <a:prstGeom prst="rect">
            <a:avLst/>
          </a:prstGeom>
          <a:noFill/>
          <a:ln/>
        </p:spPr>
        <p:txBody>
          <a:bodyPr wrap="square" rtlCol="0" anchor="ctr"/>
          <a:lstStyle/>
          <a:p>
            <a:pPr marL="0" indent="0">
              <a:buNone/>
            </a:pPr>
            <a:r>
              <a:rPr lang="en-US" sz="1500" b="1" dirty="0">
                <a:solidFill>
                  <a:srgbClr val="8B0F3E"/>
                </a:solidFill>
                <a:latin typeface="Cambria" pitchFamily="34" charset="0"/>
                <a:ea typeface="Cambria" pitchFamily="34" charset="-122"/>
                <a:cs typeface="Cambria" pitchFamily="34" charset="-120"/>
              </a:rPr>
              <a:t>Authentication</a:t>
            </a:r>
            <a:endParaRPr lang="en-US" sz="1500" dirty="0"/>
          </a:p>
        </p:txBody>
      </p:sp>
      <p:sp>
        <p:nvSpPr>
          <p:cNvPr id="22" name="Text 20"/>
          <p:cNvSpPr/>
          <p:nvPr/>
        </p:nvSpPr>
        <p:spPr>
          <a:xfrm>
            <a:off x="8412480" y="4846320"/>
            <a:ext cx="3200400" cy="1417320"/>
          </a:xfrm>
          <a:prstGeom prst="rect">
            <a:avLst/>
          </a:prstGeom>
          <a:noFill/>
          <a:ln/>
        </p:spPr>
        <p:txBody>
          <a:bodyPr wrap="square" rtlCol="0" anchor="t"/>
          <a:lstStyle/>
          <a:p>
            <a:pPr marL="0" indent="0">
              <a:buNone/>
            </a:pPr>
            <a:r>
              <a:rPr lang="en-US" sz="1200" dirty="0">
                <a:solidFill>
                  <a:srgbClr val="1F2A44"/>
                </a:solidFill>
                <a:latin typeface="Calibri" pitchFamily="34" charset="0"/>
                <a:ea typeface="Calibri" pitchFamily="34" charset="-122"/>
                <a:cs typeface="Calibri" pitchFamily="34" charset="-120"/>
              </a:rPr>
              <a:t>Supabase Auth issues JWTs. Every mutating endpoint verifies the token and enforces role-based access (admin/student).</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88952" cy="822960"/>
          </a:xfrm>
          <a:prstGeom prst="rect">
            <a:avLst/>
          </a:prstGeom>
          <a:solidFill>
            <a:srgbClr val="8B0F3E"/>
          </a:solidFill>
          <a:ln/>
        </p:spPr>
        <p:txBody>
          <a:bodyPr/>
          <a:lstStyle/>
          <a:p>
            <a:endParaRPr lang="en-001"/>
          </a:p>
        </p:txBody>
      </p:sp>
      <p:sp>
        <p:nvSpPr>
          <p:cNvPr id="3" name="Text 1"/>
          <p:cNvSpPr/>
          <p:nvPr/>
        </p:nvSpPr>
        <p:spPr>
          <a:xfrm>
            <a:off x="457200" y="137160"/>
            <a:ext cx="10972800" cy="640080"/>
          </a:xfrm>
          <a:prstGeom prst="rect">
            <a:avLst/>
          </a:prstGeom>
          <a:noFill/>
          <a:ln/>
        </p:spPr>
        <p:txBody>
          <a:bodyPr wrap="square" lIns="0" tIns="0" rIns="0" bIns="0"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03  </a:t>
            </a:r>
            <a:r>
              <a:rPr lang="en-US" sz="2400" b="1" dirty="0">
                <a:solidFill>
                  <a:srgbClr val="FFFFFF"/>
                </a:solidFill>
                <a:latin typeface="Cambria" pitchFamily="34" charset="0"/>
                <a:ea typeface="Cambria" pitchFamily="34" charset="-122"/>
                <a:cs typeface="Cambria" pitchFamily="34" charset="-120"/>
              </a:rPr>
              <a:t>Internship Projects</a:t>
            </a:r>
            <a:endParaRPr lang="en-US" sz="2200" dirty="0"/>
          </a:p>
        </p:txBody>
      </p:sp>
      <p:sp>
        <p:nvSpPr>
          <p:cNvPr id="4" name="Text 2"/>
          <p:cNvSpPr/>
          <p:nvPr/>
        </p:nvSpPr>
        <p:spPr>
          <a:xfrm>
            <a:off x="457200" y="914400"/>
            <a:ext cx="10972800" cy="457200"/>
          </a:xfrm>
          <a:prstGeom prst="rect">
            <a:avLst/>
          </a:prstGeom>
          <a:noFill/>
          <a:ln/>
        </p:spPr>
        <p:txBody>
          <a:bodyPr wrap="square" lIns="0" tIns="0" rIns="0" bIns="0" rtlCol="0" anchor="ctr"/>
          <a:lstStyle/>
          <a:p>
            <a:pPr marL="0" indent="0">
              <a:buNone/>
            </a:pPr>
            <a:r>
              <a:rPr lang="en-US" sz="2000" b="1" dirty="0">
                <a:solidFill>
                  <a:srgbClr val="1F2A44"/>
                </a:solidFill>
                <a:latin typeface="Cambria" pitchFamily="34" charset="0"/>
                <a:ea typeface="Cambria" pitchFamily="34" charset="-122"/>
                <a:cs typeface="Cambria" pitchFamily="34" charset="-120"/>
              </a:rPr>
              <a:t>ALU Application - Perpustakaan Awam Johor</a:t>
            </a:r>
            <a:endParaRPr lang="en-US" sz="2000" dirty="0"/>
          </a:p>
        </p:txBody>
      </p:sp>
      <p:sp>
        <p:nvSpPr>
          <p:cNvPr id="5" name="Shape 3"/>
          <p:cNvSpPr/>
          <p:nvPr/>
        </p:nvSpPr>
        <p:spPr>
          <a:xfrm>
            <a:off x="548640" y="1828800"/>
            <a:ext cx="3749040" cy="2103120"/>
          </a:xfrm>
          <a:prstGeom prst="roundRect">
            <a:avLst>
              <a:gd name="adj" fmla="val 4348"/>
            </a:avLst>
          </a:prstGeom>
          <a:solidFill>
            <a:srgbClr val="F1F1F1"/>
          </a:solidFill>
          <a:ln w="12700">
            <a:solidFill>
              <a:srgbClr val="F1F1F1"/>
            </a:solidFill>
            <a:prstDash val="solid"/>
          </a:ln>
        </p:spPr>
        <p:txBody>
          <a:bodyPr/>
          <a:lstStyle/>
          <a:p>
            <a:endParaRPr lang="en-001"/>
          </a:p>
        </p:txBody>
      </p:sp>
      <p:sp>
        <p:nvSpPr>
          <p:cNvPr id="6" name="Text 4"/>
          <p:cNvSpPr/>
          <p:nvPr/>
        </p:nvSpPr>
        <p:spPr>
          <a:xfrm>
            <a:off x="731520" y="1920240"/>
            <a:ext cx="3474720" cy="457200"/>
          </a:xfrm>
          <a:prstGeom prst="rect">
            <a:avLst/>
          </a:prstGeom>
          <a:noFill/>
          <a:ln/>
        </p:spPr>
        <p:txBody>
          <a:bodyPr wrap="square" rtlCol="0" anchor="ctr"/>
          <a:lstStyle/>
          <a:p>
            <a:pPr marL="0" indent="0">
              <a:buNone/>
            </a:pPr>
            <a:r>
              <a:rPr lang="en-US" sz="1400" b="1" dirty="0">
                <a:solidFill>
                  <a:srgbClr val="8B0F3E"/>
                </a:solidFill>
                <a:latin typeface="Cambria" pitchFamily="34" charset="0"/>
                <a:ea typeface="Cambria" pitchFamily="34" charset="-122"/>
                <a:cs typeface="Cambria" pitchFamily="34" charset="-120"/>
              </a:rPr>
              <a:t>Registration &amp; Rewards</a:t>
            </a:r>
            <a:endParaRPr lang="en-US" sz="1400" dirty="0"/>
          </a:p>
        </p:txBody>
      </p:sp>
      <p:sp>
        <p:nvSpPr>
          <p:cNvPr id="7" name="Text 5"/>
          <p:cNvSpPr/>
          <p:nvPr/>
        </p:nvSpPr>
        <p:spPr>
          <a:xfrm>
            <a:off x="731520" y="2423160"/>
            <a:ext cx="3474720" cy="1417320"/>
          </a:xfrm>
          <a:prstGeom prst="rect">
            <a:avLst/>
          </a:prstGeom>
          <a:noFill/>
          <a:ln/>
        </p:spPr>
        <p:txBody>
          <a:bodyPr wrap="square" rtlCol="0" anchor="t"/>
          <a:lstStyle/>
          <a:p>
            <a:pPr marL="0" indent="0">
              <a:buNone/>
            </a:pPr>
            <a:r>
              <a:rPr lang="en-US" sz="1200" dirty="0">
                <a:solidFill>
                  <a:srgbClr val="1F2A44"/>
                </a:solidFill>
                <a:latin typeface="Calibri" pitchFamily="34" charset="0"/>
                <a:ea typeface="Calibri" pitchFamily="34" charset="-122"/>
                <a:cs typeface="Calibri" pitchFamily="34" charset="-120"/>
              </a:rPr>
              <a:t>Children and parents register, choose avatars, earn points and level up. Eight collectible badges track long-term engagement.</a:t>
            </a:r>
            <a:endParaRPr lang="en-US" sz="1200" dirty="0"/>
          </a:p>
        </p:txBody>
      </p:sp>
      <p:sp>
        <p:nvSpPr>
          <p:cNvPr id="8" name="Shape 6"/>
          <p:cNvSpPr/>
          <p:nvPr/>
        </p:nvSpPr>
        <p:spPr>
          <a:xfrm>
            <a:off x="4572000" y="1828800"/>
            <a:ext cx="3749040" cy="2103120"/>
          </a:xfrm>
          <a:prstGeom prst="roundRect">
            <a:avLst>
              <a:gd name="adj" fmla="val 4348"/>
            </a:avLst>
          </a:prstGeom>
          <a:solidFill>
            <a:srgbClr val="F1F1F1"/>
          </a:solidFill>
          <a:ln w="12700">
            <a:solidFill>
              <a:srgbClr val="F1F1F1"/>
            </a:solidFill>
            <a:prstDash val="solid"/>
          </a:ln>
        </p:spPr>
        <p:txBody>
          <a:bodyPr/>
          <a:lstStyle/>
          <a:p>
            <a:endParaRPr lang="en-001"/>
          </a:p>
        </p:txBody>
      </p:sp>
      <p:sp>
        <p:nvSpPr>
          <p:cNvPr id="9" name="Text 7"/>
          <p:cNvSpPr/>
          <p:nvPr/>
        </p:nvSpPr>
        <p:spPr>
          <a:xfrm>
            <a:off x="4754880" y="1920240"/>
            <a:ext cx="3474720" cy="457200"/>
          </a:xfrm>
          <a:prstGeom prst="rect">
            <a:avLst/>
          </a:prstGeom>
          <a:noFill/>
          <a:ln/>
        </p:spPr>
        <p:txBody>
          <a:bodyPr wrap="square" rtlCol="0" anchor="ctr"/>
          <a:lstStyle/>
          <a:p>
            <a:pPr marL="0" indent="0">
              <a:buNone/>
            </a:pPr>
            <a:r>
              <a:rPr lang="en-US" sz="1400" b="1" dirty="0">
                <a:solidFill>
                  <a:srgbClr val="8B0F3E"/>
                </a:solidFill>
                <a:latin typeface="Cambria" pitchFamily="34" charset="0"/>
                <a:ea typeface="Cambria" pitchFamily="34" charset="-122"/>
                <a:cs typeface="Cambria" pitchFamily="34" charset="-120"/>
              </a:rPr>
              <a:t>Book Donation &amp; Reuse</a:t>
            </a:r>
            <a:endParaRPr lang="en-US" sz="1400" dirty="0"/>
          </a:p>
        </p:txBody>
      </p:sp>
      <p:sp>
        <p:nvSpPr>
          <p:cNvPr id="10" name="Text 8"/>
          <p:cNvSpPr/>
          <p:nvPr/>
        </p:nvSpPr>
        <p:spPr>
          <a:xfrm>
            <a:off x="4754880" y="2423160"/>
            <a:ext cx="3474720" cy="1417320"/>
          </a:xfrm>
          <a:prstGeom prst="rect">
            <a:avLst/>
          </a:prstGeom>
          <a:noFill/>
          <a:ln/>
        </p:spPr>
        <p:txBody>
          <a:bodyPr wrap="square" rtlCol="0" anchor="t"/>
          <a:lstStyle/>
          <a:p>
            <a:pPr marL="0" indent="0">
              <a:buNone/>
            </a:pPr>
            <a:r>
              <a:rPr lang="en-US" sz="1200" dirty="0">
                <a:solidFill>
                  <a:srgbClr val="1F2A44"/>
                </a:solidFill>
                <a:latin typeface="Calibri" pitchFamily="34" charset="0"/>
                <a:ea typeface="Calibri" pitchFamily="34" charset="-122"/>
                <a:cs typeface="Calibri" pitchFamily="34" charset="-120"/>
              </a:rPr>
              <a:t>Members submit donation forms and browse the pool of donated books, earning points for each contribution.</a:t>
            </a:r>
            <a:endParaRPr lang="en-US" sz="1200" dirty="0"/>
          </a:p>
        </p:txBody>
      </p:sp>
      <p:sp>
        <p:nvSpPr>
          <p:cNvPr id="11" name="Shape 9"/>
          <p:cNvSpPr/>
          <p:nvPr/>
        </p:nvSpPr>
        <p:spPr>
          <a:xfrm>
            <a:off x="548640" y="4114800"/>
            <a:ext cx="3749040" cy="2103120"/>
          </a:xfrm>
          <a:prstGeom prst="roundRect">
            <a:avLst>
              <a:gd name="adj" fmla="val 4348"/>
            </a:avLst>
          </a:prstGeom>
          <a:solidFill>
            <a:srgbClr val="F1F1F1"/>
          </a:solidFill>
          <a:ln w="12700">
            <a:solidFill>
              <a:srgbClr val="F1F1F1"/>
            </a:solidFill>
            <a:prstDash val="solid"/>
          </a:ln>
        </p:spPr>
        <p:txBody>
          <a:bodyPr/>
          <a:lstStyle/>
          <a:p>
            <a:endParaRPr lang="en-001"/>
          </a:p>
        </p:txBody>
      </p:sp>
      <p:sp>
        <p:nvSpPr>
          <p:cNvPr id="12" name="Text 10"/>
          <p:cNvSpPr/>
          <p:nvPr/>
        </p:nvSpPr>
        <p:spPr>
          <a:xfrm>
            <a:off x="731520" y="4206240"/>
            <a:ext cx="3474720" cy="457200"/>
          </a:xfrm>
          <a:prstGeom prst="rect">
            <a:avLst/>
          </a:prstGeom>
          <a:noFill/>
          <a:ln/>
        </p:spPr>
        <p:txBody>
          <a:bodyPr wrap="square" rtlCol="0" anchor="ctr"/>
          <a:lstStyle/>
          <a:p>
            <a:pPr marL="0" indent="0">
              <a:buNone/>
            </a:pPr>
            <a:r>
              <a:rPr lang="en-US" sz="1400" b="1" dirty="0">
                <a:solidFill>
                  <a:srgbClr val="8B0F3E"/>
                </a:solidFill>
                <a:latin typeface="Cambria" pitchFamily="34" charset="0"/>
                <a:ea typeface="Cambria" pitchFamily="34" charset="-122"/>
                <a:cs typeface="Cambria" pitchFamily="34" charset="-120"/>
              </a:rPr>
              <a:t>Catalogue &amp; Games</a:t>
            </a:r>
            <a:endParaRPr lang="en-US" sz="1400" dirty="0"/>
          </a:p>
        </p:txBody>
      </p:sp>
      <p:sp>
        <p:nvSpPr>
          <p:cNvPr id="13" name="Text 11"/>
          <p:cNvSpPr/>
          <p:nvPr/>
        </p:nvSpPr>
        <p:spPr>
          <a:xfrm>
            <a:off x="731520" y="4709160"/>
            <a:ext cx="3474720" cy="1417320"/>
          </a:xfrm>
          <a:prstGeom prst="rect">
            <a:avLst/>
          </a:prstGeom>
          <a:noFill/>
          <a:ln/>
        </p:spPr>
        <p:txBody>
          <a:bodyPr wrap="square" rtlCol="0" anchor="t"/>
          <a:lstStyle/>
          <a:p>
            <a:pPr marL="0" indent="0">
              <a:buNone/>
            </a:pPr>
            <a:r>
              <a:rPr lang="en-US" sz="1200" dirty="0">
                <a:solidFill>
                  <a:srgbClr val="1F2A44"/>
                </a:solidFill>
                <a:latin typeface="Calibri" pitchFamily="34" charset="0"/>
                <a:ea typeface="Calibri" pitchFamily="34" charset="-122"/>
                <a:cs typeface="Calibri" pitchFamily="34" charset="-120"/>
              </a:rPr>
              <a:t>15-book catalogue with Dewey Decimal, plus five progressively unlocked games covering library skills.</a:t>
            </a:r>
            <a:endParaRPr lang="en-US" sz="1200" dirty="0"/>
          </a:p>
        </p:txBody>
      </p:sp>
      <p:sp>
        <p:nvSpPr>
          <p:cNvPr id="14" name="Shape 12"/>
          <p:cNvSpPr/>
          <p:nvPr/>
        </p:nvSpPr>
        <p:spPr>
          <a:xfrm>
            <a:off x="4572000" y="4114800"/>
            <a:ext cx="3749040" cy="2103120"/>
          </a:xfrm>
          <a:prstGeom prst="roundRect">
            <a:avLst>
              <a:gd name="adj" fmla="val 4348"/>
            </a:avLst>
          </a:prstGeom>
          <a:solidFill>
            <a:srgbClr val="F1F1F1"/>
          </a:solidFill>
          <a:ln w="12700">
            <a:solidFill>
              <a:srgbClr val="F1F1F1"/>
            </a:solidFill>
            <a:prstDash val="solid"/>
          </a:ln>
        </p:spPr>
        <p:txBody>
          <a:bodyPr/>
          <a:lstStyle/>
          <a:p>
            <a:endParaRPr lang="en-001"/>
          </a:p>
        </p:txBody>
      </p:sp>
      <p:sp>
        <p:nvSpPr>
          <p:cNvPr id="15" name="Text 13"/>
          <p:cNvSpPr/>
          <p:nvPr/>
        </p:nvSpPr>
        <p:spPr>
          <a:xfrm>
            <a:off x="4754880" y="4206240"/>
            <a:ext cx="3474720" cy="457200"/>
          </a:xfrm>
          <a:prstGeom prst="rect">
            <a:avLst/>
          </a:prstGeom>
          <a:noFill/>
          <a:ln/>
        </p:spPr>
        <p:txBody>
          <a:bodyPr wrap="square" rtlCol="0" anchor="ctr"/>
          <a:lstStyle/>
          <a:p>
            <a:pPr marL="0" indent="0">
              <a:buNone/>
            </a:pPr>
            <a:r>
              <a:rPr lang="en-US" sz="1400" b="1" dirty="0">
                <a:solidFill>
                  <a:srgbClr val="8B0F3E"/>
                </a:solidFill>
                <a:latin typeface="Cambria" pitchFamily="34" charset="0"/>
                <a:ea typeface="Cambria" pitchFamily="34" charset="-122"/>
                <a:cs typeface="Cambria" pitchFamily="34" charset="-120"/>
              </a:rPr>
              <a:t>Bilingual Interface</a:t>
            </a:r>
            <a:endParaRPr lang="en-US" sz="1400" dirty="0"/>
          </a:p>
        </p:txBody>
      </p:sp>
      <p:sp>
        <p:nvSpPr>
          <p:cNvPr id="16" name="Text 14"/>
          <p:cNvSpPr/>
          <p:nvPr/>
        </p:nvSpPr>
        <p:spPr>
          <a:xfrm>
            <a:off x="4754880" y="4709160"/>
            <a:ext cx="3474720" cy="1417320"/>
          </a:xfrm>
          <a:prstGeom prst="rect">
            <a:avLst/>
          </a:prstGeom>
          <a:noFill/>
          <a:ln/>
        </p:spPr>
        <p:txBody>
          <a:bodyPr wrap="square" rtlCol="0" anchor="t"/>
          <a:lstStyle/>
          <a:p>
            <a:pPr marL="0" indent="0">
              <a:buNone/>
            </a:pPr>
            <a:r>
              <a:rPr lang="en-US" sz="1200" dirty="0">
                <a:solidFill>
                  <a:srgbClr val="1F2A44"/>
                </a:solidFill>
                <a:latin typeface="Calibri" pitchFamily="34" charset="0"/>
                <a:ea typeface="Calibri" pitchFamily="34" charset="-122"/>
                <a:cs typeface="Calibri" pitchFamily="34" charset="-120"/>
              </a:rPr>
              <a:t>One-button toggle switches the whole app between English and Bahasa Malaysia, persisted to localStorage.</a:t>
            </a:r>
            <a:endParaRPr lang="en-US" sz="1200" dirty="0"/>
          </a:p>
        </p:txBody>
      </p:sp>
      <p:sp>
        <p:nvSpPr>
          <p:cNvPr id="17" name="Shape 15"/>
          <p:cNvSpPr/>
          <p:nvPr/>
        </p:nvSpPr>
        <p:spPr>
          <a:xfrm>
            <a:off x="8503920" y="1828800"/>
            <a:ext cx="3108960" cy="4389120"/>
          </a:xfrm>
          <a:prstGeom prst="roundRect">
            <a:avLst>
              <a:gd name="adj" fmla="val 2941"/>
            </a:avLst>
          </a:prstGeom>
          <a:solidFill>
            <a:srgbClr val="1F2A44"/>
          </a:solidFill>
          <a:ln w="12700">
            <a:solidFill>
              <a:srgbClr val="1F2A44"/>
            </a:solidFill>
            <a:prstDash val="solid"/>
          </a:ln>
        </p:spPr>
        <p:txBody>
          <a:bodyPr/>
          <a:lstStyle/>
          <a:p>
            <a:endParaRPr lang="en-001"/>
          </a:p>
        </p:txBody>
      </p:sp>
      <p:sp>
        <p:nvSpPr>
          <p:cNvPr id="18" name="Text 16"/>
          <p:cNvSpPr/>
          <p:nvPr/>
        </p:nvSpPr>
        <p:spPr>
          <a:xfrm>
            <a:off x="8686800" y="1920240"/>
            <a:ext cx="2743200" cy="457200"/>
          </a:xfrm>
          <a:prstGeom prst="rect">
            <a:avLst/>
          </a:prstGeom>
          <a:noFill/>
          <a:ln/>
        </p:spPr>
        <p:txBody>
          <a:bodyPr wrap="square" rtlCol="0" anchor="ctr"/>
          <a:lstStyle/>
          <a:p>
            <a:pPr marL="0" indent="0">
              <a:buNone/>
            </a:pPr>
            <a:r>
              <a:rPr lang="en-US" sz="1600" b="1" dirty="0">
                <a:solidFill>
                  <a:srgbClr val="FFFFFF"/>
                </a:solidFill>
                <a:latin typeface="Cambria" pitchFamily="34" charset="0"/>
                <a:ea typeface="Cambria" pitchFamily="34" charset="-122"/>
                <a:cs typeface="Cambria" pitchFamily="34" charset="-120"/>
              </a:rPr>
              <a:t>At a glance</a:t>
            </a:r>
            <a:endParaRPr lang="en-US" sz="1600" dirty="0"/>
          </a:p>
        </p:txBody>
      </p:sp>
      <p:sp>
        <p:nvSpPr>
          <p:cNvPr id="19" name="Text 17"/>
          <p:cNvSpPr/>
          <p:nvPr/>
        </p:nvSpPr>
        <p:spPr>
          <a:xfrm>
            <a:off x="8686800" y="2514600"/>
            <a:ext cx="822960" cy="548640"/>
          </a:xfrm>
          <a:prstGeom prst="rect">
            <a:avLst/>
          </a:prstGeom>
          <a:noFill/>
          <a:ln/>
        </p:spPr>
        <p:txBody>
          <a:bodyPr wrap="square" lIns="0" tIns="0" rIns="0" bIns="0" rtlCol="0" anchor="ctr"/>
          <a:lstStyle/>
          <a:p>
            <a:pPr marL="0" indent="0">
              <a:buNone/>
            </a:pPr>
            <a:r>
              <a:rPr lang="en-US" sz="2400" b="1" dirty="0">
                <a:solidFill>
                  <a:srgbClr val="D4A82C"/>
                </a:solidFill>
                <a:latin typeface="Cambria" pitchFamily="34" charset="0"/>
                <a:ea typeface="Cambria" pitchFamily="34" charset="-122"/>
                <a:cs typeface="Cambria" pitchFamily="34" charset="-120"/>
              </a:rPr>
              <a:t>16</a:t>
            </a:r>
            <a:endParaRPr lang="en-US" sz="2400" dirty="0"/>
          </a:p>
        </p:txBody>
      </p:sp>
      <p:sp>
        <p:nvSpPr>
          <p:cNvPr id="20" name="Text 18"/>
          <p:cNvSpPr/>
          <p:nvPr/>
        </p:nvSpPr>
        <p:spPr>
          <a:xfrm>
            <a:off x="9509760" y="2514600"/>
            <a:ext cx="2103120" cy="548640"/>
          </a:xfrm>
          <a:prstGeom prst="rect">
            <a:avLst/>
          </a:prstGeom>
          <a:noFill/>
          <a:ln/>
        </p:spPr>
        <p:txBody>
          <a:bodyPr wrap="square" lIns="0" tIns="0" rIns="0" bIns="0" rtlCol="0" anchor="ctr"/>
          <a:lstStyle/>
          <a:p>
            <a:pPr marL="0" indent="0">
              <a:buNone/>
            </a:pPr>
            <a:r>
              <a:rPr lang="en-US" sz="1200" dirty="0">
                <a:solidFill>
                  <a:srgbClr val="FFFFFF"/>
                </a:solidFill>
                <a:latin typeface="Calibri" pitchFamily="34" charset="0"/>
                <a:ea typeface="Calibri" pitchFamily="34" charset="-122"/>
                <a:cs typeface="Calibri" pitchFamily="34" charset="-120"/>
              </a:rPr>
              <a:t>documented use cases</a:t>
            </a:r>
            <a:endParaRPr lang="en-US" sz="1200" dirty="0"/>
          </a:p>
        </p:txBody>
      </p:sp>
      <p:sp>
        <p:nvSpPr>
          <p:cNvPr id="21" name="Text 19"/>
          <p:cNvSpPr/>
          <p:nvPr/>
        </p:nvSpPr>
        <p:spPr>
          <a:xfrm>
            <a:off x="8686800" y="3108960"/>
            <a:ext cx="822960" cy="548640"/>
          </a:xfrm>
          <a:prstGeom prst="rect">
            <a:avLst/>
          </a:prstGeom>
          <a:noFill/>
          <a:ln/>
        </p:spPr>
        <p:txBody>
          <a:bodyPr wrap="square" lIns="0" tIns="0" rIns="0" bIns="0" rtlCol="0" anchor="ctr"/>
          <a:lstStyle/>
          <a:p>
            <a:pPr marL="0" indent="0">
              <a:buNone/>
            </a:pPr>
            <a:r>
              <a:rPr lang="en-US" sz="2400" b="1" dirty="0">
                <a:solidFill>
                  <a:srgbClr val="D4A82C"/>
                </a:solidFill>
                <a:latin typeface="Cambria" pitchFamily="34" charset="0"/>
                <a:ea typeface="Cambria" pitchFamily="34" charset="-122"/>
                <a:cs typeface="Cambria" pitchFamily="34" charset="-120"/>
              </a:rPr>
              <a:t>5</a:t>
            </a:r>
            <a:endParaRPr lang="en-US" sz="2400" dirty="0"/>
          </a:p>
        </p:txBody>
      </p:sp>
      <p:sp>
        <p:nvSpPr>
          <p:cNvPr id="22" name="Text 20"/>
          <p:cNvSpPr/>
          <p:nvPr/>
        </p:nvSpPr>
        <p:spPr>
          <a:xfrm>
            <a:off x="9509760" y="3108960"/>
            <a:ext cx="2103120" cy="548640"/>
          </a:xfrm>
          <a:prstGeom prst="rect">
            <a:avLst/>
          </a:prstGeom>
          <a:noFill/>
          <a:ln/>
        </p:spPr>
        <p:txBody>
          <a:bodyPr wrap="square" lIns="0" tIns="0" rIns="0" bIns="0" rtlCol="0" anchor="ctr"/>
          <a:lstStyle/>
          <a:p>
            <a:pPr marL="0" indent="0">
              <a:buNone/>
            </a:pPr>
            <a:r>
              <a:rPr lang="en-US" sz="1200" dirty="0">
                <a:solidFill>
                  <a:srgbClr val="FFFFFF"/>
                </a:solidFill>
                <a:latin typeface="Calibri" pitchFamily="34" charset="0"/>
                <a:ea typeface="Calibri" pitchFamily="34" charset="-122"/>
                <a:cs typeface="Calibri" pitchFamily="34" charset="-120"/>
              </a:rPr>
              <a:t>unlockable games</a:t>
            </a:r>
            <a:endParaRPr lang="en-US" sz="1200" dirty="0"/>
          </a:p>
        </p:txBody>
      </p:sp>
      <p:sp>
        <p:nvSpPr>
          <p:cNvPr id="23" name="Text 21"/>
          <p:cNvSpPr/>
          <p:nvPr/>
        </p:nvSpPr>
        <p:spPr>
          <a:xfrm>
            <a:off x="8686800" y="3703320"/>
            <a:ext cx="822960" cy="548640"/>
          </a:xfrm>
          <a:prstGeom prst="rect">
            <a:avLst/>
          </a:prstGeom>
          <a:noFill/>
          <a:ln/>
        </p:spPr>
        <p:txBody>
          <a:bodyPr wrap="square" lIns="0" tIns="0" rIns="0" bIns="0" rtlCol="0" anchor="ctr"/>
          <a:lstStyle/>
          <a:p>
            <a:pPr marL="0" indent="0">
              <a:buNone/>
            </a:pPr>
            <a:r>
              <a:rPr lang="en-US" sz="2400" b="1" dirty="0">
                <a:solidFill>
                  <a:srgbClr val="D4A82C"/>
                </a:solidFill>
                <a:latin typeface="Cambria" pitchFamily="34" charset="0"/>
                <a:ea typeface="Cambria" pitchFamily="34" charset="-122"/>
                <a:cs typeface="Cambria" pitchFamily="34" charset="-120"/>
              </a:rPr>
              <a:t>15</a:t>
            </a:r>
            <a:endParaRPr lang="en-US" sz="2400" dirty="0"/>
          </a:p>
        </p:txBody>
      </p:sp>
      <p:sp>
        <p:nvSpPr>
          <p:cNvPr id="24" name="Text 22"/>
          <p:cNvSpPr/>
          <p:nvPr/>
        </p:nvSpPr>
        <p:spPr>
          <a:xfrm>
            <a:off x="9509760" y="3703320"/>
            <a:ext cx="2103120" cy="548640"/>
          </a:xfrm>
          <a:prstGeom prst="rect">
            <a:avLst/>
          </a:prstGeom>
          <a:noFill/>
          <a:ln/>
        </p:spPr>
        <p:txBody>
          <a:bodyPr wrap="square" lIns="0" tIns="0" rIns="0" bIns="0" rtlCol="0" anchor="ctr"/>
          <a:lstStyle/>
          <a:p>
            <a:pPr marL="0" indent="0">
              <a:buNone/>
            </a:pPr>
            <a:r>
              <a:rPr lang="en-US" sz="1200" dirty="0">
                <a:solidFill>
                  <a:srgbClr val="FFFFFF"/>
                </a:solidFill>
                <a:latin typeface="Calibri" pitchFamily="34" charset="0"/>
                <a:ea typeface="Calibri" pitchFamily="34" charset="-122"/>
                <a:cs typeface="Calibri" pitchFamily="34" charset="-120"/>
              </a:rPr>
              <a:t>books in the catalogue</a:t>
            </a:r>
            <a:endParaRPr lang="en-US" sz="1200" dirty="0"/>
          </a:p>
        </p:txBody>
      </p:sp>
      <p:sp>
        <p:nvSpPr>
          <p:cNvPr id="25" name="Text 23"/>
          <p:cNvSpPr/>
          <p:nvPr/>
        </p:nvSpPr>
        <p:spPr>
          <a:xfrm>
            <a:off x="8686800" y="4297680"/>
            <a:ext cx="822960" cy="548640"/>
          </a:xfrm>
          <a:prstGeom prst="rect">
            <a:avLst/>
          </a:prstGeom>
          <a:noFill/>
          <a:ln/>
        </p:spPr>
        <p:txBody>
          <a:bodyPr wrap="square" lIns="0" tIns="0" rIns="0" bIns="0" rtlCol="0" anchor="ctr"/>
          <a:lstStyle/>
          <a:p>
            <a:pPr marL="0" indent="0">
              <a:buNone/>
            </a:pPr>
            <a:r>
              <a:rPr lang="en-US" sz="2400" b="1" dirty="0">
                <a:solidFill>
                  <a:srgbClr val="D4A82C"/>
                </a:solidFill>
                <a:latin typeface="Cambria" pitchFamily="34" charset="0"/>
                <a:ea typeface="Cambria" pitchFamily="34" charset="-122"/>
                <a:cs typeface="Cambria" pitchFamily="34" charset="-120"/>
              </a:rPr>
              <a:t>8</a:t>
            </a:r>
            <a:endParaRPr lang="en-US" sz="2400" dirty="0"/>
          </a:p>
        </p:txBody>
      </p:sp>
      <p:sp>
        <p:nvSpPr>
          <p:cNvPr id="26" name="Text 24"/>
          <p:cNvSpPr/>
          <p:nvPr/>
        </p:nvSpPr>
        <p:spPr>
          <a:xfrm>
            <a:off x="9509760" y="4297680"/>
            <a:ext cx="2103120" cy="548640"/>
          </a:xfrm>
          <a:prstGeom prst="rect">
            <a:avLst/>
          </a:prstGeom>
          <a:noFill/>
          <a:ln/>
        </p:spPr>
        <p:txBody>
          <a:bodyPr wrap="square" lIns="0" tIns="0" rIns="0" bIns="0" rtlCol="0" anchor="ctr"/>
          <a:lstStyle/>
          <a:p>
            <a:pPr marL="0" indent="0">
              <a:buNone/>
            </a:pPr>
            <a:r>
              <a:rPr lang="en-US" sz="1200" dirty="0">
                <a:solidFill>
                  <a:srgbClr val="FFFFFF"/>
                </a:solidFill>
                <a:latin typeface="Calibri" pitchFamily="34" charset="0"/>
                <a:ea typeface="Calibri" pitchFamily="34" charset="-122"/>
                <a:cs typeface="Calibri" pitchFamily="34" charset="-120"/>
              </a:rPr>
              <a:t>earnable badges</a:t>
            </a:r>
            <a:endParaRPr lang="en-US" sz="1200" dirty="0"/>
          </a:p>
        </p:txBody>
      </p:sp>
      <p:sp>
        <p:nvSpPr>
          <p:cNvPr id="27" name="Text 25"/>
          <p:cNvSpPr/>
          <p:nvPr/>
        </p:nvSpPr>
        <p:spPr>
          <a:xfrm>
            <a:off x="8686800" y="4892040"/>
            <a:ext cx="822960" cy="548640"/>
          </a:xfrm>
          <a:prstGeom prst="rect">
            <a:avLst/>
          </a:prstGeom>
          <a:noFill/>
          <a:ln/>
        </p:spPr>
        <p:txBody>
          <a:bodyPr wrap="square" lIns="0" tIns="0" rIns="0" bIns="0" rtlCol="0" anchor="ctr"/>
          <a:lstStyle/>
          <a:p>
            <a:pPr marL="0" indent="0">
              <a:buNone/>
            </a:pPr>
            <a:r>
              <a:rPr lang="en-US" sz="2400" b="1" dirty="0">
                <a:solidFill>
                  <a:srgbClr val="D4A82C"/>
                </a:solidFill>
                <a:latin typeface="Cambria" pitchFamily="34" charset="0"/>
                <a:ea typeface="Cambria" pitchFamily="34" charset="-122"/>
                <a:cs typeface="Cambria" pitchFamily="34" charset="-120"/>
              </a:rPr>
              <a:t>2</a:t>
            </a:r>
            <a:endParaRPr lang="en-US" sz="2400" dirty="0"/>
          </a:p>
        </p:txBody>
      </p:sp>
      <p:sp>
        <p:nvSpPr>
          <p:cNvPr id="28" name="Text 26"/>
          <p:cNvSpPr/>
          <p:nvPr/>
        </p:nvSpPr>
        <p:spPr>
          <a:xfrm>
            <a:off x="9509760" y="4892040"/>
            <a:ext cx="2103120" cy="548640"/>
          </a:xfrm>
          <a:prstGeom prst="rect">
            <a:avLst/>
          </a:prstGeom>
          <a:noFill/>
          <a:ln/>
        </p:spPr>
        <p:txBody>
          <a:bodyPr wrap="square" lIns="0" tIns="0" rIns="0" bIns="0" rtlCol="0" anchor="ctr"/>
          <a:lstStyle/>
          <a:p>
            <a:pPr marL="0" indent="0">
              <a:buNone/>
            </a:pPr>
            <a:r>
              <a:rPr lang="en-US" sz="1200" dirty="0">
                <a:solidFill>
                  <a:srgbClr val="FFFFFF"/>
                </a:solidFill>
                <a:latin typeface="Calibri" pitchFamily="34" charset="0"/>
                <a:ea typeface="Calibri" pitchFamily="34" charset="-122"/>
                <a:cs typeface="Calibri" pitchFamily="34" charset="-120"/>
              </a:rPr>
              <a:t>language toggles</a:t>
            </a:r>
            <a:endParaRPr lang="en-US" sz="1200" dirty="0"/>
          </a:p>
        </p:txBody>
      </p:sp>
      <p:sp>
        <p:nvSpPr>
          <p:cNvPr id="29" name="Text 27"/>
          <p:cNvSpPr/>
          <p:nvPr/>
        </p:nvSpPr>
        <p:spPr>
          <a:xfrm>
            <a:off x="8686800" y="5486400"/>
            <a:ext cx="822960" cy="548640"/>
          </a:xfrm>
          <a:prstGeom prst="rect">
            <a:avLst/>
          </a:prstGeom>
          <a:noFill/>
          <a:ln/>
        </p:spPr>
        <p:txBody>
          <a:bodyPr wrap="square" lIns="0" tIns="0" rIns="0" bIns="0" rtlCol="0" anchor="ctr"/>
          <a:lstStyle/>
          <a:p>
            <a:pPr marL="0" indent="0">
              <a:buNone/>
            </a:pPr>
            <a:r>
              <a:rPr lang="en-US" sz="2400" b="1" dirty="0">
                <a:solidFill>
                  <a:srgbClr val="D4A82C"/>
                </a:solidFill>
                <a:latin typeface="Cambria" pitchFamily="34" charset="0"/>
                <a:ea typeface="Cambria" pitchFamily="34" charset="-122"/>
                <a:cs typeface="Cambria" pitchFamily="34" charset="-120"/>
              </a:rPr>
              <a:t>0</a:t>
            </a:r>
            <a:endParaRPr lang="en-US" sz="2400" dirty="0"/>
          </a:p>
        </p:txBody>
      </p:sp>
      <p:sp>
        <p:nvSpPr>
          <p:cNvPr id="30" name="Text 28"/>
          <p:cNvSpPr/>
          <p:nvPr/>
        </p:nvSpPr>
        <p:spPr>
          <a:xfrm>
            <a:off x="9509760" y="5486400"/>
            <a:ext cx="2103120" cy="548640"/>
          </a:xfrm>
          <a:prstGeom prst="rect">
            <a:avLst/>
          </a:prstGeom>
          <a:noFill/>
          <a:ln/>
        </p:spPr>
        <p:txBody>
          <a:bodyPr wrap="square" lIns="0" tIns="0" rIns="0" bIns="0" rtlCol="0" anchor="ctr"/>
          <a:lstStyle/>
          <a:p>
            <a:pPr marL="0" indent="0">
              <a:buNone/>
            </a:pPr>
            <a:r>
              <a:rPr lang="en-US" sz="1200" dirty="0">
                <a:solidFill>
                  <a:srgbClr val="FFFFFF"/>
                </a:solidFill>
                <a:latin typeface="Calibri" pitchFamily="34" charset="0"/>
                <a:ea typeface="Calibri" pitchFamily="34" charset="-122"/>
                <a:cs typeface="Calibri" pitchFamily="34" charset="-120"/>
              </a:rPr>
              <a:t>backend components</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164</TotalTime>
  <Words>1392</Words>
  <Application>Microsoft Office PowerPoint</Application>
  <PresentationFormat>Widescreen</PresentationFormat>
  <Paragraphs>234</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Industrial Training Presentation - Ahmed Khairy</dc:title>
  <dc:subject>PptxGenJS Presentation</dc:subject>
  <dc:creator>Ahmed Khairy</dc:creator>
  <cp:lastModifiedBy>Ahmed Abdelsalam</cp:lastModifiedBy>
  <cp:revision>4</cp:revision>
  <dcterms:created xsi:type="dcterms:W3CDTF">2026-07-14T16:11:05Z</dcterms:created>
  <dcterms:modified xsi:type="dcterms:W3CDTF">2026-07-16T08:59:25Z</dcterms:modified>
</cp:coreProperties>
</file>