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16"/>
  </p:notesMasterIdLst>
  <p:sldIdLst>
    <p:sldId id="256" r:id="rId2"/>
    <p:sldId id="257" r:id="rId3"/>
    <p:sldId id="263" r:id="rId4"/>
    <p:sldId id="258" r:id="rId5"/>
    <p:sldId id="266" r:id="rId6"/>
    <p:sldId id="267" r:id="rId7"/>
    <p:sldId id="268" r:id="rId8"/>
    <p:sldId id="270" r:id="rId9"/>
    <p:sldId id="259" r:id="rId10"/>
    <p:sldId id="264" r:id="rId11"/>
    <p:sldId id="265" r:id="rId12"/>
    <p:sldId id="271" r:id="rId13"/>
    <p:sldId id="260" r:id="rId14"/>
    <p:sldId id="261"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552" autoAdjust="0"/>
  </p:normalViewPr>
  <p:slideViewPr>
    <p:cSldViewPr>
      <p:cViewPr>
        <p:scale>
          <a:sx n="75" d="100"/>
          <a:sy n="75" d="100"/>
        </p:scale>
        <p:origin x="-1236" y="-3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MY"/>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184B73-9A37-4C1D-BCBC-DE6D0E429E8E}" type="datetimeFigureOut">
              <a:rPr lang="en-MY" smtClean="0"/>
              <a:t>16/12/2018</a:t>
            </a:fld>
            <a:endParaRPr lang="en-MY"/>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MY"/>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MY"/>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BD21CC-2415-45C3-9ABB-F1BE106A3A71}" type="slidenum">
              <a:rPr lang="en-MY" smtClean="0"/>
              <a:t>‹#›</a:t>
            </a:fld>
            <a:endParaRPr lang="en-MY"/>
          </a:p>
        </p:txBody>
      </p:sp>
    </p:spTree>
    <p:extLst>
      <p:ext uri="{BB962C8B-B14F-4D97-AF65-F5344CB8AC3E}">
        <p14:creationId xmlns:p14="http://schemas.microsoft.com/office/powerpoint/2010/main" val="10554130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10"/>
          </p:nvPr>
        </p:nvSpPr>
        <p:spPr/>
        <p:txBody>
          <a:bodyPr/>
          <a:lstStyle/>
          <a:p>
            <a:fld id="{9EBD21CC-2415-45C3-9ABB-F1BE106A3A71}" type="slidenum">
              <a:rPr lang="en-MY" smtClean="0"/>
              <a:t>10</a:t>
            </a:fld>
            <a:endParaRPr lang="en-MY"/>
          </a:p>
        </p:txBody>
      </p:sp>
    </p:spTree>
    <p:extLst>
      <p:ext uri="{BB962C8B-B14F-4D97-AF65-F5344CB8AC3E}">
        <p14:creationId xmlns:p14="http://schemas.microsoft.com/office/powerpoint/2010/main" val="22583434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4BF6B0AE-8F74-4D9D-B9DA-E0889534E244}" type="datetimeFigureOut">
              <a:rPr lang="en-MY" smtClean="0"/>
              <a:t>16/12/2018</a:t>
            </a:fld>
            <a:endParaRPr lang="en-MY" dirty="0"/>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MY" dirty="0"/>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3C577579-6172-4351-9191-C067AADBBD3D}" type="slidenum">
              <a:rPr lang="en-MY" smtClean="0"/>
              <a:t>‹#›</a:t>
            </a:fld>
            <a:endParaRPr lang="en-MY"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BF6B0AE-8F74-4D9D-B9DA-E0889534E244}" type="datetimeFigureOut">
              <a:rPr lang="en-MY" smtClean="0"/>
              <a:t>16/12/2018</a:t>
            </a:fld>
            <a:endParaRPr lang="en-MY" dirty="0"/>
          </a:p>
        </p:txBody>
      </p:sp>
      <p:sp>
        <p:nvSpPr>
          <p:cNvPr id="5" name="Footer Placeholder 4"/>
          <p:cNvSpPr>
            <a:spLocks noGrp="1"/>
          </p:cNvSpPr>
          <p:nvPr>
            <p:ph type="ftr" sz="quarter" idx="11"/>
          </p:nvPr>
        </p:nvSpPr>
        <p:spPr/>
        <p:txBody>
          <a:bodyPr/>
          <a:lstStyle/>
          <a:p>
            <a:endParaRPr lang="en-MY" dirty="0"/>
          </a:p>
        </p:txBody>
      </p:sp>
      <p:sp>
        <p:nvSpPr>
          <p:cNvPr id="6" name="Slide Number Placeholder 5"/>
          <p:cNvSpPr>
            <a:spLocks noGrp="1"/>
          </p:cNvSpPr>
          <p:nvPr>
            <p:ph type="sldNum" sz="quarter" idx="12"/>
          </p:nvPr>
        </p:nvSpPr>
        <p:spPr/>
        <p:txBody>
          <a:bodyPr/>
          <a:lstStyle/>
          <a:p>
            <a:fld id="{3C577579-6172-4351-9191-C067AADBBD3D}" type="slidenum">
              <a:rPr lang="en-MY" smtClean="0"/>
              <a:t>‹#›</a:t>
            </a:fld>
            <a:endParaRPr lang="en-MY"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BF6B0AE-8F74-4D9D-B9DA-E0889534E244}" type="datetimeFigureOut">
              <a:rPr lang="en-MY" smtClean="0"/>
              <a:t>16/12/2018</a:t>
            </a:fld>
            <a:endParaRPr lang="en-MY" dirty="0"/>
          </a:p>
        </p:txBody>
      </p:sp>
      <p:sp>
        <p:nvSpPr>
          <p:cNvPr id="5" name="Footer Placeholder 4"/>
          <p:cNvSpPr>
            <a:spLocks noGrp="1"/>
          </p:cNvSpPr>
          <p:nvPr>
            <p:ph type="ftr" sz="quarter" idx="11"/>
          </p:nvPr>
        </p:nvSpPr>
        <p:spPr/>
        <p:txBody>
          <a:bodyPr/>
          <a:lstStyle/>
          <a:p>
            <a:endParaRPr lang="en-MY" dirty="0"/>
          </a:p>
        </p:txBody>
      </p:sp>
      <p:sp>
        <p:nvSpPr>
          <p:cNvPr id="6" name="Slide Number Placeholder 5"/>
          <p:cNvSpPr>
            <a:spLocks noGrp="1"/>
          </p:cNvSpPr>
          <p:nvPr>
            <p:ph type="sldNum" sz="quarter" idx="12"/>
          </p:nvPr>
        </p:nvSpPr>
        <p:spPr/>
        <p:txBody>
          <a:bodyPr/>
          <a:lstStyle/>
          <a:p>
            <a:fld id="{3C577579-6172-4351-9191-C067AADBBD3D}" type="slidenum">
              <a:rPr lang="en-MY" smtClean="0"/>
              <a:t>‹#›</a:t>
            </a:fld>
            <a:endParaRPr lang="en-MY"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4BF6B0AE-8F74-4D9D-B9DA-E0889534E244}" type="datetimeFigureOut">
              <a:rPr lang="en-MY" smtClean="0"/>
              <a:t>16/12/2018</a:t>
            </a:fld>
            <a:endParaRPr lang="en-MY" dirty="0"/>
          </a:p>
        </p:txBody>
      </p:sp>
      <p:sp>
        <p:nvSpPr>
          <p:cNvPr id="9" name="Slide Number Placeholder 8"/>
          <p:cNvSpPr>
            <a:spLocks noGrp="1"/>
          </p:cNvSpPr>
          <p:nvPr>
            <p:ph type="sldNum" sz="quarter" idx="15"/>
          </p:nvPr>
        </p:nvSpPr>
        <p:spPr/>
        <p:txBody>
          <a:bodyPr rtlCol="0"/>
          <a:lstStyle/>
          <a:p>
            <a:fld id="{3C577579-6172-4351-9191-C067AADBBD3D}" type="slidenum">
              <a:rPr lang="en-MY" smtClean="0"/>
              <a:t>‹#›</a:t>
            </a:fld>
            <a:endParaRPr lang="en-MY" dirty="0"/>
          </a:p>
        </p:txBody>
      </p:sp>
      <p:sp>
        <p:nvSpPr>
          <p:cNvPr id="10" name="Footer Placeholder 9"/>
          <p:cNvSpPr>
            <a:spLocks noGrp="1"/>
          </p:cNvSpPr>
          <p:nvPr>
            <p:ph type="ftr" sz="quarter" idx="16"/>
          </p:nvPr>
        </p:nvSpPr>
        <p:spPr/>
        <p:txBody>
          <a:bodyPr rtlCol="0"/>
          <a:lstStyle/>
          <a:p>
            <a:endParaRPr lang="en-MY"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4BF6B0AE-8F74-4D9D-B9DA-E0889534E244}" type="datetimeFigureOut">
              <a:rPr lang="en-MY" smtClean="0"/>
              <a:t>16/12/2018</a:t>
            </a:fld>
            <a:endParaRPr lang="en-MY" dirty="0"/>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MY" dirty="0"/>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3C577579-6172-4351-9191-C067AADBBD3D}" type="slidenum">
              <a:rPr lang="en-MY" smtClean="0"/>
              <a:t>‹#›</a:t>
            </a:fld>
            <a:endParaRPr lang="en-MY"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4BF6B0AE-8F74-4D9D-B9DA-E0889534E244}" type="datetimeFigureOut">
              <a:rPr lang="en-MY" smtClean="0"/>
              <a:t>16/12/2018</a:t>
            </a:fld>
            <a:endParaRPr lang="en-MY" dirty="0"/>
          </a:p>
        </p:txBody>
      </p:sp>
      <p:sp>
        <p:nvSpPr>
          <p:cNvPr id="6" name="Footer Placeholder 5"/>
          <p:cNvSpPr>
            <a:spLocks noGrp="1"/>
          </p:cNvSpPr>
          <p:nvPr>
            <p:ph type="ftr" sz="quarter" idx="11"/>
          </p:nvPr>
        </p:nvSpPr>
        <p:spPr/>
        <p:txBody>
          <a:bodyPr/>
          <a:lstStyle/>
          <a:p>
            <a:endParaRPr lang="en-MY" dirty="0"/>
          </a:p>
        </p:txBody>
      </p:sp>
      <p:sp>
        <p:nvSpPr>
          <p:cNvPr id="7" name="Slide Number Placeholder 6"/>
          <p:cNvSpPr>
            <a:spLocks noGrp="1"/>
          </p:cNvSpPr>
          <p:nvPr>
            <p:ph type="sldNum" sz="quarter" idx="12"/>
          </p:nvPr>
        </p:nvSpPr>
        <p:spPr/>
        <p:txBody>
          <a:bodyPr/>
          <a:lstStyle/>
          <a:p>
            <a:fld id="{3C577579-6172-4351-9191-C067AADBBD3D}" type="slidenum">
              <a:rPr lang="en-MY" smtClean="0"/>
              <a:t>‹#›</a:t>
            </a:fld>
            <a:endParaRPr lang="en-MY" dirty="0"/>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4BF6B0AE-8F74-4D9D-B9DA-E0889534E244}" type="datetimeFigureOut">
              <a:rPr lang="en-MY" smtClean="0"/>
              <a:t>16/12/2018</a:t>
            </a:fld>
            <a:endParaRPr lang="en-MY" dirty="0"/>
          </a:p>
        </p:txBody>
      </p:sp>
      <p:sp>
        <p:nvSpPr>
          <p:cNvPr id="8" name="Footer Placeholder 7"/>
          <p:cNvSpPr>
            <a:spLocks noGrp="1"/>
          </p:cNvSpPr>
          <p:nvPr>
            <p:ph type="ftr" sz="quarter" idx="11"/>
          </p:nvPr>
        </p:nvSpPr>
        <p:spPr/>
        <p:txBody>
          <a:bodyPr/>
          <a:lstStyle/>
          <a:p>
            <a:endParaRPr lang="en-MY" dirty="0"/>
          </a:p>
        </p:txBody>
      </p:sp>
      <p:sp>
        <p:nvSpPr>
          <p:cNvPr id="9" name="Slide Number Placeholder 8"/>
          <p:cNvSpPr>
            <a:spLocks noGrp="1"/>
          </p:cNvSpPr>
          <p:nvPr>
            <p:ph type="sldNum" sz="quarter" idx="12"/>
          </p:nvPr>
        </p:nvSpPr>
        <p:spPr/>
        <p:txBody>
          <a:bodyPr/>
          <a:lstStyle/>
          <a:p>
            <a:fld id="{3C577579-6172-4351-9191-C067AADBBD3D}" type="slidenum">
              <a:rPr lang="en-MY" smtClean="0"/>
              <a:t>‹#›</a:t>
            </a:fld>
            <a:endParaRPr lang="en-MY" dirty="0"/>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4BF6B0AE-8F74-4D9D-B9DA-E0889534E244}" type="datetimeFigureOut">
              <a:rPr lang="en-MY" smtClean="0"/>
              <a:t>16/12/2018</a:t>
            </a:fld>
            <a:endParaRPr lang="en-MY" dirty="0"/>
          </a:p>
        </p:txBody>
      </p:sp>
      <p:sp>
        <p:nvSpPr>
          <p:cNvPr id="7" name="Slide Number Placeholder 6"/>
          <p:cNvSpPr>
            <a:spLocks noGrp="1"/>
          </p:cNvSpPr>
          <p:nvPr>
            <p:ph type="sldNum" sz="quarter" idx="11"/>
          </p:nvPr>
        </p:nvSpPr>
        <p:spPr/>
        <p:txBody>
          <a:bodyPr rtlCol="0"/>
          <a:lstStyle/>
          <a:p>
            <a:fld id="{3C577579-6172-4351-9191-C067AADBBD3D}" type="slidenum">
              <a:rPr lang="en-MY" smtClean="0"/>
              <a:t>‹#›</a:t>
            </a:fld>
            <a:endParaRPr lang="en-MY" dirty="0"/>
          </a:p>
        </p:txBody>
      </p:sp>
      <p:sp>
        <p:nvSpPr>
          <p:cNvPr id="8" name="Footer Placeholder 7"/>
          <p:cNvSpPr>
            <a:spLocks noGrp="1"/>
          </p:cNvSpPr>
          <p:nvPr>
            <p:ph type="ftr" sz="quarter" idx="12"/>
          </p:nvPr>
        </p:nvSpPr>
        <p:spPr/>
        <p:txBody>
          <a:bodyPr rtlCol="0"/>
          <a:lstStyle/>
          <a:p>
            <a:endParaRPr lang="en-MY"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F6B0AE-8F74-4D9D-B9DA-E0889534E244}" type="datetimeFigureOut">
              <a:rPr lang="en-MY" smtClean="0"/>
              <a:t>16/12/2018</a:t>
            </a:fld>
            <a:endParaRPr lang="en-MY" dirty="0"/>
          </a:p>
        </p:txBody>
      </p:sp>
      <p:sp>
        <p:nvSpPr>
          <p:cNvPr id="3" name="Footer Placeholder 2"/>
          <p:cNvSpPr>
            <a:spLocks noGrp="1"/>
          </p:cNvSpPr>
          <p:nvPr>
            <p:ph type="ftr" sz="quarter" idx="11"/>
          </p:nvPr>
        </p:nvSpPr>
        <p:spPr/>
        <p:txBody>
          <a:bodyPr/>
          <a:lstStyle/>
          <a:p>
            <a:endParaRPr lang="en-MY" dirty="0"/>
          </a:p>
        </p:txBody>
      </p:sp>
      <p:sp>
        <p:nvSpPr>
          <p:cNvPr id="4" name="Slide Number Placeholder 3"/>
          <p:cNvSpPr>
            <a:spLocks noGrp="1"/>
          </p:cNvSpPr>
          <p:nvPr>
            <p:ph type="sldNum" sz="quarter" idx="12"/>
          </p:nvPr>
        </p:nvSpPr>
        <p:spPr/>
        <p:txBody>
          <a:bodyPr/>
          <a:lstStyle/>
          <a:p>
            <a:fld id="{3C577579-6172-4351-9191-C067AADBBD3D}" type="slidenum">
              <a:rPr lang="en-MY" smtClean="0"/>
              <a:t>‹#›</a:t>
            </a:fld>
            <a:endParaRPr lang="en-MY"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4BF6B0AE-8F74-4D9D-B9DA-E0889534E244}" type="datetimeFigureOut">
              <a:rPr lang="en-MY" smtClean="0"/>
              <a:t>16/12/2018</a:t>
            </a:fld>
            <a:endParaRPr lang="en-MY" dirty="0"/>
          </a:p>
        </p:txBody>
      </p:sp>
      <p:sp>
        <p:nvSpPr>
          <p:cNvPr id="22" name="Slide Number Placeholder 21"/>
          <p:cNvSpPr>
            <a:spLocks noGrp="1"/>
          </p:cNvSpPr>
          <p:nvPr>
            <p:ph type="sldNum" sz="quarter" idx="15"/>
          </p:nvPr>
        </p:nvSpPr>
        <p:spPr/>
        <p:txBody>
          <a:bodyPr rtlCol="0"/>
          <a:lstStyle/>
          <a:p>
            <a:fld id="{3C577579-6172-4351-9191-C067AADBBD3D}" type="slidenum">
              <a:rPr lang="en-MY" smtClean="0"/>
              <a:t>‹#›</a:t>
            </a:fld>
            <a:endParaRPr lang="en-MY" dirty="0"/>
          </a:p>
        </p:txBody>
      </p:sp>
      <p:sp>
        <p:nvSpPr>
          <p:cNvPr id="23" name="Footer Placeholder 22"/>
          <p:cNvSpPr>
            <a:spLocks noGrp="1"/>
          </p:cNvSpPr>
          <p:nvPr>
            <p:ph type="ftr" sz="quarter" idx="16"/>
          </p:nvPr>
        </p:nvSpPr>
        <p:spPr/>
        <p:txBody>
          <a:bodyPr rtlCol="0"/>
          <a:lstStyle/>
          <a:p>
            <a:endParaRPr lang="en-MY"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4BF6B0AE-8F74-4D9D-B9DA-E0889534E244}" type="datetimeFigureOut">
              <a:rPr lang="en-MY" smtClean="0"/>
              <a:t>16/12/2018</a:t>
            </a:fld>
            <a:endParaRPr lang="en-MY" dirty="0"/>
          </a:p>
        </p:txBody>
      </p:sp>
      <p:sp>
        <p:nvSpPr>
          <p:cNvPr id="18" name="Slide Number Placeholder 17"/>
          <p:cNvSpPr>
            <a:spLocks noGrp="1"/>
          </p:cNvSpPr>
          <p:nvPr>
            <p:ph type="sldNum" sz="quarter" idx="11"/>
          </p:nvPr>
        </p:nvSpPr>
        <p:spPr/>
        <p:txBody>
          <a:bodyPr rtlCol="0"/>
          <a:lstStyle/>
          <a:p>
            <a:fld id="{3C577579-6172-4351-9191-C067AADBBD3D}" type="slidenum">
              <a:rPr lang="en-MY" smtClean="0"/>
              <a:t>‹#›</a:t>
            </a:fld>
            <a:endParaRPr lang="en-MY" dirty="0"/>
          </a:p>
        </p:txBody>
      </p:sp>
      <p:sp>
        <p:nvSpPr>
          <p:cNvPr id="21" name="Footer Placeholder 20"/>
          <p:cNvSpPr>
            <a:spLocks noGrp="1"/>
          </p:cNvSpPr>
          <p:nvPr>
            <p:ph type="ftr" sz="quarter" idx="12"/>
          </p:nvPr>
        </p:nvSpPr>
        <p:spPr/>
        <p:txBody>
          <a:bodyPr rtlCol="0"/>
          <a:lstStyle/>
          <a:p>
            <a:endParaRPr lang="en-MY"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4BF6B0AE-8F74-4D9D-B9DA-E0889534E244}" type="datetimeFigureOut">
              <a:rPr lang="en-MY" smtClean="0"/>
              <a:t>16/12/2018</a:t>
            </a:fld>
            <a:endParaRPr lang="en-MY" dirty="0"/>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MY" dirty="0"/>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3C577579-6172-4351-9191-C067AADBBD3D}" type="slidenum">
              <a:rPr lang="en-MY" smtClean="0"/>
              <a:t>‹#›</a:t>
            </a:fld>
            <a:endParaRPr lang="en-MY"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hyperlink" Target="https://en.wikipedia.org/wiki/Home_network" TargetMode="External"/><Relationship Id="rId3" Type="http://schemas.openxmlformats.org/officeDocument/2006/relationships/hyperlink" Target="http://www.orbit-computer-solutions.com/wide-area-network-wan-2/" TargetMode="External"/><Relationship Id="rId7" Type="http://schemas.openxmlformats.org/officeDocument/2006/relationships/hyperlink" Target="https://en.wikipedia.org/wiki/Wireless_network" TargetMode="External"/><Relationship Id="rId2" Type="http://schemas.openxmlformats.org/officeDocument/2006/relationships/hyperlink" Target="http://www.itrelease.com/2018/07/advantages-and-disadvantages-of-personal-area-network-pan/" TargetMode="External"/><Relationship Id="rId1" Type="http://schemas.openxmlformats.org/officeDocument/2006/relationships/slideLayout" Target="../slideLayouts/slideLayout7.xml"/><Relationship Id="rId6" Type="http://schemas.openxmlformats.org/officeDocument/2006/relationships/hyperlink" Target="https://en.wikipedia.org/wiki/Local_area_network" TargetMode="External"/><Relationship Id="rId5" Type="http://schemas.openxmlformats.org/officeDocument/2006/relationships/hyperlink" Target="https://ictlounge.com/html/types_of_networks.htm" TargetMode="External"/><Relationship Id="rId10" Type="http://schemas.openxmlformats.org/officeDocument/2006/relationships/hyperlink" Target="https://study-ccna.com/what-is-a-network/" TargetMode="External"/><Relationship Id="rId4" Type="http://schemas.openxmlformats.org/officeDocument/2006/relationships/hyperlink" Target="http://blog.boson.com/bid/87993/Back-to-the-Basics-Networks-and-Topologies" TargetMode="External"/><Relationship Id="rId9" Type="http://schemas.openxmlformats.org/officeDocument/2006/relationships/hyperlink" Target="https://techterms.com/definition/networ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MY" dirty="0"/>
          </a:p>
        </p:txBody>
      </p:sp>
      <p:sp>
        <p:nvSpPr>
          <p:cNvPr id="3" name="Subtitle 2"/>
          <p:cNvSpPr>
            <a:spLocks noGrp="1"/>
          </p:cNvSpPr>
          <p:nvPr>
            <p:ph type="subTitle" idx="1"/>
          </p:nvPr>
        </p:nvSpPr>
        <p:spPr/>
        <p:txBody>
          <a:bodyPr/>
          <a:lstStyle/>
          <a:p>
            <a:endParaRPr lang="en-MY"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19" y="5502"/>
            <a:ext cx="9209998" cy="688204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54150" y="548680"/>
            <a:ext cx="9090646" cy="2585323"/>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MY" sz="5400" b="1" cap="none" spc="50" dirty="0" smtClean="0">
                <a:ln w="11430"/>
                <a:solidFill>
                  <a:schemeClr val="tx1">
                    <a:lumMod val="95000"/>
                    <a:lumOff val="5000"/>
                  </a:schemeClr>
                </a:solidFill>
                <a:effectLst>
                  <a:outerShdw blurRad="76200" dist="50800" dir="5400000" algn="tl" rotWithShape="0">
                    <a:srgbClr val="000000">
                      <a:alpha val="65000"/>
                    </a:srgbClr>
                  </a:outerShdw>
                </a:effectLst>
              </a:rPr>
              <a:t>CHAPTER 8: COMMUNICATIONS &amp; NETWORKS</a:t>
            </a:r>
            <a:endParaRPr lang="en-MY" sz="5400" b="1" cap="none" spc="50" dirty="0">
              <a:ln w="11430"/>
              <a:solidFill>
                <a:schemeClr val="tx1">
                  <a:lumMod val="95000"/>
                  <a:lumOff val="5000"/>
                </a:schemeClr>
              </a:solidFill>
              <a:effectLst>
                <a:outerShdw blurRad="76200" dist="50800" dir="5400000" algn="tl" rotWithShape="0">
                  <a:srgbClr val="000000">
                    <a:alpha val="65000"/>
                  </a:srgbClr>
                </a:outerShdw>
              </a:effectLst>
            </a:endParaRPr>
          </a:p>
        </p:txBody>
      </p:sp>
      <p:sp>
        <p:nvSpPr>
          <p:cNvPr id="12" name="TextBox 11"/>
          <p:cNvSpPr txBox="1"/>
          <p:nvPr/>
        </p:nvSpPr>
        <p:spPr>
          <a:xfrm>
            <a:off x="2051720" y="3947120"/>
            <a:ext cx="5423234" cy="1384995"/>
          </a:xfrm>
          <a:prstGeom prst="rect">
            <a:avLst/>
          </a:prstGeom>
          <a:noFill/>
        </p:spPr>
        <p:txBody>
          <a:bodyPr wrap="square" rtlCol="0">
            <a:spAutoFit/>
          </a:bodyPr>
          <a:lstStyle/>
          <a:p>
            <a:r>
              <a:rPr lang="en-MY" sz="1400" dirty="0" smtClean="0"/>
              <a:t>GROUP’S  MEMBERS:</a:t>
            </a:r>
          </a:p>
          <a:p>
            <a:r>
              <a:rPr lang="en-MY" sz="1400" dirty="0"/>
              <a:t> </a:t>
            </a:r>
            <a:r>
              <a:rPr lang="en-MY" sz="1400" dirty="0" smtClean="0"/>
              <a:t> 1)NURUL HANA BINTI AZAM</a:t>
            </a:r>
          </a:p>
          <a:p>
            <a:r>
              <a:rPr lang="en-MY" sz="1400" dirty="0"/>
              <a:t> </a:t>
            </a:r>
            <a:r>
              <a:rPr lang="en-MY" sz="1400" dirty="0" smtClean="0"/>
              <a:t>  2)NURUL AIN NADHIRAH BINTI SHAMSUL BAHRIM</a:t>
            </a:r>
          </a:p>
          <a:p>
            <a:r>
              <a:rPr lang="en-MY" sz="1400" dirty="0"/>
              <a:t> </a:t>
            </a:r>
            <a:r>
              <a:rPr lang="en-MY" sz="1400" dirty="0" smtClean="0"/>
              <a:t>    3)NUR IZZAHTUL SYAFIQAH BINTI MOHAMAD FADZIL </a:t>
            </a:r>
          </a:p>
          <a:p>
            <a:r>
              <a:rPr lang="en-MY" sz="1400" dirty="0"/>
              <a:t> </a:t>
            </a:r>
            <a:r>
              <a:rPr lang="en-MY" sz="1400" dirty="0" smtClean="0"/>
              <a:t>       4)SAFIRA NURUL IZZA</a:t>
            </a:r>
          </a:p>
          <a:p>
            <a:r>
              <a:rPr lang="en-MY" sz="1400" dirty="0"/>
              <a:t> </a:t>
            </a:r>
            <a:r>
              <a:rPr lang="en-MY" sz="1400" dirty="0" smtClean="0"/>
              <a:t>         5)MD SAMSUL ALAM RONY</a:t>
            </a:r>
          </a:p>
        </p:txBody>
      </p:sp>
      <p:cxnSp>
        <p:nvCxnSpPr>
          <p:cNvPr id="14" name="Straight Connector 13"/>
          <p:cNvCxnSpPr/>
          <p:nvPr/>
        </p:nvCxnSpPr>
        <p:spPr>
          <a:xfrm>
            <a:off x="2339752" y="3789040"/>
            <a:ext cx="3888432"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16" name="Straight Connector 15"/>
          <p:cNvCxnSpPr/>
          <p:nvPr/>
        </p:nvCxnSpPr>
        <p:spPr>
          <a:xfrm>
            <a:off x="2339752" y="3653980"/>
            <a:ext cx="3888432"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24" name="Straight Connector 23"/>
          <p:cNvCxnSpPr/>
          <p:nvPr/>
        </p:nvCxnSpPr>
        <p:spPr>
          <a:xfrm>
            <a:off x="2606633" y="5332115"/>
            <a:ext cx="3888432"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26" name="Straight Connector 25"/>
          <p:cNvCxnSpPr/>
          <p:nvPr/>
        </p:nvCxnSpPr>
        <p:spPr>
          <a:xfrm>
            <a:off x="2606633" y="5445224"/>
            <a:ext cx="3888432" cy="0"/>
          </a:xfrm>
          <a:prstGeom prst="line">
            <a:avLst/>
          </a:prstGeom>
        </p:spPr>
        <p:style>
          <a:lnRef idx="3">
            <a:schemeClr val="accent6"/>
          </a:lnRef>
          <a:fillRef idx="0">
            <a:schemeClr val="accent6"/>
          </a:fillRef>
          <a:effectRef idx="2">
            <a:schemeClr val="accent6"/>
          </a:effectRef>
          <a:fontRef idx="minor">
            <a:schemeClr val="tx1"/>
          </a:fontRef>
        </p:style>
      </p:cxnSp>
      <p:sp>
        <p:nvSpPr>
          <p:cNvPr id="31" name="Oval 30"/>
          <p:cNvSpPr/>
          <p:nvPr/>
        </p:nvSpPr>
        <p:spPr>
          <a:xfrm>
            <a:off x="323528" y="2636912"/>
            <a:ext cx="1584176" cy="3672408"/>
          </a:xfrm>
          <a:prstGeom prst="ellipse">
            <a:avLst/>
          </a:prstGeom>
          <a:noFill/>
          <a:ln w="38100">
            <a:solidFill>
              <a:schemeClr val="accent2">
                <a:lumMod val="20000"/>
                <a:lumOff val="80000"/>
              </a:schemeClr>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dirty="0"/>
          </a:p>
        </p:txBody>
      </p:sp>
      <p:sp>
        <p:nvSpPr>
          <p:cNvPr id="1024" name="TextBox 1023"/>
          <p:cNvSpPr txBox="1"/>
          <p:nvPr/>
        </p:nvSpPr>
        <p:spPr>
          <a:xfrm>
            <a:off x="528242" y="3134003"/>
            <a:ext cx="1379462" cy="2462213"/>
          </a:xfrm>
          <a:prstGeom prst="rect">
            <a:avLst/>
          </a:prstGeom>
          <a:noFill/>
        </p:spPr>
        <p:txBody>
          <a:bodyPr wrap="square" rtlCol="0">
            <a:spAutoFit/>
          </a:bodyPr>
          <a:lstStyle/>
          <a:p>
            <a:pPr marL="171450" indent="-171450">
              <a:buFont typeface="Arial" pitchFamily="34" charset="0"/>
              <a:buChar char="•"/>
            </a:pPr>
            <a:r>
              <a:rPr lang="en-MY" sz="1400" dirty="0" smtClean="0">
                <a:solidFill>
                  <a:schemeClr val="bg1"/>
                </a:solidFill>
              </a:rPr>
              <a:t>Define Network</a:t>
            </a:r>
          </a:p>
          <a:p>
            <a:pPr marL="171450" indent="-171450">
              <a:buFont typeface="Arial" pitchFamily="34" charset="0"/>
              <a:buChar char="•"/>
            </a:pPr>
            <a:r>
              <a:rPr lang="en-MY" sz="1400" dirty="0" smtClean="0">
                <a:solidFill>
                  <a:schemeClr val="bg1"/>
                </a:solidFill>
              </a:rPr>
              <a:t>Key network terminology </a:t>
            </a:r>
          </a:p>
          <a:p>
            <a:r>
              <a:rPr lang="en-MY" sz="1400" dirty="0">
                <a:solidFill>
                  <a:schemeClr val="bg1"/>
                </a:solidFill>
              </a:rPr>
              <a:t> </a:t>
            </a:r>
            <a:r>
              <a:rPr lang="en-MY" sz="1400" dirty="0" smtClean="0">
                <a:solidFill>
                  <a:schemeClr val="bg1"/>
                </a:solidFill>
              </a:rPr>
              <a:t>including:</a:t>
            </a:r>
          </a:p>
          <a:p>
            <a:r>
              <a:rPr lang="en-MY" sz="1400" dirty="0">
                <a:solidFill>
                  <a:schemeClr val="bg1"/>
                </a:solidFill>
              </a:rPr>
              <a:t> </a:t>
            </a:r>
            <a:r>
              <a:rPr lang="en-MY" sz="1400" dirty="0" smtClean="0">
                <a:solidFill>
                  <a:schemeClr val="bg1"/>
                </a:solidFill>
              </a:rPr>
              <a:t> -network interface cards</a:t>
            </a:r>
          </a:p>
          <a:p>
            <a:r>
              <a:rPr lang="en-MY" sz="1400" dirty="0" smtClean="0">
                <a:solidFill>
                  <a:schemeClr val="bg1"/>
                </a:solidFill>
              </a:rPr>
              <a:t> -network operating systems</a:t>
            </a:r>
          </a:p>
          <a:p>
            <a:endParaRPr lang="en-MY" sz="1400" dirty="0">
              <a:solidFill>
                <a:schemeClr val="bg1"/>
              </a:solidFill>
            </a:endParaRPr>
          </a:p>
        </p:txBody>
      </p:sp>
      <p:sp>
        <p:nvSpPr>
          <p:cNvPr id="1028" name="Oval 1027"/>
          <p:cNvSpPr/>
          <p:nvPr/>
        </p:nvSpPr>
        <p:spPr>
          <a:xfrm>
            <a:off x="7164288" y="2708920"/>
            <a:ext cx="1872208" cy="3600400"/>
          </a:xfrm>
          <a:prstGeom prst="ellipse">
            <a:avLst/>
          </a:prstGeom>
          <a:noFill/>
          <a:ln w="38100">
            <a:solidFill>
              <a:schemeClr val="bg1"/>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dirty="0"/>
          </a:p>
        </p:txBody>
      </p:sp>
      <p:sp>
        <p:nvSpPr>
          <p:cNvPr id="1029" name="TextBox 1028"/>
          <p:cNvSpPr txBox="1"/>
          <p:nvPr/>
        </p:nvSpPr>
        <p:spPr>
          <a:xfrm>
            <a:off x="7079418" y="3446525"/>
            <a:ext cx="1813062" cy="2431435"/>
          </a:xfrm>
          <a:prstGeom prst="rect">
            <a:avLst/>
          </a:prstGeom>
          <a:noFill/>
        </p:spPr>
        <p:txBody>
          <a:bodyPr wrap="square" rtlCol="0">
            <a:spAutoFit/>
          </a:bodyPr>
          <a:lstStyle/>
          <a:p>
            <a:pPr marL="285750" indent="-285750" algn="ctr">
              <a:buFont typeface="Arial" pitchFamily="34" charset="0"/>
              <a:buChar char="•"/>
            </a:pPr>
            <a:r>
              <a:rPr lang="en-MY" sz="1400" dirty="0" smtClean="0">
                <a:solidFill>
                  <a:schemeClr val="bg1"/>
                </a:solidFill>
              </a:rPr>
              <a:t>Difference  types of network  including:</a:t>
            </a:r>
          </a:p>
          <a:p>
            <a:pPr algn="ctr"/>
            <a:r>
              <a:rPr lang="en-MY" sz="1400" dirty="0" smtClean="0">
                <a:solidFill>
                  <a:schemeClr val="bg1"/>
                </a:solidFill>
              </a:rPr>
              <a:t>     -local </a:t>
            </a:r>
          </a:p>
          <a:p>
            <a:pPr algn="ctr"/>
            <a:r>
              <a:rPr lang="en-MY" sz="1400" dirty="0" smtClean="0">
                <a:solidFill>
                  <a:schemeClr val="bg1"/>
                </a:solidFill>
              </a:rPr>
              <a:t>     -home</a:t>
            </a:r>
          </a:p>
          <a:p>
            <a:pPr algn="ctr"/>
            <a:r>
              <a:rPr lang="en-MY" sz="1400" dirty="0">
                <a:solidFill>
                  <a:schemeClr val="bg1"/>
                </a:solidFill>
              </a:rPr>
              <a:t> </a:t>
            </a:r>
            <a:r>
              <a:rPr lang="en-MY" sz="1400" dirty="0" smtClean="0">
                <a:solidFill>
                  <a:schemeClr val="bg1"/>
                </a:solidFill>
              </a:rPr>
              <a:t>     -wireless</a:t>
            </a:r>
          </a:p>
          <a:p>
            <a:pPr algn="ctr"/>
            <a:r>
              <a:rPr lang="en-MY" sz="1400" dirty="0">
                <a:solidFill>
                  <a:schemeClr val="bg1"/>
                </a:solidFill>
              </a:rPr>
              <a:t> </a:t>
            </a:r>
            <a:r>
              <a:rPr lang="en-MY" sz="1400" dirty="0" smtClean="0">
                <a:solidFill>
                  <a:schemeClr val="bg1"/>
                </a:solidFill>
              </a:rPr>
              <a:t>     -personal</a:t>
            </a:r>
          </a:p>
          <a:p>
            <a:pPr algn="ctr"/>
            <a:r>
              <a:rPr lang="en-MY" sz="1400" dirty="0">
                <a:solidFill>
                  <a:schemeClr val="bg1"/>
                </a:solidFill>
              </a:rPr>
              <a:t> </a:t>
            </a:r>
            <a:r>
              <a:rPr lang="en-MY" sz="1400" dirty="0" smtClean="0">
                <a:solidFill>
                  <a:schemeClr val="bg1"/>
                </a:solidFill>
              </a:rPr>
              <a:t>   -metropolitan</a:t>
            </a:r>
          </a:p>
          <a:p>
            <a:pPr algn="ctr"/>
            <a:r>
              <a:rPr lang="en-MY" sz="1400" dirty="0" smtClean="0">
                <a:solidFill>
                  <a:schemeClr val="bg1"/>
                </a:solidFill>
              </a:rPr>
              <a:t>   -wide area       networks</a:t>
            </a:r>
          </a:p>
          <a:p>
            <a:pPr algn="ctr"/>
            <a:endParaRPr lang="en-MY" sz="1200" dirty="0">
              <a:solidFill>
                <a:schemeClr val="bg1"/>
              </a:solidFill>
            </a:endParaRPr>
          </a:p>
        </p:txBody>
      </p:sp>
    </p:spTree>
    <p:extLst>
      <p:ext uri="{BB962C8B-B14F-4D97-AF65-F5344CB8AC3E}">
        <p14:creationId xmlns:p14="http://schemas.microsoft.com/office/powerpoint/2010/main" val="2199630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4">
                                            <p:txEl>
                                              <p:pRg st="0" end="0"/>
                                            </p:txEl>
                                          </p:spTgt>
                                        </p:tgtEl>
                                        <p:attrNameLst>
                                          <p:attrName>style.visibility</p:attrName>
                                        </p:attrNameLst>
                                      </p:cBhvr>
                                      <p:to>
                                        <p:strVal val="visible"/>
                                      </p:to>
                                    </p:set>
                                    <p:animEffect transition="in" filter="fade">
                                      <p:cBhvr>
                                        <p:cTn id="7" dur="500"/>
                                        <p:tgtEl>
                                          <p:spTgt spid="102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24">
                                            <p:txEl>
                                              <p:pRg st="1" end="1"/>
                                            </p:txEl>
                                          </p:spTgt>
                                        </p:tgtEl>
                                        <p:attrNameLst>
                                          <p:attrName>style.visibility</p:attrName>
                                        </p:attrNameLst>
                                      </p:cBhvr>
                                      <p:to>
                                        <p:strVal val="visible"/>
                                      </p:to>
                                    </p:set>
                                    <p:animEffect transition="in" filter="fade">
                                      <p:cBhvr>
                                        <p:cTn id="10" dur="500"/>
                                        <p:tgtEl>
                                          <p:spTgt spid="1024">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024">
                                            <p:txEl>
                                              <p:pRg st="2" end="2"/>
                                            </p:txEl>
                                          </p:spTgt>
                                        </p:tgtEl>
                                        <p:attrNameLst>
                                          <p:attrName>style.visibility</p:attrName>
                                        </p:attrNameLst>
                                      </p:cBhvr>
                                      <p:to>
                                        <p:strVal val="visible"/>
                                      </p:to>
                                    </p:set>
                                    <p:animEffect transition="in" filter="fade">
                                      <p:cBhvr>
                                        <p:cTn id="13" dur="500"/>
                                        <p:tgtEl>
                                          <p:spTgt spid="1024">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024">
                                            <p:txEl>
                                              <p:pRg st="3" end="3"/>
                                            </p:txEl>
                                          </p:spTgt>
                                        </p:tgtEl>
                                        <p:attrNameLst>
                                          <p:attrName>style.visibility</p:attrName>
                                        </p:attrNameLst>
                                      </p:cBhvr>
                                      <p:to>
                                        <p:strVal val="visible"/>
                                      </p:to>
                                    </p:set>
                                    <p:animEffect transition="in" filter="fade">
                                      <p:cBhvr>
                                        <p:cTn id="16" dur="500"/>
                                        <p:tgtEl>
                                          <p:spTgt spid="1024">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024">
                                            <p:txEl>
                                              <p:pRg st="4" end="4"/>
                                            </p:txEl>
                                          </p:spTgt>
                                        </p:tgtEl>
                                        <p:attrNameLst>
                                          <p:attrName>style.visibility</p:attrName>
                                        </p:attrNameLst>
                                      </p:cBhvr>
                                      <p:to>
                                        <p:strVal val="visible"/>
                                      </p:to>
                                    </p:set>
                                    <p:animEffect transition="in" filter="fade">
                                      <p:cBhvr>
                                        <p:cTn id="19" dur="500"/>
                                        <p:tgtEl>
                                          <p:spTgt spid="1024">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wheel(1)">
                                      <p:cBhvr>
                                        <p:cTn id="24" dur="2000"/>
                                        <p:tgtEl>
                                          <p:spTgt spid="3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029">
                                            <p:txEl>
                                              <p:pRg st="0" end="0"/>
                                            </p:txEl>
                                          </p:spTgt>
                                        </p:tgtEl>
                                        <p:attrNameLst>
                                          <p:attrName>style.visibility</p:attrName>
                                        </p:attrNameLst>
                                      </p:cBhvr>
                                      <p:to>
                                        <p:strVal val="visible"/>
                                      </p:to>
                                    </p:set>
                                    <p:animEffect transition="in" filter="fade">
                                      <p:cBhvr>
                                        <p:cTn id="29" dur="500"/>
                                        <p:tgtEl>
                                          <p:spTgt spid="1029">
                                            <p:txEl>
                                              <p:pRg st="0" end="0"/>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1029">
                                            <p:txEl>
                                              <p:pRg st="1" end="1"/>
                                            </p:txEl>
                                          </p:spTgt>
                                        </p:tgtEl>
                                        <p:attrNameLst>
                                          <p:attrName>style.visibility</p:attrName>
                                        </p:attrNameLst>
                                      </p:cBhvr>
                                      <p:to>
                                        <p:strVal val="visible"/>
                                      </p:to>
                                    </p:set>
                                    <p:animEffect transition="in" filter="fade">
                                      <p:cBhvr>
                                        <p:cTn id="32" dur="500"/>
                                        <p:tgtEl>
                                          <p:spTgt spid="1029">
                                            <p:txEl>
                                              <p:pRg st="1" end="1"/>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1029">
                                            <p:txEl>
                                              <p:pRg st="2" end="2"/>
                                            </p:txEl>
                                          </p:spTgt>
                                        </p:tgtEl>
                                        <p:attrNameLst>
                                          <p:attrName>style.visibility</p:attrName>
                                        </p:attrNameLst>
                                      </p:cBhvr>
                                      <p:to>
                                        <p:strVal val="visible"/>
                                      </p:to>
                                    </p:set>
                                    <p:animEffect transition="in" filter="fade">
                                      <p:cBhvr>
                                        <p:cTn id="35" dur="500"/>
                                        <p:tgtEl>
                                          <p:spTgt spid="1029">
                                            <p:txEl>
                                              <p:pRg st="2" end="2"/>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1029">
                                            <p:txEl>
                                              <p:pRg st="3" end="3"/>
                                            </p:txEl>
                                          </p:spTgt>
                                        </p:tgtEl>
                                        <p:attrNameLst>
                                          <p:attrName>style.visibility</p:attrName>
                                        </p:attrNameLst>
                                      </p:cBhvr>
                                      <p:to>
                                        <p:strVal val="visible"/>
                                      </p:to>
                                    </p:set>
                                    <p:animEffect transition="in" filter="fade">
                                      <p:cBhvr>
                                        <p:cTn id="38" dur="500"/>
                                        <p:tgtEl>
                                          <p:spTgt spid="1029">
                                            <p:txEl>
                                              <p:pRg st="3" end="3"/>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1029">
                                            <p:txEl>
                                              <p:pRg st="4" end="4"/>
                                            </p:txEl>
                                          </p:spTgt>
                                        </p:tgtEl>
                                        <p:attrNameLst>
                                          <p:attrName>style.visibility</p:attrName>
                                        </p:attrNameLst>
                                      </p:cBhvr>
                                      <p:to>
                                        <p:strVal val="visible"/>
                                      </p:to>
                                    </p:set>
                                    <p:animEffect transition="in" filter="fade">
                                      <p:cBhvr>
                                        <p:cTn id="41" dur="500"/>
                                        <p:tgtEl>
                                          <p:spTgt spid="1029">
                                            <p:txEl>
                                              <p:pRg st="4" end="4"/>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1029">
                                            <p:txEl>
                                              <p:pRg st="5" end="5"/>
                                            </p:txEl>
                                          </p:spTgt>
                                        </p:tgtEl>
                                        <p:attrNameLst>
                                          <p:attrName>style.visibility</p:attrName>
                                        </p:attrNameLst>
                                      </p:cBhvr>
                                      <p:to>
                                        <p:strVal val="visible"/>
                                      </p:to>
                                    </p:set>
                                    <p:animEffect transition="in" filter="fade">
                                      <p:cBhvr>
                                        <p:cTn id="44" dur="500"/>
                                        <p:tgtEl>
                                          <p:spTgt spid="1029">
                                            <p:txEl>
                                              <p:pRg st="5" end="5"/>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1029">
                                            <p:txEl>
                                              <p:pRg st="6" end="6"/>
                                            </p:txEl>
                                          </p:spTgt>
                                        </p:tgtEl>
                                        <p:attrNameLst>
                                          <p:attrName>style.visibility</p:attrName>
                                        </p:attrNameLst>
                                      </p:cBhvr>
                                      <p:to>
                                        <p:strVal val="visible"/>
                                      </p:to>
                                    </p:set>
                                    <p:animEffect transition="in" filter="fade">
                                      <p:cBhvr>
                                        <p:cTn id="47" dur="500"/>
                                        <p:tgtEl>
                                          <p:spTgt spid="1029">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1" presetClass="entr" presetSubtype="1" fill="hold" grpId="0" nodeType="clickEffect">
                                  <p:stCondLst>
                                    <p:cond delay="0"/>
                                  </p:stCondLst>
                                  <p:childTnLst>
                                    <p:set>
                                      <p:cBhvr>
                                        <p:cTn id="51" dur="1" fill="hold">
                                          <p:stCondLst>
                                            <p:cond delay="0"/>
                                          </p:stCondLst>
                                        </p:cTn>
                                        <p:tgtEl>
                                          <p:spTgt spid="1028"/>
                                        </p:tgtEl>
                                        <p:attrNameLst>
                                          <p:attrName>style.visibility</p:attrName>
                                        </p:attrNameLst>
                                      </p:cBhvr>
                                      <p:to>
                                        <p:strVal val="visible"/>
                                      </p:to>
                                    </p:set>
                                    <p:animEffect transition="in" filter="wheel(1)">
                                      <p:cBhvr>
                                        <p:cTn id="52" dur="2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102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1843" y="260648"/>
            <a:ext cx="8662949" cy="646331"/>
          </a:xfrm>
          <a:prstGeom prst="rect">
            <a:avLst/>
          </a:prstGeom>
          <a:noFill/>
        </p:spPr>
        <p:txBody>
          <a:bodyPr wrap="none" lIns="91440" tIns="45720" rIns="91440" bIns="45720">
            <a:spAutoFit/>
          </a:bodyPr>
          <a:lstStyle/>
          <a:p>
            <a:pPr algn="ctr"/>
            <a:r>
              <a:rPr lang="en-MY" sz="3600" b="1" cap="none" spc="0" dirty="0">
                <a:ln w="1905"/>
                <a:solidFill>
                  <a:schemeClr val="accent1">
                    <a:lumMod val="75000"/>
                  </a:schemeClr>
                </a:solidFill>
                <a:effectLst>
                  <a:innerShdw blurRad="69850" dist="43180" dir="5400000">
                    <a:srgbClr val="000000">
                      <a:alpha val="65000"/>
                    </a:srgbClr>
                  </a:innerShdw>
                </a:effectLst>
              </a:rPr>
              <a:t>Classification of Operating</a:t>
            </a:r>
            <a:r>
              <a:rPr lang="en-MY" sz="3600" b="1" cap="none" spc="0" dirty="0" smtClean="0">
                <a:ln w="1905"/>
                <a:solidFill>
                  <a:schemeClr val="accent1">
                    <a:lumMod val="75000"/>
                  </a:schemeClr>
                </a:solidFill>
                <a:effectLst>
                  <a:innerShdw blurRad="69850" dist="43180" dir="5400000">
                    <a:srgbClr val="000000">
                      <a:alpha val="65000"/>
                    </a:srgbClr>
                  </a:innerShdw>
                </a:effectLst>
              </a:rPr>
              <a:t> </a:t>
            </a:r>
            <a:r>
              <a:rPr lang="en-MY" sz="3600" b="1" cap="none" spc="0" dirty="0">
                <a:ln w="1905"/>
                <a:solidFill>
                  <a:schemeClr val="accent1">
                    <a:lumMod val="75000"/>
                  </a:schemeClr>
                </a:solidFill>
                <a:effectLst>
                  <a:innerShdw blurRad="69850" dist="43180" dir="5400000">
                    <a:srgbClr val="000000">
                      <a:alpha val="65000"/>
                    </a:srgbClr>
                  </a:innerShdw>
                </a:effectLst>
              </a:rPr>
              <a:t>systems</a:t>
            </a:r>
          </a:p>
        </p:txBody>
      </p:sp>
      <p:sp>
        <p:nvSpPr>
          <p:cNvPr id="4" name="Rectangle 3"/>
          <p:cNvSpPr/>
          <p:nvPr/>
        </p:nvSpPr>
        <p:spPr>
          <a:xfrm>
            <a:off x="269776" y="1628800"/>
            <a:ext cx="8604448" cy="2585323"/>
          </a:xfrm>
          <a:prstGeom prst="rect">
            <a:avLst/>
          </a:prstGeom>
        </p:spPr>
        <p:txBody>
          <a:bodyPr wrap="square">
            <a:spAutoFit/>
          </a:bodyPr>
          <a:lstStyle/>
          <a:p>
            <a:pPr marL="285750" indent="-285750">
              <a:buFont typeface="Arial" pitchFamily="34" charset="0"/>
              <a:buChar char="•"/>
            </a:pPr>
            <a:r>
              <a:rPr lang="en-US" dirty="0"/>
              <a:t>Multi-user: Allows two or more users to run programs at the same time. Some operating systems permit hundreds or even thousands of concurrent users.</a:t>
            </a:r>
          </a:p>
          <a:p>
            <a:r>
              <a:rPr lang="en-US" dirty="0"/>
              <a:t>Multiprocessing : Supports running a program on more than one CPU</a:t>
            </a:r>
            <a:r>
              <a:rPr lang="en-US" dirty="0" smtClean="0"/>
              <a:t>.</a:t>
            </a:r>
          </a:p>
          <a:p>
            <a:endParaRPr lang="en-US" dirty="0"/>
          </a:p>
          <a:p>
            <a:pPr marL="285750" indent="-285750">
              <a:buFont typeface="Arial" pitchFamily="34" charset="0"/>
              <a:buChar char="•"/>
            </a:pPr>
            <a:r>
              <a:rPr lang="en-US" dirty="0"/>
              <a:t>Multitasking : Allows more than one program to run concurrently.</a:t>
            </a:r>
          </a:p>
          <a:p>
            <a:r>
              <a:rPr lang="en-US" dirty="0"/>
              <a:t>Multithreading : Allows different parts of a single program to run concurrently</a:t>
            </a:r>
            <a:r>
              <a:rPr lang="en-US" dirty="0" smtClean="0"/>
              <a:t>.</a:t>
            </a:r>
          </a:p>
          <a:p>
            <a:endParaRPr lang="en-US" dirty="0"/>
          </a:p>
          <a:p>
            <a:pPr marL="285750" indent="-285750">
              <a:buFont typeface="Arial" pitchFamily="34" charset="0"/>
              <a:buChar char="•"/>
            </a:pPr>
            <a:r>
              <a:rPr lang="en-US" dirty="0"/>
              <a:t>Real time: Responds to input instantly. General-purpose operating systems, such as DOS and UNIX, are not </a:t>
            </a:r>
            <a:r>
              <a:rPr lang="en-US" dirty="0" smtClean="0"/>
              <a:t>real-time</a:t>
            </a:r>
            <a:endParaRPr lang="en-MY" dirty="0"/>
          </a:p>
        </p:txBody>
      </p:sp>
    </p:spTree>
    <p:extLst>
      <p:ext uri="{BB962C8B-B14F-4D97-AF65-F5344CB8AC3E}">
        <p14:creationId xmlns:p14="http://schemas.microsoft.com/office/powerpoint/2010/main" val="42152854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028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67544" y="1268760"/>
            <a:ext cx="6030416" cy="5355312"/>
          </a:xfrm>
          <a:prstGeom prst="rect">
            <a:avLst/>
          </a:prstGeom>
        </p:spPr>
        <p:txBody>
          <a:bodyPr wrap="square">
            <a:spAutoFit/>
          </a:bodyPr>
          <a:lstStyle/>
          <a:p>
            <a:r>
              <a:rPr lang="en-US" dirty="0"/>
              <a:t>Windows</a:t>
            </a:r>
          </a:p>
          <a:p>
            <a:r>
              <a:rPr lang="en-US" dirty="0"/>
              <a:t>Microsoft Windows is a family of operating systems for personal and business computers. Windows dominates the personal computer world, offering a graphical user interface (GUI), virtual memory management, multitasking, and support for many peripheral devices.</a:t>
            </a:r>
          </a:p>
          <a:p>
            <a:endParaRPr lang="en-US" dirty="0"/>
          </a:p>
          <a:p>
            <a:r>
              <a:rPr lang="en-US" dirty="0"/>
              <a:t>Mac</a:t>
            </a:r>
          </a:p>
          <a:p>
            <a:r>
              <a:rPr lang="en-US" dirty="0"/>
              <a:t>Mac OS is the official name of the Apple Macintosh operating system. Mac OS features a graphical user interface (GUI) that utilizes windows, icons, and all applications that run on a Macintosh computer have a similar user interface.</a:t>
            </a:r>
          </a:p>
          <a:p>
            <a:endParaRPr lang="en-US" dirty="0"/>
          </a:p>
          <a:p>
            <a:r>
              <a:rPr lang="en-US" dirty="0"/>
              <a:t>Linux</a:t>
            </a:r>
          </a:p>
          <a:p>
            <a:r>
              <a:rPr lang="en-US" dirty="0"/>
              <a:t>Linux is a freely distributed open source operating system that runs on a number of hardware platforms. The Linux kernel was developed mainly by Linus Torvalds and it is based on Unix</a:t>
            </a:r>
          </a:p>
        </p:txBody>
      </p:sp>
      <p:sp>
        <p:nvSpPr>
          <p:cNvPr id="4" name="Rectangle 3"/>
          <p:cNvSpPr/>
          <p:nvPr/>
        </p:nvSpPr>
        <p:spPr>
          <a:xfrm>
            <a:off x="30532" y="404664"/>
            <a:ext cx="9082936" cy="1415772"/>
          </a:xfrm>
          <a:prstGeom prst="rect">
            <a:avLst/>
          </a:prstGeom>
          <a:noFill/>
        </p:spPr>
        <p:txBody>
          <a:bodyPr wrap="none" lIns="91440" tIns="45720" rIns="91440" bIns="45720">
            <a:spAutoFit/>
          </a:bodyPr>
          <a:lstStyle/>
          <a:p>
            <a:pPr algn="ctr"/>
            <a:r>
              <a:rPr lang="en-US" sz="3200" b="1" dirty="0" smtClean="0">
                <a:ln w="1905"/>
                <a:solidFill>
                  <a:schemeClr val="accent1">
                    <a:lumMod val="75000"/>
                  </a:schemeClr>
                </a:solidFill>
                <a:effectLst>
                  <a:innerShdw blurRad="69850" dist="43180" dir="5400000">
                    <a:srgbClr val="000000">
                      <a:alpha val="65000"/>
                    </a:srgbClr>
                  </a:innerShdw>
                </a:effectLst>
              </a:rPr>
              <a:t>Most </a:t>
            </a:r>
            <a:r>
              <a:rPr lang="en-US" sz="3200" b="1" dirty="0">
                <a:ln w="1905"/>
                <a:solidFill>
                  <a:schemeClr val="accent1">
                    <a:lumMod val="75000"/>
                  </a:schemeClr>
                </a:solidFill>
                <a:effectLst>
                  <a:innerShdw blurRad="69850" dist="43180" dir="5400000">
                    <a:srgbClr val="000000">
                      <a:alpha val="65000"/>
                    </a:srgbClr>
                  </a:innerShdw>
                </a:effectLst>
              </a:rPr>
              <a:t>Popular Desktop Operating Systems</a:t>
            </a:r>
          </a:p>
          <a:p>
            <a:pPr algn="ct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1676331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6858000"/>
          </a:xfrm>
          <a:prstGeom prst="rect">
            <a:avLst/>
          </a:prstGeom>
        </p:spPr>
      </p:pic>
      <p:sp>
        <p:nvSpPr>
          <p:cNvPr id="3" name="TextBox 2"/>
          <p:cNvSpPr txBox="1"/>
          <p:nvPr/>
        </p:nvSpPr>
        <p:spPr>
          <a:xfrm>
            <a:off x="1043608" y="476672"/>
            <a:ext cx="7272808" cy="369332"/>
          </a:xfrm>
          <a:prstGeom prst="rect">
            <a:avLst/>
          </a:prstGeom>
          <a:noFill/>
        </p:spPr>
        <p:txBody>
          <a:bodyPr wrap="square" rtlCol="0">
            <a:spAutoFit/>
          </a:bodyPr>
          <a:lstStyle/>
          <a:p>
            <a:endParaRPr lang="en-MY" dirty="0"/>
          </a:p>
        </p:txBody>
      </p:sp>
      <p:sp>
        <p:nvSpPr>
          <p:cNvPr id="4" name="Rectangle 3"/>
          <p:cNvSpPr/>
          <p:nvPr/>
        </p:nvSpPr>
        <p:spPr>
          <a:xfrm>
            <a:off x="348924" y="368950"/>
            <a:ext cx="8387231" cy="584775"/>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32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DIFFERENCES TYPES OF NETWORKS</a:t>
            </a:r>
            <a:endParaRPr lang="en-US" sz="32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5" name="Rectangle 4"/>
          <p:cNvSpPr/>
          <p:nvPr/>
        </p:nvSpPr>
        <p:spPr>
          <a:xfrm>
            <a:off x="3820" y="1729141"/>
            <a:ext cx="3272036" cy="5078313"/>
          </a:xfrm>
          <a:prstGeom prst="rect">
            <a:avLst/>
          </a:prstGeom>
        </p:spPr>
        <p:txBody>
          <a:bodyPr wrap="square">
            <a:spAutoFit/>
          </a:bodyPr>
          <a:lstStyle/>
          <a:p>
            <a:r>
              <a:rPr lang="en-US" dirty="0" smtClean="0"/>
              <a:t>local </a:t>
            </a:r>
            <a:r>
              <a:rPr lang="en-US" dirty="0"/>
              <a:t>area network (LAN) is a computer network that interconnects computers within a limited area such as a residence, school, laboratory, university campus or office </a:t>
            </a:r>
            <a:r>
              <a:rPr lang="en-US" dirty="0" err="1" smtClean="0"/>
              <a:t>building.By</a:t>
            </a:r>
            <a:r>
              <a:rPr lang="en-US" dirty="0" smtClean="0"/>
              <a:t> </a:t>
            </a:r>
            <a:r>
              <a:rPr lang="en-US" dirty="0"/>
              <a:t>contrast, a wide area network (WAN) not only covers a larger geographic distance, but also generally involves leased telecommunication circuits.</a:t>
            </a:r>
          </a:p>
          <a:p>
            <a:endParaRPr lang="en-US" dirty="0"/>
          </a:p>
          <a:p>
            <a:r>
              <a:rPr lang="en-US" dirty="0"/>
              <a:t>Ethernet and Wi-Fi are the two most common technologies in use for local area </a:t>
            </a:r>
            <a:r>
              <a:rPr lang="en-US" dirty="0" smtClean="0"/>
              <a:t>networks</a:t>
            </a:r>
          </a:p>
          <a:p>
            <a:endParaRPr lang="en-MY" dirty="0"/>
          </a:p>
        </p:txBody>
      </p:sp>
      <p:sp>
        <p:nvSpPr>
          <p:cNvPr id="6" name="TextBox 5"/>
          <p:cNvSpPr txBox="1"/>
          <p:nvPr/>
        </p:nvSpPr>
        <p:spPr>
          <a:xfrm>
            <a:off x="118716" y="1234908"/>
            <a:ext cx="3168352" cy="369332"/>
          </a:xfrm>
          <a:prstGeom prst="rect">
            <a:avLst/>
          </a:prstGeom>
          <a:noFill/>
        </p:spPr>
        <p:txBody>
          <a:bodyPr wrap="square" rtlCol="0">
            <a:spAutoFit/>
          </a:bodyPr>
          <a:lstStyle/>
          <a:p>
            <a:r>
              <a:rPr lang="en-MY" dirty="0" smtClean="0">
                <a:solidFill>
                  <a:srgbClr val="7030A0"/>
                </a:solidFill>
              </a:rPr>
              <a:t>LAN(Local Area Network)</a:t>
            </a:r>
            <a:endParaRPr lang="en-MY" dirty="0">
              <a:solidFill>
                <a:srgbClr val="7030A0"/>
              </a:solidFill>
            </a:endParaRPr>
          </a:p>
        </p:txBody>
      </p:sp>
      <p:sp>
        <p:nvSpPr>
          <p:cNvPr id="7" name="Rectangle 6"/>
          <p:cNvSpPr/>
          <p:nvPr/>
        </p:nvSpPr>
        <p:spPr>
          <a:xfrm>
            <a:off x="3314824" y="1745289"/>
            <a:ext cx="2700300" cy="5078313"/>
          </a:xfrm>
          <a:prstGeom prst="rect">
            <a:avLst/>
          </a:prstGeom>
        </p:spPr>
        <p:txBody>
          <a:bodyPr wrap="square">
            <a:spAutoFit/>
          </a:bodyPr>
          <a:lstStyle/>
          <a:p>
            <a:r>
              <a:rPr lang="en-US" dirty="0"/>
              <a:t>IPV4 </a:t>
            </a:r>
            <a:r>
              <a:rPr lang="en-US" dirty="0" smtClean="0"/>
              <a:t>address which that </a:t>
            </a:r>
            <a:r>
              <a:rPr lang="en-US" dirty="0"/>
              <a:t>facilitates </a:t>
            </a:r>
            <a:r>
              <a:rPr lang="en-US" dirty="0" smtClean="0"/>
              <a:t>communication </a:t>
            </a:r>
            <a:r>
              <a:rPr lang="en-US" dirty="0"/>
              <a:t>among devices within the close vicinity of a </a:t>
            </a:r>
            <a:r>
              <a:rPr lang="en-US" dirty="0" smtClean="0"/>
              <a:t>home .</a:t>
            </a:r>
          </a:p>
          <a:p>
            <a:r>
              <a:rPr lang="en-US" dirty="0"/>
              <a:t>A home network is two or more computers interconnected to form a local area network (LAN) within the </a:t>
            </a:r>
            <a:r>
              <a:rPr lang="en-US" dirty="0" smtClean="0"/>
              <a:t>home.</a:t>
            </a:r>
          </a:p>
          <a:p>
            <a:r>
              <a:rPr lang="en-US" dirty="0"/>
              <a:t>For example, if you have an older computer without a CD-ROM, you can access your newer computer's CD-ROM instead of purchasing one for your older computer. </a:t>
            </a:r>
            <a:endParaRPr lang="en-MY" dirty="0"/>
          </a:p>
        </p:txBody>
      </p:sp>
      <p:sp>
        <p:nvSpPr>
          <p:cNvPr id="8" name="TextBox 7"/>
          <p:cNvSpPr txBox="1"/>
          <p:nvPr/>
        </p:nvSpPr>
        <p:spPr>
          <a:xfrm>
            <a:off x="3383868" y="1216899"/>
            <a:ext cx="2520280" cy="369332"/>
          </a:xfrm>
          <a:prstGeom prst="rect">
            <a:avLst/>
          </a:prstGeom>
          <a:noFill/>
        </p:spPr>
        <p:txBody>
          <a:bodyPr wrap="square" rtlCol="0">
            <a:spAutoFit/>
          </a:bodyPr>
          <a:lstStyle/>
          <a:p>
            <a:r>
              <a:rPr lang="en-MY" dirty="0" smtClean="0">
                <a:solidFill>
                  <a:srgbClr val="00B050"/>
                </a:solidFill>
              </a:rPr>
              <a:t>HOME NETWORK</a:t>
            </a:r>
            <a:endParaRPr lang="en-MY" dirty="0">
              <a:solidFill>
                <a:srgbClr val="00B050"/>
              </a:solidFill>
            </a:endParaRPr>
          </a:p>
        </p:txBody>
      </p:sp>
      <p:sp>
        <p:nvSpPr>
          <p:cNvPr id="9" name="TextBox 8"/>
          <p:cNvSpPr txBox="1"/>
          <p:nvPr/>
        </p:nvSpPr>
        <p:spPr>
          <a:xfrm>
            <a:off x="6015124" y="1234908"/>
            <a:ext cx="2721031" cy="369332"/>
          </a:xfrm>
          <a:prstGeom prst="rect">
            <a:avLst/>
          </a:prstGeom>
          <a:noFill/>
        </p:spPr>
        <p:txBody>
          <a:bodyPr wrap="square" rtlCol="0">
            <a:spAutoFit/>
          </a:bodyPr>
          <a:lstStyle/>
          <a:p>
            <a:r>
              <a:rPr lang="en-MY" dirty="0" smtClean="0">
                <a:solidFill>
                  <a:schemeClr val="accent2">
                    <a:lumMod val="75000"/>
                  </a:schemeClr>
                </a:solidFill>
              </a:rPr>
              <a:t>WIRELESS NETWORK</a:t>
            </a:r>
            <a:endParaRPr lang="en-MY" dirty="0">
              <a:solidFill>
                <a:schemeClr val="accent2">
                  <a:lumMod val="75000"/>
                </a:schemeClr>
              </a:solidFill>
            </a:endParaRPr>
          </a:p>
        </p:txBody>
      </p:sp>
      <p:sp>
        <p:nvSpPr>
          <p:cNvPr id="10" name="Rectangle 9"/>
          <p:cNvSpPr/>
          <p:nvPr/>
        </p:nvSpPr>
        <p:spPr>
          <a:xfrm>
            <a:off x="6156176" y="1883788"/>
            <a:ext cx="2682044" cy="4801314"/>
          </a:xfrm>
          <a:prstGeom prst="rect">
            <a:avLst/>
          </a:prstGeom>
        </p:spPr>
        <p:txBody>
          <a:bodyPr wrap="square">
            <a:spAutoFit/>
          </a:bodyPr>
          <a:lstStyle/>
          <a:p>
            <a:r>
              <a:rPr lang="en-US" dirty="0"/>
              <a:t>A wireless network is a computer network that uses wireless data connections between network nodes</a:t>
            </a:r>
            <a:r>
              <a:rPr lang="en-US" dirty="0" smtClean="0"/>
              <a:t>.</a:t>
            </a:r>
            <a:endParaRPr lang="en-US" dirty="0"/>
          </a:p>
          <a:p>
            <a:r>
              <a:rPr lang="en-US" dirty="0"/>
              <a:t>Wireless networking is a method by which homes, telecommunications networks and business installations avoid the costly process of introducing cables into a building, or as a connection between various equipment </a:t>
            </a:r>
            <a:r>
              <a:rPr lang="en-US" dirty="0" smtClean="0"/>
              <a:t>locations.</a:t>
            </a:r>
            <a:endParaRPr lang="en-MY" dirty="0"/>
          </a:p>
        </p:txBody>
      </p:sp>
    </p:spTree>
    <p:extLst>
      <p:ext uri="{BB962C8B-B14F-4D97-AF65-F5344CB8AC3E}">
        <p14:creationId xmlns:p14="http://schemas.microsoft.com/office/powerpoint/2010/main" val="11143753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63" y="0"/>
            <a:ext cx="9157063"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9715" t="36630" r="19467" b="3113"/>
          <a:stretch/>
        </p:blipFill>
        <p:spPr bwMode="auto">
          <a:xfrm>
            <a:off x="467544" y="1196752"/>
            <a:ext cx="8066856" cy="417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41766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836712"/>
            <a:ext cx="6984776" cy="2862322"/>
          </a:xfrm>
          <a:prstGeom prst="rect">
            <a:avLst/>
          </a:prstGeom>
        </p:spPr>
        <p:txBody>
          <a:bodyPr wrap="square">
            <a:spAutoFit/>
          </a:bodyPr>
          <a:lstStyle/>
          <a:p>
            <a:r>
              <a:rPr lang="en-MY" dirty="0"/>
              <a:t>References</a:t>
            </a:r>
            <a:r>
              <a:rPr lang="en-MY" dirty="0" smtClean="0"/>
              <a:t>;</a:t>
            </a:r>
          </a:p>
          <a:p>
            <a:r>
              <a:rPr lang="en-MY" dirty="0" smtClean="0">
                <a:solidFill>
                  <a:schemeClr val="tx1">
                    <a:lumMod val="75000"/>
                    <a:lumOff val="25000"/>
                  </a:schemeClr>
                </a:solidFill>
                <a:hlinkClick r:id="rId2"/>
              </a:rPr>
              <a:t>http://www.itrelease.com/2018/07/advantages-and-disadvantages-of-personal-area-network-pan/</a:t>
            </a:r>
            <a:r>
              <a:rPr lang="en-MY" dirty="0" smtClean="0">
                <a:solidFill>
                  <a:schemeClr val="tx1">
                    <a:lumMod val="75000"/>
                    <a:lumOff val="25000"/>
                  </a:schemeClr>
                </a:solidFill>
              </a:rPr>
              <a:t>  </a:t>
            </a:r>
          </a:p>
          <a:p>
            <a:endParaRPr lang="en-MY" dirty="0" smtClean="0">
              <a:solidFill>
                <a:schemeClr val="tx1">
                  <a:lumMod val="75000"/>
                  <a:lumOff val="25000"/>
                </a:schemeClr>
              </a:solidFill>
            </a:endParaRPr>
          </a:p>
          <a:p>
            <a:r>
              <a:rPr lang="en-MY" dirty="0" smtClean="0">
                <a:solidFill>
                  <a:schemeClr val="tx1">
                    <a:lumMod val="75000"/>
                    <a:lumOff val="25000"/>
                  </a:schemeClr>
                </a:solidFill>
                <a:hlinkClick r:id="rId3"/>
              </a:rPr>
              <a:t>http://www.orbit-computer-solutions.com/wide-area-network-wan-2/</a:t>
            </a:r>
            <a:r>
              <a:rPr lang="en-MY" dirty="0" smtClean="0">
                <a:solidFill>
                  <a:schemeClr val="tx1">
                    <a:lumMod val="75000"/>
                    <a:lumOff val="25000"/>
                  </a:schemeClr>
                </a:solidFill>
              </a:rPr>
              <a:t> </a:t>
            </a:r>
          </a:p>
          <a:p>
            <a:r>
              <a:rPr lang="en-MY" dirty="0" smtClean="0">
                <a:solidFill>
                  <a:schemeClr val="tx1">
                    <a:lumMod val="75000"/>
                    <a:lumOff val="25000"/>
                  </a:schemeClr>
                </a:solidFill>
                <a:hlinkClick r:id="rId4"/>
              </a:rPr>
              <a:t>http://blog.boson.com/bid/87993/Back-to-the-Basics-Networks-and-Topologies</a:t>
            </a:r>
            <a:r>
              <a:rPr lang="en-MY" dirty="0" smtClean="0">
                <a:solidFill>
                  <a:schemeClr val="tx1">
                    <a:lumMod val="75000"/>
                    <a:lumOff val="25000"/>
                  </a:schemeClr>
                </a:solidFill>
              </a:rPr>
              <a:t> </a:t>
            </a:r>
          </a:p>
          <a:p>
            <a:r>
              <a:rPr lang="en-MY" dirty="0" smtClean="0">
                <a:solidFill>
                  <a:schemeClr val="tx1">
                    <a:lumMod val="75000"/>
                    <a:lumOff val="25000"/>
                  </a:schemeClr>
                </a:solidFill>
                <a:hlinkClick r:id="rId5"/>
              </a:rPr>
              <a:t>https://ictlounge.com/html/types_of_networks.htm</a:t>
            </a:r>
            <a:r>
              <a:rPr lang="en-MY" dirty="0" smtClean="0">
                <a:solidFill>
                  <a:schemeClr val="tx1">
                    <a:lumMod val="75000"/>
                    <a:lumOff val="25000"/>
                  </a:schemeClr>
                </a:solidFill>
              </a:rPr>
              <a:t> </a:t>
            </a:r>
          </a:p>
          <a:p>
            <a:r>
              <a:rPr lang="en-MY" dirty="0" smtClean="0">
                <a:solidFill>
                  <a:schemeClr val="tx1">
                    <a:lumMod val="75000"/>
                    <a:lumOff val="25000"/>
                  </a:schemeClr>
                </a:solidFill>
              </a:rPr>
              <a:t> </a:t>
            </a:r>
            <a:endParaRPr lang="en-MY" dirty="0">
              <a:solidFill>
                <a:schemeClr val="tx1">
                  <a:lumMod val="75000"/>
                  <a:lumOff val="25000"/>
                </a:schemeClr>
              </a:solidFill>
            </a:endParaRPr>
          </a:p>
        </p:txBody>
      </p:sp>
      <p:sp>
        <p:nvSpPr>
          <p:cNvPr id="3" name="Rectangle 2"/>
          <p:cNvSpPr/>
          <p:nvPr/>
        </p:nvSpPr>
        <p:spPr>
          <a:xfrm>
            <a:off x="251520" y="3759836"/>
            <a:ext cx="4572000" cy="646331"/>
          </a:xfrm>
          <a:prstGeom prst="rect">
            <a:avLst/>
          </a:prstGeom>
        </p:spPr>
        <p:txBody>
          <a:bodyPr>
            <a:spAutoFit/>
          </a:bodyPr>
          <a:lstStyle/>
          <a:p>
            <a:r>
              <a:rPr lang="en-MY" dirty="0">
                <a:hlinkClick r:id="rId6"/>
              </a:rPr>
              <a:t>https://</a:t>
            </a:r>
            <a:r>
              <a:rPr lang="en-MY" dirty="0" smtClean="0">
                <a:hlinkClick r:id="rId6"/>
              </a:rPr>
              <a:t>en.wikipedia.org/wiki/Local_area_network</a:t>
            </a:r>
            <a:r>
              <a:rPr lang="en-MY" dirty="0" smtClean="0"/>
              <a:t> </a:t>
            </a:r>
            <a:endParaRPr lang="en-MY" dirty="0"/>
          </a:p>
        </p:txBody>
      </p:sp>
      <p:sp>
        <p:nvSpPr>
          <p:cNvPr id="4" name="Rectangle 3"/>
          <p:cNvSpPr/>
          <p:nvPr/>
        </p:nvSpPr>
        <p:spPr>
          <a:xfrm>
            <a:off x="251520" y="4581128"/>
            <a:ext cx="4572000" cy="646331"/>
          </a:xfrm>
          <a:prstGeom prst="rect">
            <a:avLst/>
          </a:prstGeom>
        </p:spPr>
        <p:txBody>
          <a:bodyPr>
            <a:spAutoFit/>
          </a:bodyPr>
          <a:lstStyle/>
          <a:p>
            <a:r>
              <a:rPr lang="en-MY" dirty="0">
                <a:hlinkClick r:id="rId7"/>
              </a:rPr>
              <a:t>https://</a:t>
            </a:r>
            <a:r>
              <a:rPr lang="en-MY" dirty="0" smtClean="0">
                <a:hlinkClick r:id="rId7"/>
              </a:rPr>
              <a:t>en.wikipedia.org/wiki/Wireless_network</a:t>
            </a:r>
            <a:r>
              <a:rPr lang="en-MY" dirty="0" smtClean="0"/>
              <a:t> </a:t>
            </a:r>
            <a:endParaRPr lang="en-MY" dirty="0"/>
          </a:p>
        </p:txBody>
      </p:sp>
      <p:sp>
        <p:nvSpPr>
          <p:cNvPr id="5" name="Rectangle 4"/>
          <p:cNvSpPr/>
          <p:nvPr/>
        </p:nvSpPr>
        <p:spPr>
          <a:xfrm>
            <a:off x="265460" y="5209094"/>
            <a:ext cx="4572000" cy="2031325"/>
          </a:xfrm>
          <a:prstGeom prst="rect">
            <a:avLst/>
          </a:prstGeom>
        </p:spPr>
        <p:txBody>
          <a:bodyPr>
            <a:spAutoFit/>
          </a:bodyPr>
          <a:lstStyle/>
          <a:p>
            <a:r>
              <a:rPr lang="en-MY" dirty="0">
                <a:hlinkClick r:id="rId8"/>
              </a:rPr>
              <a:t>https://</a:t>
            </a:r>
            <a:r>
              <a:rPr lang="en-MY" dirty="0" smtClean="0">
                <a:hlinkClick r:id="rId8"/>
              </a:rPr>
              <a:t>en.wikipedia.org/wiki/Home_network</a:t>
            </a:r>
            <a:r>
              <a:rPr lang="en-MY" dirty="0" smtClean="0"/>
              <a:t> </a:t>
            </a:r>
          </a:p>
          <a:p>
            <a:r>
              <a:rPr lang="en-MY" dirty="0">
                <a:hlinkClick r:id="rId9"/>
              </a:rPr>
              <a:t>https://</a:t>
            </a:r>
            <a:r>
              <a:rPr lang="en-MY" dirty="0" smtClean="0">
                <a:hlinkClick r:id="rId9"/>
              </a:rPr>
              <a:t>techterms.com/definition/network</a:t>
            </a:r>
            <a:endParaRPr lang="en-MY" dirty="0" smtClean="0"/>
          </a:p>
          <a:p>
            <a:r>
              <a:rPr lang="en-MY"/>
              <a:t> </a:t>
            </a:r>
            <a:r>
              <a:rPr lang="en-MY">
                <a:hlinkClick r:id="rId10"/>
              </a:rPr>
              <a:t>https://study-ccna.com/what-is-a-network</a:t>
            </a:r>
            <a:r>
              <a:rPr lang="en-MY" smtClean="0">
                <a:hlinkClick r:id="rId10"/>
              </a:rPr>
              <a:t>/</a:t>
            </a:r>
            <a:r>
              <a:rPr lang="en-MY" smtClean="0"/>
              <a:t> </a:t>
            </a:r>
            <a:endParaRPr lang="en-MY"/>
          </a:p>
          <a:p>
            <a:endParaRPr lang="en-MY" dirty="0"/>
          </a:p>
          <a:p>
            <a:endParaRPr lang="en-MY" dirty="0"/>
          </a:p>
        </p:txBody>
      </p:sp>
    </p:spTree>
    <p:extLst>
      <p:ext uri="{BB962C8B-B14F-4D97-AF65-F5344CB8AC3E}">
        <p14:creationId xmlns:p14="http://schemas.microsoft.com/office/powerpoint/2010/main" val="38284607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92" y="-31366"/>
            <a:ext cx="9144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11560" y="404664"/>
            <a:ext cx="7416824" cy="830997"/>
          </a:xfrm>
          <a:prstGeom prst="rect">
            <a:avLst/>
          </a:prstGeom>
          <a:no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n-MY" sz="48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What is Network ?</a:t>
            </a:r>
            <a:endParaRPr lang="en-MY" sz="48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4" name="Rectangle 3"/>
          <p:cNvSpPr/>
          <p:nvPr/>
        </p:nvSpPr>
        <p:spPr>
          <a:xfrm>
            <a:off x="4479635" y="2967335"/>
            <a:ext cx="184730" cy="923330"/>
          </a:xfrm>
          <a:prstGeom prst="rect">
            <a:avLst/>
          </a:prstGeom>
          <a:noFill/>
        </p:spPr>
        <p:txBody>
          <a:bodyPr wrap="none" lIns="91440" tIns="45720" rIns="91440" bIns="45720">
            <a:spAutoFit/>
          </a:bodyPr>
          <a:lstStyle/>
          <a:p>
            <a:pPr algn="ctr"/>
            <a:endParaRPr lang="en-MY" sz="5400" b="1" cap="none"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endParaRPr>
          </a:p>
        </p:txBody>
      </p:sp>
      <p:sp>
        <p:nvSpPr>
          <p:cNvPr id="5" name="Rectangle 4"/>
          <p:cNvSpPr/>
          <p:nvPr/>
        </p:nvSpPr>
        <p:spPr>
          <a:xfrm>
            <a:off x="3275856" y="2348879"/>
            <a:ext cx="5472608" cy="646331"/>
          </a:xfrm>
          <a:prstGeom prst="rect">
            <a:avLst/>
          </a:prstGeom>
        </p:spPr>
        <p:txBody>
          <a:bodyPr wrap="square">
            <a:spAutoFit/>
          </a:bodyPr>
          <a:lstStyle/>
          <a:p>
            <a:r>
              <a:rPr lang="en-US" dirty="0"/>
              <a:t>A network consists of multiple devices that communicate with one another. </a:t>
            </a:r>
          </a:p>
        </p:txBody>
      </p:sp>
      <p:sp>
        <p:nvSpPr>
          <p:cNvPr id="6" name="Rectangle 5"/>
          <p:cNvSpPr/>
          <p:nvPr/>
        </p:nvSpPr>
        <p:spPr>
          <a:xfrm>
            <a:off x="1979712" y="3284984"/>
            <a:ext cx="6768752" cy="1200329"/>
          </a:xfrm>
          <a:prstGeom prst="rect">
            <a:avLst/>
          </a:prstGeom>
        </p:spPr>
        <p:txBody>
          <a:bodyPr wrap="square">
            <a:spAutoFit/>
          </a:bodyPr>
          <a:lstStyle/>
          <a:p>
            <a:r>
              <a:rPr lang="en-US" dirty="0"/>
              <a:t>Can be described as a system of interconnected devices that can communicate using some common standards (called protocols). These devices communicate to exchange resources (e.g. files and printers) and services. </a:t>
            </a:r>
          </a:p>
        </p:txBody>
      </p:sp>
      <p:sp>
        <p:nvSpPr>
          <p:cNvPr id="7" name="Rectangle 6"/>
          <p:cNvSpPr/>
          <p:nvPr/>
        </p:nvSpPr>
        <p:spPr>
          <a:xfrm>
            <a:off x="2894626" y="4869159"/>
            <a:ext cx="4572000" cy="646331"/>
          </a:xfrm>
          <a:prstGeom prst="rect">
            <a:avLst/>
          </a:prstGeom>
        </p:spPr>
        <p:txBody>
          <a:bodyPr>
            <a:spAutoFit/>
          </a:bodyPr>
          <a:lstStyle/>
          <a:p>
            <a:r>
              <a:rPr lang="en-US" dirty="0"/>
              <a:t>TRS-80 was famous in 70s</a:t>
            </a:r>
          </a:p>
          <a:p>
            <a:r>
              <a:rPr lang="en-US" dirty="0"/>
              <a:t>(Tandy Corporation)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73" y="4863542"/>
            <a:ext cx="2858153" cy="1900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25682" y="5715393"/>
            <a:ext cx="4140944" cy="1153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30516" y="4653137"/>
            <a:ext cx="2195736" cy="1618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953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755576" y="1124744"/>
            <a:ext cx="4572000" cy="923330"/>
          </a:xfrm>
          <a:prstGeom prst="rect">
            <a:avLst/>
          </a:prstGeom>
        </p:spPr>
        <p:txBody>
          <a:bodyPr>
            <a:spAutoFit/>
          </a:bodyPr>
          <a:lstStyle/>
          <a:p>
            <a:r>
              <a:rPr lang="en-US" dirty="0"/>
              <a:t>Apple II model was the beginning of personal computer in 1977.</a:t>
            </a:r>
          </a:p>
          <a:p>
            <a:r>
              <a:rPr lang="en-US" dirty="0"/>
              <a:t>A successful home computer in US</a:t>
            </a:r>
          </a:p>
        </p:txBody>
      </p:sp>
      <p:sp>
        <p:nvSpPr>
          <p:cNvPr id="3" name="Rectangle 2"/>
          <p:cNvSpPr/>
          <p:nvPr/>
        </p:nvSpPr>
        <p:spPr>
          <a:xfrm>
            <a:off x="755576" y="2708920"/>
            <a:ext cx="4572000" cy="1754326"/>
          </a:xfrm>
          <a:prstGeom prst="rect">
            <a:avLst/>
          </a:prstGeom>
        </p:spPr>
        <p:txBody>
          <a:bodyPr>
            <a:spAutoFit/>
          </a:bodyPr>
          <a:lstStyle/>
          <a:p>
            <a:r>
              <a:rPr lang="en-US" dirty="0"/>
              <a:t>Had </a:t>
            </a:r>
            <a:r>
              <a:rPr lang="en-US" dirty="0" err="1"/>
              <a:t>colour</a:t>
            </a:r>
            <a:r>
              <a:rPr lang="en-US" dirty="0"/>
              <a:t>, high resolution graphics and impressive sound.</a:t>
            </a:r>
          </a:p>
          <a:p>
            <a:r>
              <a:rPr lang="en-US" dirty="0"/>
              <a:t>Use Beginner’s All Purpose Symbolic Instruction code programming language (BASIC)</a:t>
            </a:r>
          </a:p>
          <a:p>
            <a:r>
              <a:rPr lang="en-US" dirty="0"/>
              <a:t>Hard drive : 1 MHz with 4 kilobytes </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3415" y="1997706"/>
            <a:ext cx="3756025" cy="2554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59790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09" y="-35834"/>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30191" y="1988840"/>
            <a:ext cx="8604448" cy="3139321"/>
          </a:xfrm>
          <a:prstGeom prst="rect">
            <a:avLst/>
          </a:prstGeom>
        </p:spPr>
        <p:txBody>
          <a:bodyPr wrap="square">
            <a:spAutoFit/>
          </a:bodyPr>
          <a:lstStyle/>
          <a:p>
            <a:r>
              <a:rPr lang="en-US" dirty="0" smtClean="0"/>
              <a:t>•</a:t>
            </a:r>
            <a:r>
              <a:rPr lang="en-US" dirty="0"/>
              <a:t>	What is network terminology</a:t>
            </a:r>
          </a:p>
          <a:p>
            <a:r>
              <a:rPr lang="en-US" dirty="0"/>
              <a:t>▪	How network works</a:t>
            </a:r>
          </a:p>
          <a:p>
            <a:r>
              <a:rPr lang="en-US" dirty="0"/>
              <a:t>▪	Networking components</a:t>
            </a:r>
          </a:p>
          <a:p>
            <a:r>
              <a:rPr lang="en-US" dirty="0"/>
              <a:t>We know that there must be an agreement between to end points on network. And the agreement should be on the protocol or language that’s in use. In network terminology we talk about the agreement and system network architecture (SNA). How network can be formed or customize is also in network terminology. </a:t>
            </a:r>
            <a:endParaRPr lang="en-US" dirty="0" smtClean="0"/>
          </a:p>
          <a:p>
            <a:endParaRPr lang="en-US" dirty="0"/>
          </a:p>
          <a:p>
            <a:endParaRPr lang="en-US" dirty="0" smtClean="0"/>
          </a:p>
          <a:p>
            <a:endParaRPr lang="en-US" dirty="0"/>
          </a:p>
          <a:p>
            <a:endParaRPr lang="en-US" dirty="0"/>
          </a:p>
        </p:txBody>
      </p:sp>
      <p:sp>
        <p:nvSpPr>
          <p:cNvPr id="5" name="Rectangle 4"/>
          <p:cNvSpPr/>
          <p:nvPr/>
        </p:nvSpPr>
        <p:spPr>
          <a:xfrm>
            <a:off x="-138523" y="293394"/>
            <a:ext cx="9258603" cy="1384995"/>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28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Network Terminology</a:t>
            </a:r>
          </a:p>
          <a:p>
            <a:pPr algn="ctr"/>
            <a:r>
              <a:rPr lang="en-US" sz="28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Including network interface (NIC) card</a:t>
            </a:r>
            <a:endParaRPr lang="en-MY" sz="28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6" name="Rectangle 5"/>
          <p:cNvSpPr/>
          <p:nvPr/>
        </p:nvSpPr>
        <p:spPr>
          <a:xfrm>
            <a:off x="439854" y="4274267"/>
            <a:ext cx="8218273" cy="2585323"/>
          </a:xfrm>
          <a:prstGeom prst="rect">
            <a:avLst/>
          </a:prstGeom>
        </p:spPr>
        <p:txBody>
          <a:bodyPr wrap="square">
            <a:spAutoFit/>
          </a:bodyPr>
          <a:lstStyle/>
          <a:p>
            <a:r>
              <a:rPr lang="en-US" dirty="0"/>
              <a:t>You already know the definition from my friend what network means. Simply a network means a connection. A connection that you use to share your </a:t>
            </a:r>
            <a:r>
              <a:rPr lang="en-US" dirty="0" smtClean="0"/>
              <a:t>information</a:t>
            </a:r>
          </a:p>
          <a:p>
            <a:endParaRPr lang="en-US" dirty="0"/>
          </a:p>
          <a:p>
            <a:r>
              <a:rPr lang="en-US" dirty="0"/>
              <a:t>The basic terms are</a:t>
            </a:r>
          </a:p>
          <a:p>
            <a:r>
              <a:rPr lang="en-US" dirty="0"/>
              <a:t>•	Connection</a:t>
            </a:r>
          </a:p>
          <a:p>
            <a:r>
              <a:rPr lang="en-US" dirty="0"/>
              <a:t>•	Packet</a:t>
            </a:r>
          </a:p>
          <a:p>
            <a:r>
              <a:rPr lang="en-US" dirty="0"/>
              <a:t>•	Network interface</a:t>
            </a:r>
          </a:p>
          <a:p>
            <a:endParaRPr lang="en-MY" dirty="0"/>
          </a:p>
        </p:txBody>
      </p:sp>
    </p:spTree>
    <p:extLst>
      <p:ext uri="{BB962C8B-B14F-4D97-AF65-F5344CB8AC3E}">
        <p14:creationId xmlns:p14="http://schemas.microsoft.com/office/powerpoint/2010/main" val="17186695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79512" y="908720"/>
            <a:ext cx="8496944" cy="5355312"/>
          </a:xfrm>
          <a:prstGeom prst="rect">
            <a:avLst/>
          </a:prstGeom>
        </p:spPr>
        <p:txBody>
          <a:bodyPr wrap="square">
            <a:spAutoFit/>
          </a:bodyPr>
          <a:lstStyle/>
          <a:p>
            <a:r>
              <a:rPr lang="en-US" dirty="0"/>
              <a:t>Connection:</a:t>
            </a:r>
          </a:p>
          <a:p>
            <a:r>
              <a:rPr lang="en-US" dirty="0"/>
              <a:t>First thing is first, Connection. In networking, connection means a piece of related information that are transferred through a network. The connection is built before the data transferred to another location. The connection deconstructed at the end of the data transfer</a:t>
            </a:r>
            <a:r>
              <a:rPr lang="en-US" dirty="0" smtClean="0"/>
              <a:t>.</a:t>
            </a:r>
          </a:p>
          <a:p>
            <a:endParaRPr lang="en-US" dirty="0"/>
          </a:p>
          <a:p>
            <a:r>
              <a:rPr lang="en-US" dirty="0"/>
              <a:t>Packet:</a:t>
            </a:r>
          </a:p>
          <a:p>
            <a:r>
              <a:rPr lang="en-US" dirty="0"/>
              <a:t>The packet is the most basic unit of data transfer in networking. When you send your data over a network, it goes there as packets. A packet is like an envelope. Envelopes carries your data one place to another. Receiver opens your envelopes to receive the data that you send</a:t>
            </a:r>
            <a:r>
              <a:rPr lang="en-US" dirty="0" smtClean="0"/>
              <a:t>.</a:t>
            </a:r>
          </a:p>
          <a:p>
            <a:endParaRPr lang="en-US" dirty="0"/>
          </a:p>
          <a:p>
            <a:r>
              <a:rPr lang="en-US" dirty="0"/>
              <a:t>Network interface:</a:t>
            </a:r>
          </a:p>
          <a:p>
            <a:r>
              <a:rPr lang="en-US" dirty="0"/>
              <a:t>Network interface is a system’s interface between two pieces of equipment or protocols. Basically interface is the point of networking communication. Interface can be associated with physical or virtual networking device. Network interface works with the network address. The address can be a port number or a unique node ID. It provides some standardized functions like messaging. Connecting or disconnecting from a network is also a function of network interface.</a:t>
            </a:r>
          </a:p>
        </p:txBody>
      </p:sp>
    </p:spTree>
    <p:extLst>
      <p:ext uri="{BB962C8B-B14F-4D97-AF65-F5344CB8AC3E}">
        <p14:creationId xmlns:p14="http://schemas.microsoft.com/office/powerpoint/2010/main" val="3994914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04" y="3175"/>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4834" y="754519"/>
            <a:ext cx="8712968" cy="5632311"/>
          </a:xfrm>
          <a:prstGeom prst="rect">
            <a:avLst/>
          </a:prstGeom>
        </p:spPr>
        <p:txBody>
          <a:bodyPr wrap="square">
            <a:spAutoFit/>
          </a:bodyPr>
          <a:lstStyle/>
          <a:p>
            <a:r>
              <a:rPr lang="en-US" dirty="0" smtClean="0"/>
              <a:t>We </a:t>
            </a:r>
            <a:r>
              <a:rPr lang="en-US" dirty="0"/>
              <a:t>can’t answer this question in a word. Because network has many components and each component have something to do with the network. So at first we need to know what the components are and what they do. Action of these components makes a complete network. Before going to the networks you must know what Ethernet is. You also need the idea of router, firewall and VPN to understand the computer network</a:t>
            </a:r>
            <a:r>
              <a:rPr lang="en-US" dirty="0" smtClean="0"/>
              <a:t>.</a:t>
            </a:r>
          </a:p>
          <a:p>
            <a:endParaRPr lang="en-US" dirty="0"/>
          </a:p>
          <a:p>
            <a:r>
              <a:rPr lang="en-US" dirty="0" smtClean="0"/>
              <a:t>Ethernet :</a:t>
            </a:r>
          </a:p>
          <a:p>
            <a:r>
              <a:rPr lang="en-US" dirty="0" smtClean="0"/>
              <a:t>backbone </a:t>
            </a:r>
            <a:r>
              <a:rPr lang="en-US" dirty="0"/>
              <a:t>of a network. It consist of the cabling and is able to transfer data at a rate of 100mb/s. </a:t>
            </a:r>
            <a:endParaRPr lang="en-US" dirty="0" smtClean="0"/>
          </a:p>
          <a:p>
            <a:endParaRPr lang="en-US" dirty="0"/>
          </a:p>
          <a:p>
            <a:r>
              <a:rPr lang="en-US" dirty="0"/>
              <a:t>Router:</a:t>
            </a:r>
          </a:p>
          <a:p>
            <a:r>
              <a:rPr lang="en-US" dirty="0"/>
              <a:t>Router is our air traffic controller. It routes all the data on our network to where it is supposed to go.</a:t>
            </a:r>
          </a:p>
          <a:p>
            <a:r>
              <a:rPr lang="en-US" dirty="0"/>
              <a:t>Firewall is like a wall that prevents bad things to coming on our network. </a:t>
            </a:r>
            <a:endParaRPr lang="en-US" dirty="0" smtClean="0"/>
          </a:p>
          <a:p>
            <a:endParaRPr lang="en-US" dirty="0"/>
          </a:p>
          <a:p>
            <a:r>
              <a:rPr lang="en-US" dirty="0"/>
              <a:t>VPN:</a:t>
            </a:r>
          </a:p>
          <a:p>
            <a:r>
              <a:rPr lang="en-US" dirty="0"/>
              <a:t>VPN stands for virtual private network. It creates a common tunnel for two computers to share the data. This tunnel know as private server created by VPN.  Whatever you share in this server no one can see except that two computer.</a:t>
            </a:r>
          </a:p>
        </p:txBody>
      </p:sp>
      <p:sp>
        <p:nvSpPr>
          <p:cNvPr id="4" name="Rectangle 3"/>
          <p:cNvSpPr/>
          <p:nvPr/>
        </p:nvSpPr>
        <p:spPr>
          <a:xfrm>
            <a:off x="107504" y="22594"/>
            <a:ext cx="5189241" cy="523220"/>
          </a:xfrm>
          <a:prstGeom prst="rect">
            <a:avLst/>
          </a:prstGeom>
          <a:noFill/>
        </p:spPr>
        <p:txBody>
          <a:bodyPr wrap="none" lIns="91440" tIns="45720" rIns="91440" bIns="45720">
            <a:spAutoFit/>
          </a:bodyPr>
          <a:lstStyle/>
          <a:p>
            <a:pPr algn="ctr"/>
            <a:r>
              <a:rPr lang="en-MY" sz="2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How networks work?</a:t>
            </a:r>
          </a:p>
        </p:txBody>
      </p:sp>
    </p:spTree>
    <p:extLst>
      <p:ext uri="{BB962C8B-B14F-4D97-AF65-F5344CB8AC3E}">
        <p14:creationId xmlns:p14="http://schemas.microsoft.com/office/powerpoint/2010/main" val="12073148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4922" y="188640"/>
            <a:ext cx="8491428" cy="923330"/>
          </a:xfrm>
          <a:prstGeom prst="rect">
            <a:avLst/>
          </a:prstGeom>
          <a:noFill/>
        </p:spPr>
        <p:txBody>
          <a:bodyPr wrap="none" lIns="91440" tIns="45720" rIns="91440" bIns="45720">
            <a:spAutoFit/>
          </a:bodyPr>
          <a:lstStyle/>
          <a:p>
            <a:pPr algn="ctr"/>
            <a:r>
              <a:rPr lang="en-MY"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Components </a:t>
            </a:r>
            <a:r>
              <a:rPr lang="en-MY" sz="5400" dirty="0">
                <a:ln w="18415" cmpd="sng">
                  <a:solidFill>
                    <a:srgbClr val="FFFFFF"/>
                  </a:solidFill>
                  <a:prstDash val="solid"/>
                </a:ln>
                <a:solidFill>
                  <a:srgbClr val="FFFFFF"/>
                </a:solidFill>
                <a:effectLst>
                  <a:outerShdw blurRad="63500" dir="3600000" algn="tl" rotWithShape="0">
                    <a:srgbClr val="000000">
                      <a:alpha val="70000"/>
                    </a:srgbClr>
                  </a:outerShdw>
                </a:effectLst>
              </a:rPr>
              <a:t>of networking</a:t>
            </a:r>
          </a:p>
        </p:txBody>
      </p:sp>
      <p:sp>
        <p:nvSpPr>
          <p:cNvPr id="5" name="Rectangle 4"/>
          <p:cNvSpPr/>
          <p:nvPr/>
        </p:nvSpPr>
        <p:spPr>
          <a:xfrm>
            <a:off x="-50800" y="1028343"/>
            <a:ext cx="8928992" cy="4801314"/>
          </a:xfrm>
          <a:prstGeom prst="rect">
            <a:avLst/>
          </a:prstGeom>
        </p:spPr>
        <p:txBody>
          <a:bodyPr wrap="square">
            <a:spAutoFit/>
          </a:bodyPr>
          <a:lstStyle/>
          <a:p>
            <a:r>
              <a:rPr lang="en-US" dirty="0"/>
              <a:t>•	Hubs</a:t>
            </a:r>
          </a:p>
          <a:p>
            <a:r>
              <a:rPr lang="en-US" dirty="0"/>
              <a:t>It also known as network hub. A hub is a common connection point for devices in a network. The hubs is a kind of device used to connect segments of a local area network (LAN). There are three types of hub. They are passive, intelligent and switching hub.</a:t>
            </a:r>
          </a:p>
          <a:p>
            <a:r>
              <a:rPr lang="en-US" dirty="0"/>
              <a:t>•	Switches</a:t>
            </a:r>
          </a:p>
          <a:p>
            <a:endParaRPr lang="en-US" dirty="0"/>
          </a:p>
          <a:p>
            <a:r>
              <a:rPr lang="en-US" dirty="0"/>
              <a:t>Switches for Ethernet are the most common form of network switch. It is also a kind of networking device that connects devices together on a computer network by using packet switching. Multiple data cables can be plugged into a switch to enable communication between different network devices. </a:t>
            </a:r>
          </a:p>
          <a:p>
            <a:r>
              <a:rPr lang="en-US" dirty="0"/>
              <a:t>•	Bridges</a:t>
            </a:r>
          </a:p>
          <a:p>
            <a:r>
              <a:rPr lang="en-US" dirty="0"/>
              <a:t>This device </a:t>
            </a:r>
            <a:r>
              <a:rPr lang="en-US" dirty="0" err="1"/>
              <a:t>creats</a:t>
            </a:r>
            <a:r>
              <a:rPr lang="en-US" dirty="0"/>
              <a:t> a single aggregate network from multiple network segments. This is also known as network bridging. There are four types of bridge in networking. </a:t>
            </a:r>
          </a:p>
          <a:p>
            <a:r>
              <a:rPr lang="en-US" dirty="0"/>
              <a:t>1.	Simple </a:t>
            </a:r>
          </a:p>
          <a:p>
            <a:r>
              <a:rPr lang="en-US" dirty="0"/>
              <a:t>2.	Multiple</a:t>
            </a:r>
          </a:p>
          <a:p>
            <a:r>
              <a:rPr lang="en-US" dirty="0"/>
              <a:t>3.	Learning</a:t>
            </a:r>
          </a:p>
          <a:p>
            <a:r>
              <a:rPr lang="en-US" dirty="0"/>
              <a:t>4.	Transparent</a:t>
            </a:r>
          </a:p>
        </p:txBody>
      </p:sp>
    </p:spTree>
    <p:extLst>
      <p:ext uri="{BB962C8B-B14F-4D97-AF65-F5344CB8AC3E}">
        <p14:creationId xmlns:p14="http://schemas.microsoft.com/office/powerpoint/2010/main" val="22107129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17736" y="332656"/>
            <a:ext cx="8496944" cy="5909310"/>
          </a:xfrm>
          <a:prstGeom prst="rect">
            <a:avLst/>
          </a:prstGeom>
        </p:spPr>
        <p:txBody>
          <a:bodyPr wrap="square">
            <a:spAutoFit/>
          </a:bodyPr>
          <a:lstStyle/>
          <a:p>
            <a:r>
              <a:rPr lang="en-US" dirty="0"/>
              <a:t>•	CSU/DSU</a:t>
            </a:r>
          </a:p>
          <a:p>
            <a:r>
              <a:rPr lang="en-US" dirty="0"/>
              <a:t>Channel service unit known as CSU. Data service unit known as DSU. </a:t>
            </a:r>
          </a:p>
          <a:p>
            <a:r>
              <a:rPr lang="en-US" dirty="0"/>
              <a:t> CSU is responsible for the connection of telecommunication on the other hand DSU is responsible for managing the interface with DTE.</a:t>
            </a:r>
          </a:p>
          <a:p>
            <a:r>
              <a:rPr lang="en-US" dirty="0"/>
              <a:t>•	Modem</a:t>
            </a:r>
          </a:p>
          <a:p>
            <a:r>
              <a:rPr lang="en-US" dirty="0"/>
              <a:t>A hardware device that is used to convert data. It allows the data to be transmitted from one computer to another over telephone wires. The goal of modem is to convert the data into a signal that can be decoded to reproduce the original data. The modem is classified by the maximum data they can send.</a:t>
            </a:r>
          </a:p>
          <a:p>
            <a:endParaRPr lang="en-US" dirty="0"/>
          </a:p>
          <a:p>
            <a:r>
              <a:rPr lang="en-US" dirty="0"/>
              <a:t>•	NIC</a:t>
            </a:r>
          </a:p>
          <a:p>
            <a:r>
              <a:rPr lang="en-US" dirty="0"/>
              <a:t>Network interface card is also known as network card or Ethernet card. It is an electronic device that connects a computer to a computer network. It allows a computer exchange data with a network. To get the connection network card uses protocol.</a:t>
            </a:r>
          </a:p>
          <a:p>
            <a:r>
              <a:rPr lang="en-US" dirty="0"/>
              <a:t>Ethernet card operate at different network speeds depending on the protocol standard they support. An Ethernet card does not directly support wireless networking like Wi-Fi.  But the broadband router we use in our home have the necessary technology to access the Wi-Fi for Ethernet card.</a:t>
            </a:r>
          </a:p>
          <a:p>
            <a:r>
              <a:rPr lang="en-US" dirty="0"/>
              <a:t>Old Ethernet card offers the speed of 10 mbps maximum while modern Ethernet card offers 1000 mbps. </a:t>
            </a:r>
          </a:p>
        </p:txBody>
      </p:sp>
    </p:spTree>
    <p:extLst>
      <p:ext uri="{BB962C8B-B14F-4D97-AF65-F5344CB8AC3E}">
        <p14:creationId xmlns:p14="http://schemas.microsoft.com/office/powerpoint/2010/main" val="30900249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79634" y="404664"/>
            <a:ext cx="184730" cy="923330"/>
          </a:xfrm>
          <a:prstGeom prst="rect">
            <a:avLst/>
          </a:prstGeom>
          <a:noFill/>
        </p:spPr>
        <p:txBody>
          <a:bodyPr wrap="none" lIns="91440" tIns="45720" rIns="91440" bIns="45720">
            <a:spAutoFit/>
          </a:bodyPr>
          <a:lstStyle/>
          <a:p>
            <a:pPr algn="ct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68944" y="0"/>
            <a:ext cx="5219056" cy="1028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45" y="0"/>
            <a:ext cx="925252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79512" y="397798"/>
            <a:ext cx="4929555" cy="584775"/>
          </a:xfrm>
          <a:prstGeom prst="rect">
            <a:avLst/>
          </a:prstGeom>
        </p:spPr>
        <p:txBody>
          <a:bodyPr wrap="none">
            <a:spAutoFit/>
          </a:bodyPr>
          <a:lstStyle/>
          <a:p>
            <a:r>
              <a:rPr lang="en-MY" sz="3200" b="1" dirty="0">
                <a:ln w="1905"/>
                <a:solidFill>
                  <a:schemeClr val="accent1">
                    <a:lumMod val="75000"/>
                  </a:schemeClr>
                </a:solidFill>
                <a:effectLst>
                  <a:innerShdw blurRad="69850" dist="43180" dir="5400000">
                    <a:srgbClr val="000000">
                      <a:alpha val="65000"/>
                    </a:srgbClr>
                  </a:innerShdw>
                </a:effectLst>
              </a:rPr>
              <a:t>OPERATING SYSTEM</a:t>
            </a:r>
          </a:p>
        </p:txBody>
      </p:sp>
      <p:sp>
        <p:nvSpPr>
          <p:cNvPr id="7" name="Rectangle 6"/>
          <p:cNvSpPr/>
          <p:nvPr/>
        </p:nvSpPr>
        <p:spPr>
          <a:xfrm>
            <a:off x="179512" y="1196752"/>
            <a:ext cx="8496944" cy="1754326"/>
          </a:xfrm>
          <a:prstGeom prst="rect">
            <a:avLst/>
          </a:prstGeom>
        </p:spPr>
        <p:txBody>
          <a:bodyPr wrap="square">
            <a:spAutoFit/>
          </a:bodyPr>
          <a:lstStyle/>
          <a:p>
            <a:r>
              <a:rPr lang="en-US" dirty="0"/>
              <a:t>An operating system (OS) is the program that, after being initially loaded into the computer by a boot program, manages all the other programs in a computer. </a:t>
            </a:r>
          </a:p>
          <a:p>
            <a:endParaRPr lang="en-US" dirty="0"/>
          </a:p>
          <a:p>
            <a:r>
              <a:rPr lang="en-US" dirty="0"/>
              <a:t>The other programs are called applications or application programs. The application programs make use of the operating system by making requests for services through a defined application program interface (API).</a:t>
            </a:r>
          </a:p>
        </p:txBody>
      </p:sp>
      <p:sp>
        <p:nvSpPr>
          <p:cNvPr id="10" name="Rectangle 9"/>
          <p:cNvSpPr/>
          <p:nvPr/>
        </p:nvSpPr>
        <p:spPr>
          <a:xfrm>
            <a:off x="0" y="3136612"/>
            <a:ext cx="8316416" cy="584775"/>
          </a:xfrm>
          <a:prstGeom prst="rect">
            <a:avLst/>
          </a:prstGeom>
          <a:noFill/>
        </p:spPr>
        <p:txBody>
          <a:bodyPr wrap="square" lIns="91440" tIns="45720" rIns="91440" bIns="45720">
            <a:spAutoFit/>
          </a:bodyPr>
          <a:lstStyle/>
          <a:p>
            <a:pPr algn="ctr"/>
            <a:r>
              <a:rPr lang="en-US" sz="3200" b="1" cap="none" spc="0" dirty="0">
                <a:ln w="1905"/>
                <a:solidFill>
                  <a:schemeClr val="accent1">
                    <a:lumMod val="75000"/>
                  </a:schemeClr>
                </a:solidFill>
                <a:effectLst>
                  <a:innerShdw blurRad="69850" dist="43180" dir="5400000">
                    <a:srgbClr val="000000">
                      <a:alpha val="65000"/>
                    </a:srgbClr>
                  </a:innerShdw>
                </a:effectLst>
              </a:rPr>
              <a:t>A Software Platform for Applications</a:t>
            </a:r>
            <a:endParaRPr lang="en-MY" sz="3200" b="1" cap="none" spc="0" dirty="0">
              <a:ln w="1905"/>
              <a:solidFill>
                <a:schemeClr val="accent1">
                  <a:lumMod val="75000"/>
                </a:schemeClr>
              </a:solidFill>
              <a:effectLst>
                <a:innerShdw blurRad="69850" dist="43180" dir="5400000">
                  <a:srgbClr val="000000">
                    <a:alpha val="65000"/>
                  </a:srgbClr>
                </a:innerShdw>
              </a:effectLst>
            </a:endParaRPr>
          </a:p>
        </p:txBody>
      </p:sp>
      <p:sp>
        <p:nvSpPr>
          <p:cNvPr id="11" name="Rectangle 10"/>
          <p:cNvSpPr/>
          <p:nvPr/>
        </p:nvSpPr>
        <p:spPr>
          <a:xfrm>
            <a:off x="179512" y="3552110"/>
            <a:ext cx="5832648" cy="2585323"/>
          </a:xfrm>
          <a:prstGeom prst="rect">
            <a:avLst/>
          </a:prstGeom>
        </p:spPr>
        <p:txBody>
          <a:bodyPr wrap="square">
            <a:spAutoFit/>
          </a:bodyPr>
          <a:lstStyle/>
          <a:p>
            <a:r>
              <a:rPr lang="en-US" dirty="0"/>
              <a:t>Operating systems provide a software platform on top of which other programs, called application programs, can run. The application programs must be written to run on top of a particular operating system</a:t>
            </a:r>
            <a:r>
              <a:rPr lang="en-US" dirty="0" smtClean="0"/>
              <a:t>.</a:t>
            </a:r>
          </a:p>
          <a:p>
            <a:endParaRPr lang="en-US" dirty="0"/>
          </a:p>
          <a:p>
            <a:r>
              <a:rPr lang="en-US" dirty="0" smtClean="0"/>
              <a:t> </a:t>
            </a:r>
            <a:r>
              <a:rPr lang="en-US" dirty="0"/>
              <a:t>Your choice of operating system, therefore, determines to a great extent the applications you can run. For PCs, the most popular operating systems are DOS, OS/2, and Windows, but others are available, such as Linux.</a:t>
            </a:r>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3797112"/>
            <a:ext cx="3087598" cy="2340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607869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303</TotalTime>
  <Words>1222</Words>
  <Application>Microsoft Office PowerPoint</Application>
  <PresentationFormat>On-screen Show (4:3)</PresentationFormat>
  <Paragraphs>135</Paragraphs>
  <Slides>14</Slides>
  <Notes>1</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Oriel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HP</cp:lastModifiedBy>
  <cp:revision>27</cp:revision>
  <dcterms:created xsi:type="dcterms:W3CDTF">2018-10-14T13:20:29Z</dcterms:created>
  <dcterms:modified xsi:type="dcterms:W3CDTF">2018-12-16T10:24:54Z</dcterms:modified>
</cp:coreProperties>
</file>