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Roboto Slab"/>
      <p:regular r:id="rId16"/>
      <p:bold r:id="rId17"/>
    </p:embeddedFont>
    <p:embeddedFont>
      <p:font typeface="Roboto"/>
      <p:regular r:id="rId18"/>
      <p:bold r:id="rId19"/>
      <p:italic r:id="rId20"/>
      <p:boldItalic r:id="rId21"/>
    </p:embeddedFont>
    <p:embeddedFont>
      <p:font typeface="Comfortaa"/>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11" Type="http://schemas.openxmlformats.org/officeDocument/2006/relationships/slide" Target="slides/slide6.xml"/><Relationship Id="rId22" Type="http://schemas.openxmlformats.org/officeDocument/2006/relationships/font" Target="fonts/Comfortaa-regular.fntdata"/><Relationship Id="rId10" Type="http://schemas.openxmlformats.org/officeDocument/2006/relationships/slide" Target="slides/slide5.xml"/><Relationship Id="rId21"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Comforta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Slab-bold.fntdata"/><Relationship Id="rId16" Type="http://schemas.openxmlformats.org/officeDocument/2006/relationships/font" Target="fonts/RobotoSlab-regular.fntdata"/><Relationship Id="rId5" Type="http://schemas.openxmlformats.org/officeDocument/2006/relationships/notesMaster" Target="notesMasters/notesMaster1.xml"/><Relationship Id="rId19" Type="http://schemas.openxmlformats.org/officeDocument/2006/relationships/font" Target="fonts/Roboto-bold.fntdata"/><Relationship Id="rId6" Type="http://schemas.openxmlformats.org/officeDocument/2006/relationships/slide" Target="slides/slide1.xml"/><Relationship Id="rId18"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HayatuNMustapHa/falsafah-pendidikan-kebangsaan-28333510" TargetMode="External"/><Relationship Id="rId3" Type="http://schemas.openxmlformats.org/officeDocument/2006/relationships/hyperlink" Target="https://core.ac.uk/download/pdf/11790042.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7962ba6c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7962ba6c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b70bfe5626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b70bfe5626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7962ba6cea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7962ba6cea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af2b39f9a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aaf2b39f9a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Budaya membaca memainkan peranan yang penting dalam memajukan sesuatu masyarakat atau negara. </a:t>
            </a:r>
            <a:endParaRPr/>
          </a:p>
          <a:p>
            <a:pPr indent="-298450" lvl="0" marL="457200" rtl="0" algn="l">
              <a:spcBef>
                <a:spcPts val="0"/>
              </a:spcBef>
              <a:spcAft>
                <a:spcPts val="0"/>
              </a:spcAft>
              <a:buSzPts val="1100"/>
              <a:buChar char="●"/>
            </a:pPr>
            <a:r>
              <a:rPr lang="en"/>
              <a:t>Hal ini kerana melalui membaca, pemikiran atau minda seseorang akan berubah dan mempengaruhi pembangunan sesebuah negara dan bangsa</a:t>
            </a:r>
            <a:endParaRPr/>
          </a:p>
          <a:p>
            <a:pPr indent="-298450" lvl="0" marL="457200" rtl="0" algn="l">
              <a:spcBef>
                <a:spcPts val="0"/>
              </a:spcBef>
              <a:spcAft>
                <a:spcPts val="0"/>
              </a:spcAft>
              <a:buSzPts val="1100"/>
              <a:buChar char="●"/>
            </a:pPr>
            <a:r>
              <a:rPr lang="en"/>
              <a:t>Namun demikian, budaya membaca dalam kalangan rakyat Malaysia masih rendah terutamanya pada era pasca-moden ini</a:t>
            </a:r>
            <a:endParaRPr/>
          </a:p>
          <a:p>
            <a:pPr indent="-298450" lvl="0" marL="457200" rtl="0" algn="l">
              <a:spcBef>
                <a:spcPts val="0"/>
              </a:spcBef>
              <a:spcAft>
                <a:spcPts val="0"/>
              </a:spcAft>
              <a:buSzPts val="1100"/>
              <a:buChar char="●"/>
            </a:pPr>
            <a:r>
              <a:rPr lang="en"/>
              <a:t>Rakyat kini lebih didedahkan dengan telefon pintar atau gajet oleh ibu bapa atau ahli keluarga sejak usia muda berbanding  membaca buku.- Ini berlaku kerana dia menganggap membaca sebagai satu aktiviti yang tidak menyeronokkan dan membosankan.</a:t>
            </a:r>
            <a:endParaRPr/>
          </a:p>
          <a:p>
            <a:pPr indent="-298450" lvl="0" marL="457200" rtl="0" algn="l">
              <a:spcBef>
                <a:spcPts val="0"/>
              </a:spcBef>
              <a:spcAft>
                <a:spcPts val="0"/>
              </a:spcAft>
              <a:buSzPts val="1100"/>
              <a:buChar char="●"/>
            </a:pPr>
            <a:r>
              <a:rPr lang="en"/>
              <a:t> - Kita tidak dapat salah teknologi, kerana teknologi sentiasa bertambah maju seiring peredaran zaman.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aaf2b39f9a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aaf2b39f9a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aaf2b39f9a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aaf2b39f9a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aaf2b39f9a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aaf2b39f9a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https://www.slideshare.net/HayatuNMustapHa/falsafah-pendidikan-kebangsaan-28333510</a:t>
            </a:r>
            <a:endParaRPr/>
          </a:p>
          <a:p>
            <a:pPr indent="0" lvl="0" marL="0" rtl="0" algn="l">
              <a:spcBef>
                <a:spcPts val="0"/>
              </a:spcBef>
              <a:spcAft>
                <a:spcPts val="0"/>
              </a:spcAft>
              <a:buNone/>
            </a:pPr>
            <a:r>
              <a:rPr lang="en" u="sng">
                <a:solidFill>
                  <a:schemeClr val="hlink"/>
                </a:solidFill>
                <a:hlinkClick r:id="rId3"/>
              </a:rPr>
              <a:t>https://core.ac.uk/download/pdf/11790042.pdf</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aaf2b39f9a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aaf2b39f9a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Individu - mula membaca buku kegemaran terlebih dahulu (berkembang dan mula berjinak dalam genre buku lain)</a:t>
            </a:r>
            <a:endParaRPr/>
          </a:p>
          <a:p>
            <a:pPr indent="-298450" lvl="0" marL="457200" rtl="0" algn="l">
              <a:spcBef>
                <a:spcPts val="0"/>
              </a:spcBef>
              <a:spcAft>
                <a:spcPts val="0"/>
              </a:spcAft>
              <a:buSzPts val="1100"/>
              <a:buAutoNum type="arabicPeriod"/>
            </a:pPr>
            <a:r>
              <a:rPr lang="en"/>
              <a:t>Ibu bapa - kanak2 mudah dibentuk akhlaknya dan menanam budaya membaca menjadi suatu praktikal</a:t>
            </a:r>
            <a:endParaRPr/>
          </a:p>
          <a:p>
            <a:pPr indent="-298450" lvl="0" marL="457200" rtl="0" algn="l">
              <a:spcBef>
                <a:spcPts val="0"/>
              </a:spcBef>
              <a:spcAft>
                <a:spcPts val="0"/>
              </a:spcAft>
              <a:buSzPts val="1100"/>
              <a:buAutoNum type="arabicPeriod"/>
            </a:pPr>
            <a:r>
              <a:rPr lang="en"/>
              <a:t>Masyarakat - jualan murah menarik perhatian individu yg kurang membaca</a:t>
            </a:r>
            <a:endParaRPr/>
          </a:p>
          <a:p>
            <a:pPr indent="-298450" lvl="0" marL="457200" rtl="0" algn="l">
              <a:spcBef>
                <a:spcPts val="0"/>
              </a:spcBef>
              <a:spcAft>
                <a:spcPts val="0"/>
              </a:spcAft>
              <a:buSzPts val="1100"/>
              <a:buAutoNum type="arabicPeriod"/>
            </a:pPr>
            <a:r>
              <a:rPr lang="en"/>
              <a:t>Pendidikan - mengumpul pelajar untuk bersama-sama membaca selama satu jam.</a:t>
            </a:r>
            <a:endParaRPr/>
          </a:p>
          <a:p>
            <a:pPr indent="-298450" lvl="0" marL="457200" rtl="0" algn="l">
              <a:spcBef>
                <a:spcPts val="0"/>
              </a:spcBef>
              <a:spcAft>
                <a:spcPts val="0"/>
              </a:spcAft>
              <a:buSzPts val="1100"/>
              <a:buAutoNum type="arabicPeriod"/>
            </a:pPr>
            <a:r>
              <a:rPr lang="en"/>
              <a:t>Kerajaan - penganjuran meriah dengan memberi kupon kepada pelajar tatkala membeli buku..</a:t>
            </a:r>
            <a:endParaRPr/>
          </a:p>
          <a:p>
            <a:pPr indent="-298450" lvl="0" marL="457200" rtl="0" algn="l">
              <a:spcBef>
                <a:spcPts val="0"/>
              </a:spcBef>
              <a:spcAft>
                <a:spcPts val="0"/>
              </a:spcAft>
              <a:buSzPts val="1100"/>
              <a:buChar char="-"/>
            </a:pPr>
            <a:r>
              <a:rPr lang="en"/>
              <a:t>Ramai beranggap profession literatur ini tidak mendatangkan untung di msia</a:t>
            </a:r>
            <a:endParaRPr/>
          </a:p>
          <a:p>
            <a:pPr indent="-298450" lvl="0" marL="457200" rtl="0" algn="l">
              <a:spcBef>
                <a:spcPts val="0"/>
              </a:spcBef>
              <a:spcAft>
                <a:spcPts val="0"/>
              </a:spcAft>
              <a:buSzPts val="1100"/>
              <a:buChar char="-"/>
            </a:pPr>
            <a:r>
              <a:rPr lang="en"/>
              <a:t>Membuka peluang pekerjaan *mengurangkan kadar pengangguran</a:t>
            </a:r>
            <a:endParaRPr/>
          </a:p>
          <a:p>
            <a:pPr indent="-298450" lvl="0" marL="914400" rtl="0" algn="l">
              <a:spcBef>
                <a:spcPts val="0"/>
              </a:spcBef>
              <a:spcAft>
                <a:spcPts val="0"/>
              </a:spcAft>
              <a:buSzPts val="1100"/>
              <a:buChar char="-"/>
            </a:pPr>
            <a:r>
              <a:rPr lang="en"/>
              <a:t>Ramai pihak akn berminat untk berjinak dalam bidang seni penulisan</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aaf2b39f9a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aaf2b39f9a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9" name="Shape 59"/>
        <p:cNvGrpSpPr/>
        <p:nvPr/>
      </p:nvGrpSpPr>
      <p:grpSpPr>
        <a:xfrm>
          <a:off x="0" y="0"/>
          <a:ext cx="0" cy="0"/>
          <a:chOff x="0" y="0"/>
          <a:chExt cx="0" cy="0"/>
        </a:xfrm>
      </p:grpSpPr>
      <p:sp>
        <p:nvSpPr>
          <p:cNvPr id="60" name="Google Shape;60;p1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13"/>
          <p:cNvGrpSpPr/>
          <p:nvPr/>
        </p:nvGrpSpPr>
        <p:grpSpPr>
          <a:xfrm>
            <a:off x="0" y="0"/>
            <a:ext cx="9144153" cy="5143624"/>
            <a:chOff x="-77" y="25"/>
            <a:chExt cx="9144153" cy="5143624"/>
          </a:xfrm>
        </p:grpSpPr>
        <p:sp>
          <p:nvSpPr>
            <p:cNvPr id="62" name="Google Shape;62;p13"/>
            <p:cNvSpPr/>
            <p:nvPr/>
          </p:nvSpPr>
          <p:spPr>
            <a:xfrm rot="-5400000">
              <a:off x="-47653"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rot="-5400000">
              <a:off x="-47653"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rot="-5400000">
              <a:off x="-47653"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rot="-5400000">
              <a:off x="-47653"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rot="-5400000">
              <a:off x="-47653"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rot="5400000">
              <a:off x="714198"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rot="-5400000">
              <a:off x="714322"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714198"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714322"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rot="5400000">
              <a:off x="714198"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rot="-5400000">
              <a:off x="714322"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rot="5400000">
              <a:off x="714198"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rot="5400000">
              <a:off x="714198"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rot="-5400000">
              <a:off x="714322"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rot="5400000">
              <a:off x="714198"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rot="-5400000">
              <a:off x="714322"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rot="5400000">
              <a:off x="1476173"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rot="-5400000">
              <a:off x="1476296"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rot="5400000">
              <a:off x="1476173"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rot="-5400000">
              <a:off x="1476296"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rot="5400000">
              <a:off x="1476173"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rot="-5400000">
              <a:off x="1476296"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rot="5400000">
              <a:off x="1476173"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rot="5400000">
              <a:off x="1476173"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rot="-5400000">
              <a:off x="1476296"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rot="5400000">
              <a:off x="1476173"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rot="-5400000">
              <a:off x="1476296"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rot="5400000">
              <a:off x="2238147"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rot="-5400000">
              <a:off x="2238271"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rot="5400000">
              <a:off x="2238147"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rot="-5400000">
              <a:off x="2238271"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rot="5400000">
              <a:off x="2238147"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rot="-5400000">
              <a:off x="2238271"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rot="5400000">
              <a:off x="2238147"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rot="5400000">
              <a:off x="2238147"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rot="-5400000">
              <a:off x="2238271"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rot="5400000">
              <a:off x="2238147"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rot="-5400000">
              <a:off x="2238271"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rot="5400000">
              <a:off x="3000173"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rot="-5400000">
              <a:off x="3000297"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rot="5400000">
              <a:off x="3000173"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rot="-5400000">
              <a:off x="3000297"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rot="5400000">
              <a:off x="3000173"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rot="-5400000">
              <a:off x="3000297"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rot="5400000">
              <a:off x="3000173"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5400000">
              <a:off x="3000173"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5400000">
              <a:off x="3000297"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rot="5400000">
              <a:off x="3000173"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5400000">
              <a:off x="3000297"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rot="5400000">
              <a:off x="3762251"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rot="-5400000">
              <a:off x="3762374"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rot="5400000">
              <a:off x="3762251"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rot="-5400000">
              <a:off x="3762374"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rot="5400000">
              <a:off x="3762251"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rot="-5400000">
              <a:off x="3762374"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rot="5400000">
              <a:off x="3762251"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rot="5400000">
              <a:off x="3762251"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rot="-5400000">
              <a:off x="3762374"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rot="5400000">
              <a:off x="3762251"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rot="-5400000">
              <a:off x="3762374"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rot="5400000">
              <a:off x="-47777"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rot="5400000">
              <a:off x="-47777"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rot="5400000">
              <a:off x="-47777"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rot="5400000">
              <a:off x="-47777"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rot="-5400000">
              <a:off x="166697"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rot="5400000">
              <a:off x="-47777"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rot="5400000">
              <a:off x="-47777"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flipH="1" rot="-5400000">
              <a:off x="166697"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rot="-5400000">
              <a:off x="928672"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flipH="1" rot="-5400000">
              <a:off x="928672"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rot="-5400000">
              <a:off x="1690646"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flipH="1" rot="-5400000">
              <a:off x="1690646"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rot="-5400000">
              <a:off x="2452621"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flipH="1" rot="-5400000">
              <a:off x="2452621"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rot="-5400000">
              <a:off x="3214647"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flipH="1" rot="-5400000">
              <a:off x="3214647"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rot="-5400000">
              <a:off x="3976724"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flipH="1" rot="-5400000">
              <a:off x="3976724"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rot="-5400000">
              <a:off x="4524349"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rot="-5400000">
              <a:off x="4524349"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rot="-5400000">
              <a:off x="4524349"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rot="-5400000">
              <a:off x="4524349"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rot="-5400000">
              <a:off x="4524349"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rot="5400000">
              <a:off x="5286200"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rot="-5400000">
              <a:off x="5286324"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rot="5400000">
              <a:off x="5286200"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rot="-5400000">
              <a:off x="5286324"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rot="5400000">
              <a:off x="5286200"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rot="-5400000">
              <a:off x="5286324"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rot="5400000">
              <a:off x="5286200"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rot="5400000">
              <a:off x="5286200"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rot="-5400000">
              <a:off x="5286324"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rot="5400000">
              <a:off x="5286200"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rot="-5400000">
              <a:off x="5286324"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rot="5400000">
              <a:off x="6048175"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rot="-5400000">
              <a:off x="6048298"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rot="5400000">
              <a:off x="6048175"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rot="-5400000">
              <a:off x="6048298"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rot="5400000">
              <a:off x="6048175"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rot="-5400000">
              <a:off x="6048298"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rot="5400000">
              <a:off x="6048175"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rot="5400000">
              <a:off x="6048175"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rot="-5400000">
              <a:off x="6048298"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rot="5400000">
              <a:off x="6048175"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rot="-5400000">
              <a:off x="6048298"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rot="5400000">
              <a:off x="6810149"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rot="-5400000">
              <a:off x="6810273"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rot="5400000">
              <a:off x="6810149"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rot="-5400000">
              <a:off x="6810273"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rot="5400000">
              <a:off x="6810149"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rot="-5400000">
              <a:off x="6810273"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rot="5400000">
              <a:off x="6810149"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rot="5400000">
              <a:off x="6810149"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rot="-5400000">
              <a:off x="6810273"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rot="5400000">
              <a:off x="6810149"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rot="-5400000">
              <a:off x="6810273"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rot="5400000">
              <a:off x="7572175"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rot="-5400000">
              <a:off x="7572299"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rot="5400000">
              <a:off x="7572175"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rot="-5400000">
              <a:off x="7572299"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rot="5400000">
              <a:off x="7572175"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rot="-5400000">
              <a:off x="7572299"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rot="5400000">
              <a:off x="7572175"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rot="5400000">
              <a:off x="7572175"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rot="-5400000">
              <a:off x="7572299"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rot="5400000">
              <a:off x="7572175"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rot="-5400000">
              <a:off x="7572299"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rot="5400000">
              <a:off x="8334253"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rot="-5400000">
              <a:off x="8334377"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rot="5400000">
              <a:off x="8334253"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rot="-5400000">
              <a:off x="8334377"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p:nvPr/>
          </p:nvSpPr>
          <p:spPr>
            <a:xfrm rot="5400000">
              <a:off x="8334253"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rot="-5400000">
              <a:off x="8334377"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rot="5400000">
              <a:off x="8334253"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rot="5400000">
              <a:off x="8334253"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rot="-5400000">
              <a:off x="8334377"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rot="5400000">
              <a:off x="8334253"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rot="-5400000">
              <a:off x="8334377"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p:nvPr/>
          </p:nvSpPr>
          <p:spPr>
            <a:xfrm rot="5400000">
              <a:off x="4524225"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rot="5400000">
              <a:off x="4524225"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rot="5400000">
              <a:off x="4524225"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p:nvPr/>
          </p:nvSpPr>
          <p:spPr>
            <a:xfrm rot="5400000">
              <a:off x="4524225"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p:nvPr/>
          </p:nvSpPr>
          <p:spPr>
            <a:xfrm rot="-5400000">
              <a:off x="4738699"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
            <p:cNvSpPr/>
            <p:nvPr/>
          </p:nvSpPr>
          <p:spPr>
            <a:xfrm rot="5400000">
              <a:off x="4524225"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rot="5400000">
              <a:off x="4524225"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rot="-5400000">
              <a:off x="4738699"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p:nvPr/>
          </p:nvSpPr>
          <p:spPr>
            <a:xfrm rot="-5400000">
              <a:off x="5500674"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p:nvPr/>
          </p:nvSpPr>
          <p:spPr>
            <a:xfrm flipH="1" rot="-5400000">
              <a:off x="5500674"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p:nvPr/>
          </p:nvSpPr>
          <p:spPr>
            <a:xfrm rot="-5400000">
              <a:off x="6262648"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flipH="1" rot="-5400000">
              <a:off x="6262648"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rot="-5400000">
              <a:off x="7024623"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3"/>
            <p:cNvSpPr/>
            <p:nvPr/>
          </p:nvSpPr>
          <p:spPr>
            <a:xfrm flipH="1" rot="-5400000">
              <a:off x="7024623"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p:nvPr/>
          </p:nvSpPr>
          <p:spPr>
            <a:xfrm rot="-5400000">
              <a:off x="7786649"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flipH="1" rot="-5400000">
              <a:off x="7786649"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rot="-5400000">
              <a:off x="8548727"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p:nvPr/>
          </p:nvSpPr>
          <p:spPr>
            <a:xfrm flipH="1" rot="-5400000">
              <a:off x="8548727"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13"/>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3"/>
          <p:cNvSpPr txBox="1"/>
          <p:nvPr>
            <p:ph type="title"/>
          </p:nvPr>
        </p:nvSpPr>
        <p:spPr>
          <a:xfrm>
            <a:off x="1885350" y="1897113"/>
            <a:ext cx="5373300" cy="13494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None/>
              <a:defRPr b="1" sz="3200">
                <a:solidFill>
                  <a:srgbClr val="212121"/>
                </a:solidFill>
              </a:defRPr>
            </a:lvl1pPr>
            <a:lvl2pPr lvl="1" algn="ctr">
              <a:lnSpc>
                <a:spcPct val="100000"/>
              </a:lnSpc>
              <a:spcBef>
                <a:spcPts val="0"/>
              </a:spcBef>
              <a:spcAft>
                <a:spcPts val="0"/>
              </a:spcAft>
              <a:buNone/>
              <a:defRPr b="1" sz="3200">
                <a:solidFill>
                  <a:srgbClr val="212121"/>
                </a:solidFill>
              </a:defRPr>
            </a:lvl2pPr>
            <a:lvl3pPr lvl="2" algn="ctr">
              <a:lnSpc>
                <a:spcPct val="100000"/>
              </a:lnSpc>
              <a:spcBef>
                <a:spcPts val="0"/>
              </a:spcBef>
              <a:spcAft>
                <a:spcPts val="0"/>
              </a:spcAft>
              <a:buNone/>
              <a:defRPr b="1" sz="3200">
                <a:solidFill>
                  <a:srgbClr val="212121"/>
                </a:solidFill>
              </a:defRPr>
            </a:lvl3pPr>
            <a:lvl4pPr lvl="3" algn="ctr">
              <a:lnSpc>
                <a:spcPct val="100000"/>
              </a:lnSpc>
              <a:spcBef>
                <a:spcPts val="0"/>
              </a:spcBef>
              <a:spcAft>
                <a:spcPts val="0"/>
              </a:spcAft>
              <a:buNone/>
              <a:defRPr b="1" sz="3200">
                <a:solidFill>
                  <a:srgbClr val="212121"/>
                </a:solidFill>
              </a:defRPr>
            </a:lvl4pPr>
            <a:lvl5pPr lvl="4" algn="ctr">
              <a:lnSpc>
                <a:spcPct val="100000"/>
              </a:lnSpc>
              <a:spcBef>
                <a:spcPts val="0"/>
              </a:spcBef>
              <a:spcAft>
                <a:spcPts val="0"/>
              </a:spcAft>
              <a:buNone/>
              <a:defRPr b="1" sz="3200">
                <a:solidFill>
                  <a:srgbClr val="212121"/>
                </a:solidFill>
              </a:defRPr>
            </a:lvl5pPr>
            <a:lvl6pPr lvl="5" algn="ctr">
              <a:lnSpc>
                <a:spcPct val="100000"/>
              </a:lnSpc>
              <a:spcBef>
                <a:spcPts val="0"/>
              </a:spcBef>
              <a:spcAft>
                <a:spcPts val="0"/>
              </a:spcAft>
              <a:buNone/>
              <a:defRPr b="1" sz="3200">
                <a:solidFill>
                  <a:srgbClr val="212121"/>
                </a:solidFill>
              </a:defRPr>
            </a:lvl6pPr>
            <a:lvl7pPr lvl="6" algn="ctr">
              <a:lnSpc>
                <a:spcPct val="100000"/>
              </a:lnSpc>
              <a:spcBef>
                <a:spcPts val="0"/>
              </a:spcBef>
              <a:spcAft>
                <a:spcPts val="0"/>
              </a:spcAft>
              <a:buNone/>
              <a:defRPr b="1" sz="3200">
                <a:solidFill>
                  <a:srgbClr val="212121"/>
                </a:solidFill>
              </a:defRPr>
            </a:lvl7pPr>
            <a:lvl8pPr lvl="7" algn="ctr">
              <a:lnSpc>
                <a:spcPct val="100000"/>
              </a:lnSpc>
              <a:spcBef>
                <a:spcPts val="0"/>
              </a:spcBef>
              <a:spcAft>
                <a:spcPts val="0"/>
              </a:spcAft>
              <a:buNone/>
              <a:defRPr b="1" sz="3200">
                <a:solidFill>
                  <a:srgbClr val="212121"/>
                </a:solidFill>
              </a:defRPr>
            </a:lvl8pPr>
            <a:lvl9pPr lvl="8" algn="ctr">
              <a:lnSpc>
                <a:spcPct val="100000"/>
              </a:lnSpc>
              <a:spcBef>
                <a:spcPts val="0"/>
              </a:spcBef>
              <a:spcAft>
                <a:spcPts val="0"/>
              </a:spcAft>
              <a:buNone/>
              <a:defRPr b="1" sz="3200">
                <a:solidFill>
                  <a:srgbClr val="212121"/>
                </a:solidFill>
              </a:defRPr>
            </a:lvl9pPr>
          </a:lstStyle>
          <a:p/>
        </p:txBody>
      </p:sp>
      <p:sp>
        <p:nvSpPr>
          <p:cNvPr id="220" name="Google Shape;220;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4"/>
          <p:cNvSpPr txBox="1"/>
          <p:nvPr>
            <p:ph type="ctrTitle"/>
          </p:nvPr>
        </p:nvSpPr>
        <p:spPr>
          <a:xfrm>
            <a:off x="598100" y="1210877"/>
            <a:ext cx="8167200" cy="1403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BUDAYA MEMBACA DI ERA PASCA-MODEN</a:t>
            </a:r>
            <a:endParaRPr/>
          </a:p>
        </p:txBody>
      </p:sp>
      <p:sp>
        <p:nvSpPr>
          <p:cNvPr id="226" name="Google Shape;226;p14"/>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UHIS 1022 SEKSYEN 75 KUMPULAN 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3"/>
          <p:cNvSpPr txBox="1"/>
          <p:nvPr>
            <p:ph type="title"/>
          </p:nvPr>
        </p:nvSpPr>
        <p:spPr>
          <a:xfrm>
            <a:off x="1885350" y="1897113"/>
            <a:ext cx="5373300" cy="6771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t>Terima Kasih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5"/>
          <p:cNvSpPr txBox="1"/>
          <p:nvPr/>
        </p:nvSpPr>
        <p:spPr>
          <a:xfrm>
            <a:off x="60700" y="117900"/>
            <a:ext cx="3818400" cy="477000"/>
          </a:xfrm>
          <a:prstGeom prst="rect">
            <a:avLst/>
          </a:prstGeom>
          <a:solidFill>
            <a:srgbClr val="FF99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Trebuchet MS"/>
                <a:ea typeface="Trebuchet MS"/>
                <a:cs typeface="Trebuchet MS"/>
                <a:sym typeface="Trebuchet MS"/>
              </a:rPr>
              <a:t>SENARAI AHLI KUMPULAN</a:t>
            </a:r>
            <a:endParaRPr sz="1900">
              <a:latin typeface="Trebuchet MS"/>
              <a:ea typeface="Trebuchet MS"/>
              <a:cs typeface="Trebuchet MS"/>
              <a:sym typeface="Trebuchet MS"/>
            </a:endParaRPr>
          </a:p>
        </p:txBody>
      </p:sp>
      <p:sp>
        <p:nvSpPr>
          <p:cNvPr id="232" name="Google Shape;232;p15"/>
          <p:cNvSpPr txBox="1"/>
          <p:nvPr/>
        </p:nvSpPr>
        <p:spPr>
          <a:xfrm>
            <a:off x="439250" y="1957800"/>
            <a:ext cx="2400300" cy="8118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 sz="1100">
                <a:solidFill>
                  <a:srgbClr val="FFFFFF"/>
                </a:solidFill>
                <a:latin typeface="Comfortaa"/>
                <a:ea typeface="Comfortaa"/>
                <a:cs typeface="Comfortaa"/>
                <a:sym typeface="Comfortaa"/>
              </a:rPr>
              <a:t>NUR AZIZAH BINTI MOHAMMAD MOKHTAR </a:t>
            </a:r>
            <a:endParaRPr sz="1100">
              <a:solidFill>
                <a:srgbClr val="FFFFFF"/>
              </a:solidFill>
              <a:latin typeface="Comfortaa"/>
              <a:ea typeface="Comfortaa"/>
              <a:cs typeface="Comfortaa"/>
              <a:sym typeface="Comfortaa"/>
            </a:endParaRPr>
          </a:p>
          <a:p>
            <a:pPr indent="0" lvl="0" marL="0" rtl="0" algn="ctr">
              <a:lnSpc>
                <a:spcPct val="120000"/>
              </a:lnSpc>
              <a:spcBef>
                <a:spcPts val="400"/>
              </a:spcBef>
              <a:spcAft>
                <a:spcPts val="400"/>
              </a:spcAft>
              <a:buNone/>
            </a:pPr>
            <a:r>
              <a:rPr b="1" lang="en" sz="1100">
                <a:solidFill>
                  <a:srgbClr val="FFFFFF"/>
                </a:solidFill>
                <a:latin typeface="Comfortaa"/>
                <a:ea typeface="Comfortaa"/>
                <a:cs typeface="Comfortaa"/>
                <a:sym typeface="Comfortaa"/>
              </a:rPr>
              <a:t>A17KM0351</a:t>
            </a:r>
            <a:endParaRPr b="1" sz="1100">
              <a:latin typeface="Roboto"/>
              <a:ea typeface="Roboto"/>
              <a:cs typeface="Roboto"/>
              <a:sym typeface="Roboto"/>
            </a:endParaRPr>
          </a:p>
        </p:txBody>
      </p:sp>
      <p:sp>
        <p:nvSpPr>
          <p:cNvPr id="233" name="Google Shape;233;p15"/>
          <p:cNvSpPr txBox="1"/>
          <p:nvPr/>
        </p:nvSpPr>
        <p:spPr>
          <a:xfrm>
            <a:off x="6235925" y="1932750"/>
            <a:ext cx="23613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Comfortaa"/>
                <a:ea typeface="Comfortaa"/>
                <a:cs typeface="Comfortaa"/>
                <a:sym typeface="Comfortaa"/>
              </a:rPr>
              <a:t>ADAM HAQIEM BIN ABD.RAHIM</a:t>
            </a:r>
            <a:endParaRPr sz="11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sz="1100">
              <a:solidFill>
                <a:srgbClr val="FFFFFF"/>
              </a:solidFill>
              <a:latin typeface="Comfortaa"/>
              <a:ea typeface="Comfortaa"/>
              <a:cs typeface="Comfortaa"/>
              <a:sym typeface="Comfortaa"/>
            </a:endParaRPr>
          </a:p>
          <a:p>
            <a:pPr indent="0" lvl="0" marL="0" rtl="0" algn="ctr">
              <a:spcBef>
                <a:spcPts val="0"/>
              </a:spcBef>
              <a:spcAft>
                <a:spcPts val="0"/>
              </a:spcAft>
              <a:buNone/>
            </a:pPr>
            <a:r>
              <a:rPr b="1" lang="en" sz="1100">
                <a:solidFill>
                  <a:srgbClr val="FFFFFF"/>
                </a:solidFill>
                <a:latin typeface="Comfortaa"/>
                <a:ea typeface="Comfortaa"/>
                <a:cs typeface="Comfortaa"/>
                <a:sym typeface="Comfortaa"/>
              </a:rPr>
              <a:t>A20EC0002</a:t>
            </a:r>
            <a:endParaRPr b="1" sz="1100">
              <a:solidFill>
                <a:srgbClr val="FFFFFF"/>
              </a:solidFill>
              <a:latin typeface="Comfortaa"/>
              <a:ea typeface="Comfortaa"/>
              <a:cs typeface="Comfortaa"/>
              <a:sym typeface="Comfortaa"/>
            </a:endParaRPr>
          </a:p>
        </p:txBody>
      </p:sp>
      <p:sp>
        <p:nvSpPr>
          <p:cNvPr id="234" name="Google Shape;234;p15"/>
          <p:cNvSpPr txBox="1"/>
          <p:nvPr/>
        </p:nvSpPr>
        <p:spPr>
          <a:xfrm>
            <a:off x="358850" y="4093000"/>
            <a:ext cx="25611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Comfortaa"/>
                <a:ea typeface="Comfortaa"/>
                <a:cs typeface="Comfortaa"/>
                <a:sym typeface="Comfortaa"/>
              </a:rPr>
              <a:t>BRENDAN DYLAN GAMPA ANAK JOSEPH DUSIT@DUSIT</a:t>
            </a:r>
            <a:endParaRPr sz="11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sz="1100">
              <a:solidFill>
                <a:srgbClr val="FFFFFF"/>
              </a:solidFill>
              <a:latin typeface="Comfortaa"/>
              <a:ea typeface="Comfortaa"/>
              <a:cs typeface="Comfortaa"/>
              <a:sym typeface="Comfortaa"/>
            </a:endParaRPr>
          </a:p>
          <a:p>
            <a:pPr indent="0" lvl="0" marL="0" rtl="0" algn="ctr">
              <a:spcBef>
                <a:spcPts val="0"/>
              </a:spcBef>
              <a:spcAft>
                <a:spcPts val="0"/>
              </a:spcAft>
              <a:buNone/>
            </a:pPr>
            <a:r>
              <a:rPr b="1" lang="en" sz="1100">
                <a:solidFill>
                  <a:srgbClr val="FFFFFF"/>
                </a:solidFill>
                <a:latin typeface="Comfortaa"/>
                <a:ea typeface="Comfortaa"/>
                <a:cs typeface="Comfortaa"/>
                <a:sym typeface="Comfortaa"/>
              </a:rPr>
              <a:t>A20EC0021</a:t>
            </a:r>
            <a:endParaRPr b="1" sz="1100">
              <a:solidFill>
                <a:srgbClr val="FFFFFF"/>
              </a:solidFill>
              <a:latin typeface="Comfortaa"/>
              <a:ea typeface="Comfortaa"/>
              <a:cs typeface="Comfortaa"/>
              <a:sym typeface="Comfortaa"/>
            </a:endParaRPr>
          </a:p>
        </p:txBody>
      </p:sp>
      <p:sp>
        <p:nvSpPr>
          <p:cNvPr id="235" name="Google Shape;235;p15"/>
          <p:cNvSpPr txBox="1"/>
          <p:nvPr/>
        </p:nvSpPr>
        <p:spPr>
          <a:xfrm>
            <a:off x="3492925" y="4268075"/>
            <a:ext cx="2263200" cy="8118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 sz="1100">
                <a:solidFill>
                  <a:srgbClr val="FFFFFF"/>
                </a:solidFill>
                <a:latin typeface="Comfortaa"/>
                <a:ea typeface="Comfortaa"/>
                <a:cs typeface="Comfortaa"/>
                <a:sym typeface="Comfortaa"/>
              </a:rPr>
              <a:t>MOHAMAD HAZIQ ZIKRY BIN MOHAMMAD RAZAK</a:t>
            </a:r>
            <a:endParaRPr sz="1100">
              <a:solidFill>
                <a:srgbClr val="FFFFFF"/>
              </a:solidFill>
              <a:latin typeface="Comfortaa"/>
              <a:ea typeface="Comfortaa"/>
              <a:cs typeface="Comfortaa"/>
              <a:sym typeface="Comfortaa"/>
            </a:endParaRPr>
          </a:p>
          <a:p>
            <a:pPr indent="0" lvl="0" marL="0" rtl="0" algn="ctr">
              <a:lnSpc>
                <a:spcPct val="120000"/>
              </a:lnSpc>
              <a:spcBef>
                <a:spcPts val="400"/>
              </a:spcBef>
              <a:spcAft>
                <a:spcPts val="400"/>
              </a:spcAft>
              <a:buNone/>
            </a:pPr>
            <a:r>
              <a:rPr b="1" lang="en" sz="1100">
                <a:solidFill>
                  <a:srgbClr val="FFFFFF"/>
                </a:solidFill>
                <a:latin typeface="Comfortaa"/>
                <a:ea typeface="Comfortaa"/>
                <a:cs typeface="Comfortaa"/>
                <a:sym typeface="Comfortaa"/>
              </a:rPr>
              <a:t>A20EC0079</a:t>
            </a:r>
            <a:endParaRPr b="1">
              <a:solidFill>
                <a:srgbClr val="FFFFFF"/>
              </a:solidFill>
              <a:latin typeface="Roboto"/>
              <a:ea typeface="Roboto"/>
              <a:cs typeface="Roboto"/>
              <a:sym typeface="Roboto"/>
            </a:endParaRPr>
          </a:p>
        </p:txBody>
      </p:sp>
      <p:sp>
        <p:nvSpPr>
          <p:cNvPr id="236" name="Google Shape;236;p15"/>
          <p:cNvSpPr txBox="1"/>
          <p:nvPr/>
        </p:nvSpPr>
        <p:spPr>
          <a:xfrm>
            <a:off x="6121138" y="4093000"/>
            <a:ext cx="26061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Comfortaa"/>
                <a:ea typeface="Comfortaa"/>
                <a:cs typeface="Comfortaa"/>
                <a:sym typeface="Comfortaa"/>
              </a:rPr>
              <a:t>MUHAMMAD KASYFI BIN KAMARUL HAMIDI</a:t>
            </a:r>
            <a:endParaRPr sz="11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sz="1100">
              <a:solidFill>
                <a:srgbClr val="FFFFFF"/>
              </a:solidFill>
              <a:latin typeface="Comfortaa"/>
              <a:ea typeface="Comfortaa"/>
              <a:cs typeface="Comfortaa"/>
              <a:sym typeface="Comfortaa"/>
            </a:endParaRPr>
          </a:p>
          <a:p>
            <a:pPr indent="0" lvl="0" marL="0" rtl="0" algn="ctr">
              <a:spcBef>
                <a:spcPts val="0"/>
              </a:spcBef>
              <a:spcAft>
                <a:spcPts val="0"/>
              </a:spcAft>
              <a:buNone/>
            </a:pPr>
            <a:r>
              <a:rPr b="1" lang="en" sz="1100">
                <a:solidFill>
                  <a:srgbClr val="FFFFFF"/>
                </a:solidFill>
                <a:latin typeface="Comfortaa"/>
                <a:ea typeface="Comfortaa"/>
                <a:cs typeface="Comfortaa"/>
                <a:sym typeface="Comfortaa"/>
              </a:rPr>
              <a:t>A20EC0093</a:t>
            </a:r>
            <a:endParaRPr b="1" sz="1100">
              <a:solidFill>
                <a:srgbClr val="FFFFFF"/>
              </a:solidFill>
              <a:latin typeface="Comfortaa"/>
              <a:ea typeface="Comfortaa"/>
              <a:cs typeface="Comfortaa"/>
              <a:sym typeface="Comfortaa"/>
            </a:endParaRPr>
          </a:p>
        </p:txBody>
      </p:sp>
      <p:sp>
        <p:nvSpPr>
          <p:cNvPr id="237" name="Google Shape;237;p15"/>
          <p:cNvSpPr txBox="1"/>
          <p:nvPr/>
        </p:nvSpPr>
        <p:spPr>
          <a:xfrm>
            <a:off x="3745825" y="1932750"/>
            <a:ext cx="1757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Comfortaa"/>
                <a:ea typeface="Comfortaa"/>
                <a:cs typeface="Comfortaa"/>
                <a:sym typeface="Comfortaa"/>
              </a:rPr>
              <a:t>ADAM MUSTAQIM BIN AZMI</a:t>
            </a:r>
            <a:endParaRPr sz="11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sz="1100">
              <a:solidFill>
                <a:srgbClr val="FFFFFF"/>
              </a:solidFill>
              <a:latin typeface="Comfortaa"/>
              <a:ea typeface="Comfortaa"/>
              <a:cs typeface="Comfortaa"/>
              <a:sym typeface="Comfortaa"/>
            </a:endParaRPr>
          </a:p>
          <a:p>
            <a:pPr indent="0" lvl="0" marL="0" rtl="0" algn="ctr">
              <a:spcBef>
                <a:spcPts val="0"/>
              </a:spcBef>
              <a:spcAft>
                <a:spcPts val="0"/>
              </a:spcAft>
              <a:buNone/>
            </a:pPr>
            <a:r>
              <a:rPr b="1" lang="en" sz="1100">
                <a:solidFill>
                  <a:srgbClr val="FFFFFF"/>
                </a:solidFill>
                <a:latin typeface="Comfortaa"/>
                <a:ea typeface="Comfortaa"/>
                <a:cs typeface="Comfortaa"/>
                <a:sym typeface="Comfortaa"/>
              </a:rPr>
              <a:t>A20EC0235</a:t>
            </a:r>
            <a:endParaRPr b="1" sz="1100">
              <a:solidFill>
                <a:srgbClr val="FFFFFF"/>
              </a:solidFill>
              <a:latin typeface="Comfortaa"/>
              <a:ea typeface="Comfortaa"/>
              <a:cs typeface="Comfortaa"/>
              <a:sym typeface="Comfortaa"/>
            </a:endParaRPr>
          </a:p>
        </p:txBody>
      </p:sp>
      <p:pic>
        <p:nvPicPr>
          <p:cNvPr id="238" name="Google Shape;238;p15"/>
          <p:cNvPicPr preferRelativeResize="0"/>
          <p:nvPr/>
        </p:nvPicPr>
        <p:blipFill rotWithShape="1">
          <a:blip r:embed="rId3">
            <a:alphaModFix/>
          </a:blip>
          <a:srcRect b="0" l="19613" r="18863" t="32682"/>
          <a:stretch/>
        </p:blipFill>
        <p:spPr>
          <a:xfrm>
            <a:off x="1125050" y="2924238"/>
            <a:ext cx="1028701" cy="1125600"/>
          </a:xfrm>
          <a:prstGeom prst="rect">
            <a:avLst/>
          </a:prstGeom>
          <a:noFill/>
          <a:ln>
            <a:noFill/>
          </a:ln>
        </p:spPr>
      </p:pic>
      <p:pic>
        <p:nvPicPr>
          <p:cNvPr id="239" name="Google Shape;239;p15"/>
          <p:cNvPicPr preferRelativeResize="0"/>
          <p:nvPr/>
        </p:nvPicPr>
        <p:blipFill rotWithShape="1">
          <a:blip r:embed="rId4">
            <a:alphaModFix/>
          </a:blip>
          <a:srcRect b="0" l="20197" r="10870" t="0"/>
          <a:stretch/>
        </p:blipFill>
        <p:spPr>
          <a:xfrm>
            <a:off x="4005113" y="2873575"/>
            <a:ext cx="1133763" cy="1432450"/>
          </a:xfrm>
          <a:prstGeom prst="rect">
            <a:avLst/>
          </a:prstGeom>
          <a:noFill/>
          <a:ln>
            <a:noFill/>
          </a:ln>
        </p:spPr>
      </p:pic>
      <p:pic>
        <p:nvPicPr>
          <p:cNvPr id="240" name="Google Shape;240;p15"/>
          <p:cNvPicPr preferRelativeResize="0"/>
          <p:nvPr/>
        </p:nvPicPr>
        <p:blipFill>
          <a:blip r:embed="rId5">
            <a:alphaModFix/>
          </a:blip>
          <a:stretch>
            <a:fillRect/>
          </a:stretch>
        </p:blipFill>
        <p:spPr>
          <a:xfrm>
            <a:off x="6940325" y="720350"/>
            <a:ext cx="952500" cy="1133475"/>
          </a:xfrm>
          <a:prstGeom prst="rect">
            <a:avLst/>
          </a:prstGeom>
          <a:noFill/>
          <a:ln>
            <a:noFill/>
          </a:ln>
        </p:spPr>
      </p:pic>
      <p:pic>
        <p:nvPicPr>
          <p:cNvPr id="241" name="Google Shape;241;p15"/>
          <p:cNvPicPr preferRelativeResize="0"/>
          <p:nvPr/>
        </p:nvPicPr>
        <p:blipFill>
          <a:blip r:embed="rId6">
            <a:alphaModFix/>
          </a:blip>
          <a:stretch>
            <a:fillRect/>
          </a:stretch>
        </p:blipFill>
        <p:spPr>
          <a:xfrm>
            <a:off x="6794338" y="2873575"/>
            <a:ext cx="1244475" cy="1244475"/>
          </a:xfrm>
          <a:prstGeom prst="rect">
            <a:avLst/>
          </a:prstGeom>
          <a:noFill/>
          <a:ln>
            <a:noFill/>
          </a:ln>
        </p:spPr>
      </p:pic>
      <p:pic>
        <p:nvPicPr>
          <p:cNvPr id="242" name="Google Shape;242;p15"/>
          <p:cNvPicPr preferRelativeResize="0"/>
          <p:nvPr/>
        </p:nvPicPr>
        <p:blipFill rotWithShape="1">
          <a:blip r:embed="rId7">
            <a:alphaModFix/>
          </a:blip>
          <a:srcRect b="0" l="17341" r="0" t="14595"/>
          <a:stretch/>
        </p:blipFill>
        <p:spPr>
          <a:xfrm>
            <a:off x="4057650" y="761425"/>
            <a:ext cx="1133750" cy="1171332"/>
          </a:xfrm>
          <a:prstGeom prst="rect">
            <a:avLst/>
          </a:prstGeom>
          <a:noFill/>
          <a:ln>
            <a:noFill/>
          </a:ln>
        </p:spPr>
      </p:pic>
      <p:pic>
        <p:nvPicPr>
          <p:cNvPr id="243" name="Google Shape;243;p15"/>
          <p:cNvPicPr preferRelativeResize="0"/>
          <p:nvPr/>
        </p:nvPicPr>
        <p:blipFill rotWithShape="1">
          <a:blip r:embed="rId8">
            <a:alphaModFix/>
          </a:blip>
          <a:srcRect b="6900" l="0" r="0" t="30929"/>
          <a:stretch/>
        </p:blipFill>
        <p:spPr>
          <a:xfrm>
            <a:off x="955725" y="780350"/>
            <a:ext cx="1367347" cy="1133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6"/>
          <p:cNvSpPr txBox="1"/>
          <p:nvPr/>
        </p:nvSpPr>
        <p:spPr>
          <a:xfrm>
            <a:off x="1210850" y="1575175"/>
            <a:ext cx="6911700" cy="2339700"/>
          </a:xfrm>
          <a:prstGeom prst="rect">
            <a:avLst/>
          </a:prstGeom>
          <a:solidFill>
            <a:srgbClr val="CCCCCC"/>
          </a:solidFill>
          <a:ln cap="flat" cmpd="sng" w="9525">
            <a:solidFill>
              <a:srgbClr val="B7B7B7"/>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249" name="Google Shape;249;p16"/>
          <p:cNvSpPr txBox="1"/>
          <p:nvPr/>
        </p:nvSpPr>
        <p:spPr>
          <a:xfrm>
            <a:off x="3265500" y="0"/>
            <a:ext cx="2613000" cy="507900"/>
          </a:xfrm>
          <a:prstGeom prst="rect">
            <a:avLst/>
          </a:prstGeom>
          <a:solidFill>
            <a:srgbClr val="A64D7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FFFFF"/>
                </a:solidFill>
                <a:latin typeface="Roboto"/>
                <a:ea typeface="Roboto"/>
                <a:cs typeface="Roboto"/>
                <a:sym typeface="Roboto"/>
              </a:rPr>
              <a:t>ISI KANDUNGAN</a:t>
            </a:r>
            <a:endParaRPr sz="2100">
              <a:solidFill>
                <a:srgbClr val="FFFFFF"/>
              </a:solidFill>
              <a:latin typeface="Roboto"/>
              <a:ea typeface="Roboto"/>
              <a:cs typeface="Roboto"/>
              <a:sym typeface="Roboto"/>
            </a:endParaRPr>
          </a:p>
        </p:txBody>
      </p:sp>
      <p:sp>
        <p:nvSpPr>
          <p:cNvPr id="250" name="Google Shape;250;p16"/>
          <p:cNvSpPr txBox="1"/>
          <p:nvPr/>
        </p:nvSpPr>
        <p:spPr>
          <a:xfrm>
            <a:off x="3729050" y="653338"/>
            <a:ext cx="1521600" cy="400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PENGENALAN</a:t>
            </a:r>
            <a:endParaRPr>
              <a:solidFill>
                <a:srgbClr val="FFFFFF"/>
              </a:solidFill>
              <a:latin typeface="Roboto"/>
              <a:ea typeface="Roboto"/>
              <a:cs typeface="Roboto"/>
              <a:sym typeface="Roboto"/>
            </a:endParaRPr>
          </a:p>
        </p:txBody>
      </p:sp>
      <p:sp>
        <p:nvSpPr>
          <p:cNvPr id="251" name="Google Shape;251;p16"/>
          <p:cNvSpPr txBox="1"/>
          <p:nvPr/>
        </p:nvSpPr>
        <p:spPr>
          <a:xfrm>
            <a:off x="2369888" y="1677550"/>
            <a:ext cx="846600" cy="400200"/>
          </a:xfrm>
          <a:prstGeom prst="rect">
            <a:avLst/>
          </a:prstGeom>
          <a:solidFill>
            <a:srgbClr val="000000"/>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PUNCA</a:t>
            </a:r>
            <a:endParaRPr>
              <a:solidFill>
                <a:srgbClr val="FFFFFF"/>
              </a:solidFill>
              <a:latin typeface="Roboto"/>
              <a:ea typeface="Roboto"/>
              <a:cs typeface="Roboto"/>
              <a:sym typeface="Roboto"/>
            </a:endParaRPr>
          </a:p>
        </p:txBody>
      </p:sp>
      <p:sp>
        <p:nvSpPr>
          <p:cNvPr id="252" name="Google Shape;252;p16"/>
          <p:cNvSpPr txBox="1"/>
          <p:nvPr/>
        </p:nvSpPr>
        <p:spPr>
          <a:xfrm>
            <a:off x="4236850" y="2680625"/>
            <a:ext cx="3323100" cy="831300"/>
          </a:xfrm>
          <a:prstGeom prst="rect">
            <a:avLst/>
          </a:prstGeom>
          <a:solidFill>
            <a:srgbClr val="980000"/>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PERKAITAN ANTARA BUDAYA MEMBACA, FALSAFAH PENDIDIKAN NEGARA DAN RUKUN NEGARA </a:t>
            </a:r>
            <a:endParaRPr>
              <a:solidFill>
                <a:srgbClr val="FFFFFF"/>
              </a:solidFill>
              <a:latin typeface="Roboto"/>
              <a:ea typeface="Roboto"/>
              <a:cs typeface="Roboto"/>
              <a:sym typeface="Roboto"/>
            </a:endParaRPr>
          </a:p>
        </p:txBody>
      </p:sp>
      <p:sp>
        <p:nvSpPr>
          <p:cNvPr id="253" name="Google Shape;253;p16"/>
          <p:cNvSpPr txBox="1"/>
          <p:nvPr/>
        </p:nvSpPr>
        <p:spPr>
          <a:xfrm>
            <a:off x="3548700" y="4320800"/>
            <a:ext cx="2046600" cy="400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KESIMPULAN</a:t>
            </a:r>
            <a:endParaRPr>
              <a:solidFill>
                <a:srgbClr val="FFFFFF"/>
              </a:solidFill>
              <a:latin typeface="Roboto"/>
              <a:ea typeface="Roboto"/>
              <a:cs typeface="Roboto"/>
              <a:sym typeface="Roboto"/>
            </a:endParaRPr>
          </a:p>
        </p:txBody>
      </p:sp>
      <p:sp>
        <p:nvSpPr>
          <p:cNvPr id="254" name="Google Shape;254;p16"/>
          <p:cNvSpPr txBox="1"/>
          <p:nvPr/>
        </p:nvSpPr>
        <p:spPr>
          <a:xfrm>
            <a:off x="5351950" y="1677550"/>
            <a:ext cx="1092900" cy="400200"/>
          </a:xfrm>
          <a:prstGeom prst="rect">
            <a:avLst/>
          </a:prstGeom>
          <a:solidFill>
            <a:srgbClr val="000000"/>
          </a:solid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KESAN</a:t>
            </a:r>
            <a:endParaRPr>
              <a:solidFill>
                <a:srgbClr val="FFFFFF"/>
              </a:solidFill>
              <a:latin typeface="Roboto"/>
              <a:ea typeface="Roboto"/>
              <a:cs typeface="Roboto"/>
              <a:sym typeface="Roboto"/>
            </a:endParaRPr>
          </a:p>
        </p:txBody>
      </p:sp>
      <p:sp>
        <p:nvSpPr>
          <p:cNvPr id="255" name="Google Shape;255;p16"/>
          <p:cNvSpPr txBox="1"/>
          <p:nvPr/>
        </p:nvSpPr>
        <p:spPr>
          <a:xfrm>
            <a:off x="1427075" y="2680613"/>
            <a:ext cx="2046600" cy="831300"/>
          </a:xfrm>
          <a:prstGeom prst="rect">
            <a:avLst/>
          </a:prstGeom>
          <a:solidFill>
            <a:srgbClr val="00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LANGKAH-LANGKAH MEMUPUK BUDAYA MEMBACA</a:t>
            </a:r>
            <a:endParaRPr>
              <a:latin typeface="Roboto"/>
              <a:ea typeface="Roboto"/>
              <a:cs typeface="Roboto"/>
              <a:sym typeface="Roboto"/>
            </a:endParaRPr>
          </a:p>
        </p:txBody>
      </p:sp>
      <p:sp>
        <p:nvSpPr>
          <p:cNvPr id="256" name="Google Shape;256;p16"/>
          <p:cNvSpPr/>
          <p:nvPr/>
        </p:nvSpPr>
        <p:spPr>
          <a:xfrm>
            <a:off x="3580725" y="1754938"/>
            <a:ext cx="1407000" cy="24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
          <p:cNvSpPr/>
          <p:nvPr/>
        </p:nvSpPr>
        <p:spPr>
          <a:xfrm>
            <a:off x="5861450" y="2218125"/>
            <a:ext cx="192900" cy="3537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p:nvPr/>
        </p:nvSpPr>
        <p:spPr>
          <a:xfrm>
            <a:off x="3546875" y="2946800"/>
            <a:ext cx="592200" cy="196500"/>
          </a:xfrm>
          <a:prstGeom prst="left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
          <p:cNvSpPr/>
          <p:nvPr/>
        </p:nvSpPr>
        <p:spPr>
          <a:xfrm>
            <a:off x="4393400" y="1137513"/>
            <a:ext cx="192900" cy="353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6"/>
          <p:cNvSpPr/>
          <p:nvPr/>
        </p:nvSpPr>
        <p:spPr>
          <a:xfrm>
            <a:off x="4393400" y="3970088"/>
            <a:ext cx="192900" cy="295500"/>
          </a:xfrm>
          <a:prstGeom prst="down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nvSpPr>
        <p:spPr>
          <a:xfrm>
            <a:off x="632225" y="1354750"/>
            <a:ext cx="1521600" cy="400200"/>
          </a:xfrm>
          <a:prstGeom prst="rect">
            <a:avLst/>
          </a:prstGeom>
          <a:solidFill>
            <a:srgbClr val="FF99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ISI KANDUNGAN</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7"/>
          <p:cNvSpPr txBox="1"/>
          <p:nvPr>
            <p:ph type="title"/>
          </p:nvPr>
        </p:nvSpPr>
        <p:spPr>
          <a:xfrm>
            <a:off x="140100" y="618625"/>
            <a:ext cx="4176000" cy="708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Pengenalan</a:t>
            </a:r>
            <a:endParaRPr/>
          </a:p>
        </p:txBody>
      </p:sp>
      <p:sp>
        <p:nvSpPr>
          <p:cNvPr id="267" name="Google Shape;267;p17"/>
          <p:cNvSpPr txBox="1"/>
          <p:nvPr>
            <p:ph idx="2" type="body"/>
          </p:nvPr>
        </p:nvSpPr>
        <p:spPr>
          <a:xfrm>
            <a:off x="4969675" y="724200"/>
            <a:ext cx="3837000" cy="3695100"/>
          </a:xfrm>
          <a:prstGeom prst="rect">
            <a:avLst/>
          </a:prstGeom>
        </p:spPr>
        <p:txBody>
          <a:bodyPr anchorCtr="0" anchor="ctr" bIns="91425" lIns="91425" spcFirstLastPara="1" rIns="91425" wrap="square" tIns="91425">
            <a:normAutofit/>
          </a:bodyPr>
          <a:lstStyle/>
          <a:p>
            <a:pPr indent="-330200" lvl="0" marL="457200" rtl="0" algn="l">
              <a:spcBef>
                <a:spcPts val="0"/>
              </a:spcBef>
              <a:spcAft>
                <a:spcPts val="0"/>
              </a:spcAft>
              <a:buSzPts val="1600"/>
              <a:buChar char="●"/>
            </a:pPr>
            <a:r>
              <a:rPr lang="en" sz="1600"/>
              <a:t>Budaya membaca memainkan peranan yang penting dalam memajukan sesuatu masyarakat atau negara. </a:t>
            </a:r>
            <a:endParaRPr sz="1600"/>
          </a:p>
          <a:p>
            <a:pPr indent="-330200" lvl="0" marL="457200" rtl="0" algn="l">
              <a:spcBef>
                <a:spcPts val="0"/>
              </a:spcBef>
              <a:spcAft>
                <a:spcPts val="0"/>
              </a:spcAft>
              <a:buSzPts val="1600"/>
              <a:buChar char="●"/>
            </a:pPr>
            <a:r>
              <a:rPr lang="en" sz="1600"/>
              <a:t>Namun demikian, budaya membaca dalam kalangan rakyat Malaysia masih rendah terutamanya pada era pasca-moden ini</a:t>
            </a:r>
            <a:endParaRPr sz="1600"/>
          </a:p>
          <a:p>
            <a:pPr indent="-330200" lvl="0" marL="457200" rtl="0" algn="l">
              <a:spcBef>
                <a:spcPts val="0"/>
              </a:spcBef>
              <a:spcAft>
                <a:spcPts val="0"/>
              </a:spcAft>
              <a:buSzPts val="1600"/>
              <a:buChar char="●"/>
            </a:pPr>
            <a:r>
              <a:rPr lang="en" sz="1600"/>
              <a:t>Rakyat kini lebih didedahkan dengan gajet-gajet moden.</a:t>
            </a:r>
            <a:endParaRPr sz="1600"/>
          </a:p>
        </p:txBody>
      </p:sp>
      <p:pic>
        <p:nvPicPr>
          <p:cNvPr id="268" name="Google Shape;268;p17"/>
          <p:cNvPicPr preferRelativeResize="0"/>
          <p:nvPr/>
        </p:nvPicPr>
        <p:blipFill>
          <a:blip r:embed="rId3">
            <a:alphaModFix/>
          </a:blip>
          <a:stretch>
            <a:fillRect/>
          </a:stretch>
        </p:blipFill>
        <p:spPr>
          <a:xfrm>
            <a:off x="265500" y="1525175"/>
            <a:ext cx="3925203" cy="3405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1000"/>
                                        <p:tgtEl>
                                          <p:spTgt spid="2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8"/>
          <p:cNvSpPr txBox="1"/>
          <p:nvPr/>
        </p:nvSpPr>
        <p:spPr>
          <a:xfrm>
            <a:off x="215675" y="330675"/>
            <a:ext cx="30000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chemeClr val="dk1"/>
                </a:solidFill>
                <a:latin typeface="Roboto Slab"/>
                <a:ea typeface="Roboto Slab"/>
                <a:cs typeface="Roboto Slab"/>
                <a:sym typeface="Roboto Slab"/>
              </a:rPr>
              <a:t>Punca</a:t>
            </a:r>
            <a:endParaRPr/>
          </a:p>
        </p:txBody>
      </p:sp>
      <p:sp>
        <p:nvSpPr>
          <p:cNvPr id="274" name="Google Shape;274;p18"/>
          <p:cNvSpPr txBox="1"/>
          <p:nvPr>
            <p:ph idx="4294967295" type="body"/>
          </p:nvPr>
        </p:nvSpPr>
        <p:spPr>
          <a:xfrm>
            <a:off x="275975" y="1258750"/>
            <a:ext cx="3837000" cy="36951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Budaya membaca adalah rendah disebabkan oleh beberapa faktor</a:t>
            </a:r>
            <a:endParaRPr sz="1600"/>
          </a:p>
          <a:p>
            <a:pPr indent="-330200" lvl="0" marL="457200" rtl="0" algn="l">
              <a:spcBef>
                <a:spcPts val="0"/>
              </a:spcBef>
              <a:spcAft>
                <a:spcPts val="0"/>
              </a:spcAft>
              <a:buSzPts val="1600"/>
              <a:buChar char="●"/>
            </a:pPr>
            <a:r>
              <a:rPr lang="en" sz="1600"/>
              <a:t>Ibubapa masa kini kurang mendedahkan anak-anak kecil dengan budaya membaca.</a:t>
            </a:r>
            <a:endParaRPr sz="1600"/>
          </a:p>
          <a:p>
            <a:pPr indent="-330200" lvl="0" marL="457200" rtl="0" algn="l">
              <a:spcBef>
                <a:spcPts val="0"/>
              </a:spcBef>
              <a:spcAft>
                <a:spcPts val="0"/>
              </a:spcAft>
              <a:buSzPts val="1600"/>
              <a:buChar char="●"/>
            </a:pPr>
            <a:r>
              <a:rPr lang="en" sz="1600"/>
              <a:t>Budaya membaca tidak diiklankan oleh media-media.</a:t>
            </a:r>
            <a:endParaRPr sz="1600"/>
          </a:p>
          <a:p>
            <a:pPr indent="-330200" lvl="0" marL="457200" rtl="0" algn="l">
              <a:spcBef>
                <a:spcPts val="0"/>
              </a:spcBef>
              <a:spcAft>
                <a:spcPts val="0"/>
              </a:spcAft>
              <a:buSzPts val="1600"/>
              <a:buChar char="●"/>
            </a:pPr>
            <a:r>
              <a:rPr lang="en" sz="1600"/>
              <a:t>Masyarakat lebih cenderung  kepada menonton televisyen dan bermain dengan gajet.</a:t>
            </a:r>
            <a:endParaRPr sz="1600"/>
          </a:p>
        </p:txBody>
      </p:sp>
      <p:pic>
        <p:nvPicPr>
          <p:cNvPr id="275" name="Google Shape;275;p18"/>
          <p:cNvPicPr preferRelativeResize="0"/>
          <p:nvPr/>
        </p:nvPicPr>
        <p:blipFill>
          <a:blip r:embed="rId3">
            <a:alphaModFix/>
          </a:blip>
          <a:stretch>
            <a:fillRect/>
          </a:stretch>
        </p:blipFill>
        <p:spPr>
          <a:xfrm>
            <a:off x="4572000" y="1100175"/>
            <a:ext cx="3940450" cy="3087203"/>
          </a:xfrm>
          <a:prstGeom prst="rect">
            <a:avLst/>
          </a:prstGeom>
          <a:noFill/>
          <a:ln cap="flat" cmpd="sng" w="114300">
            <a:solidFill>
              <a:srgbClr val="FFFFFF"/>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19"/>
          <p:cNvPicPr preferRelativeResize="0"/>
          <p:nvPr/>
        </p:nvPicPr>
        <p:blipFill>
          <a:blip r:embed="rId3">
            <a:alphaModFix/>
          </a:blip>
          <a:stretch>
            <a:fillRect/>
          </a:stretch>
        </p:blipFill>
        <p:spPr>
          <a:xfrm>
            <a:off x="0" y="-214875"/>
            <a:ext cx="9144001" cy="5532949"/>
          </a:xfrm>
          <a:prstGeom prst="rect">
            <a:avLst/>
          </a:prstGeom>
          <a:noFill/>
          <a:ln>
            <a:noFill/>
          </a:ln>
        </p:spPr>
      </p:pic>
      <p:sp>
        <p:nvSpPr>
          <p:cNvPr id="281" name="Google Shape;281;p19"/>
          <p:cNvSpPr txBox="1"/>
          <p:nvPr/>
        </p:nvSpPr>
        <p:spPr>
          <a:xfrm>
            <a:off x="483450" y="13425"/>
            <a:ext cx="8151600" cy="492600"/>
          </a:xfrm>
          <a:prstGeom prst="rect">
            <a:avLst/>
          </a:prstGeom>
          <a:gradFill>
            <a:gsLst>
              <a:gs pos="0">
                <a:srgbClr val="BFBFBF"/>
              </a:gs>
              <a:gs pos="100000">
                <a:srgbClr val="737373"/>
              </a:gs>
            </a:gsLst>
            <a:path path="circle">
              <a:fillToRect b="50%" l="50%" r="50%" t="50%"/>
            </a:path>
            <a:tileRect/>
          </a:gra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Roboto Slab"/>
                <a:ea typeface="Roboto Slab"/>
                <a:cs typeface="Roboto Slab"/>
                <a:sym typeface="Roboto Slab"/>
              </a:rPr>
              <a:t>Kesan kepada individu, keluarga, masyarakat dan negara</a:t>
            </a:r>
            <a:endParaRPr b="1" sz="2000">
              <a:latin typeface="Roboto Slab"/>
              <a:ea typeface="Roboto Slab"/>
              <a:cs typeface="Roboto Slab"/>
              <a:sym typeface="Roboto Slab"/>
            </a:endParaRPr>
          </a:p>
        </p:txBody>
      </p:sp>
      <p:sp>
        <p:nvSpPr>
          <p:cNvPr id="282" name="Google Shape;282;p19"/>
          <p:cNvSpPr txBox="1"/>
          <p:nvPr/>
        </p:nvSpPr>
        <p:spPr>
          <a:xfrm>
            <a:off x="550600" y="846050"/>
            <a:ext cx="8017500" cy="3648000"/>
          </a:xfrm>
          <a:prstGeom prst="rect">
            <a:avLst/>
          </a:prstGeom>
          <a:gradFill>
            <a:gsLst>
              <a:gs pos="0">
                <a:srgbClr val="BFBFBF"/>
              </a:gs>
              <a:gs pos="100000">
                <a:srgbClr val="737373"/>
              </a:gs>
            </a:gsLst>
            <a:path path="circle">
              <a:fillToRect b="50%" l="50%" r="50%" t="50%"/>
            </a:path>
            <a:tileRect/>
          </a:gradFill>
          <a:ln>
            <a:noFill/>
          </a:ln>
        </p:spPr>
        <p:txBody>
          <a:bodyPr anchorCtr="0" anchor="t" bIns="91425" lIns="91425" spcFirstLastPara="1" rIns="91425" wrap="square" tIns="91425">
            <a:spAutoFit/>
          </a:bodyPr>
          <a:lstStyle/>
          <a:p>
            <a:pPr indent="-323850" lvl="0" marL="457200" rtl="0" algn="l">
              <a:lnSpc>
                <a:spcPct val="200000"/>
              </a:lnSpc>
              <a:spcBef>
                <a:spcPts val="0"/>
              </a:spcBef>
              <a:spcAft>
                <a:spcPts val="0"/>
              </a:spcAft>
              <a:buSzPts val="1500"/>
              <a:buFont typeface="Roboto"/>
              <a:buAutoNum type="arabicPeriod"/>
            </a:pPr>
            <a:r>
              <a:rPr b="1" lang="en" sz="1500">
                <a:latin typeface="Roboto"/>
                <a:ea typeface="Roboto"/>
                <a:cs typeface="Roboto"/>
                <a:sym typeface="Roboto"/>
              </a:rPr>
              <a:t>Kini, kalangan pembaca menghiraukan sumber tradisional berdepan transformasi era digital.</a:t>
            </a:r>
            <a:endParaRPr b="1" sz="1300">
              <a:solidFill>
                <a:srgbClr val="333333"/>
              </a:solidFill>
              <a:latin typeface="Courier New"/>
              <a:ea typeface="Courier New"/>
              <a:cs typeface="Courier New"/>
              <a:sym typeface="Courier New"/>
            </a:endParaRPr>
          </a:p>
          <a:p>
            <a:pPr indent="-323850" lvl="0" marL="457200" rtl="0" algn="l">
              <a:lnSpc>
                <a:spcPct val="200000"/>
              </a:lnSpc>
              <a:spcBef>
                <a:spcPts val="0"/>
              </a:spcBef>
              <a:spcAft>
                <a:spcPts val="0"/>
              </a:spcAft>
              <a:buSzPts val="1500"/>
              <a:buFont typeface="Roboto"/>
              <a:buAutoNum type="arabicPeriod"/>
            </a:pPr>
            <a:r>
              <a:rPr b="1" lang="en" sz="1500">
                <a:latin typeface="Roboto"/>
                <a:ea typeface="Roboto"/>
                <a:cs typeface="Roboto"/>
                <a:sym typeface="Roboto"/>
              </a:rPr>
              <a:t>Ibu bapa kurang membaca kepada anak-anak mereka. Justeru, anak-anak tidak dapat mengembangkan kemahiran membaca mereka.</a:t>
            </a:r>
            <a:endParaRPr b="1" sz="1500">
              <a:latin typeface="Roboto"/>
              <a:ea typeface="Roboto"/>
              <a:cs typeface="Roboto"/>
              <a:sym typeface="Roboto"/>
            </a:endParaRPr>
          </a:p>
          <a:p>
            <a:pPr indent="-323850" lvl="0" marL="457200" rtl="0" algn="l">
              <a:lnSpc>
                <a:spcPct val="200000"/>
              </a:lnSpc>
              <a:spcBef>
                <a:spcPts val="0"/>
              </a:spcBef>
              <a:spcAft>
                <a:spcPts val="0"/>
              </a:spcAft>
              <a:buSzPts val="1500"/>
              <a:buFont typeface="Roboto"/>
              <a:buAutoNum type="arabicPeriod"/>
            </a:pPr>
            <a:r>
              <a:rPr b="1" lang="en" sz="1500">
                <a:latin typeface="Roboto"/>
                <a:ea typeface="Roboto"/>
                <a:cs typeface="Roboto"/>
                <a:sym typeface="Roboto"/>
              </a:rPr>
              <a:t>Masyarakat mendapat sumber info mereka hanya melalui internet dan media massa, dan menghiraukan sumber akhbar.</a:t>
            </a:r>
            <a:endParaRPr b="1" sz="1500">
              <a:latin typeface="Roboto"/>
              <a:ea typeface="Roboto"/>
              <a:cs typeface="Roboto"/>
              <a:sym typeface="Roboto"/>
            </a:endParaRPr>
          </a:p>
          <a:p>
            <a:pPr indent="-323850" lvl="0" marL="457200" rtl="0" algn="l">
              <a:lnSpc>
                <a:spcPct val="200000"/>
              </a:lnSpc>
              <a:spcBef>
                <a:spcPts val="0"/>
              </a:spcBef>
              <a:spcAft>
                <a:spcPts val="0"/>
              </a:spcAft>
              <a:buSzPts val="1500"/>
              <a:buFont typeface="Roboto"/>
              <a:buAutoNum type="arabicPeriod"/>
            </a:pPr>
            <a:r>
              <a:rPr b="1" lang="en" sz="1500">
                <a:latin typeface="Roboto"/>
                <a:ea typeface="Roboto"/>
                <a:cs typeface="Roboto"/>
                <a:sym typeface="Roboto"/>
              </a:rPr>
              <a:t>Isu-isu negara mudah diputar belit melalui sosial media, maka pandangan rakyat kepada situasi negara mudah dipengaruhi</a:t>
            </a:r>
            <a:endParaRPr b="1" sz="15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0"/>
          <p:cNvSpPr txBox="1"/>
          <p:nvPr/>
        </p:nvSpPr>
        <p:spPr>
          <a:xfrm>
            <a:off x="388500" y="162900"/>
            <a:ext cx="8367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u="sng">
                <a:solidFill>
                  <a:srgbClr val="CFE2F3"/>
                </a:solidFill>
                <a:latin typeface="Impact"/>
                <a:ea typeface="Impact"/>
                <a:cs typeface="Impact"/>
                <a:sym typeface="Impact"/>
              </a:rPr>
              <a:t>Perkaitan antara Budaya Membaca, Falsafah Pendidikan Negara dan Rukun Negara</a:t>
            </a:r>
            <a:endParaRPr sz="2500" u="sng">
              <a:solidFill>
                <a:srgbClr val="CFE2F3"/>
              </a:solidFill>
              <a:latin typeface="Impact"/>
              <a:ea typeface="Impact"/>
              <a:cs typeface="Impact"/>
              <a:sym typeface="Impact"/>
            </a:endParaRPr>
          </a:p>
        </p:txBody>
      </p:sp>
      <p:pic>
        <p:nvPicPr>
          <p:cNvPr id="288" name="Google Shape;288;p20"/>
          <p:cNvPicPr preferRelativeResize="0"/>
          <p:nvPr/>
        </p:nvPicPr>
        <p:blipFill>
          <a:blip r:embed="rId3">
            <a:alphaModFix/>
          </a:blip>
          <a:stretch>
            <a:fillRect/>
          </a:stretch>
        </p:blipFill>
        <p:spPr>
          <a:xfrm>
            <a:off x="5709225" y="1069775"/>
            <a:ext cx="3046276" cy="2028250"/>
          </a:xfrm>
          <a:prstGeom prst="rect">
            <a:avLst/>
          </a:prstGeom>
          <a:noFill/>
          <a:ln>
            <a:noFill/>
          </a:ln>
        </p:spPr>
      </p:pic>
      <p:pic>
        <p:nvPicPr>
          <p:cNvPr id="289" name="Google Shape;289;p20"/>
          <p:cNvPicPr preferRelativeResize="0"/>
          <p:nvPr/>
        </p:nvPicPr>
        <p:blipFill>
          <a:blip r:embed="rId4">
            <a:alphaModFix/>
          </a:blip>
          <a:stretch>
            <a:fillRect/>
          </a:stretch>
        </p:blipFill>
        <p:spPr>
          <a:xfrm>
            <a:off x="5709225" y="3193875"/>
            <a:ext cx="3046276" cy="1809966"/>
          </a:xfrm>
          <a:prstGeom prst="rect">
            <a:avLst/>
          </a:prstGeom>
          <a:noFill/>
          <a:ln>
            <a:noFill/>
          </a:ln>
        </p:spPr>
      </p:pic>
      <p:sp>
        <p:nvSpPr>
          <p:cNvPr id="290" name="Google Shape;290;p20"/>
          <p:cNvSpPr txBox="1"/>
          <p:nvPr/>
        </p:nvSpPr>
        <p:spPr>
          <a:xfrm>
            <a:off x="330325" y="1270750"/>
            <a:ext cx="4824900" cy="3417000"/>
          </a:xfrm>
          <a:prstGeom prst="rect">
            <a:avLst/>
          </a:prstGeom>
          <a:solidFill>
            <a:srgbClr val="CFE2F3"/>
          </a:solid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Roboto"/>
              <a:buChar char="●"/>
            </a:pPr>
            <a:r>
              <a:rPr lang="en" sz="1500">
                <a:latin typeface="Roboto"/>
                <a:ea typeface="Roboto"/>
                <a:cs typeface="Roboto"/>
                <a:sym typeface="Roboto"/>
              </a:rPr>
              <a:t>Rukun Negara dan Falsafah Pendidikan Negara adalah teras kepada sistem pendidikan di negara kita.</a:t>
            </a:r>
            <a:endParaRPr sz="1500">
              <a:latin typeface="Roboto"/>
              <a:ea typeface="Roboto"/>
              <a:cs typeface="Roboto"/>
              <a:sym typeface="Roboto"/>
            </a:endParaRPr>
          </a:p>
          <a:p>
            <a:pPr indent="-323850" lvl="0" marL="457200" rtl="0" algn="l">
              <a:spcBef>
                <a:spcPts val="0"/>
              </a:spcBef>
              <a:spcAft>
                <a:spcPts val="0"/>
              </a:spcAft>
              <a:buSzPts val="1500"/>
              <a:buFont typeface="Roboto"/>
              <a:buChar char="●"/>
            </a:pPr>
            <a:r>
              <a:rPr lang="en" sz="1500">
                <a:latin typeface="Roboto"/>
                <a:ea typeface="Roboto"/>
                <a:cs typeface="Roboto"/>
                <a:sym typeface="Roboto"/>
              </a:rPr>
              <a:t>Budaya membaca merupakan peranan penting dalam penerapan dua teras ini.</a:t>
            </a:r>
            <a:endParaRPr sz="1500">
              <a:latin typeface="Roboto"/>
              <a:ea typeface="Roboto"/>
              <a:cs typeface="Roboto"/>
              <a:sym typeface="Roboto"/>
            </a:endParaRPr>
          </a:p>
          <a:p>
            <a:pPr indent="-323850" lvl="0" marL="457200" rtl="0" algn="l">
              <a:spcBef>
                <a:spcPts val="0"/>
              </a:spcBef>
              <a:spcAft>
                <a:spcPts val="0"/>
              </a:spcAft>
              <a:buSzPts val="1500"/>
              <a:buFont typeface="Roboto"/>
              <a:buChar char="●"/>
            </a:pPr>
            <a:r>
              <a:rPr lang="en" sz="1500">
                <a:latin typeface="Roboto"/>
                <a:ea typeface="Roboto"/>
                <a:cs typeface="Roboto"/>
                <a:sym typeface="Roboto"/>
              </a:rPr>
              <a:t>Membaca merangkungmi aspek perkembangan intelek yang mana ia mempengaruhi budaya ilmu pengetahuan sesuatu individu. </a:t>
            </a:r>
            <a:endParaRPr sz="1500">
              <a:latin typeface="Roboto"/>
              <a:ea typeface="Roboto"/>
              <a:cs typeface="Roboto"/>
              <a:sym typeface="Roboto"/>
            </a:endParaRPr>
          </a:p>
          <a:p>
            <a:pPr indent="-323850" lvl="0" marL="457200" rtl="0" algn="l">
              <a:spcBef>
                <a:spcPts val="0"/>
              </a:spcBef>
              <a:spcAft>
                <a:spcPts val="0"/>
              </a:spcAft>
              <a:buSzPts val="1500"/>
              <a:buFont typeface="Roboto"/>
              <a:buChar char="●"/>
            </a:pPr>
            <a:r>
              <a:rPr lang="en" sz="1500">
                <a:latin typeface="Roboto"/>
                <a:ea typeface="Roboto"/>
                <a:cs typeface="Roboto"/>
                <a:sym typeface="Roboto"/>
              </a:rPr>
              <a:t>Tamadun / bangsa yang harmoni dan berjaya dapat dicapai melalui masyarakat yang mengamalkan budaya ilmu.</a:t>
            </a:r>
            <a:endParaRPr sz="1500">
              <a:latin typeface="Roboto"/>
              <a:ea typeface="Roboto"/>
              <a:cs typeface="Roboto"/>
              <a:sym typeface="Roboto"/>
            </a:endParaRPr>
          </a:p>
          <a:p>
            <a:pPr indent="-323850" lvl="0" marL="457200" rtl="0" algn="l">
              <a:spcBef>
                <a:spcPts val="0"/>
              </a:spcBef>
              <a:spcAft>
                <a:spcPts val="0"/>
              </a:spcAft>
              <a:buSzPts val="1500"/>
              <a:buFont typeface="Roboto"/>
              <a:buChar char="●"/>
            </a:pPr>
            <a:r>
              <a:rPr lang="en" sz="1500">
                <a:latin typeface="Roboto"/>
                <a:ea typeface="Roboto"/>
                <a:cs typeface="Roboto"/>
                <a:sym typeface="Roboto"/>
              </a:rPr>
              <a:t>Sekolah memainkan peranan penting dalam menerapkan budaya ilmu (contoh : program NILAM)</a:t>
            </a:r>
            <a:endParaRPr sz="15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21"/>
          <p:cNvPicPr preferRelativeResize="0"/>
          <p:nvPr/>
        </p:nvPicPr>
        <p:blipFill rotWithShape="1">
          <a:blip r:embed="rId3">
            <a:alphaModFix/>
          </a:blip>
          <a:srcRect b="15561" l="0" r="0" t="0"/>
          <a:stretch/>
        </p:blipFill>
        <p:spPr>
          <a:xfrm>
            <a:off x="0" y="0"/>
            <a:ext cx="9144001" cy="5143500"/>
          </a:xfrm>
          <a:prstGeom prst="rect">
            <a:avLst/>
          </a:prstGeom>
          <a:noFill/>
          <a:ln>
            <a:noFill/>
          </a:ln>
        </p:spPr>
      </p:pic>
      <p:sp>
        <p:nvSpPr>
          <p:cNvPr id="296" name="Google Shape;296;p21"/>
          <p:cNvSpPr txBox="1"/>
          <p:nvPr/>
        </p:nvSpPr>
        <p:spPr>
          <a:xfrm>
            <a:off x="439325" y="210600"/>
            <a:ext cx="6558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FFFFFF"/>
                </a:solidFill>
                <a:highlight>
                  <a:srgbClr val="38761D"/>
                </a:highlight>
                <a:latin typeface="Roboto"/>
                <a:ea typeface="Roboto"/>
                <a:cs typeface="Roboto"/>
                <a:sym typeface="Roboto"/>
              </a:rPr>
              <a:t>PRAKARSA MEMUPUK BUDAYA MEMBACA</a:t>
            </a:r>
            <a:endParaRPr sz="2500">
              <a:solidFill>
                <a:srgbClr val="FFFFFF"/>
              </a:solidFill>
              <a:highlight>
                <a:srgbClr val="38761D"/>
              </a:highlight>
              <a:latin typeface="Roboto"/>
              <a:ea typeface="Roboto"/>
              <a:cs typeface="Roboto"/>
              <a:sym typeface="Roboto"/>
            </a:endParaRPr>
          </a:p>
        </p:txBody>
      </p:sp>
      <p:sp>
        <p:nvSpPr>
          <p:cNvPr id="297" name="Google Shape;297;p21"/>
          <p:cNvSpPr txBox="1"/>
          <p:nvPr/>
        </p:nvSpPr>
        <p:spPr>
          <a:xfrm>
            <a:off x="439325" y="835775"/>
            <a:ext cx="76938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FFFFFF"/>
              </a:buClr>
              <a:buSzPts val="2000"/>
              <a:buFont typeface="Trebuchet MS"/>
              <a:buAutoNum type="arabicPeriod"/>
            </a:pPr>
            <a:r>
              <a:rPr lang="en" sz="2000">
                <a:solidFill>
                  <a:srgbClr val="FFFFFF"/>
                </a:solidFill>
                <a:highlight>
                  <a:srgbClr val="000000"/>
                </a:highlight>
                <a:latin typeface="Trebuchet MS"/>
                <a:ea typeface="Trebuchet MS"/>
                <a:cs typeface="Trebuchet MS"/>
                <a:sym typeface="Trebuchet MS"/>
              </a:rPr>
              <a:t>Individu - mulakan tabiat membaca dengan niat yang positif</a:t>
            </a:r>
            <a:endParaRPr sz="2000">
              <a:solidFill>
                <a:srgbClr val="FFFFFF"/>
              </a:solidFill>
              <a:highlight>
                <a:srgbClr val="000000"/>
              </a:highlight>
              <a:latin typeface="Trebuchet MS"/>
              <a:ea typeface="Trebuchet MS"/>
              <a:cs typeface="Trebuchet MS"/>
              <a:sym typeface="Trebuchet MS"/>
            </a:endParaRPr>
          </a:p>
          <a:p>
            <a:pPr indent="0" lvl="0" marL="457200" rtl="0" algn="l">
              <a:spcBef>
                <a:spcPts val="0"/>
              </a:spcBef>
              <a:spcAft>
                <a:spcPts val="0"/>
              </a:spcAft>
              <a:buNone/>
            </a:pPr>
            <a:r>
              <a:t/>
            </a:r>
            <a:endParaRPr sz="2000">
              <a:solidFill>
                <a:srgbClr val="FFFFFF"/>
              </a:solidFill>
              <a:highlight>
                <a:srgbClr val="000000"/>
              </a:highlight>
              <a:latin typeface="Trebuchet MS"/>
              <a:ea typeface="Trebuchet MS"/>
              <a:cs typeface="Trebuchet MS"/>
              <a:sym typeface="Trebuchet MS"/>
            </a:endParaRPr>
          </a:p>
          <a:p>
            <a:pPr indent="-355600" lvl="0" marL="457200" rtl="0" algn="l">
              <a:spcBef>
                <a:spcPts val="0"/>
              </a:spcBef>
              <a:spcAft>
                <a:spcPts val="0"/>
              </a:spcAft>
              <a:buClr>
                <a:srgbClr val="FFFFFF"/>
              </a:buClr>
              <a:buSzPts val="2000"/>
              <a:buFont typeface="Trebuchet MS"/>
              <a:buAutoNum type="arabicPeriod"/>
            </a:pPr>
            <a:r>
              <a:rPr lang="en" sz="2000">
                <a:solidFill>
                  <a:srgbClr val="FFFFFF"/>
                </a:solidFill>
                <a:highlight>
                  <a:srgbClr val="000000"/>
                </a:highlight>
                <a:latin typeface="Trebuchet MS"/>
                <a:ea typeface="Trebuchet MS"/>
                <a:cs typeface="Trebuchet MS"/>
                <a:sym typeface="Trebuchet MS"/>
              </a:rPr>
              <a:t>Ibu bapa - mendidik anak-anak untuk kerap membaca buku</a:t>
            </a:r>
            <a:endParaRPr sz="2000">
              <a:solidFill>
                <a:srgbClr val="FFFFFF"/>
              </a:solidFill>
              <a:highlight>
                <a:srgbClr val="000000"/>
              </a:highlight>
              <a:latin typeface="Trebuchet MS"/>
              <a:ea typeface="Trebuchet MS"/>
              <a:cs typeface="Trebuchet MS"/>
              <a:sym typeface="Trebuchet MS"/>
            </a:endParaRPr>
          </a:p>
          <a:p>
            <a:pPr indent="0" lvl="0" marL="457200" rtl="0" algn="l">
              <a:spcBef>
                <a:spcPts val="0"/>
              </a:spcBef>
              <a:spcAft>
                <a:spcPts val="0"/>
              </a:spcAft>
              <a:buNone/>
            </a:pPr>
            <a:r>
              <a:t/>
            </a:r>
            <a:endParaRPr sz="2000">
              <a:solidFill>
                <a:srgbClr val="FFFFFF"/>
              </a:solidFill>
              <a:highlight>
                <a:srgbClr val="000000"/>
              </a:highlight>
              <a:latin typeface="Trebuchet MS"/>
              <a:ea typeface="Trebuchet MS"/>
              <a:cs typeface="Trebuchet MS"/>
              <a:sym typeface="Trebuchet MS"/>
            </a:endParaRPr>
          </a:p>
          <a:p>
            <a:pPr indent="-355600" lvl="0" marL="457200" rtl="0" algn="l">
              <a:spcBef>
                <a:spcPts val="0"/>
              </a:spcBef>
              <a:spcAft>
                <a:spcPts val="0"/>
              </a:spcAft>
              <a:buClr>
                <a:srgbClr val="FFFFFF"/>
              </a:buClr>
              <a:buSzPts val="2000"/>
              <a:buFont typeface="Trebuchet MS"/>
              <a:buAutoNum type="arabicPeriod"/>
            </a:pPr>
            <a:r>
              <a:rPr lang="en" sz="2000">
                <a:solidFill>
                  <a:srgbClr val="FFFFFF"/>
                </a:solidFill>
                <a:highlight>
                  <a:srgbClr val="000000"/>
                </a:highlight>
                <a:latin typeface="Trebuchet MS"/>
                <a:ea typeface="Trebuchet MS"/>
                <a:cs typeface="Trebuchet MS"/>
                <a:sym typeface="Trebuchet MS"/>
              </a:rPr>
              <a:t>Masyarakat - mengadakan jualan buku dan kempen membaca</a:t>
            </a:r>
            <a:endParaRPr sz="2000">
              <a:solidFill>
                <a:srgbClr val="FFFFFF"/>
              </a:solidFill>
              <a:highlight>
                <a:srgbClr val="000000"/>
              </a:highlight>
              <a:latin typeface="Trebuchet MS"/>
              <a:ea typeface="Trebuchet MS"/>
              <a:cs typeface="Trebuchet MS"/>
              <a:sym typeface="Trebuchet MS"/>
            </a:endParaRPr>
          </a:p>
          <a:p>
            <a:pPr indent="0" lvl="0" marL="457200" rtl="0" algn="l">
              <a:spcBef>
                <a:spcPts val="0"/>
              </a:spcBef>
              <a:spcAft>
                <a:spcPts val="0"/>
              </a:spcAft>
              <a:buNone/>
            </a:pPr>
            <a:r>
              <a:t/>
            </a:r>
            <a:endParaRPr sz="2000">
              <a:solidFill>
                <a:srgbClr val="FFFFFF"/>
              </a:solidFill>
              <a:highlight>
                <a:srgbClr val="000000"/>
              </a:highlight>
              <a:latin typeface="Trebuchet MS"/>
              <a:ea typeface="Trebuchet MS"/>
              <a:cs typeface="Trebuchet MS"/>
              <a:sym typeface="Trebuchet MS"/>
            </a:endParaRPr>
          </a:p>
          <a:p>
            <a:pPr indent="-355600" lvl="0" marL="457200" rtl="0" algn="l">
              <a:spcBef>
                <a:spcPts val="0"/>
              </a:spcBef>
              <a:spcAft>
                <a:spcPts val="0"/>
              </a:spcAft>
              <a:buClr>
                <a:srgbClr val="FFFFFF"/>
              </a:buClr>
              <a:buSzPts val="2000"/>
              <a:buFont typeface="Trebuchet MS"/>
              <a:buAutoNum type="arabicPeriod"/>
            </a:pPr>
            <a:r>
              <a:rPr lang="en" sz="2000">
                <a:solidFill>
                  <a:srgbClr val="FFFFFF"/>
                </a:solidFill>
                <a:highlight>
                  <a:srgbClr val="000000"/>
                </a:highlight>
                <a:latin typeface="Trebuchet MS"/>
                <a:ea typeface="Trebuchet MS"/>
                <a:cs typeface="Trebuchet MS"/>
                <a:sym typeface="Trebuchet MS"/>
              </a:rPr>
              <a:t>Pendidikan - mengadakan sesi Read &amp; Relax bersama para pelajar dan pensyarah.</a:t>
            </a:r>
            <a:endParaRPr sz="2000">
              <a:solidFill>
                <a:srgbClr val="FFFFFF"/>
              </a:solidFill>
              <a:highlight>
                <a:srgbClr val="000000"/>
              </a:highlight>
              <a:latin typeface="Trebuchet MS"/>
              <a:ea typeface="Trebuchet MS"/>
              <a:cs typeface="Trebuchet MS"/>
              <a:sym typeface="Trebuchet MS"/>
            </a:endParaRPr>
          </a:p>
          <a:p>
            <a:pPr indent="0" lvl="0" marL="457200" rtl="0" algn="l">
              <a:spcBef>
                <a:spcPts val="0"/>
              </a:spcBef>
              <a:spcAft>
                <a:spcPts val="0"/>
              </a:spcAft>
              <a:buNone/>
            </a:pPr>
            <a:r>
              <a:t/>
            </a:r>
            <a:endParaRPr sz="2000">
              <a:solidFill>
                <a:srgbClr val="FFFFFF"/>
              </a:solidFill>
              <a:highlight>
                <a:srgbClr val="000000"/>
              </a:highlight>
              <a:latin typeface="Trebuchet MS"/>
              <a:ea typeface="Trebuchet MS"/>
              <a:cs typeface="Trebuchet MS"/>
              <a:sym typeface="Trebuchet MS"/>
            </a:endParaRPr>
          </a:p>
          <a:p>
            <a:pPr indent="-355600" lvl="0" marL="457200" rtl="0" algn="l">
              <a:spcBef>
                <a:spcPts val="0"/>
              </a:spcBef>
              <a:spcAft>
                <a:spcPts val="0"/>
              </a:spcAft>
              <a:buClr>
                <a:srgbClr val="FFFFFF"/>
              </a:buClr>
              <a:buSzPts val="2000"/>
              <a:buFont typeface="Trebuchet MS"/>
              <a:buAutoNum type="arabicPeriod"/>
            </a:pPr>
            <a:r>
              <a:rPr lang="en" sz="2000">
                <a:solidFill>
                  <a:srgbClr val="FFFFFF"/>
                </a:solidFill>
                <a:highlight>
                  <a:srgbClr val="000000"/>
                </a:highlight>
                <a:latin typeface="Trebuchet MS"/>
                <a:ea typeface="Trebuchet MS"/>
                <a:cs typeface="Trebuchet MS"/>
                <a:sym typeface="Trebuchet MS"/>
              </a:rPr>
              <a:t>Kerajaan - menyambut Hari Membaca Sedunia dan membuka lebih banyak peluang pekerjaan yang berkaitan dengan bahan literatur.</a:t>
            </a:r>
            <a:endParaRPr sz="2000">
              <a:solidFill>
                <a:srgbClr val="FFFFFF"/>
              </a:solidFill>
              <a:highlight>
                <a:srgbClr val="000000"/>
              </a:highlight>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mph" presetID="8" presetSubtype="0">
                                  <p:stCondLst>
                                    <p:cond delay="0"/>
                                  </p:stCondLst>
                                  <p:childTnLst>
                                    <p:animRot by="-21600000">
                                      <p:cBhvr>
                                        <p:cTn dur="1000" fill="hold"/>
                                        <p:tgtEl>
                                          <p:spTgt spid="296"/>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1000"/>
                                        <p:tgtEl>
                                          <p:spTgt spid="297"/>
                                        </p:tgtEl>
                                        <p:attrNameLst>
                                          <p:attrName>ppt_w</p:attrName>
                                        </p:attrNameLst>
                                      </p:cBhvr>
                                      <p:tavLst>
                                        <p:tav fmla="" tm="0">
                                          <p:val>
                                            <p:strVal val="0"/>
                                          </p:val>
                                        </p:tav>
                                        <p:tav fmla="" tm="100000">
                                          <p:val>
                                            <p:strVal val="#ppt_w"/>
                                          </p:val>
                                        </p:tav>
                                      </p:tavLst>
                                    </p:anim>
                                    <p:anim calcmode="lin" valueType="num">
                                      <p:cBhvr additive="base">
                                        <p:cTn dur="1000"/>
                                        <p:tgtEl>
                                          <p:spTgt spid="2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2"/>
          <p:cNvSpPr txBox="1"/>
          <p:nvPr/>
        </p:nvSpPr>
        <p:spPr>
          <a:xfrm>
            <a:off x="2638800" y="0"/>
            <a:ext cx="3778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solidFill>
                  <a:srgbClr val="FFFFFF"/>
                </a:solidFill>
                <a:latin typeface="Roboto"/>
                <a:ea typeface="Roboto"/>
                <a:cs typeface="Roboto"/>
                <a:sym typeface="Roboto"/>
              </a:rPr>
              <a:t>Kesimpulan</a:t>
            </a:r>
            <a:endParaRPr b="1" sz="2400" u="sng">
              <a:solidFill>
                <a:srgbClr val="FFFFFF"/>
              </a:solidFill>
              <a:latin typeface="Roboto"/>
              <a:ea typeface="Roboto"/>
              <a:cs typeface="Roboto"/>
              <a:sym typeface="Roboto"/>
            </a:endParaRPr>
          </a:p>
        </p:txBody>
      </p:sp>
      <p:sp>
        <p:nvSpPr>
          <p:cNvPr id="303" name="Google Shape;303;p22"/>
          <p:cNvSpPr txBox="1"/>
          <p:nvPr/>
        </p:nvSpPr>
        <p:spPr>
          <a:xfrm>
            <a:off x="411425" y="2095475"/>
            <a:ext cx="8561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Roboto"/>
                <a:ea typeface="Roboto"/>
                <a:cs typeface="Roboto"/>
                <a:sym typeface="Roboto"/>
              </a:rPr>
              <a:t>Secara kesimpulannya, Terdapat pelbagai jenis ilmu serta pengetahuan boleh diperolehi dengan membaca. Dengan membaca, kita akan membina komuniti yang berwibawa dan tidak akan mudah terpengaruh dengan informasi palsu. Informasi palsu sudah kuat berleluasa di kalangan pengguna internet. Tanpa ilmu yang mencukupi, kita mungkin akan terdaya dan juga </a:t>
            </a:r>
            <a:r>
              <a:rPr lang="en">
                <a:solidFill>
                  <a:srgbClr val="FFFFFF"/>
                </a:solidFill>
                <a:latin typeface="Roboto"/>
                <a:ea typeface="Roboto"/>
                <a:cs typeface="Roboto"/>
                <a:sym typeface="Roboto"/>
              </a:rPr>
              <a:t>mengakibatkan</a:t>
            </a:r>
            <a:r>
              <a:rPr lang="en">
                <a:solidFill>
                  <a:srgbClr val="FFFFFF"/>
                </a:solidFill>
                <a:latin typeface="Roboto"/>
                <a:ea typeface="Roboto"/>
                <a:cs typeface="Roboto"/>
                <a:sym typeface="Roboto"/>
              </a:rPr>
              <a:t> kerosakan tanpa disedari.</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a:p>
            <a:pPr indent="0" lvl="0" marL="0" rtl="0" algn="l">
              <a:spcBef>
                <a:spcPts val="0"/>
              </a:spcBef>
              <a:spcAft>
                <a:spcPts val="0"/>
              </a:spcAft>
              <a:buNone/>
            </a:pPr>
            <a:r>
              <a:rPr lang="en">
                <a:solidFill>
                  <a:srgbClr val="FFFFFF"/>
                </a:solidFill>
                <a:latin typeface="Roboto"/>
                <a:ea typeface="Roboto"/>
                <a:cs typeface="Roboto"/>
                <a:sym typeface="Roboto"/>
              </a:rPr>
              <a:t>Oleh itu, marilah kita mula membaca kerana terlalu banyak manfaat yang akan </a:t>
            </a:r>
            <a:r>
              <a:rPr lang="en">
                <a:solidFill>
                  <a:srgbClr val="FFFFFF"/>
                </a:solidFill>
                <a:latin typeface="Roboto"/>
                <a:ea typeface="Roboto"/>
                <a:cs typeface="Roboto"/>
                <a:sym typeface="Roboto"/>
              </a:rPr>
              <a:t>ditinggalkan</a:t>
            </a:r>
            <a:r>
              <a:rPr lang="en">
                <a:solidFill>
                  <a:srgbClr val="FFFFFF"/>
                </a:solidFill>
                <a:latin typeface="Roboto"/>
                <a:ea typeface="Roboto"/>
                <a:cs typeface="Roboto"/>
                <a:sym typeface="Roboto"/>
              </a:rPr>
              <a:t> jika kita tidak mula dari sekarang. </a:t>
            </a:r>
            <a:endParaRPr>
              <a:solidFill>
                <a:srgbClr val="FFFFFF"/>
              </a:solidFill>
              <a:latin typeface="Roboto"/>
              <a:ea typeface="Roboto"/>
              <a:cs typeface="Roboto"/>
              <a:sym typeface="Roboto"/>
            </a:endParaRPr>
          </a:p>
        </p:txBody>
      </p:sp>
      <p:pic>
        <p:nvPicPr>
          <p:cNvPr id="304" name="Google Shape;304;p22"/>
          <p:cNvPicPr preferRelativeResize="0"/>
          <p:nvPr/>
        </p:nvPicPr>
        <p:blipFill>
          <a:blip r:embed="rId3">
            <a:alphaModFix/>
          </a:blip>
          <a:stretch>
            <a:fillRect/>
          </a:stretch>
        </p:blipFill>
        <p:spPr>
          <a:xfrm>
            <a:off x="411425" y="611939"/>
            <a:ext cx="2182300" cy="1454483"/>
          </a:xfrm>
          <a:prstGeom prst="rect">
            <a:avLst/>
          </a:prstGeom>
          <a:noFill/>
          <a:ln>
            <a:noFill/>
          </a:ln>
        </p:spPr>
      </p:pic>
      <p:pic>
        <p:nvPicPr>
          <p:cNvPr id="305" name="Google Shape;305;p22"/>
          <p:cNvPicPr preferRelativeResize="0"/>
          <p:nvPr/>
        </p:nvPicPr>
        <p:blipFill>
          <a:blip r:embed="rId4">
            <a:alphaModFix/>
          </a:blip>
          <a:stretch>
            <a:fillRect/>
          </a:stretch>
        </p:blipFill>
        <p:spPr>
          <a:xfrm>
            <a:off x="3301726" y="611950"/>
            <a:ext cx="2225298" cy="1483524"/>
          </a:xfrm>
          <a:prstGeom prst="rect">
            <a:avLst/>
          </a:prstGeom>
          <a:noFill/>
          <a:ln>
            <a:noFill/>
          </a:ln>
        </p:spPr>
      </p:pic>
      <p:pic>
        <p:nvPicPr>
          <p:cNvPr id="306" name="Google Shape;306;p22"/>
          <p:cNvPicPr preferRelativeResize="0"/>
          <p:nvPr/>
        </p:nvPicPr>
        <p:blipFill>
          <a:blip r:embed="rId5">
            <a:alphaModFix/>
          </a:blip>
          <a:stretch>
            <a:fillRect/>
          </a:stretch>
        </p:blipFill>
        <p:spPr>
          <a:xfrm>
            <a:off x="5984200" y="611950"/>
            <a:ext cx="1978040" cy="1483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