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46F5F"/>
    <a:srgbClr val="41423D"/>
    <a:srgbClr val="D2B584"/>
    <a:srgbClr val="E2B18E"/>
    <a:srgbClr val="121713"/>
    <a:srgbClr val="FBC7DA"/>
    <a:srgbClr val="F76DB5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77C7-49ED-4924-9A66-9CC5183A0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54FC9-751C-4765-B40C-5D1062965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26D94-0A30-4712-BB96-A7E681B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AE786-6FF9-42AB-881D-B7DAC3A6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33C47-41B2-480D-AE73-777E5ADA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249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A37D-74D5-4021-B5E5-06D78D27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D7540-A1CA-46DD-A4CB-E5D33627A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0685-E24E-4AFF-8D89-097F997D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8526-3784-4BA3-AB7F-CB3E0B24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D81E-3633-4786-A726-71FEA6AB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81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45C5A-A496-498D-829E-EC465C644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DF546-C3A6-4F7D-BEBA-18477F690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4B69-E13A-4821-B227-A4843CBB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35AA-E453-4CBA-AE32-032307F4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39BAB-AA99-42C0-90D9-5F721F6D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134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1828-704D-48C9-B2DC-083B1D47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2E5D-84A7-4CF8-A124-A5B405F8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14BF-544E-4338-9878-3FFD40A6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665A-09C2-41D1-9279-D45E0E19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A402-9A61-4EBA-A0C5-C5E59774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0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E036-436D-4D47-B5DE-3FEAEE4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0E062-2415-46ED-9F09-2A2CCF286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3A928-D884-4DB5-8499-3E1A550F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FF7C-D1EF-415D-99D6-5DEA72D8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1B7A3-A763-40E9-9AE8-7A5FAF95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572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749D-2DD2-4286-A8C1-88365E50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BF077-4256-4BF2-9AAC-615C7362E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C9513-8B56-485B-B03E-6976E2DA1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5153-F9D7-4ABA-B12F-25D72686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182FB-B0E1-4CA4-8EA1-AB20E8AA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B4DE-C789-43F4-A932-ACBED7DE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87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D204-60FF-4C17-9764-194FDA16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8C7F8-E7DF-4A5A-9036-C93019BB4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6C3BD-824D-4566-B787-C605784F6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E6B93-0F02-480E-8346-225AA27F0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6470B-65F4-44B0-987E-4195CC6A9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2417D-F991-40F5-BDE4-F5CCA730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556CD-F4D9-4A01-B3C9-C2300995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585D6-5B39-457E-B61B-8B745F78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5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35CA-7CF7-44E1-B8FE-B8925FCB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404BF-1143-4C68-B2B5-582BF33B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0E2EB-6347-4CBC-9113-7BAA0B22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474B9-B87A-4B22-AEC5-4F8D23DD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935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4C716-6CE3-494E-AD75-3071320E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C8E09-AE4F-4B73-888C-9EA52080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E235F-2E2E-4B55-884E-1CDCB77C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214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3321-6A90-432B-9D7A-D70D6B6D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ABAB-E542-4AF1-9AA3-21B58C462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00854-822F-4E7B-A73A-DB0497C28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BFFE-D879-45F8-82D2-EADC2B08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71EF2-5A02-4071-85B7-1DBD90AC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4B3C1-B848-495F-9C4D-456CF12A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801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34C2-4725-4BBC-99BD-A0829784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7523-6672-47B7-B5C7-185CAF94A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DA30D-A594-429D-A747-90B56B21D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B9A6B-68C9-4E02-AEC8-AC447364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9A46-0A72-45B4-A17D-17FE30EC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EA1F8-0F83-4F1D-B3B0-63A5AA6C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55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0F63C3-F614-4038-AB40-0436EA70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72F6C-478D-49C2-B8B9-8EF73902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FDF0-058C-48DD-A744-4A7B2DC84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E7E8-AB32-4FCC-AE3D-41D6B234376B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1E16-2C57-4868-A70B-27662F5ED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90514-B83C-44DB-BE0B-570BA68CF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AA6E-F6CB-4994-8F84-B6A895E235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91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evolusi Industri 4.0 – Team Selangor">
            <a:extLst>
              <a:ext uri="{FF2B5EF4-FFF2-40B4-BE49-F238E27FC236}">
                <a16:creationId xmlns:a16="http://schemas.microsoft.com/office/drawing/2014/main" id="{C7839A10-CC9C-AC4E-A85D-A78DF5ACC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338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BE619-FA70-4800-B143-E93E9649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34" y="1380317"/>
            <a:ext cx="6175351" cy="13116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>
                <a:solidFill>
                  <a:srgbClr val="121713"/>
                </a:solidFill>
                <a:effectLst/>
                <a:latin typeface="Stencil" panose="040409050D0802020404" pitchFamily="82" charset="0"/>
              </a:rPr>
              <a:t>KEMUNCULAN PERADABAN PADA ZAMAN REVOLUSI PERINDUSTRIAN DI EROPAH</a:t>
            </a:r>
            <a:br>
              <a:rPr lang="en-US" sz="2800" dirty="0">
                <a:solidFill>
                  <a:srgbClr val="121713"/>
                </a:solidFill>
                <a:effectLst/>
                <a:latin typeface="Stencil" panose="040409050D0802020404" pitchFamily="82" charset="0"/>
              </a:rPr>
            </a:br>
            <a:endParaRPr lang="en-US" sz="2800" dirty="0">
              <a:solidFill>
                <a:srgbClr val="121713"/>
              </a:solidFill>
              <a:effectLst/>
              <a:latin typeface="Stencil" panose="040409050D0802020404" pitchFamily="82" charset="0"/>
            </a:endParaRPr>
          </a:p>
        </p:txBody>
      </p:sp>
      <p:pic>
        <p:nvPicPr>
          <p:cNvPr id="10" name="Picture 8" descr="Enrol into UTM with ELS | ELS Language Centre">
            <a:extLst>
              <a:ext uri="{FF2B5EF4-FFF2-40B4-BE49-F238E27FC236}">
                <a16:creationId xmlns:a16="http://schemas.microsoft.com/office/drawing/2014/main" id="{3E1668A3-3E81-214E-88A3-CCBCCE7D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1" y="67010"/>
            <a:ext cx="1828409" cy="10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861" y="3003185"/>
            <a:ext cx="56131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KUMPULAN 1</a:t>
            </a:r>
          </a:p>
          <a:p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MUQRISYA BT MAT NOOR                         (A20EC0218)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OMAR MOKHTAR BIN YOHAN                  (A20EC0128)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MEGAT IRFAN ZACKRY BIN ISMAIL          (A20EC0179)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AHMAD NAZRAN BIN YUSRI                     (A20EC0179)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SYAMIMI AMIRAH BINTI ZAMROS           (A20EC0226)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 HANNAN BINTI JAMALUDIN            (A20EC0222)</a:t>
            </a:r>
          </a:p>
        </p:txBody>
      </p:sp>
    </p:spTree>
    <p:extLst>
      <p:ext uri="{BB962C8B-B14F-4D97-AF65-F5344CB8AC3E}">
        <p14:creationId xmlns:p14="http://schemas.microsoft.com/office/powerpoint/2010/main" val="381001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B93D2F-CE9E-48A9-9E1F-5C5606C2F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8" name="Freeform: Shape 1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D3611-CDA4-4867-8385-50E6E56E2E01}"/>
              </a:ext>
            </a:extLst>
          </p:cNvPr>
          <p:cNvSpPr txBox="1"/>
          <p:nvPr/>
        </p:nvSpPr>
        <p:spPr>
          <a:xfrm>
            <a:off x="22589" y="4106409"/>
            <a:ext cx="9265771" cy="62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PENDAHULUAN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C2E02-A958-471B-BDCF-EB9F41F08C74}"/>
              </a:ext>
            </a:extLst>
          </p:cNvPr>
          <p:cNvSpPr txBox="1"/>
          <p:nvPr/>
        </p:nvSpPr>
        <p:spPr>
          <a:xfrm>
            <a:off x="22591" y="4637887"/>
            <a:ext cx="10398882" cy="1804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/>
              <a:t>Revolusi</a:t>
            </a:r>
            <a:r>
              <a:rPr lang="en-US" sz="1600" dirty="0"/>
              <a:t> </a:t>
            </a:r>
            <a:r>
              <a:rPr lang="en-US" sz="1600" dirty="0" err="1"/>
              <a:t>perindustrian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zaman pada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abad</a:t>
            </a:r>
            <a:r>
              <a:rPr lang="en-US" sz="1600" dirty="0"/>
              <a:t> ke-18 dan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abad</a:t>
            </a:r>
            <a:r>
              <a:rPr lang="en-US" sz="1600" dirty="0"/>
              <a:t> ke-19 yang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sektor</a:t>
            </a:r>
            <a:r>
              <a:rPr lang="en-US" sz="1600" dirty="0"/>
              <a:t> </a:t>
            </a:r>
            <a:r>
              <a:rPr lang="en-US" sz="1600" dirty="0" err="1"/>
              <a:t>pertanian</a:t>
            </a:r>
            <a:r>
              <a:rPr lang="en-US" sz="1600" dirty="0"/>
              <a:t>, </a:t>
            </a:r>
            <a:r>
              <a:rPr lang="en-US" sz="1600" dirty="0" err="1"/>
              <a:t>pembuatan</a:t>
            </a:r>
            <a:r>
              <a:rPr lang="en-US" sz="1600" dirty="0"/>
              <a:t> dan </a:t>
            </a:r>
            <a:r>
              <a:rPr lang="en-US" sz="1600" dirty="0" err="1"/>
              <a:t>pengangkutan</a:t>
            </a:r>
            <a:r>
              <a:rPr lang="en-US" sz="1600" dirty="0"/>
              <a:t> di </a:t>
            </a:r>
            <a:r>
              <a:rPr lang="en-US" sz="1600" dirty="0" err="1"/>
              <a:t>Eropah</a:t>
            </a:r>
            <a:r>
              <a:rPr lang="en-US" sz="1600" dirty="0"/>
              <a:t>. </a:t>
            </a:r>
            <a:r>
              <a:rPr lang="en-US" sz="1600" dirty="0" err="1"/>
              <a:t>Revolusi</a:t>
            </a:r>
            <a:r>
              <a:rPr lang="en-US" sz="1600" dirty="0"/>
              <a:t> </a:t>
            </a:r>
            <a:r>
              <a:rPr lang="en-US" sz="1600" dirty="0" err="1"/>
              <a:t>perindustrian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impak</a:t>
            </a:r>
            <a:r>
              <a:rPr lang="en-US" sz="1600" dirty="0"/>
              <a:t> yang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masyarakt</a:t>
            </a:r>
            <a:r>
              <a:rPr lang="en-US" sz="1600" dirty="0"/>
              <a:t>. </a:t>
            </a:r>
            <a:r>
              <a:rPr lang="en-US" sz="1600" dirty="0" err="1"/>
              <a:t>Revolusi</a:t>
            </a:r>
            <a:r>
              <a:rPr lang="en-US" sz="1600" dirty="0"/>
              <a:t> </a:t>
            </a:r>
            <a:r>
              <a:rPr lang="en-US" sz="1600" dirty="0" err="1"/>
              <a:t>perindustrian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bermula</a:t>
            </a:r>
            <a:r>
              <a:rPr lang="en-US" sz="1600" dirty="0"/>
              <a:t> di Britain dan </a:t>
            </a:r>
            <a:r>
              <a:rPr lang="en-US" sz="1600" dirty="0" err="1"/>
              <a:t>seterusnya</a:t>
            </a:r>
            <a:r>
              <a:rPr lang="en-US" sz="1600" dirty="0"/>
              <a:t> </a:t>
            </a:r>
            <a:r>
              <a:rPr lang="en-US" sz="1600" dirty="0" err="1"/>
              <a:t>merebak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Eropah</a:t>
            </a:r>
            <a:r>
              <a:rPr lang="en-US" sz="1600" dirty="0"/>
              <a:t> dan Amerika Utara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serata</a:t>
            </a:r>
            <a:r>
              <a:rPr lang="en-US" sz="1600" dirty="0"/>
              <a:t> dunia </a:t>
            </a:r>
            <a:r>
              <a:rPr lang="en-US" sz="1600" dirty="0" err="1"/>
              <a:t>melalui</a:t>
            </a:r>
            <a:r>
              <a:rPr lang="en-US" sz="1600" dirty="0"/>
              <a:t> proses yang </a:t>
            </a:r>
            <a:r>
              <a:rPr lang="en-US" sz="1600" dirty="0" err="1"/>
              <a:t>dikenali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perindustrian</a:t>
            </a:r>
            <a:r>
              <a:rPr lang="en-US" sz="1600" dirty="0"/>
              <a:t>. </a:t>
            </a:r>
            <a:r>
              <a:rPr lang="en-US" sz="1600" dirty="0" err="1"/>
              <a:t>Revolusi</a:t>
            </a:r>
            <a:r>
              <a:rPr lang="en-US" sz="1600" dirty="0"/>
              <a:t> </a:t>
            </a:r>
            <a:r>
              <a:rPr lang="en-US" sz="1600" dirty="0" err="1"/>
              <a:t>Perindustrian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sejarah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,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penemuan</a:t>
            </a:r>
            <a:r>
              <a:rPr lang="en-US" sz="1600" dirty="0"/>
              <a:t> </a:t>
            </a:r>
            <a:r>
              <a:rPr lang="en-US" sz="1600" dirty="0" err="1"/>
              <a:t>perladangan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kebangkitan</a:t>
            </a:r>
            <a:r>
              <a:rPr lang="en-US" sz="1600" dirty="0"/>
              <a:t> </a:t>
            </a:r>
            <a:r>
              <a:rPr lang="en-US" sz="1600" dirty="0" err="1"/>
              <a:t>negara-kota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49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ENGLAND “BAPA REVOLUSI PERINDUSTRIAN&quot;">
            <a:extLst>
              <a:ext uri="{FF2B5EF4-FFF2-40B4-BE49-F238E27FC236}">
                <a16:creationId xmlns:a16="http://schemas.microsoft.com/office/drawing/2014/main" id="{F96BE852-EBA1-7E46-8980-AC40789BC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r="-2" b="5754"/>
          <a:stretch/>
        </p:blipFill>
        <p:spPr bwMode="auto">
          <a:xfrm>
            <a:off x="-6" y="10"/>
            <a:ext cx="7642746" cy="6857990"/>
          </a:xfrm>
          <a:prstGeom prst="rect">
            <a:avLst/>
          </a:prstGeom>
          <a:pattFill prst="pct25">
            <a:fgClr>
              <a:srgbClr val="AB7942"/>
            </a:fgClr>
            <a:bgClr>
              <a:schemeClr val="bg1"/>
            </a:bgClr>
          </a:patt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rgbClr val="746F5F">
              <a:alpha val="80000"/>
            </a:srgb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D2F7DF-FB5C-490D-8C4B-8E8356710EE5}"/>
              </a:ext>
            </a:extLst>
          </p:cNvPr>
          <p:cNvSpPr txBox="1">
            <a:spLocks/>
          </p:cNvSpPr>
          <p:nvPr/>
        </p:nvSpPr>
        <p:spPr>
          <a:xfrm>
            <a:off x="841248" y="4152624"/>
            <a:ext cx="2112264" cy="192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37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SEBELUM REVOLUSI</a:t>
            </a:r>
          </a:p>
        </p:txBody>
      </p:sp>
      <p:pic>
        <p:nvPicPr>
          <p:cNvPr id="14" name="Picture 8" descr="Railroad">
            <a:extLst>
              <a:ext uri="{FF2B5EF4-FFF2-40B4-BE49-F238E27FC236}">
                <a16:creationId xmlns:a16="http://schemas.microsoft.com/office/drawing/2014/main" id="{00FB71D9-A4F4-0343-8ABD-33E493E71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21857" b="2"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2397-01AC-A146-BBEE-B6B7123A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1800" b="1" dirty="0" err="1">
                <a:solidFill>
                  <a:schemeClr val="bg1"/>
                </a:solidFill>
              </a:rPr>
              <a:t>Menggunakan</a:t>
            </a:r>
            <a:r>
              <a:rPr lang="en-MY" sz="1800" b="1" dirty="0">
                <a:solidFill>
                  <a:schemeClr val="bg1"/>
                </a:solidFill>
              </a:rPr>
              <a:t> </a:t>
            </a:r>
            <a:r>
              <a:rPr lang="en-MY" sz="1800" b="1" dirty="0" err="1">
                <a:solidFill>
                  <a:schemeClr val="bg1"/>
                </a:solidFill>
              </a:rPr>
              <a:t>tenaga</a:t>
            </a:r>
            <a:r>
              <a:rPr lang="en-MY" sz="1800" b="1" dirty="0">
                <a:solidFill>
                  <a:schemeClr val="bg1"/>
                </a:solidFill>
              </a:rPr>
              <a:t> </a:t>
            </a:r>
            <a:r>
              <a:rPr lang="en-MY" sz="1800" b="1" dirty="0" err="1">
                <a:solidFill>
                  <a:schemeClr val="bg1"/>
                </a:solidFill>
              </a:rPr>
              <a:t>manusia</a:t>
            </a:r>
            <a:r>
              <a:rPr lang="en-MY" sz="1800" b="1" dirty="0">
                <a:solidFill>
                  <a:schemeClr val="bg1"/>
                </a:solidFill>
              </a:rPr>
              <a:t>, </a:t>
            </a:r>
            <a:r>
              <a:rPr lang="en-MY" sz="1800" b="1" dirty="0" err="1">
                <a:solidFill>
                  <a:schemeClr val="bg1"/>
                </a:solidFill>
              </a:rPr>
              <a:t>binatang</a:t>
            </a:r>
            <a:r>
              <a:rPr lang="en-MY" sz="1800" b="1" dirty="0">
                <a:solidFill>
                  <a:schemeClr val="bg1"/>
                </a:solidFill>
              </a:rPr>
              <a:t> dan air</a:t>
            </a:r>
            <a:endParaRPr lang="en-MY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MY" sz="1800" b="1" dirty="0" err="1">
                <a:solidFill>
                  <a:schemeClr val="bg1"/>
                </a:solidFill>
              </a:rPr>
              <a:t>Penghasilan</a:t>
            </a:r>
            <a:r>
              <a:rPr lang="en-MY" sz="1800" b="1" dirty="0">
                <a:solidFill>
                  <a:schemeClr val="bg1"/>
                </a:solidFill>
              </a:rPr>
              <a:t> </a:t>
            </a:r>
            <a:r>
              <a:rPr lang="en-MY" sz="1800" b="1" dirty="0" err="1">
                <a:solidFill>
                  <a:schemeClr val="bg1"/>
                </a:solidFill>
              </a:rPr>
              <a:t>produk</a:t>
            </a:r>
            <a:r>
              <a:rPr lang="en-MY" sz="1800" b="1" dirty="0">
                <a:solidFill>
                  <a:schemeClr val="bg1"/>
                </a:solidFill>
              </a:rPr>
              <a:t> </a:t>
            </a:r>
            <a:r>
              <a:rPr lang="en-MY" sz="1800" b="1" dirty="0" err="1">
                <a:solidFill>
                  <a:schemeClr val="bg1"/>
                </a:solidFill>
              </a:rPr>
              <a:t>kecil-kecilan</a:t>
            </a:r>
            <a:endParaRPr lang="en-MY" sz="1800" dirty="0">
              <a:solidFill>
                <a:schemeClr val="bg1"/>
              </a:solidFill>
            </a:endParaRPr>
          </a:p>
        </p:txBody>
      </p:sp>
      <p:pic>
        <p:nvPicPr>
          <p:cNvPr id="15" name="Picture 2" descr="Revolusi perindustrian dan pertanian">
            <a:extLst>
              <a:ext uri="{FF2B5EF4-FFF2-40B4-BE49-F238E27FC236}">
                <a16:creationId xmlns:a16="http://schemas.microsoft.com/office/drawing/2014/main" id="{695887D6-263A-CF46-BFBA-3F3772663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r="8866" b="3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570872-4D6F-4856-9D02-F45240BCFF44}"/>
              </a:ext>
            </a:extLst>
          </p:cNvPr>
          <p:cNvSpPr txBox="1"/>
          <p:nvPr/>
        </p:nvSpPr>
        <p:spPr>
          <a:xfrm>
            <a:off x="7809454" y="3011082"/>
            <a:ext cx="4382546" cy="33456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MY" sz="1300">
                <a:solidFill>
                  <a:srgbClr val="FFFFFF"/>
                </a:solidFill>
              </a:rPr>
              <a:t>Penghasilan produk kecil kecilan</a:t>
            </a:r>
          </a:p>
        </p:txBody>
      </p:sp>
    </p:spTree>
    <p:extLst>
      <p:ext uri="{BB962C8B-B14F-4D97-AF65-F5344CB8AC3E}">
        <p14:creationId xmlns:p14="http://schemas.microsoft.com/office/powerpoint/2010/main" val="102974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55AD-FC47-4AF6-B35A-0B1965DC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14" y="83007"/>
            <a:ext cx="4155404" cy="135082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SELEPAS REVOLUSI</a:t>
            </a:r>
            <a:endParaRPr lang="en-MY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EBE40-C154-CE4D-BD91-04551674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7" y="1351020"/>
            <a:ext cx="4173152" cy="51064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u="sng" dirty="0"/>
              <a:t>Spinning Jenny</a:t>
            </a:r>
          </a:p>
          <a:p>
            <a:pPr lvl="0"/>
            <a:r>
              <a:rPr lang="en-US" sz="2200" dirty="0" err="1"/>
              <a:t>Dicipta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James Hargreaves </a:t>
            </a:r>
            <a:r>
              <a:rPr lang="en-US" sz="2200" dirty="0" err="1"/>
              <a:t>pada</a:t>
            </a:r>
            <a:r>
              <a:rPr lang="en-US" sz="2200" dirty="0"/>
              <a:t> 1764</a:t>
            </a:r>
          </a:p>
          <a:p>
            <a:pPr lvl="0"/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tenaga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endParaRPr lang="en-US" sz="2200" dirty="0"/>
          </a:p>
          <a:p>
            <a:pPr lvl="0"/>
            <a:r>
              <a:rPr lang="en-US" sz="2200" dirty="0" err="1"/>
              <a:t>Memintal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daripada</a:t>
            </a:r>
            <a:r>
              <a:rPr lang="en-US" sz="2200" dirty="0"/>
              <a:t> 8 </a:t>
            </a:r>
            <a:r>
              <a:rPr lang="en-US" sz="2200" dirty="0" err="1"/>
              <a:t>jurai</a:t>
            </a:r>
            <a:r>
              <a:rPr lang="en-US" sz="2200" dirty="0"/>
              <a:t> </a:t>
            </a:r>
            <a:r>
              <a:rPr lang="en-US" sz="2200" dirty="0" err="1"/>
              <a:t>benang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masa</a:t>
            </a:r>
            <a:endParaRPr lang="en-US" sz="2200" dirty="0"/>
          </a:p>
          <a:p>
            <a:pPr marL="0" indent="0">
              <a:buNone/>
            </a:pPr>
            <a:r>
              <a:rPr lang="en-US" sz="2200" b="1" u="sng" dirty="0" err="1"/>
              <a:t>Jalan</a:t>
            </a:r>
            <a:r>
              <a:rPr lang="en-US" sz="2200" b="1" u="sng" dirty="0"/>
              <a:t> Raya</a:t>
            </a:r>
          </a:p>
          <a:p>
            <a:pPr lvl="0"/>
            <a:r>
              <a:rPr lang="en-US" sz="2200" dirty="0" err="1"/>
              <a:t>Mengenakan</a:t>
            </a:r>
            <a:r>
              <a:rPr lang="en-US" sz="2200" dirty="0"/>
              <a:t> toll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penyelenggaraan</a:t>
            </a:r>
            <a:r>
              <a:rPr lang="en-US" sz="2200" dirty="0"/>
              <a:t> </a:t>
            </a:r>
          </a:p>
          <a:p>
            <a:pPr lvl="0"/>
            <a:r>
              <a:rPr lang="en-US" sz="2200" dirty="0"/>
              <a:t>John </a:t>
            </a:r>
            <a:r>
              <a:rPr lang="en-US" sz="2200" dirty="0" err="1"/>
              <a:t>McAdam</a:t>
            </a:r>
            <a:r>
              <a:rPr lang="en-US" sz="2200" dirty="0"/>
              <a:t> </a:t>
            </a:r>
            <a:r>
              <a:rPr lang="en-US" sz="2200" dirty="0" err="1"/>
              <a:t>menghasilkan</a:t>
            </a:r>
            <a:r>
              <a:rPr lang="en-US" sz="2200" dirty="0"/>
              <a:t> </a:t>
            </a:r>
            <a:r>
              <a:rPr lang="en-US" sz="2200" dirty="0" err="1"/>
              <a:t>teknik</a:t>
            </a:r>
            <a:r>
              <a:rPr lang="en-US" sz="2200" dirty="0"/>
              <a:t> “</a:t>
            </a:r>
            <a:r>
              <a:rPr lang="en-US" sz="2200" dirty="0" err="1"/>
              <a:t>macadamisation</a:t>
            </a:r>
            <a:r>
              <a:rPr lang="en-US" sz="2200" dirty="0"/>
              <a:t>”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jalan</a:t>
            </a:r>
            <a:r>
              <a:rPr lang="en-US" sz="2200" dirty="0"/>
              <a:t> </a:t>
            </a:r>
            <a:r>
              <a:rPr lang="en-US" sz="2200" dirty="0" err="1"/>
              <a:t>raya</a:t>
            </a:r>
            <a:endParaRPr lang="en-US" sz="2200" dirty="0"/>
          </a:p>
          <a:p>
            <a:pPr lvl="0"/>
            <a:r>
              <a:rPr lang="en-US" sz="2200" dirty="0" err="1"/>
              <a:t>Percampuran</a:t>
            </a:r>
            <a:r>
              <a:rPr lang="en-US" sz="2200" dirty="0"/>
              <a:t> </a:t>
            </a:r>
            <a:r>
              <a:rPr lang="en-US" sz="2200" dirty="0" err="1"/>
              <a:t>batu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pasir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pengikat</a:t>
            </a:r>
            <a:endParaRPr lang="en-MY" sz="2200" dirty="0"/>
          </a:p>
          <a:p>
            <a:pPr marL="0" indent="0">
              <a:buNone/>
            </a:pPr>
            <a:r>
              <a:rPr lang="en-US" sz="2200" b="1" u="sng" dirty="0" err="1"/>
              <a:t>Enjin</a:t>
            </a:r>
            <a:r>
              <a:rPr lang="en-US" sz="2200" b="1" u="sng" dirty="0"/>
              <a:t> </a:t>
            </a:r>
            <a:r>
              <a:rPr lang="en-US" sz="2200" b="1" u="sng" dirty="0" err="1"/>
              <a:t>berkuasa</a:t>
            </a:r>
            <a:r>
              <a:rPr lang="en-US" sz="2200" b="1" u="sng" dirty="0"/>
              <a:t> </a:t>
            </a:r>
            <a:r>
              <a:rPr lang="en-US" sz="2200" b="1" u="sng" dirty="0" err="1"/>
              <a:t>wap</a:t>
            </a:r>
            <a:endParaRPr lang="en-US" sz="2200" b="1" u="sng" dirty="0"/>
          </a:p>
          <a:p>
            <a:pPr lvl="0"/>
            <a:r>
              <a:rPr lang="en-US" sz="2200" dirty="0" err="1"/>
              <a:t>Dicipta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James Watt </a:t>
            </a:r>
            <a:r>
              <a:rPr lang="en-US" sz="2200" dirty="0" err="1"/>
              <a:t>pada</a:t>
            </a:r>
            <a:r>
              <a:rPr lang="en-US" sz="2200" dirty="0"/>
              <a:t> 1776</a:t>
            </a:r>
          </a:p>
          <a:p>
            <a:pPr lvl="0"/>
            <a:r>
              <a:rPr lang="en-US" sz="2200" dirty="0" err="1"/>
              <a:t>Menghasilkan</a:t>
            </a:r>
            <a:r>
              <a:rPr lang="en-US" sz="2200" dirty="0"/>
              <a:t> </a:t>
            </a:r>
            <a:r>
              <a:rPr lang="en-US" sz="2200" dirty="0" err="1"/>
              <a:t>tenaga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efisien</a:t>
            </a:r>
            <a:endParaRPr lang="en-US" sz="2200" dirty="0"/>
          </a:p>
          <a:p>
            <a:pPr lvl="0"/>
            <a:r>
              <a:rPr lang="en-US" sz="2200" dirty="0" err="1"/>
              <a:t>Penggerak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kapal</a:t>
            </a:r>
            <a:r>
              <a:rPr lang="en-US" sz="2200" dirty="0"/>
              <a:t> </a:t>
            </a:r>
            <a:r>
              <a:rPr lang="en-US" sz="2200" dirty="0" err="1"/>
              <a:t>wap</a:t>
            </a:r>
            <a:r>
              <a:rPr lang="en-US" sz="2200" dirty="0"/>
              <a:t>, </a:t>
            </a:r>
            <a:r>
              <a:rPr lang="en-US" sz="2200" dirty="0" err="1"/>
              <a:t>kereta</a:t>
            </a:r>
            <a:r>
              <a:rPr lang="en-US" sz="2200" dirty="0"/>
              <a:t> </a:t>
            </a:r>
            <a:r>
              <a:rPr lang="en-US" sz="2200" dirty="0" err="1"/>
              <a:t>api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kenderaan</a:t>
            </a:r>
            <a:r>
              <a:rPr lang="en-US" sz="2200" dirty="0"/>
              <a:t> lain</a:t>
            </a:r>
          </a:p>
          <a:p>
            <a:pPr lvl="0"/>
            <a:r>
              <a:rPr lang="en-US" sz="2200" dirty="0" err="1"/>
              <a:t>Memerlukan</a:t>
            </a:r>
            <a:r>
              <a:rPr lang="en-US" sz="2200" dirty="0"/>
              <a:t> </a:t>
            </a:r>
            <a:r>
              <a:rPr lang="en-US" sz="2200" dirty="0" err="1"/>
              <a:t>kurang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bakar</a:t>
            </a:r>
            <a:endParaRPr lang="en-MY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2067" name="Rectangle 19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Rectangle 19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Apa itu Telegraf? Prinsip Kerja &amp; Sejarah Penemuan Telegraf">
            <a:extLst>
              <a:ext uri="{FF2B5EF4-FFF2-40B4-BE49-F238E27FC236}">
                <a16:creationId xmlns:a16="http://schemas.microsoft.com/office/drawing/2014/main" id="{DD87DB70-D67E-D34A-8202-3473B2F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828639"/>
            <a:ext cx="3775899" cy="26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193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Blog Sejarah STPM Cikgu Mohammadia: 1.4 Masyarakat Industri">
            <a:extLst>
              <a:ext uri="{FF2B5EF4-FFF2-40B4-BE49-F238E27FC236}">
                <a16:creationId xmlns:a16="http://schemas.microsoft.com/office/drawing/2014/main" id="{C13AD9A1-5203-D149-82FE-EDBCB34A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r="16906" b="-1"/>
          <a:stretch/>
        </p:blipFill>
        <p:spPr bwMode="auto">
          <a:xfrm>
            <a:off x="9471338" y="332464"/>
            <a:ext cx="2080862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19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94861E3-EEF4-EC4B-AB99-54073EC9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2129" y="4210198"/>
            <a:ext cx="2920727" cy="20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19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7A4D47BB-5931-6640-A3DB-07D4A9E9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8460" y="3568549"/>
            <a:ext cx="2034632" cy="27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0544" y="3545910"/>
            <a:ext cx="264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Telegraf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4258" y="3014045"/>
            <a:ext cx="264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Lokomotif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2690" y="6221341"/>
            <a:ext cx="292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Enjin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Stim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Newcomen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8064" y="6227042"/>
            <a:ext cx="292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Water Frame</a:t>
            </a:r>
          </a:p>
        </p:txBody>
      </p:sp>
    </p:spTree>
    <p:extLst>
      <p:ext uri="{BB962C8B-B14F-4D97-AF65-F5344CB8AC3E}">
        <p14:creationId xmlns:p14="http://schemas.microsoft.com/office/powerpoint/2010/main" val="37836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6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6" name="Rectangle 16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5DCED-7CF5-477C-B1C1-B66F8DDD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KEBAIKAN REVOLUSI PERINDUSTRIAN</a:t>
            </a:r>
            <a:endParaRPr lang="en-MY" sz="3100" dirty="0">
              <a:solidFill>
                <a:srgbClr val="FFFFFF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1" name="Picture 12" descr="Sejarah kereta api: penemuan dan perkembangan komunikasi kereta api - Alam  sekitar 2020">
            <a:extLst>
              <a:ext uri="{FF2B5EF4-FFF2-40B4-BE49-F238E27FC236}">
                <a16:creationId xmlns:a16="http://schemas.microsoft.com/office/drawing/2014/main" id="{B039E5C0-E935-4B4F-A4AE-3EFD00086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8" r="1" b="4362"/>
          <a:stretch/>
        </p:blipFill>
        <p:spPr bwMode="auto">
          <a:xfrm>
            <a:off x="4968250" y="324472"/>
            <a:ext cx="4556762" cy="20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volusi Pertanian Pertama: Revolusi Neolitik (sekitar 10.000 SM)">
            <a:extLst>
              <a:ext uri="{FF2B5EF4-FFF2-40B4-BE49-F238E27FC236}">
                <a16:creationId xmlns:a16="http://schemas.microsoft.com/office/drawing/2014/main" id="{7DCD04FD-5633-454D-9176-BDD111B90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17768" b="3"/>
          <a:stretch/>
        </p:blipFill>
        <p:spPr bwMode="auto">
          <a:xfrm>
            <a:off x="9617743" y="333326"/>
            <a:ext cx="2251026" cy="20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unia Seni Bidang TEKSTIL UiTM Shah Alam">
            <a:extLst>
              <a:ext uri="{FF2B5EF4-FFF2-40B4-BE49-F238E27FC236}">
                <a16:creationId xmlns:a16="http://schemas.microsoft.com/office/drawing/2014/main" id="{A22549A0-971D-004D-B0C3-A4AAC93CB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14760" b="-2"/>
          <a:stretch/>
        </p:blipFill>
        <p:spPr bwMode="auto">
          <a:xfrm>
            <a:off x="320044" y="2429124"/>
            <a:ext cx="4556762" cy="41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165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0" name="Content Placeholder 1041">
            <a:extLst>
              <a:ext uri="{FF2B5EF4-FFF2-40B4-BE49-F238E27FC236}">
                <a16:creationId xmlns:a16="http://schemas.microsoft.com/office/drawing/2014/main" id="{B54A4B74-DB8B-486E-A924-E70A7E935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Bidang perindustrian menjadi punca ekonomi masyarakat</a:t>
            </a:r>
            <a:r>
              <a:rPr lang="en-MY" sz="2000">
                <a:solidFill>
                  <a:srgbClr val="FFFFFF"/>
                </a:solidFill>
              </a:rPr>
              <a:t> 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Wujud kereta api sebagai pengangkutan</a:t>
            </a:r>
            <a:r>
              <a:rPr lang="en-MY" sz="2000">
                <a:solidFill>
                  <a:srgbClr val="FFFFFF"/>
                </a:solidFill>
              </a:rPr>
              <a:t> 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Pengkhususan kepada bidang tekstil</a:t>
            </a:r>
            <a:r>
              <a:rPr lang="en-MY" sz="2000">
                <a:solidFill>
                  <a:srgbClr val="FFFFFF"/>
                </a:solidFill>
              </a:rPr>
              <a:t> 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Usahawan mendapat keuntungan yang lumayan</a:t>
            </a:r>
            <a:endParaRPr lang="en-MY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Kewujudan mesin menggantikan tenaga manusia</a:t>
            </a:r>
            <a:r>
              <a:rPr lang="en-MY" sz="2000">
                <a:solidFill>
                  <a:srgbClr val="FFFFFF"/>
                </a:solidFill>
              </a:rPr>
              <a:t> </a:t>
            </a: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8" name="Picture 4" descr="Peralihan daripada Industri Desa kepada Perkilangan - Perkembangan @Eropah">
            <a:extLst>
              <a:ext uri="{FF2B5EF4-FFF2-40B4-BE49-F238E27FC236}">
                <a16:creationId xmlns:a16="http://schemas.microsoft.com/office/drawing/2014/main" id="{5EF54C64-EBEB-A547-96F3-C40A162DD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21761" b="2"/>
          <a:stretch/>
        </p:blipFill>
        <p:spPr bwMode="auto">
          <a:xfrm>
            <a:off x="9617746" y="2426918"/>
            <a:ext cx="2251025" cy="19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volusi Perindustrian Di Eropah">
            <a:extLst>
              <a:ext uri="{FF2B5EF4-FFF2-40B4-BE49-F238E27FC236}">
                <a16:creationId xmlns:a16="http://schemas.microsoft.com/office/drawing/2014/main" id="{196D9818-BEDB-2E4E-B22E-6A497774D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22864" b="-2"/>
          <a:stretch/>
        </p:blipFill>
        <p:spPr bwMode="auto">
          <a:xfrm>
            <a:off x="9617746" y="4499919"/>
            <a:ext cx="2251024" cy="20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797A18-50D0-EF40-88E2-D49F26B9FB29}"/>
              </a:ext>
            </a:extLst>
          </p:cNvPr>
          <p:cNvSpPr txBox="1"/>
          <p:nvPr/>
        </p:nvSpPr>
        <p:spPr>
          <a:xfrm>
            <a:off x="7265753" y="1599426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6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in Mayan: Isu Semasa : Kapitalis Dan Keringat Kanak-Kanak Dunia">
            <a:extLst>
              <a:ext uri="{FF2B5EF4-FFF2-40B4-BE49-F238E27FC236}">
                <a16:creationId xmlns:a16="http://schemas.microsoft.com/office/drawing/2014/main" id="{252C36AC-54C4-424F-9D62-B30E97D41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304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emunculan Golongan buruh dan Majikan - Perkembangan @Eropah">
            <a:extLst>
              <a:ext uri="{FF2B5EF4-FFF2-40B4-BE49-F238E27FC236}">
                <a16:creationId xmlns:a16="http://schemas.microsoft.com/office/drawing/2014/main" id="{AC325522-AC66-3443-A636-98E7AD6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6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Kesan Paling Penting dalam Revolusi Perindustrian / Sejarah | Thpanorama  - Buat diri anda lebih baik hari ini!">
            <a:extLst>
              <a:ext uri="{FF2B5EF4-FFF2-40B4-BE49-F238E27FC236}">
                <a16:creationId xmlns:a16="http://schemas.microsoft.com/office/drawing/2014/main" id="{0B574053-29E5-0145-BB08-77D906A88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0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84CA8-8138-464B-BF89-EF79C76F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17" y="3978462"/>
            <a:ext cx="8582140" cy="5984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effectLst/>
                <a:latin typeface="Aharoni"/>
              </a:rPr>
              <a:t>KEBURUKAN REVOLUSI PERINDUSTRIAN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D0F0-03A9-4B7E-A2E6-891BACB7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638800"/>
            <a:ext cx="5505814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929A3-26EB-B44B-AA5D-11ADF9D4A043}"/>
              </a:ext>
            </a:extLst>
          </p:cNvPr>
          <p:cNvSpPr txBox="1"/>
          <p:nvPr/>
        </p:nvSpPr>
        <p:spPr>
          <a:xfrm>
            <a:off x="6340603" y="4517741"/>
            <a:ext cx="57449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Buruh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dan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buruk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berlebihan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dirty="0" err="1"/>
              <a:t>Pencemaran</a:t>
            </a:r>
            <a:endParaRPr lang="en-MY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dirty="0" err="1"/>
              <a:t>Kehilangan</a:t>
            </a:r>
            <a:r>
              <a:rPr lang="en-MY" dirty="0"/>
              <a:t> </a:t>
            </a:r>
            <a:r>
              <a:rPr lang="en-MY" dirty="0" err="1"/>
              <a:t>pertukangan</a:t>
            </a:r>
            <a:endParaRPr lang="en-MY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dirty="0" err="1"/>
              <a:t>Pengangguran</a:t>
            </a:r>
            <a:endParaRPr lang="en-MY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dirty="0" err="1"/>
              <a:t>Penyakit</a:t>
            </a:r>
            <a:endParaRPr lang="en-MY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2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184CA8-8138-464B-BF89-EF79C76F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73" y="968879"/>
            <a:ext cx="10515600" cy="82448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KESIMPULAN</a:t>
            </a:r>
            <a:endParaRPr lang="en-MY" sz="360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A1D0F0-03A9-4B7E-A2E6-891BACB7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473" y="2394982"/>
            <a:ext cx="10515600" cy="403886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MY" sz="2500" dirty="0" err="1">
                <a:latin typeface="Anna" panose="02000400000000000000" pitchFamily="2" charset="0"/>
              </a:rPr>
              <a:t>Memberikan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impak</a:t>
            </a:r>
            <a:r>
              <a:rPr lang="en-MY" sz="2500" dirty="0">
                <a:latin typeface="Anna" panose="02000400000000000000" pitchFamily="2" charset="0"/>
              </a:rPr>
              <a:t> yang </a:t>
            </a:r>
            <a:r>
              <a:rPr lang="en-MY" sz="2500" dirty="0" err="1">
                <a:latin typeface="Anna" panose="02000400000000000000" pitchFamily="2" charset="0"/>
              </a:rPr>
              <a:t>besar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terhadap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sektor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pertanian</a:t>
            </a:r>
            <a:r>
              <a:rPr lang="en-MY" sz="2500" dirty="0">
                <a:latin typeface="Anna" panose="02000400000000000000" pitchFamily="2" charset="0"/>
              </a:rPr>
              <a:t>, </a:t>
            </a:r>
            <a:r>
              <a:rPr lang="en-MY" sz="2500" dirty="0" err="1">
                <a:latin typeface="Anna" panose="02000400000000000000" pitchFamily="2" charset="0"/>
              </a:rPr>
              <a:t>pembuatan</a:t>
            </a:r>
            <a:r>
              <a:rPr lang="en-MY" sz="2500" dirty="0">
                <a:latin typeface="Anna" panose="02000400000000000000" pitchFamily="2" charset="0"/>
              </a:rPr>
              <a:t> dan </a:t>
            </a:r>
            <a:r>
              <a:rPr lang="en-MY" sz="2500" dirty="0" err="1">
                <a:latin typeface="Anna" panose="02000400000000000000" pitchFamily="2" charset="0"/>
              </a:rPr>
              <a:t>pengangkutan</a:t>
            </a:r>
            <a:r>
              <a:rPr lang="en-MY" sz="2500" dirty="0">
                <a:latin typeface="Anna" panose="02000400000000000000" pitchFamily="2" charset="0"/>
              </a:rPr>
              <a:t> di </a:t>
            </a:r>
            <a:r>
              <a:rPr lang="en-MY" sz="2500" dirty="0" err="1">
                <a:latin typeface="Anna" panose="02000400000000000000" pitchFamily="2" charset="0"/>
              </a:rPr>
              <a:t>Eropah</a:t>
            </a:r>
            <a:r>
              <a:rPr lang="en-MY" sz="2500" dirty="0">
                <a:latin typeface="Anna" panose="02000400000000000000" pitchFamily="2" charset="0"/>
              </a:rPr>
              <a:t> pada </a:t>
            </a:r>
            <a:r>
              <a:rPr lang="en-MY" sz="2500" dirty="0" err="1">
                <a:latin typeface="Anna" panose="02000400000000000000" pitchFamily="2" charset="0"/>
              </a:rPr>
              <a:t>ketika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itu</a:t>
            </a:r>
            <a:r>
              <a:rPr lang="en-MY" sz="2500" dirty="0">
                <a:latin typeface="Anna" panose="02000400000000000000" pitchFamily="2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MY" sz="2500" dirty="0" err="1">
                <a:latin typeface="Anna" panose="02000400000000000000" pitchFamily="2" charset="0"/>
              </a:rPr>
              <a:t>Segelintir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masyarakat</a:t>
            </a:r>
            <a:r>
              <a:rPr lang="en-MY" sz="2500" dirty="0">
                <a:latin typeface="Anna" panose="02000400000000000000" pitchFamily="2" charset="0"/>
              </a:rPr>
              <a:t> yang </a:t>
            </a:r>
            <a:r>
              <a:rPr lang="en-MY" sz="2500" dirty="0" err="1">
                <a:latin typeface="Anna" panose="02000400000000000000" pitchFamily="2" charset="0"/>
              </a:rPr>
              <a:t>tidak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dapat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menyesuaikan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diri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dengan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persekitaran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baru</a:t>
            </a:r>
            <a:r>
              <a:rPr lang="en-MY" sz="2500" dirty="0">
                <a:latin typeface="Anna" panose="02000400000000000000" pitchFamily="2" charset="0"/>
              </a:rPr>
              <a:t> kerana </a:t>
            </a:r>
            <a:r>
              <a:rPr lang="en-MY" sz="2500" dirty="0" err="1">
                <a:latin typeface="Anna" panose="02000400000000000000" pitchFamily="2" charset="0"/>
              </a:rPr>
              <a:t>perubahan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cara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hidup</a:t>
            </a:r>
            <a:r>
              <a:rPr lang="en-MY" sz="2500" dirty="0">
                <a:latin typeface="Anna" panose="02000400000000000000" pitchFamily="2" charset="0"/>
              </a:rPr>
              <a:t> yang </a:t>
            </a:r>
            <a:r>
              <a:rPr lang="en-MY" sz="2500" dirty="0" err="1">
                <a:latin typeface="Anna" panose="02000400000000000000" pitchFamily="2" charset="0"/>
              </a:rPr>
              <a:t>drastik</a:t>
            </a:r>
            <a:r>
              <a:rPr lang="en-MY" sz="2500" dirty="0">
                <a:latin typeface="Anna" panose="02000400000000000000" pitchFamily="2" charset="0"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en-MY" sz="2500" dirty="0" err="1">
                <a:latin typeface="Anna" panose="02000400000000000000" pitchFamily="2" charset="0"/>
              </a:rPr>
              <a:t>Memberi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manfaat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secara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menyeluruh</a:t>
            </a:r>
            <a:r>
              <a:rPr lang="en-MY" sz="2500" dirty="0">
                <a:latin typeface="Anna" panose="02000400000000000000" pitchFamily="2" charset="0"/>
              </a:rPr>
              <a:t> dan </a:t>
            </a:r>
            <a:r>
              <a:rPr lang="en-MY" sz="2500" dirty="0" err="1">
                <a:latin typeface="Anna" panose="02000400000000000000" pitchFamily="2" charset="0"/>
              </a:rPr>
              <a:t>mempercepatkan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kemajuan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ekonomi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ke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arah</a:t>
            </a:r>
            <a:r>
              <a:rPr lang="en-MY" sz="2500" dirty="0">
                <a:latin typeface="Anna" panose="02000400000000000000" pitchFamily="2" charset="0"/>
              </a:rPr>
              <a:t> </a:t>
            </a:r>
            <a:r>
              <a:rPr lang="en-MY" sz="2500" dirty="0" err="1">
                <a:latin typeface="Anna" panose="02000400000000000000" pitchFamily="2" charset="0"/>
              </a:rPr>
              <a:t>kemodenan</a:t>
            </a:r>
            <a:r>
              <a:rPr lang="en-MY" sz="2500" dirty="0">
                <a:latin typeface="Anna" panose="02000400000000000000" pitchFamily="2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en-MY" sz="2000" dirty="0">
              <a:latin typeface="Anna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3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330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Anna</vt:lpstr>
      <vt:lpstr>Arial</vt:lpstr>
      <vt:lpstr>Calibri</vt:lpstr>
      <vt:lpstr>Calibri Light</vt:lpstr>
      <vt:lpstr>Courier New</vt:lpstr>
      <vt:lpstr>Stencil</vt:lpstr>
      <vt:lpstr>Office Theme</vt:lpstr>
      <vt:lpstr>KEMUNCULAN PERADABAN PADA ZAMAN REVOLUSI PERINDUSTRIAN DI EROPAH </vt:lpstr>
      <vt:lpstr>PowerPoint Presentation</vt:lpstr>
      <vt:lpstr>PowerPoint Presentation</vt:lpstr>
      <vt:lpstr>SELEPAS REVOLUSI</vt:lpstr>
      <vt:lpstr>KEBAIKAN REVOLUSI PERINDUSTRIAN</vt:lpstr>
      <vt:lpstr>KEBURUKAN REVOLUSI PERINDUSTRIAN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KEMUNCULAN PERADABAN PADA ZAMAN REVOLUSI PERINDUSTRIAN DI EROPAH </dc:title>
  <dc:creator>SYAMIMI AMIRAH BINTI ZAMROS A20EC0226</dc:creator>
  <cp:lastModifiedBy>AHMAD NAZRAN BIN YUSRI</cp:lastModifiedBy>
  <cp:revision>10</cp:revision>
  <dcterms:created xsi:type="dcterms:W3CDTF">2020-12-22T05:15:40Z</dcterms:created>
  <dcterms:modified xsi:type="dcterms:W3CDTF">2020-12-28T13:03:47Z</dcterms:modified>
</cp:coreProperties>
</file>