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8" r:id="rId3"/>
    <p:sldId id="259" r:id="rId4"/>
    <p:sldId id="260" r:id="rId5"/>
    <p:sldId id="261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746F5F"/>
    <a:srgbClr val="41423D"/>
    <a:srgbClr val="D2B584"/>
    <a:srgbClr val="E2B18E"/>
    <a:srgbClr val="121713"/>
    <a:srgbClr val="FBC7DA"/>
    <a:srgbClr val="F76DB5"/>
    <a:srgbClr val="FFE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456" y="-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877C7-49ED-4924-9A66-9CC5183A08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F54FC9-751C-4765-B40C-5D10629651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26D94-0A30-4712-BB96-A7E681BA0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E7E8-AB32-4FCC-AE3D-41D6B234376B}" type="datetimeFigureOut">
              <a:rPr lang="en-MY" smtClean="0"/>
              <a:t>28/12/2020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AE786-6FF9-42AB-881D-B7DAC3A67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33C47-41B2-480D-AE73-777E5ADAF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3AA6E-F6CB-4994-8F84-B6A895E235E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22493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6A37D-74D5-4021-B5E5-06D78D271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2D7540-A1CA-46DD-A4CB-E5D33627A1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70685-E24E-4AFF-8D89-097F997DF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E7E8-AB32-4FCC-AE3D-41D6B234376B}" type="datetimeFigureOut">
              <a:rPr lang="en-MY" smtClean="0"/>
              <a:t>28/12/2020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698526-3784-4BA3-AB7F-CB3E0B249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CD81E-3633-4786-A726-71FEA6AB2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3AA6E-F6CB-4994-8F84-B6A895E235E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48146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D45C5A-A496-498D-829E-EC465C644D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CDF546-C3A6-4F7D-BEBA-18477F6905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C4B69-E13A-4821-B227-A4843CBB4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E7E8-AB32-4FCC-AE3D-41D6B234376B}" type="datetimeFigureOut">
              <a:rPr lang="en-MY" smtClean="0"/>
              <a:t>28/12/2020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435AA-E453-4CBA-AE32-032307F47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339BAB-AA99-42C0-90D9-5F721F6D8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3AA6E-F6CB-4994-8F84-B6A895E235E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41345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C1828-704D-48C9-B2DC-083B1D471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52E5D-84A7-4CF8-A124-A5B405F8D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914BF-544E-4338-9878-3FFD40A61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E7E8-AB32-4FCC-AE3D-41D6B234376B}" type="datetimeFigureOut">
              <a:rPr lang="en-MY" smtClean="0"/>
              <a:t>28/12/2020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93665A-09C2-41D1-9279-D45E0E198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2BA402-9A61-4EBA-A0C5-C5E597744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3AA6E-F6CB-4994-8F84-B6A895E235E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78092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BE036-436D-4D47-B5DE-3FEAEE41B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50E062-2415-46ED-9F09-2A2CCF286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B3A928-D884-4DB5-8499-3E1A550FE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E7E8-AB32-4FCC-AE3D-41D6B234376B}" type="datetimeFigureOut">
              <a:rPr lang="en-MY" smtClean="0"/>
              <a:t>28/12/2020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AFF7C-D1EF-415D-99D6-5DEA72D88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B1B7A3-A763-40E9-9AE8-7A5FAF958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3AA6E-F6CB-4994-8F84-B6A895E235E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25726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2749D-2DD2-4286-A8C1-88365E504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BF077-4256-4BF2-9AAC-615C7362ED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BC9513-8B56-485B-B03E-6976E2DA1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3E5153-F9D7-4ABA-B12F-25D72686D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E7E8-AB32-4FCC-AE3D-41D6B234376B}" type="datetimeFigureOut">
              <a:rPr lang="en-MY" smtClean="0"/>
              <a:t>28/12/2020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3182FB-B0E1-4CA4-8EA1-AB20E8AA6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58B4DE-C789-43F4-A932-ACBED7DE0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3AA6E-F6CB-4994-8F84-B6A895E235E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58733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1D204-60FF-4C17-9764-194FDA16A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48C7F8-E7DF-4A5A-9036-C93019BB4C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76C3BD-824D-4566-B787-C605784F6E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2E6B93-0F02-480E-8346-225AA27F0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C6470B-65F4-44B0-987E-4195CC6A9B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2417D-F991-40F5-BDE4-F5CCA730A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E7E8-AB32-4FCC-AE3D-41D6B234376B}" type="datetimeFigureOut">
              <a:rPr lang="en-MY" smtClean="0"/>
              <a:t>28/12/2020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2556CD-F4D9-4A01-B3C9-C23009950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5585D6-5B39-457E-B61B-8B745F782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3AA6E-F6CB-4994-8F84-B6A895E235E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053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C35CA-7CF7-44E1-B8FE-B8925FCBF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8404BF-1143-4C68-B2B5-582BF33B8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E7E8-AB32-4FCC-AE3D-41D6B234376B}" type="datetimeFigureOut">
              <a:rPr lang="en-MY" smtClean="0"/>
              <a:t>28/12/2020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80E2EB-6347-4CBC-9113-7BAA0B224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A474B9-B87A-4B22-AEC5-4F8D23DDA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3AA6E-F6CB-4994-8F84-B6A895E235E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99350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A4C716-6CE3-494E-AD75-3071320E4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E7E8-AB32-4FCC-AE3D-41D6B234376B}" type="datetimeFigureOut">
              <a:rPr lang="en-MY" smtClean="0"/>
              <a:t>28/12/2020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6C8E09-AE4F-4B73-888C-9EA520802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CE235F-2E2E-4B55-884E-1CDCB77C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3AA6E-F6CB-4994-8F84-B6A895E235E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92147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53321-6A90-432B-9D7A-D70D6B6D1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0ABAB-E542-4AF1-9AA3-21B58C462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F00854-822F-4E7B-A73A-DB0497C28D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ABFFE-D879-45F8-82D2-EADC2B08A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E7E8-AB32-4FCC-AE3D-41D6B234376B}" type="datetimeFigureOut">
              <a:rPr lang="en-MY" smtClean="0"/>
              <a:t>28/12/2020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571EF2-5A02-4071-85B7-1DBD90AC7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74B3C1-B848-495F-9C4D-456CF12A6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3AA6E-F6CB-4994-8F84-B6A895E235E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18015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334C2-4725-4BBC-99BD-A0829784E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987523-6672-47B7-B5C7-185CAF94A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8DA30D-A594-429D-A747-90B56B21DF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DB9A6B-68C9-4E02-AEC8-AC4473641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E7E8-AB32-4FCC-AE3D-41D6B234376B}" type="datetimeFigureOut">
              <a:rPr lang="en-MY" smtClean="0"/>
              <a:t>28/12/2020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429A46-0A72-45B4-A17D-17FE30EC8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4EA1F8-0F83-4F1D-B3B0-63A5AA6C8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3AA6E-F6CB-4994-8F84-B6A895E235E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05554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0F63C3-F614-4038-AB40-0436EA707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F72F6C-478D-49C2-B8B9-8EF739026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1EFDF0-058C-48DD-A744-4A7B2DC84A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6E7E8-AB32-4FCC-AE3D-41D6B234376B}" type="datetimeFigureOut">
              <a:rPr lang="en-MY" smtClean="0"/>
              <a:t>28/12/2020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CE1E16-2C57-4868-A70B-27662F5EDD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590514-B83C-44DB-BE0B-570BA68CF5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3AA6E-F6CB-4994-8F84-B6A895E235E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19131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Revolusi Industri 4.0 – Team Selangor">
            <a:extLst>
              <a:ext uri="{FF2B5EF4-FFF2-40B4-BE49-F238E27FC236}">
                <a16:creationId xmlns:a16="http://schemas.microsoft.com/office/drawing/2014/main" id="{C7839A10-CC9C-AC4E-A85D-A78DF5ACC5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" r="3382"/>
          <a:stretch/>
        </p:blipFill>
        <p:spPr bwMode="auto">
          <a:xfrm>
            <a:off x="5797543" y="10"/>
            <a:ext cx="639415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9BE619-FA70-4800-B143-E93E9649D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534" y="1380317"/>
            <a:ext cx="6175351" cy="1311664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800" dirty="0">
                <a:solidFill>
                  <a:srgbClr val="121713"/>
                </a:solidFill>
                <a:effectLst/>
                <a:latin typeface="Stencil" panose="040409050D0802020404" pitchFamily="82" charset="0"/>
              </a:rPr>
              <a:t>KEMUNCULAN PERADABAN PADA ZAMAN REVOLUSI PERINDUSTRIAN DI EROPAH</a:t>
            </a:r>
            <a:br>
              <a:rPr lang="en-US" sz="2800" dirty="0">
                <a:solidFill>
                  <a:srgbClr val="121713"/>
                </a:solidFill>
                <a:effectLst/>
                <a:latin typeface="Stencil" panose="040409050D0802020404" pitchFamily="82" charset="0"/>
              </a:rPr>
            </a:br>
            <a:endParaRPr lang="en-US" sz="2800" dirty="0">
              <a:solidFill>
                <a:srgbClr val="121713"/>
              </a:solidFill>
              <a:effectLst/>
              <a:latin typeface="Stencil" panose="040409050D0802020404" pitchFamily="82" charset="0"/>
            </a:endParaRPr>
          </a:p>
        </p:txBody>
      </p:sp>
      <p:pic>
        <p:nvPicPr>
          <p:cNvPr id="10" name="Picture 8" descr="Enrol into UTM with ELS | ELS Language Centre">
            <a:extLst>
              <a:ext uri="{FF2B5EF4-FFF2-40B4-BE49-F238E27FC236}">
                <a16:creationId xmlns:a16="http://schemas.microsoft.com/office/drawing/2014/main" id="{3E1668A3-3E81-214E-88A3-CCBCCE7D2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81" y="67010"/>
            <a:ext cx="1828409" cy="100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2861" y="3003185"/>
            <a:ext cx="561313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/>
              <a:t>KUMPULAN 1</a:t>
            </a:r>
          </a:p>
          <a:p>
            <a:endParaRPr lang="en-US" sz="20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MUQRISYA BT MAT NOOR                         (A20EC0218)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OMAR MOKHTAR BIN YOHAN                  (A20EC0128)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MEGAT IRFAN ZACKRY BIN ISMAIL          (A20EC0179)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AHMAD NAZRAN BIN YUSRI                     (A20EC0179)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SYAMIMI AMIRAH BINTI ZAMROS           (A20EC0226)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NUR HANNAN BINTI JAMALUDIN            (A20EC0222)</a:t>
            </a:r>
          </a:p>
        </p:txBody>
      </p:sp>
    </p:spTree>
    <p:extLst>
      <p:ext uri="{BB962C8B-B14F-4D97-AF65-F5344CB8AC3E}">
        <p14:creationId xmlns:p14="http://schemas.microsoft.com/office/powerpoint/2010/main" val="3810013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B93D2F-CE9E-48A9-9E1F-5C5606C2F3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8" name="Freeform: Shape 12">
            <a:extLst>
              <a:ext uri="{FF2B5EF4-FFF2-40B4-BE49-F238E27FC236}">
                <a16:creationId xmlns:a16="http://schemas.microsoft.com/office/drawing/2014/main" id="{5E8D2E83-FB3A-40E7-A9E5-7AB389D61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23809"/>
            <a:ext cx="11016943" cy="2262375"/>
          </a:xfrm>
          <a:custGeom>
            <a:avLst/>
            <a:gdLst>
              <a:gd name="connsiteX0" fmla="*/ 0 w 11016943"/>
              <a:gd name="connsiteY0" fmla="*/ 0 h 2262375"/>
              <a:gd name="connsiteX1" fmla="*/ 9969166 w 11016943"/>
              <a:gd name="connsiteY1" fmla="*/ 0 h 2262375"/>
              <a:gd name="connsiteX2" fmla="*/ 11016943 w 11016943"/>
              <a:gd name="connsiteY2" fmla="*/ 2262375 h 2262375"/>
              <a:gd name="connsiteX3" fmla="*/ 4942050 w 11016943"/>
              <a:gd name="connsiteY3" fmla="*/ 2262375 h 2262375"/>
              <a:gd name="connsiteX4" fmla="*/ 4582160 w 11016943"/>
              <a:gd name="connsiteY4" fmla="*/ 2262375 h 2262375"/>
              <a:gd name="connsiteX5" fmla="*/ 0 w 11016943"/>
              <a:gd name="connsiteY5" fmla="*/ 2262375 h 22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6943" h="2262375">
                <a:moveTo>
                  <a:pt x="0" y="0"/>
                </a:moveTo>
                <a:lnTo>
                  <a:pt x="9969166" y="0"/>
                </a:lnTo>
                <a:lnTo>
                  <a:pt x="11016943" y="2262375"/>
                </a:lnTo>
                <a:lnTo>
                  <a:pt x="4942050" y="2262375"/>
                </a:lnTo>
                <a:lnTo>
                  <a:pt x="4582160" y="2262375"/>
                </a:lnTo>
                <a:lnTo>
                  <a:pt x="0" y="226237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1D3611-CDA4-4867-8385-50E6E56E2E01}"/>
              </a:ext>
            </a:extLst>
          </p:cNvPr>
          <p:cNvSpPr txBox="1"/>
          <p:nvPr/>
        </p:nvSpPr>
        <p:spPr>
          <a:xfrm>
            <a:off x="22589" y="4106409"/>
            <a:ext cx="9265771" cy="622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effectLst/>
                <a:latin typeface="+mj-lt"/>
                <a:ea typeface="+mj-ea"/>
                <a:cs typeface="+mj-cs"/>
              </a:rPr>
              <a:t>PENDAHULUAN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0C2E02-A958-471B-BDCF-EB9F41F08C74}"/>
              </a:ext>
            </a:extLst>
          </p:cNvPr>
          <p:cNvSpPr txBox="1"/>
          <p:nvPr/>
        </p:nvSpPr>
        <p:spPr>
          <a:xfrm>
            <a:off x="22591" y="4637887"/>
            <a:ext cx="10398882" cy="18040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1600" dirty="0" err="1"/>
              <a:t>Revolusi</a:t>
            </a:r>
            <a:r>
              <a:rPr lang="en-US" sz="1600" dirty="0"/>
              <a:t> </a:t>
            </a:r>
            <a:r>
              <a:rPr lang="en-US" sz="1600" dirty="0" err="1"/>
              <a:t>perindustrian</a:t>
            </a:r>
            <a:r>
              <a:rPr lang="en-US" sz="1600" dirty="0"/>
              <a:t> </a:t>
            </a:r>
            <a:r>
              <a:rPr lang="en-US" sz="1600" dirty="0" err="1"/>
              <a:t>merupakan</a:t>
            </a:r>
            <a:r>
              <a:rPr lang="en-US" sz="1600" dirty="0"/>
              <a:t> zaman pada </a:t>
            </a:r>
            <a:r>
              <a:rPr lang="en-US" sz="1600" dirty="0" err="1"/>
              <a:t>akhir</a:t>
            </a:r>
            <a:r>
              <a:rPr lang="en-US" sz="1600" dirty="0"/>
              <a:t> </a:t>
            </a:r>
            <a:r>
              <a:rPr lang="en-US" sz="1600" dirty="0" err="1"/>
              <a:t>abad</a:t>
            </a:r>
            <a:r>
              <a:rPr lang="en-US" sz="1600" dirty="0"/>
              <a:t> ke-18 dan </a:t>
            </a:r>
            <a:r>
              <a:rPr lang="en-US" sz="1600" dirty="0" err="1"/>
              <a:t>awal</a:t>
            </a:r>
            <a:r>
              <a:rPr lang="en-US" sz="1600" dirty="0"/>
              <a:t> </a:t>
            </a:r>
            <a:r>
              <a:rPr lang="en-US" sz="1600" dirty="0" err="1"/>
              <a:t>abad</a:t>
            </a:r>
            <a:r>
              <a:rPr lang="en-US" sz="1600" dirty="0"/>
              <a:t> ke-19 yang </a:t>
            </a:r>
            <a:r>
              <a:rPr lang="en-US" sz="1600" dirty="0" err="1"/>
              <a:t>membawa</a:t>
            </a:r>
            <a:r>
              <a:rPr lang="en-US" sz="1600" dirty="0"/>
              <a:t> </a:t>
            </a:r>
            <a:r>
              <a:rPr lang="en-US" sz="1600" dirty="0" err="1"/>
              <a:t>perubahan</a:t>
            </a:r>
            <a:r>
              <a:rPr lang="en-US" sz="1600" dirty="0"/>
              <a:t> </a:t>
            </a:r>
            <a:r>
              <a:rPr lang="en-US" sz="1600" dirty="0" err="1"/>
              <a:t>besar</a:t>
            </a:r>
            <a:r>
              <a:rPr lang="en-US" sz="1600" dirty="0"/>
              <a:t> </a:t>
            </a:r>
            <a:r>
              <a:rPr lang="en-US" sz="1600" dirty="0" err="1"/>
              <a:t>terhadap</a:t>
            </a:r>
            <a:r>
              <a:rPr lang="en-US" sz="1600" dirty="0"/>
              <a:t> </a:t>
            </a:r>
            <a:r>
              <a:rPr lang="en-US" sz="1600" dirty="0" err="1"/>
              <a:t>sektor</a:t>
            </a:r>
            <a:r>
              <a:rPr lang="en-US" sz="1600" dirty="0"/>
              <a:t> </a:t>
            </a:r>
            <a:r>
              <a:rPr lang="en-US" sz="1600" dirty="0" err="1"/>
              <a:t>pertanian</a:t>
            </a:r>
            <a:r>
              <a:rPr lang="en-US" sz="1600" dirty="0"/>
              <a:t>, </a:t>
            </a:r>
            <a:r>
              <a:rPr lang="en-US" sz="1600" dirty="0" err="1"/>
              <a:t>pembuatan</a:t>
            </a:r>
            <a:r>
              <a:rPr lang="en-US" sz="1600" dirty="0"/>
              <a:t> dan </a:t>
            </a:r>
            <a:r>
              <a:rPr lang="en-US" sz="1600" dirty="0" err="1"/>
              <a:t>pengangkutan</a:t>
            </a:r>
            <a:r>
              <a:rPr lang="en-US" sz="1600" dirty="0"/>
              <a:t> di </a:t>
            </a:r>
            <a:r>
              <a:rPr lang="en-US" sz="1600" dirty="0" err="1"/>
              <a:t>Eropah</a:t>
            </a:r>
            <a:r>
              <a:rPr lang="en-US" sz="1600" dirty="0"/>
              <a:t>. </a:t>
            </a:r>
            <a:r>
              <a:rPr lang="en-US" sz="1600" dirty="0" err="1"/>
              <a:t>Revolusi</a:t>
            </a:r>
            <a:r>
              <a:rPr lang="en-US" sz="1600" dirty="0"/>
              <a:t> </a:t>
            </a:r>
            <a:r>
              <a:rPr lang="en-US" sz="1600" dirty="0" err="1"/>
              <a:t>perindustrian</a:t>
            </a:r>
            <a:r>
              <a:rPr lang="en-US" sz="1600" dirty="0"/>
              <a:t> </a:t>
            </a:r>
            <a:r>
              <a:rPr lang="en-US" sz="1600" dirty="0" err="1"/>
              <a:t>telah</a:t>
            </a:r>
            <a:r>
              <a:rPr lang="en-US" sz="1600" dirty="0"/>
              <a:t> </a:t>
            </a:r>
            <a:r>
              <a:rPr lang="en-US" sz="1600" dirty="0" err="1"/>
              <a:t>memberi</a:t>
            </a:r>
            <a:r>
              <a:rPr lang="en-US" sz="1600" dirty="0"/>
              <a:t> </a:t>
            </a:r>
            <a:r>
              <a:rPr lang="en-US" sz="1600" dirty="0" err="1"/>
              <a:t>impak</a:t>
            </a:r>
            <a:r>
              <a:rPr lang="en-US" sz="1600" dirty="0"/>
              <a:t> yang </a:t>
            </a:r>
            <a:r>
              <a:rPr lang="en-US" sz="1600" dirty="0" err="1"/>
              <a:t>besar</a:t>
            </a:r>
            <a:r>
              <a:rPr lang="en-US" sz="1600" dirty="0"/>
              <a:t> </a:t>
            </a:r>
            <a:r>
              <a:rPr lang="en-US" sz="1600" dirty="0" err="1"/>
              <a:t>terhadap</a:t>
            </a:r>
            <a:r>
              <a:rPr lang="en-US" sz="1600" dirty="0"/>
              <a:t> </a:t>
            </a:r>
            <a:r>
              <a:rPr lang="en-US" sz="1600" dirty="0" err="1"/>
              <a:t>ekonomi</a:t>
            </a:r>
            <a:r>
              <a:rPr lang="en-US" sz="1600" dirty="0"/>
              <a:t> dan </a:t>
            </a:r>
            <a:r>
              <a:rPr lang="en-US" sz="1600" dirty="0" err="1"/>
              <a:t>budaya</a:t>
            </a:r>
            <a:r>
              <a:rPr lang="en-US" sz="1600" dirty="0"/>
              <a:t> </a:t>
            </a:r>
            <a:r>
              <a:rPr lang="en-US" sz="1600" dirty="0" err="1"/>
              <a:t>masyarakt</a:t>
            </a:r>
            <a:r>
              <a:rPr lang="en-US" sz="1600" dirty="0"/>
              <a:t>. </a:t>
            </a:r>
            <a:r>
              <a:rPr lang="en-US" sz="1600" dirty="0" err="1"/>
              <a:t>Revolusi</a:t>
            </a:r>
            <a:r>
              <a:rPr lang="en-US" sz="1600" dirty="0"/>
              <a:t> </a:t>
            </a:r>
            <a:r>
              <a:rPr lang="en-US" sz="1600" dirty="0" err="1"/>
              <a:t>perindustrian</a:t>
            </a:r>
            <a:r>
              <a:rPr lang="en-US" sz="1600" dirty="0"/>
              <a:t> </a:t>
            </a:r>
            <a:r>
              <a:rPr lang="en-US" sz="1600" dirty="0" err="1"/>
              <a:t>telah</a:t>
            </a:r>
            <a:r>
              <a:rPr lang="en-US" sz="1600" dirty="0"/>
              <a:t> </a:t>
            </a:r>
            <a:r>
              <a:rPr lang="en-US" sz="1600" dirty="0" err="1"/>
              <a:t>bermula</a:t>
            </a:r>
            <a:r>
              <a:rPr lang="en-US" sz="1600" dirty="0"/>
              <a:t> di Britain dan </a:t>
            </a:r>
            <a:r>
              <a:rPr lang="en-US" sz="1600" dirty="0" err="1"/>
              <a:t>seterusnya</a:t>
            </a:r>
            <a:r>
              <a:rPr lang="en-US" sz="1600" dirty="0"/>
              <a:t> </a:t>
            </a:r>
            <a:r>
              <a:rPr lang="en-US" sz="1600" dirty="0" err="1"/>
              <a:t>merebak</a:t>
            </a:r>
            <a:r>
              <a:rPr lang="en-US" sz="1600" dirty="0"/>
              <a:t> </a:t>
            </a:r>
            <a:r>
              <a:rPr lang="en-US" sz="1600" dirty="0" err="1"/>
              <a:t>ke</a:t>
            </a:r>
            <a:r>
              <a:rPr lang="en-US" sz="1600" dirty="0"/>
              <a:t> </a:t>
            </a:r>
            <a:r>
              <a:rPr lang="en-US" sz="1600" dirty="0" err="1"/>
              <a:t>ke</a:t>
            </a:r>
            <a:r>
              <a:rPr lang="en-US" sz="1600" dirty="0"/>
              <a:t> </a:t>
            </a:r>
            <a:r>
              <a:rPr lang="en-US" sz="1600" dirty="0" err="1"/>
              <a:t>seluruh</a:t>
            </a:r>
            <a:r>
              <a:rPr lang="en-US" sz="1600" dirty="0"/>
              <a:t> </a:t>
            </a:r>
            <a:r>
              <a:rPr lang="en-US" sz="1600" dirty="0" err="1"/>
              <a:t>Eropah</a:t>
            </a:r>
            <a:r>
              <a:rPr lang="en-US" sz="1600" dirty="0"/>
              <a:t> dan Amerika Utara </a:t>
            </a:r>
            <a:r>
              <a:rPr lang="en-US" sz="1600" dirty="0" err="1"/>
              <a:t>sehingga</a:t>
            </a:r>
            <a:r>
              <a:rPr lang="en-US" sz="1600" dirty="0"/>
              <a:t> </a:t>
            </a:r>
            <a:r>
              <a:rPr lang="en-US" sz="1600" dirty="0" err="1"/>
              <a:t>ke</a:t>
            </a:r>
            <a:r>
              <a:rPr lang="en-US" sz="1600" dirty="0"/>
              <a:t> </a:t>
            </a:r>
            <a:r>
              <a:rPr lang="en-US" sz="1600" dirty="0" err="1"/>
              <a:t>serata</a:t>
            </a:r>
            <a:r>
              <a:rPr lang="en-US" sz="1600" dirty="0"/>
              <a:t> dunia </a:t>
            </a:r>
            <a:r>
              <a:rPr lang="en-US" sz="1600" dirty="0" err="1"/>
              <a:t>melalui</a:t>
            </a:r>
            <a:r>
              <a:rPr lang="en-US" sz="1600" dirty="0"/>
              <a:t> proses yang </a:t>
            </a:r>
            <a:r>
              <a:rPr lang="en-US" sz="1600" dirty="0" err="1"/>
              <a:t>dikenali</a:t>
            </a:r>
            <a:r>
              <a:rPr lang="en-US" sz="1600" dirty="0"/>
              <a:t> </a:t>
            </a:r>
            <a:r>
              <a:rPr lang="en-US" sz="1600" dirty="0" err="1"/>
              <a:t>sebagai</a:t>
            </a:r>
            <a:r>
              <a:rPr lang="en-US" sz="1600" dirty="0"/>
              <a:t> </a:t>
            </a:r>
            <a:r>
              <a:rPr lang="en-US" sz="1600" dirty="0" err="1"/>
              <a:t>perindustrian</a:t>
            </a:r>
            <a:r>
              <a:rPr lang="en-US" sz="1600" dirty="0"/>
              <a:t>. </a:t>
            </a:r>
            <a:r>
              <a:rPr lang="en-US" sz="1600" dirty="0" err="1"/>
              <a:t>Revolusi</a:t>
            </a:r>
            <a:r>
              <a:rPr lang="en-US" sz="1600" dirty="0"/>
              <a:t> </a:t>
            </a:r>
            <a:r>
              <a:rPr lang="en-US" sz="1600" dirty="0" err="1"/>
              <a:t>Perindustrian</a:t>
            </a:r>
            <a:r>
              <a:rPr lang="en-US" sz="1600" dirty="0"/>
              <a:t> </a:t>
            </a:r>
            <a:r>
              <a:rPr lang="en-US" sz="1600" dirty="0" err="1"/>
              <a:t>merupakan</a:t>
            </a:r>
            <a:r>
              <a:rPr lang="en-US" sz="1600" dirty="0"/>
              <a:t> </a:t>
            </a:r>
            <a:r>
              <a:rPr lang="en-US" sz="1600" dirty="0" err="1"/>
              <a:t>satu</a:t>
            </a:r>
            <a:r>
              <a:rPr lang="en-US" sz="1600" dirty="0"/>
              <a:t> </a:t>
            </a:r>
            <a:r>
              <a:rPr lang="en-US" sz="1600" dirty="0" err="1"/>
              <a:t>titik</a:t>
            </a:r>
            <a:r>
              <a:rPr lang="en-US" sz="1600" dirty="0"/>
              <a:t> </a:t>
            </a:r>
            <a:r>
              <a:rPr lang="en-US" sz="1600" dirty="0" err="1"/>
              <a:t>perubahan</a:t>
            </a:r>
            <a:r>
              <a:rPr lang="en-US" sz="1600" dirty="0"/>
              <a:t> </a:t>
            </a:r>
            <a:r>
              <a:rPr lang="en-US" sz="1600" dirty="0" err="1"/>
              <a:t>penting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sejarah</a:t>
            </a:r>
            <a:r>
              <a:rPr lang="en-US" sz="1600" dirty="0"/>
              <a:t> </a:t>
            </a:r>
            <a:r>
              <a:rPr lang="en-US" sz="1600" dirty="0" err="1"/>
              <a:t>manusia</a:t>
            </a:r>
            <a:r>
              <a:rPr lang="en-US" sz="1600" dirty="0"/>
              <a:t>, </a:t>
            </a:r>
            <a:r>
              <a:rPr lang="en-US" sz="1600" dirty="0" err="1"/>
              <a:t>sama</a:t>
            </a:r>
            <a:r>
              <a:rPr lang="en-US" sz="1600" dirty="0"/>
              <a:t> </a:t>
            </a:r>
            <a:r>
              <a:rPr lang="en-US" sz="1600" dirty="0" err="1"/>
              <a:t>seperti</a:t>
            </a:r>
            <a:r>
              <a:rPr lang="en-US" sz="1600" dirty="0"/>
              <a:t> </a:t>
            </a:r>
            <a:r>
              <a:rPr lang="en-US" sz="1600" dirty="0" err="1"/>
              <a:t>penemuan</a:t>
            </a:r>
            <a:r>
              <a:rPr lang="en-US" sz="1600" dirty="0"/>
              <a:t> </a:t>
            </a:r>
            <a:r>
              <a:rPr lang="en-US" sz="1600" dirty="0" err="1"/>
              <a:t>perladangan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kebangkitan</a:t>
            </a:r>
            <a:r>
              <a:rPr lang="en-US" sz="1600" dirty="0"/>
              <a:t> </a:t>
            </a:r>
            <a:r>
              <a:rPr lang="en-US" sz="1600" dirty="0" err="1"/>
              <a:t>negara-kota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54967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9A42C7B2-7BD6-433A-95AB-5AA4F44B5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4" descr="ENGLAND “BAPA REVOLUSI PERINDUSTRIAN&quot;">
            <a:extLst>
              <a:ext uri="{FF2B5EF4-FFF2-40B4-BE49-F238E27FC236}">
                <a16:creationId xmlns:a16="http://schemas.microsoft.com/office/drawing/2014/main" id="{F96BE852-EBA1-7E46-8980-AC40789BCE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3" r="-2" b="5754"/>
          <a:stretch/>
        </p:blipFill>
        <p:spPr bwMode="auto">
          <a:xfrm>
            <a:off x="-6" y="10"/>
            <a:ext cx="7642746" cy="6857990"/>
          </a:xfrm>
          <a:prstGeom prst="rect">
            <a:avLst/>
          </a:prstGeom>
          <a:pattFill prst="pct25">
            <a:fgClr>
              <a:srgbClr val="AB7942"/>
            </a:fgClr>
            <a:bgClr>
              <a:schemeClr val="bg1"/>
            </a:bgClr>
          </a:pattFill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0ADDB668-2CA4-4D2B-9C34-3487CA33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263" y="3986129"/>
            <a:ext cx="6288261" cy="2253231"/>
          </a:xfrm>
          <a:prstGeom prst="rect">
            <a:avLst/>
          </a:prstGeom>
          <a:solidFill>
            <a:srgbClr val="746F5F">
              <a:alpha val="80000"/>
            </a:srgbClr>
          </a:solidFill>
          <a:ln w="12700">
            <a:solidFill>
              <a:srgbClr val="EFEFE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BD2F7DF-FB5C-490D-8C4B-8E8356710EE5}"/>
              </a:ext>
            </a:extLst>
          </p:cNvPr>
          <p:cNvSpPr txBox="1">
            <a:spLocks/>
          </p:cNvSpPr>
          <p:nvPr/>
        </p:nvSpPr>
        <p:spPr>
          <a:xfrm>
            <a:off x="841248" y="4152624"/>
            <a:ext cx="2112264" cy="1920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Aft>
                <a:spcPts val="600"/>
              </a:spcAft>
            </a:pPr>
            <a:r>
              <a:rPr lang="en-US" sz="3700" b="1" kern="120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SEBELUM REVOLUSI</a:t>
            </a:r>
          </a:p>
        </p:txBody>
      </p:sp>
      <p:pic>
        <p:nvPicPr>
          <p:cNvPr id="14" name="Picture 8" descr="Railroad">
            <a:extLst>
              <a:ext uri="{FF2B5EF4-FFF2-40B4-BE49-F238E27FC236}">
                <a16:creationId xmlns:a16="http://schemas.microsoft.com/office/drawing/2014/main" id="{00FB71D9-A4F4-0343-8ABD-33E493E71E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3" r="21857" b="2"/>
          <a:stretch/>
        </p:blipFill>
        <p:spPr bwMode="auto">
          <a:xfrm>
            <a:off x="7809454" y="1"/>
            <a:ext cx="4382546" cy="334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2568BC19-F052-4108-93E1-6A3D1DEC0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8535" y="47845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5FD337D-4D6B-4C8B-B6F5-121097E09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394346" y="5103601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32397-01AC-A146-BBEE-B6B7123AE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4992" y="4151376"/>
            <a:ext cx="3319272" cy="19202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MY" sz="1800" b="1" dirty="0" err="1">
                <a:solidFill>
                  <a:schemeClr val="bg1"/>
                </a:solidFill>
              </a:rPr>
              <a:t>Menggunakan</a:t>
            </a:r>
            <a:r>
              <a:rPr lang="en-MY" sz="1800" b="1" dirty="0">
                <a:solidFill>
                  <a:schemeClr val="bg1"/>
                </a:solidFill>
              </a:rPr>
              <a:t> </a:t>
            </a:r>
            <a:r>
              <a:rPr lang="en-MY" sz="1800" b="1" dirty="0" err="1">
                <a:solidFill>
                  <a:schemeClr val="bg1"/>
                </a:solidFill>
              </a:rPr>
              <a:t>tenaga</a:t>
            </a:r>
            <a:r>
              <a:rPr lang="en-MY" sz="1800" b="1" dirty="0">
                <a:solidFill>
                  <a:schemeClr val="bg1"/>
                </a:solidFill>
              </a:rPr>
              <a:t> </a:t>
            </a:r>
            <a:r>
              <a:rPr lang="en-MY" sz="1800" b="1" dirty="0" err="1">
                <a:solidFill>
                  <a:schemeClr val="bg1"/>
                </a:solidFill>
              </a:rPr>
              <a:t>manusia</a:t>
            </a:r>
            <a:r>
              <a:rPr lang="en-MY" sz="1800" b="1" dirty="0">
                <a:solidFill>
                  <a:schemeClr val="bg1"/>
                </a:solidFill>
              </a:rPr>
              <a:t>, </a:t>
            </a:r>
            <a:r>
              <a:rPr lang="en-MY" sz="1800" b="1" dirty="0" err="1">
                <a:solidFill>
                  <a:schemeClr val="bg1"/>
                </a:solidFill>
              </a:rPr>
              <a:t>binatang</a:t>
            </a:r>
            <a:r>
              <a:rPr lang="en-MY" sz="1800" b="1" dirty="0">
                <a:solidFill>
                  <a:schemeClr val="bg1"/>
                </a:solidFill>
              </a:rPr>
              <a:t> dan air</a:t>
            </a:r>
            <a:endParaRPr lang="en-MY" sz="18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MY" sz="1800" b="1" dirty="0" err="1">
                <a:solidFill>
                  <a:schemeClr val="bg1"/>
                </a:solidFill>
              </a:rPr>
              <a:t>Penghasilan</a:t>
            </a:r>
            <a:r>
              <a:rPr lang="en-MY" sz="1800" b="1" dirty="0">
                <a:solidFill>
                  <a:schemeClr val="bg1"/>
                </a:solidFill>
              </a:rPr>
              <a:t> </a:t>
            </a:r>
            <a:r>
              <a:rPr lang="en-MY" sz="1800" b="1" dirty="0" err="1">
                <a:solidFill>
                  <a:schemeClr val="bg1"/>
                </a:solidFill>
              </a:rPr>
              <a:t>produk</a:t>
            </a:r>
            <a:r>
              <a:rPr lang="en-MY" sz="1800" b="1" dirty="0">
                <a:solidFill>
                  <a:schemeClr val="bg1"/>
                </a:solidFill>
              </a:rPr>
              <a:t> </a:t>
            </a:r>
            <a:r>
              <a:rPr lang="en-MY" sz="1800" b="1" dirty="0" err="1">
                <a:solidFill>
                  <a:schemeClr val="bg1"/>
                </a:solidFill>
              </a:rPr>
              <a:t>kecil-kecilan</a:t>
            </a:r>
            <a:endParaRPr lang="en-MY" sz="1800" dirty="0">
              <a:solidFill>
                <a:schemeClr val="bg1"/>
              </a:solidFill>
            </a:endParaRPr>
          </a:p>
        </p:txBody>
      </p:sp>
      <p:pic>
        <p:nvPicPr>
          <p:cNvPr id="15" name="Picture 2" descr="Revolusi perindustrian dan pertanian">
            <a:extLst>
              <a:ext uri="{FF2B5EF4-FFF2-40B4-BE49-F238E27FC236}">
                <a16:creationId xmlns:a16="http://schemas.microsoft.com/office/drawing/2014/main" id="{695887D6-263A-CF46-BFBA-3F37726637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3" r="8866" b="3"/>
          <a:stretch/>
        </p:blipFill>
        <p:spPr bwMode="auto">
          <a:xfrm>
            <a:off x="7809462" y="3512354"/>
            <a:ext cx="4382545" cy="3345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B570872-4D6F-4856-9D02-F45240BCFF44}"/>
              </a:ext>
            </a:extLst>
          </p:cNvPr>
          <p:cNvSpPr txBox="1"/>
          <p:nvPr/>
        </p:nvSpPr>
        <p:spPr>
          <a:xfrm>
            <a:off x="7809454" y="3011082"/>
            <a:ext cx="4382546" cy="334564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MY" sz="1300">
                <a:solidFill>
                  <a:srgbClr val="FFFFFF"/>
                </a:solidFill>
              </a:rPr>
              <a:t>Penghasilan produk kecil kecilan</a:t>
            </a:r>
          </a:p>
        </p:txBody>
      </p:sp>
    </p:spTree>
    <p:extLst>
      <p:ext uri="{BB962C8B-B14F-4D97-AF65-F5344CB8AC3E}">
        <p14:creationId xmlns:p14="http://schemas.microsoft.com/office/powerpoint/2010/main" val="102974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255AD-FC47-4AF6-B35A-0B1965DCD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14" y="83007"/>
            <a:ext cx="4155404" cy="1350825"/>
          </a:xfrm>
        </p:spPr>
        <p:txBody>
          <a:bodyPr>
            <a:normAutofit/>
          </a:bodyPr>
          <a:lstStyle/>
          <a:p>
            <a:r>
              <a:rPr lang="en-US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SELEPAS REVOLUSI</a:t>
            </a:r>
            <a:endParaRPr lang="en-MY" dirty="0">
              <a:effectLst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2EBE40-C154-CE4D-BD91-045516748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007" y="1351020"/>
            <a:ext cx="4173152" cy="510641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200" b="1" u="sng" dirty="0"/>
              <a:t>Spinning Jenny</a:t>
            </a:r>
          </a:p>
          <a:p>
            <a:pPr lvl="0"/>
            <a:r>
              <a:rPr lang="en-US" sz="2200" dirty="0" err="1"/>
              <a:t>Dicipta</a:t>
            </a:r>
            <a:r>
              <a:rPr lang="en-US" sz="2200" dirty="0"/>
              <a:t> </a:t>
            </a:r>
            <a:r>
              <a:rPr lang="en-US" sz="2200" dirty="0" err="1"/>
              <a:t>oleh</a:t>
            </a:r>
            <a:r>
              <a:rPr lang="en-US" sz="2200" dirty="0"/>
              <a:t> James Hargreaves </a:t>
            </a:r>
            <a:r>
              <a:rPr lang="en-US" sz="2200" dirty="0" err="1"/>
              <a:t>pada</a:t>
            </a:r>
            <a:r>
              <a:rPr lang="en-US" sz="2200" dirty="0"/>
              <a:t> 1764</a:t>
            </a:r>
          </a:p>
          <a:p>
            <a:pPr lvl="0"/>
            <a:r>
              <a:rPr lang="en-US" sz="2200" dirty="0" err="1"/>
              <a:t>Menggunakan</a:t>
            </a:r>
            <a:r>
              <a:rPr lang="en-US" sz="2200" dirty="0"/>
              <a:t> </a:t>
            </a:r>
            <a:r>
              <a:rPr lang="en-US" sz="2200" dirty="0" err="1"/>
              <a:t>tenaga</a:t>
            </a:r>
            <a:r>
              <a:rPr lang="en-US" sz="2200" dirty="0"/>
              <a:t> </a:t>
            </a:r>
            <a:r>
              <a:rPr lang="en-US" sz="2200" dirty="0" err="1"/>
              <a:t>manusia</a:t>
            </a:r>
            <a:endParaRPr lang="en-US" sz="2200" dirty="0"/>
          </a:p>
          <a:p>
            <a:pPr lvl="0"/>
            <a:r>
              <a:rPr lang="en-US" sz="2200" dirty="0" err="1"/>
              <a:t>Memintal</a:t>
            </a:r>
            <a:r>
              <a:rPr lang="en-US" sz="2200" dirty="0"/>
              <a:t> </a:t>
            </a:r>
            <a:r>
              <a:rPr lang="en-US" sz="2200" dirty="0" err="1"/>
              <a:t>lebih</a:t>
            </a:r>
            <a:r>
              <a:rPr lang="en-US" sz="2200" dirty="0"/>
              <a:t> </a:t>
            </a:r>
            <a:r>
              <a:rPr lang="en-US" sz="2200" dirty="0" err="1"/>
              <a:t>daripada</a:t>
            </a:r>
            <a:r>
              <a:rPr lang="en-US" sz="2200" dirty="0"/>
              <a:t> 8 </a:t>
            </a:r>
            <a:r>
              <a:rPr lang="en-US" sz="2200" dirty="0" err="1"/>
              <a:t>jurai</a:t>
            </a:r>
            <a:r>
              <a:rPr lang="en-US" sz="2200" dirty="0"/>
              <a:t> </a:t>
            </a:r>
            <a:r>
              <a:rPr lang="en-US" sz="2200" dirty="0" err="1"/>
              <a:t>benang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satu</a:t>
            </a:r>
            <a:r>
              <a:rPr lang="en-US" sz="2200" dirty="0"/>
              <a:t> </a:t>
            </a:r>
            <a:r>
              <a:rPr lang="en-US" sz="2200" dirty="0" err="1"/>
              <a:t>masa</a:t>
            </a:r>
            <a:endParaRPr lang="en-US" sz="2200" dirty="0"/>
          </a:p>
          <a:p>
            <a:pPr marL="0" indent="0">
              <a:buNone/>
            </a:pPr>
            <a:r>
              <a:rPr lang="en-US" sz="2200" b="1" u="sng" dirty="0" err="1"/>
              <a:t>Jalan</a:t>
            </a:r>
            <a:r>
              <a:rPr lang="en-US" sz="2200" b="1" u="sng" dirty="0"/>
              <a:t> Raya</a:t>
            </a:r>
          </a:p>
          <a:p>
            <a:pPr lvl="0"/>
            <a:r>
              <a:rPr lang="en-US" sz="2200" dirty="0" err="1"/>
              <a:t>Mengenakan</a:t>
            </a:r>
            <a:r>
              <a:rPr lang="en-US" sz="2200" dirty="0"/>
              <a:t> toll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penyelenggaraan</a:t>
            </a:r>
            <a:r>
              <a:rPr lang="en-US" sz="2200" dirty="0"/>
              <a:t> </a:t>
            </a:r>
          </a:p>
          <a:p>
            <a:pPr lvl="0"/>
            <a:r>
              <a:rPr lang="en-US" sz="2200" dirty="0"/>
              <a:t>John </a:t>
            </a:r>
            <a:r>
              <a:rPr lang="en-US" sz="2200" dirty="0" err="1"/>
              <a:t>McAdam</a:t>
            </a:r>
            <a:r>
              <a:rPr lang="en-US" sz="2200" dirty="0"/>
              <a:t> </a:t>
            </a:r>
            <a:r>
              <a:rPr lang="en-US" sz="2200" dirty="0" err="1"/>
              <a:t>menghasilkan</a:t>
            </a:r>
            <a:r>
              <a:rPr lang="en-US" sz="2200" dirty="0"/>
              <a:t> </a:t>
            </a:r>
            <a:r>
              <a:rPr lang="en-US" sz="2200" dirty="0" err="1"/>
              <a:t>teknik</a:t>
            </a:r>
            <a:r>
              <a:rPr lang="en-US" sz="2200" dirty="0"/>
              <a:t> “</a:t>
            </a:r>
            <a:r>
              <a:rPr lang="en-US" sz="2200" dirty="0" err="1"/>
              <a:t>macadamisation</a:t>
            </a:r>
            <a:r>
              <a:rPr lang="en-US" sz="2200" dirty="0"/>
              <a:t>”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membuat</a:t>
            </a:r>
            <a:r>
              <a:rPr lang="en-US" sz="2200" dirty="0"/>
              <a:t> </a:t>
            </a:r>
            <a:r>
              <a:rPr lang="en-US" sz="2200" dirty="0" err="1"/>
              <a:t>jalan</a:t>
            </a:r>
            <a:r>
              <a:rPr lang="en-US" sz="2200" dirty="0"/>
              <a:t> </a:t>
            </a:r>
            <a:r>
              <a:rPr lang="en-US" sz="2200" dirty="0" err="1"/>
              <a:t>raya</a:t>
            </a:r>
            <a:endParaRPr lang="en-US" sz="2200" dirty="0"/>
          </a:p>
          <a:p>
            <a:pPr lvl="0"/>
            <a:r>
              <a:rPr lang="en-US" sz="2200" dirty="0" err="1"/>
              <a:t>Percampuran</a:t>
            </a:r>
            <a:r>
              <a:rPr lang="en-US" sz="2200" dirty="0"/>
              <a:t> </a:t>
            </a:r>
            <a:r>
              <a:rPr lang="en-US" sz="2200" dirty="0" err="1"/>
              <a:t>batu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pasir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bahan</a:t>
            </a:r>
            <a:r>
              <a:rPr lang="en-US" sz="2200" dirty="0"/>
              <a:t> </a:t>
            </a:r>
            <a:r>
              <a:rPr lang="en-US" sz="2200" dirty="0" err="1"/>
              <a:t>pengikat</a:t>
            </a:r>
            <a:endParaRPr lang="en-MY" sz="2200" dirty="0"/>
          </a:p>
          <a:p>
            <a:pPr marL="0" indent="0">
              <a:buNone/>
            </a:pPr>
            <a:r>
              <a:rPr lang="en-US" sz="2200" b="1" u="sng" dirty="0" err="1"/>
              <a:t>Enjin</a:t>
            </a:r>
            <a:r>
              <a:rPr lang="en-US" sz="2200" b="1" u="sng" dirty="0"/>
              <a:t> </a:t>
            </a:r>
            <a:r>
              <a:rPr lang="en-US" sz="2200" b="1" u="sng" dirty="0" err="1"/>
              <a:t>berkuasa</a:t>
            </a:r>
            <a:r>
              <a:rPr lang="en-US" sz="2200" b="1" u="sng" dirty="0"/>
              <a:t> </a:t>
            </a:r>
            <a:r>
              <a:rPr lang="en-US" sz="2200" b="1" u="sng" dirty="0" err="1"/>
              <a:t>wap</a:t>
            </a:r>
            <a:endParaRPr lang="en-US" sz="2200" b="1" u="sng" dirty="0"/>
          </a:p>
          <a:p>
            <a:pPr lvl="0"/>
            <a:r>
              <a:rPr lang="en-US" sz="2200" dirty="0" err="1"/>
              <a:t>Dicipta</a:t>
            </a:r>
            <a:r>
              <a:rPr lang="en-US" sz="2200" dirty="0"/>
              <a:t> </a:t>
            </a:r>
            <a:r>
              <a:rPr lang="en-US" sz="2200" dirty="0" err="1"/>
              <a:t>oleh</a:t>
            </a:r>
            <a:r>
              <a:rPr lang="en-US" sz="2200" dirty="0"/>
              <a:t> James Watt </a:t>
            </a:r>
            <a:r>
              <a:rPr lang="en-US" sz="2200" dirty="0" err="1"/>
              <a:t>pada</a:t>
            </a:r>
            <a:r>
              <a:rPr lang="en-US" sz="2200" dirty="0"/>
              <a:t> 1776</a:t>
            </a:r>
          </a:p>
          <a:p>
            <a:pPr lvl="0"/>
            <a:r>
              <a:rPr lang="en-US" sz="2200" dirty="0" err="1"/>
              <a:t>Menghasilkan</a:t>
            </a:r>
            <a:r>
              <a:rPr lang="en-US" sz="2200" dirty="0"/>
              <a:t> </a:t>
            </a:r>
            <a:r>
              <a:rPr lang="en-US" sz="2200" dirty="0" err="1"/>
              <a:t>tenaga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lebih</a:t>
            </a:r>
            <a:r>
              <a:rPr lang="en-US" sz="2200" dirty="0"/>
              <a:t> </a:t>
            </a:r>
            <a:r>
              <a:rPr lang="en-US" sz="2200" dirty="0" err="1"/>
              <a:t>efisien</a:t>
            </a:r>
            <a:endParaRPr lang="en-US" sz="2200" dirty="0"/>
          </a:p>
          <a:p>
            <a:pPr lvl="0"/>
            <a:r>
              <a:rPr lang="en-US" sz="2200" dirty="0" err="1"/>
              <a:t>Penggerak</a:t>
            </a:r>
            <a:r>
              <a:rPr lang="en-US" sz="2200" dirty="0"/>
              <a:t> </a:t>
            </a:r>
            <a:r>
              <a:rPr lang="en-US" sz="2200" dirty="0" err="1"/>
              <a:t>utama</a:t>
            </a:r>
            <a:r>
              <a:rPr lang="en-US" sz="2200" dirty="0"/>
              <a:t> </a:t>
            </a:r>
            <a:r>
              <a:rPr lang="en-US" sz="2200" dirty="0" err="1"/>
              <a:t>bagi</a:t>
            </a:r>
            <a:r>
              <a:rPr lang="en-US" sz="2200" dirty="0"/>
              <a:t> </a:t>
            </a:r>
            <a:r>
              <a:rPr lang="en-US" sz="2200" dirty="0" err="1"/>
              <a:t>kapal</a:t>
            </a:r>
            <a:r>
              <a:rPr lang="en-US" sz="2200" dirty="0"/>
              <a:t> </a:t>
            </a:r>
            <a:r>
              <a:rPr lang="en-US" sz="2200" dirty="0" err="1"/>
              <a:t>wap</a:t>
            </a:r>
            <a:r>
              <a:rPr lang="en-US" sz="2200" dirty="0"/>
              <a:t>, </a:t>
            </a:r>
            <a:r>
              <a:rPr lang="en-US" sz="2200" dirty="0" err="1"/>
              <a:t>kereta</a:t>
            </a:r>
            <a:r>
              <a:rPr lang="en-US" sz="2200" dirty="0"/>
              <a:t> </a:t>
            </a:r>
            <a:r>
              <a:rPr lang="en-US" sz="2200" dirty="0" err="1"/>
              <a:t>api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kenderaan</a:t>
            </a:r>
            <a:r>
              <a:rPr lang="en-US" sz="2200" dirty="0"/>
              <a:t> lain</a:t>
            </a:r>
          </a:p>
          <a:p>
            <a:pPr lvl="0"/>
            <a:r>
              <a:rPr lang="en-US" sz="2200" dirty="0" err="1"/>
              <a:t>Memerlukan</a:t>
            </a:r>
            <a:r>
              <a:rPr lang="en-US" sz="2200" dirty="0"/>
              <a:t> </a:t>
            </a:r>
            <a:r>
              <a:rPr lang="en-US" sz="2200" dirty="0" err="1"/>
              <a:t>kurang</a:t>
            </a:r>
            <a:r>
              <a:rPr lang="en-US" sz="2200" dirty="0"/>
              <a:t> </a:t>
            </a:r>
            <a:r>
              <a:rPr lang="en-US" sz="2200" dirty="0" err="1"/>
              <a:t>bahan</a:t>
            </a:r>
            <a:r>
              <a:rPr lang="en-US" sz="2200" dirty="0"/>
              <a:t> </a:t>
            </a:r>
            <a:r>
              <a:rPr lang="en-US" sz="2200" dirty="0" err="1"/>
              <a:t>bakar</a:t>
            </a:r>
            <a:endParaRPr lang="en-MY" sz="1800" b="1" dirty="0"/>
          </a:p>
          <a:p>
            <a:pPr marL="0" indent="0">
              <a:buNone/>
            </a:pPr>
            <a:endParaRPr lang="en-US" sz="1800" b="1" dirty="0"/>
          </a:p>
        </p:txBody>
      </p:sp>
      <p:sp>
        <p:nvSpPr>
          <p:cNvPr id="2067" name="Rectangle 191">
            <a:extLst>
              <a:ext uri="{FF2B5EF4-FFF2-40B4-BE49-F238E27FC236}">
                <a16:creationId xmlns:a16="http://schemas.microsoft.com/office/drawing/2014/main" id="{EBB6D9F6-3E47-45AD-8461-718A3C87E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8409" y="0"/>
            <a:ext cx="7653591" cy="68580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8" name="Rectangle 192">
            <a:extLst>
              <a:ext uri="{FF2B5EF4-FFF2-40B4-BE49-F238E27FC236}">
                <a16:creationId xmlns:a16="http://schemas.microsoft.com/office/drawing/2014/main" id="{A3B16A00-A549-4B07-B8C2-4B3A966D9E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0141" y="321732"/>
            <a:ext cx="4111054" cy="3674848"/>
          </a:xfrm>
          <a:prstGeom prst="rect">
            <a:avLst/>
          </a:prstGeom>
          <a:solidFill>
            <a:srgbClr val="FFFFFF"/>
          </a:solidFill>
          <a:ln w="15875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8" name="Picture 10" descr="Apa itu Telegraf? Prinsip Kerja &amp; Sejarah Penemuan Telegraf">
            <a:extLst>
              <a:ext uri="{FF2B5EF4-FFF2-40B4-BE49-F238E27FC236}">
                <a16:creationId xmlns:a16="http://schemas.microsoft.com/office/drawing/2014/main" id="{DD87DB70-D67E-D34A-8202-3473B2F69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9463" y="828639"/>
            <a:ext cx="3775899" cy="265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9" name="Rectangle 193">
            <a:extLst>
              <a:ext uri="{FF2B5EF4-FFF2-40B4-BE49-F238E27FC236}">
                <a16:creationId xmlns:a16="http://schemas.microsoft.com/office/drawing/2014/main" id="{33B86BAE-87B4-4192-ABB2-627FFC965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8156" y="321732"/>
            <a:ext cx="2766017" cy="3026832"/>
          </a:xfrm>
          <a:prstGeom prst="rect">
            <a:avLst/>
          </a:prstGeom>
          <a:solidFill>
            <a:srgbClr val="FFFFFF"/>
          </a:solidFill>
          <a:ln w="15875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Blog Sejarah STPM Cikgu Mohammadia: 1.4 Masyarakat Industri">
            <a:extLst>
              <a:ext uri="{FF2B5EF4-FFF2-40B4-BE49-F238E27FC236}">
                <a16:creationId xmlns:a16="http://schemas.microsoft.com/office/drawing/2014/main" id="{C13AD9A1-5203-D149-82FE-EDBCB34AD5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1" r="16906" b="-1"/>
          <a:stretch/>
        </p:blipFill>
        <p:spPr bwMode="auto">
          <a:xfrm>
            <a:off x="9471338" y="332464"/>
            <a:ext cx="2080862" cy="271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0" name="Rectangle 194">
            <a:extLst>
              <a:ext uri="{FF2B5EF4-FFF2-40B4-BE49-F238E27FC236}">
                <a16:creationId xmlns:a16="http://schemas.microsoft.com/office/drawing/2014/main" id="{22BB4F03-4463-45CC-89A7-8E03412E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0141" y="4155753"/>
            <a:ext cx="4111054" cy="2380509"/>
          </a:xfrm>
          <a:prstGeom prst="rect">
            <a:avLst/>
          </a:prstGeom>
          <a:solidFill>
            <a:srgbClr val="FFFFFF"/>
          </a:solidFill>
          <a:ln w="15875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E94861E3-EEF4-EC4B-AB99-54073EC9E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22129" y="4210198"/>
            <a:ext cx="2920727" cy="206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1" name="Rectangle 195">
            <a:extLst>
              <a:ext uri="{FF2B5EF4-FFF2-40B4-BE49-F238E27FC236}">
                <a16:creationId xmlns:a16="http://schemas.microsoft.com/office/drawing/2014/main" id="{80E1AEAE-1F52-4C29-925C-27738417E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8156" y="3509431"/>
            <a:ext cx="2766017" cy="3026832"/>
          </a:xfrm>
          <a:prstGeom prst="rect">
            <a:avLst/>
          </a:prstGeom>
          <a:solidFill>
            <a:srgbClr val="FFFFFF"/>
          </a:solidFill>
          <a:ln w="15875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7A4D47BB-5931-6640-A3DB-07D4A9E93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58460" y="3568549"/>
            <a:ext cx="2034632" cy="2707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70544" y="3545910"/>
            <a:ext cx="2640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Telegraf</a:t>
            </a:r>
            <a:endParaRPr lang="en-US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84258" y="3014045"/>
            <a:ext cx="2640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Lokomotif</a:t>
            </a:r>
            <a:endParaRPr lang="en-US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22690" y="6221341"/>
            <a:ext cx="2927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Enjin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Stim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Newcomen</a:t>
            </a:r>
            <a:endParaRPr lang="en-US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048064" y="6227042"/>
            <a:ext cx="2927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Water Frame</a:t>
            </a:r>
          </a:p>
        </p:txBody>
      </p:sp>
    </p:spTree>
    <p:extLst>
      <p:ext uri="{BB962C8B-B14F-4D97-AF65-F5344CB8AC3E}">
        <p14:creationId xmlns:p14="http://schemas.microsoft.com/office/powerpoint/2010/main" val="37836626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Rectangle 161">
            <a:extLst>
              <a:ext uri="{FF2B5EF4-FFF2-40B4-BE49-F238E27FC236}">
                <a16:creationId xmlns:a16="http://schemas.microsoft.com/office/drawing/2014/main" id="{0EFD753D-6A49-46DD-9E82-AA6E2C62B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6" name="Rectangle 163">
            <a:extLst>
              <a:ext uri="{FF2B5EF4-FFF2-40B4-BE49-F238E27FC236}">
                <a16:creationId xmlns:a16="http://schemas.microsoft.com/office/drawing/2014/main" id="{138A5824-1F4A-4EE7-BC13-5BB48FC08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045" y="318582"/>
            <a:ext cx="4556762" cy="2028511"/>
          </a:xfrm>
          <a:prstGeom prst="rect">
            <a:avLst/>
          </a:prstGeom>
          <a:solidFill>
            <a:srgbClr val="333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55DCED-7CF5-477C-B1C1-B66F8DDD5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6" y="637523"/>
            <a:ext cx="3941121" cy="1386733"/>
          </a:xfrm>
        </p:spPr>
        <p:txBody>
          <a:bodyPr>
            <a:normAutofit/>
          </a:bodyPr>
          <a:lstStyle/>
          <a:p>
            <a:r>
              <a:rPr lang="en-US" sz="3100" dirty="0">
                <a:solidFill>
                  <a:srgbClr val="FFFFFF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KEBAIKAN REVOLUSI PERINDUSTRIAN</a:t>
            </a:r>
            <a:endParaRPr lang="en-MY" sz="3100" dirty="0">
              <a:solidFill>
                <a:srgbClr val="FFFFFF"/>
              </a:solidFill>
              <a:effectLst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1" name="Picture 12" descr="Sejarah kereta api: penemuan dan perkembangan komunikasi kereta api - Alam  sekitar 2020">
            <a:extLst>
              <a:ext uri="{FF2B5EF4-FFF2-40B4-BE49-F238E27FC236}">
                <a16:creationId xmlns:a16="http://schemas.microsoft.com/office/drawing/2014/main" id="{B039E5C0-E935-4B4F-A4AE-3EFD000861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98" r="1" b="4362"/>
          <a:stretch/>
        </p:blipFill>
        <p:spPr bwMode="auto">
          <a:xfrm>
            <a:off x="4968250" y="324472"/>
            <a:ext cx="4556762" cy="20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volusi Pertanian Pertama: Revolusi Neolitik (sekitar 10.000 SM)">
            <a:extLst>
              <a:ext uri="{FF2B5EF4-FFF2-40B4-BE49-F238E27FC236}">
                <a16:creationId xmlns:a16="http://schemas.microsoft.com/office/drawing/2014/main" id="{7DCD04FD-5633-454D-9176-BDD111B904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9" r="17768" b="3"/>
          <a:stretch/>
        </p:blipFill>
        <p:spPr bwMode="auto">
          <a:xfrm>
            <a:off x="9617743" y="333326"/>
            <a:ext cx="2251026" cy="201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unia Seni Bidang TEKSTIL UiTM Shah Alam">
            <a:extLst>
              <a:ext uri="{FF2B5EF4-FFF2-40B4-BE49-F238E27FC236}">
                <a16:creationId xmlns:a16="http://schemas.microsoft.com/office/drawing/2014/main" id="{A22549A0-971D-004D-B0C3-A4AAC93CB5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1" r="14760" b="-2"/>
          <a:stretch/>
        </p:blipFill>
        <p:spPr bwMode="auto">
          <a:xfrm>
            <a:off x="320044" y="2429124"/>
            <a:ext cx="4556762" cy="410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7" name="Rectangle 165">
            <a:extLst>
              <a:ext uri="{FF2B5EF4-FFF2-40B4-BE49-F238E27FC236}">
                <a16:creationId xmlns:a16="http://schemas.microsoft.com/office/drawing/2014/main" id="{0F8BFD3B-29FB-4A95-BB51-220F8A6C5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6650" y="2429124"/>
            <a:ext cx="4561251" cy="4108837"/>
          </a:xfrm>
          <a:prstGeom prst="rect">
            <a:avLst/>
          </a:prstGeom>
          <a:solidFill>
            <a:srgbClr val="333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0" name="Content Placeholder 1041">
            <a:extLst>
              <a:ext uri="{FF2B5EF4-FFF2-40B4-BE49-F238E27FC236}">
                <a16:creationId xmlns:a16="http://schemas.microsoft.com/office/drawing/2014/main" id="{B54A4B74-DB8B-486E-A924-E70A7E935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2159" y="2758930"/>
            <a:ext cx="3944010" cy="3455091"/>
          </a:xfrm>
        </p:spPr>
        <p:txBody>
          <a:bodyPr anchor="ctr">
            <a:norm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Bidang perindustrian menjadi punca ekonomi masyarakat</a:t>
            </a:r>
            <a:r>
              <a:rPr lang="en-MY" sz="2000">
                <a:solidFill>
                  <a:srgbClr val="FFFFFF"/>
                </a:solidFill>
              </a:rPr>
              <a:t> </a:t>
            </a:r>
            <a:endParaRPr lang="en-US" sz="2000">
              <a:solidFill>
                <a:srgbClr val="FFFFFF"/>
              </a:solidFill>
            </a:endParaRPr>
          </a:p>
          <a:p>
            <a:r>
              <a:rPr lang="en-US" sz="2000">
                <a:solidFill>
                  <a:srgbClr val="FFFFFF"/>
                </a:solidFill>
              </a:rPr>
              <a:t>Wujud kereta api sebagai pengangkutan</a:t>
            </a:r>
            <a:r>
              <a:rPr lang="en-MY" sz="2000">
                <a:solidFill>
                  <a:srgbClr val="FFFFFF"/>
                </a:solidFill>
              </a:rPr>
              <a:t> </a:t>
            </a:r>
            <a:endParaRPr lang="en-US" sz="2000">
              <a:solidFill>
                <a:srgbClr val="FFFFFF"/>
              </a:solidFill>
            </a:endParaRPr>
          </a:p>
          <a:p>
            <a:r>
              <a:rPr lang="en-US" sz="2000">
                <a:solidFill>
                  <a:srgbClr val="FFFFFF"/>
                </a:solidFill>
              </a:rPr>
              <a:t>Pengkhususan kepada bidang tekstil</a:t>
            </a:r>
            <a:r>
              <a:rPr lang="en-MY" sz="2000">
                <a:solidFill>
                  <a:srgbClr val="FFFFFF"/>
                </a:solidFill>
              </a:rPr>
              <a:t> </a:t>
            </a:r>
            <a:endParaRPr lang="en-US" sz="2000">
              <a:solidFill>
                <a:srgbClr val="FFFFFF"/>
              </a:solidFill>
            </a:endParaRPr>
          </a:p>
          <a:p>
            <a:r>
              <a:rPr lang="en-US" sz="2000">
                <a:solidFill>
                  <a:srgbClr val="FFFFFF"/>
                </a:solidFill>
              </a:rPr>
              <a:t>Usahawan mendapat keuntungan yang lumayan</a:t>
            </a:r>
            <a:endParaRPr lang="en-MY" sz="2000">
              <a:solidFill>
                <a:srgbClr val="FFFFFF"/>
              </a:solidFill>
            </a:endParaRPr>
          </a:p>
          <a:p>
            <a:r>
              <a:rPr lang="en-US" sz="2000">
                <a:solidFill>
                  <a:srgbClr val="FFFFFF"/>
                </a:solidFill>
              </a:rPr>
              <a:t>Kewujudan mesin menggantikan tenaga manusia</a:t>
            </a:r>
            <a:r>
              <a:rPr lang="en-MY" sz="2000">
                <a:solidFill>
                  <a:srgbClr val="FFFFFF"/>
                </a:solidFill>
              </a:rPr>
              <a:t> </a:t>
            </a:r>
            <a:endParaRPr lang="en-US" sz="2000">
              <a:solidFill>
                <a:srgbClr val="FFFFFF"/>
              </a:solidFill>
            </a:endParaRPr>
          </a:p>
          <a:p>
            <a:endParaRPr lang="en-US" sz="2000">
              <a:solidFill>
                <a:srgbClr val="FFFFFF"/>
              </a:solidFill>
            </a:endParaRPr>
          </a:p>
        </p:txBody>
      </p:sp>
      <p:pic>
        <p:nvPicPr>
          <p:cNvPr id="1028" name="Picture 4" descr="Peralihan daripada Industri Desa kepada Perkilangan - Perkembangan @Eropah">
            <a:extLst>
              <a:ext uri="{FF2B5EF4-FFF2-40B4-BE49-F238E27FC236}">
                <a16:creationId xmlns:a16="http://schemas.microsoft.com/office/drawing/2014/main" id="{5EF54C64-EBEB-A547-96F3-C40A162DD4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" r="21761" b="2"/>
          <a:stretch/>
        </p:blipFill>
        <p:spPr bwMode="auto">
          <a:xfrm>
            <a:off x="9617746" y="2426918"/>
            <a:ext cx="2251025" cy="199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volusi Perindustrian Di Eropah">
            <a:extLst>
              <a:ext uri="{FF2B5EF4-FFF2-40B4-BE49-F238E27FC236}">
                <a16:creationId xmlns:a16="http://schemas.microsoft.com/office/drawing/2014/main" id="{196D9818-BEDB-2E4E-B22E-6A497774D4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3" r="22864" b="-2"/>
          <a:stretch/>
        </p:blipFill>
        <p:spPr bwMode="auto">
          <a:xfrm>
            <a:off x="9617746" y="4499919"/>
            <a:ext cx="2251024" cy="203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7797A18-50D0-EF40-88E2-D49F26B9FB29}"/>
              </a:ext>
            </a:extLst>
          </p:cNvPr>
          <p:cNvSpPr txBox="1"/>
          <p:nvPr/>
        </p:nvSpPr>
        <p:spPr>
          <a:xfrm>
            <a:off x="7265753" y="1599426"/>
            <a:ext cx="92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6675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848F64AA-5BE2-4280-BEFA-DC288118FC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Ain Mayan: Isu Semasa : Kapitalis Dan Keringat Kanak-Kanak Dunia">
            <a:extLst>
              <a:ext uri="{FF2B5EF4-FFF2-40B4-BE49-F238E27FC236}">
                <a16:creationId xmlns:a16="http://schemas.microsoft.com/office/drawing/2014/main" id="{252C36AC-54C4-424F-9D62-B30E97D417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22304"/>
          <a:stretch/>
        </p:blipFill>
        <p:spPr bwMode="auto">
          <a:xfrm>
            <a:off x="20" y="2"/>
            <a:ext cx="7534620" cy="4197368"/>
          </a:xfrm>
          <a:custGeom>
            <a:avLst/>
            <a:gdLst/>
            <a:ahLst/>
            <a:cxnLst/>
            <a:rect l="l" t="t" r="r" b="b"/>
            <a:pathLst>
              <a:path w="7534640" h="4197368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509063" y="4095753"/>
                  <a:pt x="4453918" y="4128339"/>
                  <a:pt x="4430941" y="4172622"/>
                </a:cubicBezTo>
                <a:lnTo>
                  <a:pt x="4423415" y="4197368"/>
                </a:lnTo>
                <a:lnTo>
                  <a:pt x="0" y="419736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Kemunculan Golongan buruh dan Majikan - Perkembangan @Eropah">
            <a:extLst>
              <a:ext uri="{FF2B5EF4-FFF2-40B4-BE49-F238E27FC236}">
                <a16:creationId xmlns:a16="http://schemas.microsoft.com/office/drawing/2014/main" id="{AC325522-AC66-3443-A636-98E7AD682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2826"/>
          <a:stretch/>
        </p:blipFill>
        <p:spPr bwMode="auto">
          <a:xfrm>
            <a:off x="7653536" y="1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10 Kesan Paling Penting dalam Revolusi Perindustrian / Sejarah | Thpanorama  - Buat diri anda lebih baik hari ini!">
            <a:extLst>
              <a:ext uri="{FF2B5EF4-FFF2-40B4-BE49-F238E27FC236}">
                <a16:creationId xmlns:a16="http://schemas.microsoft.com/office/drawing/2014/main" id="{0B574053-29E5-0145-BB08-77D906A888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50"/>
          <a:stretch/>
        </p:blipFill>
        <p:spPr bwMode="auto">
          <a:xfrm>
            <a:off x="1" y="4316255"/>
            <a:ext cx="6836850" cy="2541737"/>
          </a:xfrm>
          <a:custGeom>
            <a:avLst/>
            <a:gdLst/>
            <a:ahLst/>
            <a:cxnLst/>
            <a:rect l="l" t="t" r="r" b="b"/>
            <a:pathLst>
              <a:path w="6836850" h="2541737">
                <a:moveTo>
                  <a:pt x="0" y="0"/>
                </a:moveTo>
                <a:lnTo>
                  <a:pt x="4460098" y="0"/>
                </a:lnTo>
                <a:lnTo>
                  <a:pt x="4483996" y="31836"/>
                </a:lnTo>
                <a:cubicBezTo>
                  <a:pt x="4644419" y="28495"/>
                  <a:pt x="4627708" y="282495"/>
                  <a:pt x="4788129" y="245732"/>
                </a:cubicBezTo>
                <a:cubicBezTo>
                  <a:pt x="4754709" y="362707"/>
                  <a:pt x="4641076" y="302548"/>
                  <a:pt x="4600971" y="389443"/>
                </a:cubicBezTo>
                <a:cubicBezTo>
                  <a:pt x="4684524" y="462970"/>
                  <a:pt x="4844945" y="409497"/>
                  <a:pt x="4871683" y="563233"/>
                </a:cubicBezTo>
                <a:cubicBezTo>
                  <a:pt x="4838262" y="723655"/>
                  <a:pt x="4945210" y="703602"/>
                  <a:pt x="5032105" y="713629"/>
                </a:cubicBezTo>
                <a:cubicBezTo>
                  <a:pt x="5239317" y="733683"/>
                  <a:pt x="5439843" y="747050"/>
                  <a:pt x="5643713" y="780472"/>
                </a:cubicBezTo>
                <a:cubicBezTo>
                  <a:pt x="5693844" y="790498"/>
                  <a:pt x="5810819" y="767103"/>
                  <a:pt x="5800794" y="870709"/>
                </a:cubicBezTo>
                <a:cubicBezTo>
                  <a:pt x="5790767" y="954261"/>
                  <a:pt x="5700529" y="924184"/>
                  <a:pt x="5643713" y="927525"/>
                </a:cubicBezTo>
                <a:cubicBezTo>
                  <a:pt x="5329553" y="967632"/>
                  <a:pt x="5012052" y="904131"/>
                  <a:pt x="4701235" y="907472"/>
                </a:cubicBezTo>
                <a:cubicBezTo>
                  <a:pt x="4664472" y="907472"/>
                  <a:pt x="4657787" y="1017762"/>
                  <a:pt x="4577576" y="980999"/>
                </a:cubicBezTo>
                <a:cubicBezTo>
                  <a:pt x="4788129" y="1081263"/>
                  <a:pt x="5767372" y="1108001"/>
                  <a:pt x="6094900" y="1161474"/>
                </a:cubicBezTo>
                <a:cubicBezTo>
                  <a:pt x="5754004" y="1542477"/>
                  <a:pt x="5429817" y="1311870"/>
                  <a:pt x="5159105" y="1525765"/>
                </a:cubicBezTo>
                <a:cubicBezTo>
                  <a:pt x="5159105" y="1525765"/>
                  <a:pt x="5212580" y="1525765"/>
                  <a:pt x="5443187" y="1595950"/>
                </a:cubicBezTo>
                <a:cubicBezTo>
                  <a:pt x="5627002" y="1652765"/>
                  <a:pt x="5536765" y="1732976"/>
                  <a:pt x="6001321" y="1886715"/>
                </a:cubicBezTo>
                <a:cubicBezTo>
                  <a:pt x="5824188" y="1936846"/>
                  <a:pt x="5593581" y="1839925"/>
                  <a:pt x="5506685" y="2100610"/>
                </a:cubicBezTo>
                <a:cubicBezTo>
                  <a:pt x="5643713" y="2147401"/>
                  <a:pt x="5807477" y="2103953"/>
                  <a:pt x="5904398" y="2227611"/>
                </a:cubicBezTo>
                <a:cubicBezTo>
                  <a:pt x="5934478" y="2264375"/>
                  <a:pt x="5964557" y="2287770"/>
                  <a:pt x="6001321" y="2307821"/>
                </a:cubicBezTo>
                <a:cubicBezTo>
                  <a:pt x="5984612" y="2314507"/>
                  <a:pt x="5964557" y="2321190"/>
                  <a:pt x="5951188" y="2327874"/>
                </a:cubicBezTo>
                <a:cubicBezTo>
                  <a:pt x="5977925" y="2351271"/>
                  <a:pt x="6663060" y="2478270"/>
                  <a:pt x="6836850" y="2481613"/>
                </a:cubicBezTo>
                <a:cubicBezTo>
                  <a:pt x="6761652" y="2506679"/>
                  <a:pt x="6636845" y="2527828"/>
                  <a:pt x="6553814" y="2540165"/>
                </a:cubicBezTo>
                <a:lnTo>
                  <a:pt x="6542822" y="2541737"/>
                </a:lnTo>
                <a:lnTo>
                  <a:pt x="0" y="254173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184CA8-8138-464B-BF89-EF79C76F3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9117" y="3978462"/>
            <a:ext cx="8582140" cy="5984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000" kern="1200" dirty="0">
                <a:solidFill>
                  <a:schemeClr val="tx1"/>
                </a:solidFill>
                <a:effectLst/>
                <a:latin typeface="Aharoni"/>
              </a:rPr>
              <a:t>KEBURUKAN REVOLUSI PERINDUSTRIAN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1D0F0-03A9-4B7E-A2E6-891BACB72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3650" y="5638800"/>
            <a:ext cx="5505814" cy="646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E929A3-26EB-B44B-AA5D-11ADF9D4A043}"/>
              </a:ext>
            </a:extLst>
          </p:cNvPr>
          <p:cNvSpPr txBox="1"/>
          <p:nvPr/>
        </p:nvSpPr>
        <p:spPr>
          <a:xfrm>
            <a:off x="6340603" y="4517741"/>
            <a:ext cx="5744901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dirty="0" err="1"/>
              <a:t>Buruh</a:t>
            </a:r>
            <a:r>
              <a:rPr lang="en-US" dirty="0"/>
              <a:t> </a:t>
            </a:r>
            <a:r>
              <a:rPr lang="en-US" dirty="0" err="1"/>
              <a:t>keras</a:t>
            </a:r>
            <a:r>
              <a:rPr lang="en-US" dirty="0"/>
              <a:t> dan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buruk</a:t>
            </a:r>
            <a:endParaRPr lang="en-US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dirty="0" err="1"/>
              <a:t>Penduduk</a:t>
            </a:r>
            <a:r>
              <a:rPr lang="en-US" dirty="0"/>
              <a:t> </a:t>
            </a:r>
            <a:r>
              <a:rPr lang="en-US" dirty="0" err="1"/>
              <a:t>berlebihan</a:t>
            </a:r>
            <a:endParaRPr lang="en-US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MY" dirty="0" err="1"/>
              <a:t>Pencemaran</a:t>
            </a:r>
            <a:endParaRPr lang="en-MY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MY" dirty="0" err="1"/>
              <a:t>Kehilangan</a:t>
            </a:r>
            <a:r>
              <a:rPr lang="en-MY" dirty="0"/>
              <a:t> </a:t>
            </a:r>
            <a:r>
              <a:rPr lang="en-MY" dirty="0" err="1"/>
              <a:t>pertukangan</a:t>
            </a:r>
            <a:endParaRPr lang="en-MY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MY" dirty="0" err="1"/>
              <a:t>Pengangguran</a:t>
            </a:r>
            <a:endParaRPr lang="en-MY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MY" dirty="0" err="1"/>
              <a:t>Penyakit</a:t>
            </a:r>
            <a:endParaRPr lang="en-MY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MY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MY" dirty="0">
              <a:solidFill>
                <a:srgbClr val="FFFF00"/>
              </a:solidFill>
            </a:endParaRP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723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0184CA8-8138-464B-BF89-EF79C76F3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473" y="968879"/>
            <a:ext cx="10515600" cy="824483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KESIMPULAN</a:t>
            </a:r>
            <a:endParaRPr lang="en-MY" sz="3600" dirty="0">
              <a:effectLst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FA1D0F0-03A9-4B7E-A2E6-891BACB72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5473" y="2394982"/>
            <a:ext cx="10515600" cy="4038869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en-MY" sz="2500" dirty="0" err="1">
                <a:latin typeface="Anna" panose="02000400000000000000" pitchFamily="2" charset="0"/>
              </a:rPr>
              <a:t>Memberikan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impak</a:t>
            </a:r>
            <a:r>
              <a:rPr lang="en-MY" sz="2500" dirty="0">
                <a:latin typeface="Anna" panose="02000400000000000000" pitchFamily="2" charset="0"/>
              </a:rPr>
              <a:t> yang </a:t>
            </a:r>
            <a:r>
              <a:rPr lang="en-MY" sz="2500" dirty="0" err="1">
                <a:latin typeface="Anna" panose="02000400000000000000" pitchFamily="2" charset="0"/>
              </a:rPr>
              <a:t>besar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terhadap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sektor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pertanian</a:t>
            </a:r>
            <a:r>
              <a:rPr lang="en-MY" sz="2500" dirty="0">
                <a:latin typeface="Anna" panose="02000400000000000000" pitchFamily="2" charset="0"/>
              </a:rPr>
              <a:t>, </a:t>
            </a:r>
            <a:r>
              <a:rPr lang="en-MY" sz="2500" dirty="0" err="1">
                <a:latin typeface="Anna" panose="02000400000000000000" pitchFamily="2" charset="0"/>
              </a:rPr>
              <a:t>pembuatan</a:t>
            </a:r>
            <a:r>
              <a:rPr lang="en-MY" sz="2500" dirty="0">
                <a:latin typeface="Anna" panose="02000400000000000000" pitchFamily="2" charset="0"/>
              </a:rPr>
              <a:t> dan </a:t>
            </a:r>
            <a:r>
              <a:rPr lang="en-MY" sz="2500" dirty="0" err="1">
                <a:latin typeface="Anna" panose="02000400000000000000" pitchFamily="2" charset="0"/>
              </a:rPr>
              <a:t>pengangkutan</a:t>
            </a:r>
            <a:r>
              <a:rPr lang="en-MY" sz="2500" dirty="0">
                <a:latin typeface="Anna" panose="02000400000000000000" pitchFamily="2" charset="0"/>
              </a:rPr>
              <a:t> di </a:t>
            </a:r>
            <a:r>
              <a:rPr lang="en-MY" sz="2500" dirty="0" err="1">
                <a:latin typeface="Anna" panose="02000400000000000000" pitchFamily="2" charset="0"/>
              </a:rPr>
              <a:t>Eropah</a:t>
            </a:r>
            <a:r>
              <a:rPr lang="en-MY" sz="2500" dirty="0">
                <a:latin typeface="Anna" panose="02000400000000000000" pitchFamily="2" charset="0"/>
              </a:rPr>
              <a:t> pada </a:t>
            </a:r>
            <a:r>
              <a:rPr lang="en-MY" sz="2500" dirty="0" err="1">
                <a:latin typeface="Anna" panose="02000400000000000000" pitchFamily="2" charset="0"/>
              </a:rPr>
              <a:t>ketika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itu</a:t>
            </a:r>
            <a:r>
              <a:rPr lang="en-MY" sz="2500" dirty="0">
                <a:latin typeface="Anna" panose="02000400000000000000" pitchFamily="2" charset="0"/>
              </a:rPr>
              <a:t>.</a:t>
            </a:r>
          </a:p>
          <a:p>
            <a:pPr>
              <a:lnSpc>
                <a:spcPct val="160000"/>
              </a:lnSpc>
            </a:pPr>
            <a:r>
              <a:rPr lang="en-MY" sz="2500" dirty="0" err="1">
                <a:latin typeface="Anna" panose="02000400000000000000" pitchFamily="2" charset="0"/>
              </a:rPr>
              <a:t>Segelintir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masyarakat</a:t>
            </a:r>
            <a:r>
              <a:rPr lang="en-MY" sz="2500" dirty="0">
                <a:latin typeface="Anna" panose="02000400000000000000" pitchFamily="2" charset="0"/>
              </a:rPr>
              <a:t> yang </a:t>
            </a:r>
            <a:r>
              <a:rPr lang="en-MY" sz="2500" dirty="0" err="1">
                <a:latin typeface="Anna" panose="02000400000000000000" pitchFamily="2" charset="0"/>
              </a:rPr>
              <a:t>tidak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dapat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menyesuaikan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diri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dengan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persekitaran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baru</a:t>
            </a:r>
            <a:r>
              <a:rPr lang="en-MY" sz="2500" dirty="0">
                <a:latin typeface="Anna" panose="02000400000000000000" pitchFamily="2" charset="0"/>
              </a:rPr>
              <a:t> kerana </a:t>
            </a:r>
            <a:r>
              <a:rPr lang="en-MY" sz="2500" dirty="0" err="1">
                <a:latin typeface="Anna" panose="02000400000000000000" pitchFamily="2" charset="0"/>
              </a:rPr>
              <a:t>perubahan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cara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hidup</a:t>
            </a:r>
            <a:r>
              <a:rPr lang="en-MY" sz="2500" dirty="0">
                <a:latin typeface="Anna" panose="02000400000000000000" pitchFamily="2" charset="0"/>
              </a:rPr>
              <a:t> yang </a:t>
            </a:r>
            <a:r>
              <a:rPr lang="en-MY" sz="2500" dirty="0" err="1">
                <a:latin typeface="Anna" panose="02000400000000000000" pitchFamily="2" charset="0"/>
              </a:rPr>
              <a:t>drastik</a:t>
            </a:r>
            <a:r>
              <a:rPr lang="en-MY" sz="2500" dirty="0">
                <a:latin typeface="Anna" panose="02000400000000000000" pitchFamily="2" charset="0"/>
              </a:rPr>
              <a:t>. </a:t>
            </a:r>
          </a:p>
          <a:p>
            <a:pPr>
              <a:lnSpc>
                <a:spcPct val="160000"/>
              </a:lnSpc>
            </a:pPr>
            <a:r>
              <a:rPr lang="en-MY" sz="2500" dirty="0" err="1">
                <a:latin typeface="Anna" panose="02000400000000000000" pitchFamily="2" charset="0"/>
              </a:rPr>
              <a:t>Memberi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manfaat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secara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menyeluruh</a:t>
            </a:r>
            <a:r>
              <a:rPr lang="en-MY" sz="2500" dirty="0">
                <a:latin typeface="Anna" panose="02000400000000000000" pitchFamily="2" charset="0"/>
              </a:rPr>
              <a:t> dan </a:t>
            </a:r>
            <a:r>
              <a:rPr lang="en-MY" sz="2500" dirty="0" err="1">
                <a:latin typeface="Anna" panose="02000400000000000000" pitchFamily="2" charset="0"/>
              </a:rPr>
              <a:t>mempercepatkan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kemajuan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ekonomi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ke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arah</a:t>
            </a:r>
            <a:r>
              <a:rPr lang="en-MY" sz="2500" dirty="0">
                <a:latin typeface="Anna" panose="02000400000000000000" pitchFamily="2" charset="0"/>
              </a:rPr>
              <a:t> </a:t>
            </a:r>
            <a:r>
              <a:rPr lang="en-MY" sz="2500" dirty="0" err="1">
                <a:latin typeface="Anna" panose="02000400000000000000" pitchFamily="2" charset="0"/>
              </a:rPr>
              <a:t>kemodenan</a:t>
            </a:r>
            <a:r>
              <a:rPr lang="en-MY" sz="2500" dirty="0">
                <a:latin typeface="Anna" panose="02000400000000000000" pitchFamily="2" charset="0"/>
              </a:rPr>
              <a:t>.</a:t>
            </a:r>
          </a:p>
          <a:p>
            <a:pPr marL="0" indent="0">
              <a:lnSpc>
                <a:spcPct val="160000"/>
              </a:lnSpc>
              <a:buNone/>
            </a:pPr>
            <a:endParaRPr lang="en-MY" sz="2000" dirty="0">
              <a:latin typeface="Anna" panose="02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030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330</Words>
  <Application>Microsoft Macintosh PowerPoint</Application>
  <PresentationFormat>Widescreen</PresentationFormat>
  <Paragraphs>52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Aharoni</vt:lpstr>
      <vt:lpstr>Anna</vt:lpstr>
      <vt:lpstr>Arial</vt:lpstr>
      <vt:lpstr>Calibri</vt:lpstr>
      <vt:lpstr>Calibri Light</vt:lpstr>
      <vt:lpstr>Courier New</vt:lpstr>
      <vt:lpstr>Stencil</vt:lpstr>
      <vt:lpstr>Office Theme</vt:lpstr>
      <vt:lpstr>KEMUNCULAN PERADABAN PADA ZAMAN REVOLUSI PERINDUSTRIAN DI EROPAH </vt:lpstr>
      <vt:lpstr>PowerPoint Presentation</vt:lpstr>
      <vt:lpstr>PowerPoint Presentation</vt:lpstr>
      <vt:lpstr>SELEPAS REVOLUSI</vt:lpstr>
      <vt:lpstr>KEBAIKAN REVOLUSI PERINDUSTRIAN</vt:lpstr>
      <vt:lpstr>KEBURUKAN REVOLUSI PERINDUSTRIAN</vt:lpstr>
      <vt:lpstr>KESIMPULAN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KEMUNCULAN PERADABAN PADA ZAMAN REVOLUSI PERINDUSTRIAN DI EROPAH </dc:title>
  <dc:creator>SYAMIMI AMIRAH BINTI ZAMROS A20EC0226</dc:creator>
  <cp:lastModifiedBy>AHMAD NAZRAN BIN YUSRI</cp:lastModifiedBy>
  <cp:revision>10</cp:revision>
  <dcterms:created xsi:type="dcterms:W3CDTF">2020-12-22T05:15:40Z</dcterms:created>
  <dcterms:modified xsi:type="dcterms:W3CDTF">2020-12-28T13:03:47Z</dcterms:modified>
</cp:coreProperties>
</file>