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sldIdLst>
    <p:sldId id="297" r:id="rId2"/>
    <p:sldId id="312" r:id="rId3"/>
    <p:sldId id="340" r:id="rId4"/>
    <p:sldId id="345" r:id="rId5"/>
    <p:sldId id="341" r:id="rId6"/>
    <p:sldId id="342" r:id="rId7"/>
    <p:sldId id="343" r:id="rId8"/>
    <p:sldId id="346" r:id="rId9"/>
    <p:sldId id="347" r:id="rId10"/>
    <p:sldId id="348" r:id="rId11"/>
    <p:sldId id="349" r:id="rId12"/>
    <p:sldId id="350" r:id="rId13"/>
    <p:sldId id="351" r:id="rId14"/>
    <p:sldId id="352" r:id="rId15"/>
    <p:sldId id="353" r:id="rId16"/>
    <p:sldId id="354" r:id="rId17"/>
    <p:sldId id="355" r:id="rId18"/>
    <p:sldId id="356" r:id="rId19"/>
    <p:sldId id="357" r:id="rId20"/>
    <p:sldId id="358" r:id="rId21"/>
    <p:sldId id="359" r:id="rId22"/>
    <p:sldId id="360" r:id="rId23"/>
    <p:sldId id="361" r:id="rId24"/>
    <p:sldId id="364" r:id="rId25"/>
    <p:sldId id="363" r:id="rId26"/>
    <p:sldId id="365" r:id="rId27"/>
    <p:sldId id="366" r:id="rId28"/>
    <p:sldId id="367" r:id="rId29"/>
    <p:sldId id="368" r:id="rId30"/>
    <p:sldId id="369" r:id="rId31"/>
    <p:sldId id="300" r:id="rId32"/>
    <p:sldId id="390" r:id="rId33"/>
    <p:sldId id="391" r:id="rId34"/>
    <p:sldId id="392" r:id="rId35"/>
    <p:sldId id="394" r:id="rId36"/>
    <p:sldId id="395" r:id="rId37"/>
    <p:sldId id="396" r:id="rId38"/>
    <p:sldId id="397" r:id="rId39"/>
    <p:sldId id="398" r:id="rId40"/>
    <p:sldId id="388" r:id="rId41"/>
    <p:sldId id="306" r:id="rId42"/>
    <p:sldId id="399" r:id="rId43"/>
    <p:sldId id="378" r:id="rId44"/>
    <p:sldId id="379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art #1" id="{2F5A3C2D-E5D0-C448-A689-FD786BD35FE8}">
          <p14:sldIdLst>
            <p14:sldId id="297"/>
            <p14:sldId id="312"/>
            <p14:sldId id="340"/>
            <p14:sldId id="345"/>
            <p14:sldId id="341"/>
            <p14:sldId id="342"/>
            <p14:sldId id="343"/>
            <p14:sldId id="346"/>
            <p14:sldId id="347"/>
            <p14:sldId id="348"/>
            <p14:sldId id="349"/>
            <p14:sldId id="350"/>
            <p14:sldId id="351"/>
            <p14:sldId id="352"/>
            <p14:sldId id="353"/>
            <p14:sldId id="354"/>
            <p14:sldId id="355"/>
            <p14:sldId id="356"/>
            <p14:sldId id="357"/>
            <p14:sldId id="358"/>
            <p14:sldId id="359"/>
            <p14:sldId id="360"/>
            <p14:sldId id="361"/>
            <p14:sldId id="364"/>
            <p14:sldId id="363"/>
            <p14:sldId id="365"/>
            <p14:sldId id="366"/>
            <p14:sldId id="367"/>
            <p14:sldId id="368"/>
            <p14:sldId id="369"/>
          </p14:sldIdLst>
        </p14:section>
        <p14:section name="part #2" id="{468A5B04-A9EA-0041-B46A-246D61D36A99}">
          <p14:sldIdLst>
            <p14:sldId id="300"/>
            <p14:sldId id="390"/>
            <p14:sldId id="391"/>
            <p14:sldId id="392"/>
            <p14:sldId id="394"/>
            <p14:sldId id="395"/>
            <p14:sldId id="396"/>
            <p14:sldId id="397"/>
            <p14:sldId id="398"/>
            <p14:sldId id="388"/>
            <p14:sldId id="306"/>
            <p14:sldId id="399"/>
            <p14:sldId id="378"/>
            <p14:sldId id="3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6747DC-13C3-8947-9A06-16E0B9F510C1}" v="12" dt="2018-11-26T03:36:42.7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27" autoAdjust="0"/>
    <p:restoredTop sz="94118" autoAdjust="0"/>
  </p:normalViewPr>
  <p:slideViewPr>
    <p:cSldViewPr>
      <p:cViewPr varScale="1">
        <p:scale>
          <a:sx n="127" d="100"/>
          <a:sy n="127" d="100"/>
        </p:scale>
        <p:origin x="153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32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microsoft.com/office/2016/11/relationships/changesInfo" Target="changesInfos/changesInfo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hmad Fariz Ali" userId="2ff2b29acfbf9cc8" providerId="LiveId" clId="{956747DC-13C3-8947-9A06-16E0B9F510C1}"/>
    <pc:docChg chg="undo modSld">
      <pc:chgData name="Ahmad Fariz Ali" userId="2ff2b29acfbf9cc8" providerId="LiveId" clId="{956747DC-13C3-8947-9A06-16E0B9F510C1}" dt="2018-11-29T01:23:55.114" v="15" actId="1035"/>
      <pc:docMkLst>
        <pc:docMk/>
      </pc:docMkLst>
      <pc:sldChg chg="addSp modSp">
        <pc:chgData name="Ahmad Fariz Ali" userId="2ff2b29acfbf9cc8" providerId="LiveId" clId="{956747DC-13C3-8947-9A06-16E0B9F510C1}" dt="2018-11-29T01:07:21.522" v="9" actId="1076"/>
        <pc:sldMkLst>
          <pc:docMk/>
          <pc:sldMk cId="2126337805" sldId="297"/>
        </pc:sldMkLst>
        <pc:spChg chg="add">
          <ac:chgData name="Ahmad Fariz Ali" userId="2ff2b29acfbf9cc8" providerId="LiveId" clId="{956747DC-13C3-8947-9A06-16E0B9F510C1}" dt="2018-11-26T11:19:41.349" v="7"/>
          <ac:spMkLst>
            <pc:docMk/>
            <pc:sldMk cId="2126337805" sldId="297"/>
            <ac:spMk id="4" creationId="{0CA71F16-5EF3-EA4A-B2FC-32B2D0AAE797}"/>
          </ac:spMkLst>
        </pc:spChg>
        <pc:spChg chg="add mod">
          <ac:chgData name="Ahmad Fariz Ali" userId="2ff2b29acfbf9cc8" providerId="LiveId" clId="{956747DC-13C3-8947-9A06-16E0B9F510C1}" dt="2018-11-29T01:07:21.522" v="9" actId="1076"/>
          <ac:spMkLst>
            <pc:docMk/>
            <pc:sldMk cId="2126337805" sldId="297"/>
            <ac:spMk id="5" creationId="{8BC9F584-A629-7A42-950F-A51BD7CE9AFD}"/>
          </ac:spMkLst>
        </pc:spChg>
      </pc:sldChg>
      <pc:sldChg chg="modSp">
        <pc:chgData name="Ahmad Fariz Ali" userId="2ff2b29acfbf9cc8" providerId="LiveId" clId="{956747DC-13C3-8947-9A06-16E0B9F510C1}" dt="2018-11-26T03:36:42.768" v="6" actId="13926"/>
        <pc:sldMkLst>
          <pc:docMk/>
          <pc:sldMk cId="932259501" sldId="340"/>
        </pc:sldMkLst>
        <pc:spChg chg="mod">
          <ac:chgData name="Ahmad Fariz Ali" userId="2ff2b29acfbf9cc8" providerId="LiveId" clId="{956747DC-13C3-8947-9A06-16E0B9F510C1}" dt="2018-11-26T03:36:42.768" v="6" actId="13926"/>
          <ac:spMkLst>
            <pc:docMk/>
            <pc:sldMk cId="932259501" sldId="340"/>
            <ac:spMk id="5" creationId="{00000000-0000-0000-0000-000000000000}"/>
          </ac:spMkLst>
        </pc:spChg>
      </pc:sldChg>
      <pc:sldChg chg="modSp">
        <pc:chgData name="Ahmad Fariz Ali" userId="2ff2b29acfbf9cc8" providerId="LiveId" clId="{956747DC-13C3-8947-9A06-16E0B9F510C1}" dt="2018-11-29T01:20:06.326" v="12" actId="1076"/>
        <pc:sldMkLst>
          <pc:docMk/>
          <pc:sldMk cId="1441523900" sldId="356"/>
        </pc:sldMkLst>
        <pc:spChg chg="mod">
          <ac:chgData name="Ahmad Fariz Ali" userId="2ff2b29acfbf9cc8" providerId="LiveId" clId="{956747DC-13C3-8947-9A06-16E0B9F510C1}" dt="2018-11-29T01:20:06.326" v="12" actId="1076"/>
          <ac:spMkLst>
            <pc:docMk/>
            <pc:sldMk cId="1441523900" sldId="356"/>
            <ac:spMk id="2" creationId="{00000000-0000-0000-0000-000000000000}"/>
          </ac:spMkLst>
        </pc:spChg>
        <pc:spChg chg="mod">
          <ac:chgData name="Ahmad Fariz Ali" userId="2ff2b29acfbf9cc8" providerId="LiveId" clId="{956747DC-13C3-8947-9A06-16E0B9F510C1}" dt="2018-11-29T01:19:55.938" v="10" actId="1076"/>
          <ac:spMkLst>
            <pc:docMk/>
            <pc:sldMk cId="1441523900" sldId="356"/>
            <ac:spMk id="3" creationId="{00000000-0000-0000-0000-000000000000}"/>
          </ac:spMkLst>
        </pc:spChg>
        <pc:spChg chg="mod">
          <ac:chgData name="Ahmad Fariz Ali" userId="2ff2b29acfbf9cc8" providerId="LiveId" clId="{956747DC-13C3-8947-9A06-16E0B9F510C1}" dt="2018-11-29T01:19:55.938" v="10" actId="1076"/>
          <ac:spMkLst>
            <pc:docMk/>
            <pc:sldMk cId="1441523900" sldId="356"/>
            <ac:spMk id="8" creationId="{00000000-0000-0000-0000-000000000000}"/>
          </ac:spMkLst>
        </pc:spChg>
        <pc:spChg chg="mod">
          <ac:chgData name="Ahmad Fariz Ali" userId="2ff2b29acfbf9cc8" providerId="LiveId" clId="{956747DC-13C3-8947-9A06-16E0B9F510C1}" dt="2018-11-29T01:19:55.938" v="10" actId="1076"/>
          <ac:spMkLst>
            <pc:docMk/>
            <pc:sldMk cId="1441523900" sldId="356"/>
            <ac:spMk id="9" creationId="{00000000-0000-0000-0000-000000000000}"/>
          </ac:spMkLst>
        </pc:spChg>
      </pc:sldChg>
      <pc:sldChg chg="modSp">
        <pc:chgData name="Ahmad Fariz Ali" userId="2ff2b29acfbf9cc8" providerId="LiveId" clId="{956747DC-13C3-8947-9A06-16E0B9F510C1}" dt="2018-11-29T01:23:55.114" v="15" actId="1035"/>
        <pc:sldMkLst>
          <pc:docMk/>
          <pc:sldMk cId="3925197991" sldId="369"/>
        </pc:sldMkLst>
        <pc:spChg chg="mod">
          <ac:chgData name="Ahmad Fariz Ali" userId="2ff2b29acfbf9cc8" providerId="LiveId" clId="{956747DC-13C3-8947-9A06-16E0B9F510C1}" dt="2018-11-29T01:23:55.114" v="15" actId="1035"/>
          <ac:spMkLst>
            <pc:docMk/>
            <pc:sldMk cId="3925197991" sldId="369"/>
            <ac:spMk id="2" creationId="{00000000-0000-0000-0000-000000000000}"/>
          </ac:spMkLst>
        </pc:spChg>
        <pc:spChg chg="mod">
          <ac:chgData name="Ahmad Fariz Ali" userId="2ff2b29acfbf9cc8" providerId="LiveId" clId="{956747DC-13C3-8947-9A06-16E0B9F510C1}" dt="2018-11-29T01:23:49.515" v="13" actId="1076"/>
          <ac:spMkLst>
            <pc:docMk/>
            <pc:sldMk cId="3925197991" sldId="369"/>
            <ac:spMk id="3" creationId="{00000000-0000-0000-0000-000000000000}"/>
          </ac:spMkLst>
        </pc:spChg>
        <pc:spChg chg="mod">
          <ac:chgData name="Ahmad Fariz Ali" userId="2ff2b29acfbf9cc8" providerId="LiveId" clId="{956747DC-13C3-8947-9A06-16E0B9F510C1}" dt="2018-11-29T01:23:49.515" v="13" actId="1076"/>
          <ac:spMkLst>
            <pc:docMk/>
            <pc:sldMk cId="3925197991" sldId="369"/>
            <ac:spMk id="8" creationId="{00000000-0000-0000-0000-000000000000}"/>
          </ac:spMkLst>
        </pc:spChg>
        <pc:spChg chg="mod">
          <ac:chgData name="Ahmad Fariz Ali" userId="2ff2b29acfbf9cc8" providerId="LiveId" clId="{956747DC-13C3-8947-9A06-16E0B9F510C1}" dt="2018-11-29T01:23:49.515" v="13" actId="1076"/>
          <ac:spMkLst>
            <pc:docMk/>
            <pc:sldMk cId="3925197991" sldId="369"/>
            <ac:spMk id="9" creationId="{00000000-0000-0000-0000-000000000000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EC80CC-B581-43D0-811E-43CF3CB0761D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554EC-1801-445A-8567-67BEE21F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515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MY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08106-373D-44D8-9DF1-7A29614D1508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11/28/18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B955F-9A60-47C8-BC1E-FB0650E4FC8C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250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MY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CD48E-6A16-4B08-9BE7-8224E2763E32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11/28/18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0185E-359C-42B0-B25B-3C3BBD808EE0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592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39DDE-32CE-4792-B6B5-03BDC8F5FBD9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11/28/18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D95CE-F394-44DB-9B94-AF202EE901F4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525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FD89B-C1BE-43BF-860C-AF41A1E761A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11/28/18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F27E4-361E-494D-A609-79A602E09EC0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607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158E2-BC13-4F50-8BBE-C7C3A32D1474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11/28/18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39769-412B-442C-8C4E-CB6033C33AD7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955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68A3E-36C9-4752-B577-B62A2CCFF664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11/28/18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31031-B76B-4A32-BD4A-ABEFECDD148F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573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56E9B-D892-449F-AD2B-C05E8D9CE7F6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11/28/18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97E55-29D3-458D-8187-25BE8D5275DE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481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0B651-01E2-449E-912B-B1C91B54E74D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11/28/18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8BFA2-2A9E-4F96-8F69-22415848D6DB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46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A6305-7282-48D7-98F4-4707BCE90B5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11/28/18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2620F-2723-4C1D-A0D6-2D78DF04BBE5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41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A6305-7282-48D7-98F4-4707BCE90B5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11/28/18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2620F-2723-4C1D-A0D6-2D78DF04BBE5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914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none"/>
        </p:style>
        <p:txBody>
          <a:bodyPr anchor="ctr" anchorCtr="0"/>
          <a:lstStyle>
            <a:lvl1pPr marL="342900" indent="-342900">
              <a:buClr>
                <a:schemeClr val="bg1"/>
              </a:buClr>
              <a:buFont typeface="Wingdings" panose="05000000000000000000" pitchFamily="2" charset="2"/>
              <a:buChar char="{"/>
              <a:defRPr sz="2400">
                <a:solidFill>
                  <a:schemeClr val="bg1"/>
                </a:solidFill>
              </a:defRPr>
            </a:lvl1pPr>
            <a:lvl2pPr marL="742950" indent="-285750">
              <a:buFont typeface="Wingdings 2" panose="05020102010507070707" pitchFamily="18" charset="2"/>
              <a:buChar char=""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455645" y="2514600"/>
            <a:ext cx="8229600" cy="914400"/>
          </a:xfrm>
          <a:prstGeom prst="roundRect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none"/>
        </p:style>
        <p:txBody>
          <a:bodyPr/>
          <a:lstStyle>
            <a:lvl1pPr marL="342900" indent="-342900">
              <a:buClr>
                <a:schemeClr val="bg1"/>
              </a:buClr>
              <a:buFont typeface="Wingdings" panose="05000000000000000000" pitchFamily="2" charset="2"/>
              <a:buChar char="{"/>
              <a:defRPr sz="2400">
                <a:solidFill>
                  <a:schemeClr val="bg1"/>
                </a:solidFill>
              </a:defRPr>
            </a:lvl1pPr>
            <a:lvl2pPr marL="742950" indent="-285750">
              <a:buFont typeface="Wingdings 2" panose="05020102010507070707" pitchFamily="18" charset="2"/>
              <a:buChar char=""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5"/>
          </p:nvPr>
        </p:nvSpPr>
        <p:spPr>
          <a:xfrm>
            <a:off x="455645" y="3505200"/>
            <a:ext cx="8229600" cy="914400"/>
          </a:xfrm>
          <a:prstGeom prst="roundRect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none"/>
        </p:style>
        <p:txBody>
          <a:bodyPr/>
          <a:lstStyle>
            <a:lvl1pPr marL="342900" indent="-342900">
              <a:buClr>
                <a:schemeClr val="bg1"/>
              </a:buClr>
              <a:buFont typeface="Wingdings" panose="05000000000000000000" pitchFamily="2" charset="2"/>
              <a:buChar char="{"/>
              <a:defRPr sz="2400">
                <a:solidFill>
                  <a:schemeClr val="bg1"/>
                </a:solidFill>
              </a:defRPr>
            </a:lvl1pPr>
            <a:lvl2pPr marL="742950" indent="-285750">
              <a:buFont typeface="Wingdings 2" panose="05020102010507070707" pitchFamily="18" charset="2"/>
              <a:buChar char=""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11"/>
          <p:cNvSpPr>
            <a:spLocks noGrp="1"/>
          </p:cNvSpPr>
          <p:nvPr>
            <p:ph type="body" sz="quarter" idx="16"/>
          </p:nvPr>
        </p:nvSpPr>
        <p:spPr>
          <a:xfrm>
            <a:off x="455645" y="4495800"/>
            <a:ext cx="8229600" cy="914400"/>
          </a:xfrm>
          <a:prstGeom prst="roundRect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none"/>
        </p:style>
        <p:txBody>
          <a:bodyPr/>
          <a:lstStyle>
            <a:lvl1pPr marL="342900" indent="-342900">
              <a:buClr>
                <a:schemeClr val="bg1"/>
              </a:buClr>
              <a:buFont typeface="Wingdings" panose="05000000000000000000" pitchFamily="2" charset="2"/>
              <a:buChar char="{"/>
              <a:defRPr sz="2400">
                <a:solidFill>
                  <a:schemeClr val="bg1"/>
                </a:solidFill>
              </a:defRPr>
            </a:lvl1pPr>
            <a:lvl2pPr marL="742950" indent="-285750">
              <a:buFont typeface="Wingdings 2" panose="05020102010507070707" pitchFamily="18" charset="2"/>
              <a:buChar char=""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455645" y="5502679"/>
            <a:ext cx="8229600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none"/>
        </p:style>
        <p:txBody>
          <a:bodyPr/>
          <a:lstStyle>
            <a:lvl1pPr marL="342900" indent="-342900">
              <a:buClr>
                <a:schemeClr val="bg1"/>
              </a:buClr>
              <a:buFont typeface="Wingdings" panose="05000000000000000000" pitchFamily="2" charset="2"/>
              <a:buChar char="{"/>
              <a:defRPr sz="2400">
                <a:solidFill>
                  <a:schemeClr val="bg1"/>
                </a:solidFill>
              </a:defRPr>
            </a:lvl1pPr>
            <a:lvl2pPr marL="742950" indent="-285750">
              <a:buFont typeface="Wingdings 2" panose="05020102010507070707" pitchFamily="18" charset="2"/>
              <a:buChar char=""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907249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A0E29-0CB6-437B-B927-0738FB0AE31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11/28/18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368E8-7762-4CC4-9161-103D68C3B527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066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BFA9E-9862-4E23-B972-0B0B2DFE30B3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11/28/18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DB542-F085-45F1-AF3E-F1AE0F4101E2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389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MY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MY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EE7152-6909-4618-BDFA-5049A6E696F4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11/28/18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E15C99-C70B-4EFB-91A5-0C57D5B15733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31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5133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2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jpeg"/><Relationship Id="rId4" Type="http://schemas.openxmlformats.org/officeDocument/2006/relationships/image" Target="../media/image4.e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jpeg"/><Relationship Id="rId4" Type="http://schemas.openxmlformats.org/officeDocument/2006/relationships/image" Target="../media/image4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06: INPUT AND OUTPUT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Programming Technique I</a:t>
            </a:r>
          </a:p>
          <a:p>
            <a:r>
              <a:rPr lang="en-US" dirty="0"/>
              <a:t>(SCSJ1013)</a:t>
            </a:r>
            <a:endParaRPr lang="en-GB" dirty="0"/>
          </a:p>
        </p:txBody>
      </p:sp>
      <p:sp>
        <p:nvSpPr>
          <p:cNvPr id="4" name="&quot;No&quot; Symbol 3">
            <a:extLst>
              <a:ext uri="{FF2B5EF4-FFF2-40B4-BE49-F238E27FC236}">
                <a16:creationId xmlns:a16="http://schemas.microsoft.com/office/drawing/2014/main" id="{0CA71F16-5EF3-EA4A-B2FC-32B2D0AAE797}"/>
              </a:ext>
            </a:extLst>
          </p:cNvPr>
          <p:cNvSpPr/>
          <p:nvPr/>
        </p:nvSpPr>
        <p:spPr>
          <a:xfrm>
            <a:off x="152400" y="533400"/>
            <a:ext cx="1219200" cy="1066800"/>
          </a:xfrm>
          <a:prstGeom prst="noSmoking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s-MY" sz="2800">
                <a:solidFill>
                  <a:schemeClr val="tx1"/>
                </a:solidFill>
              </a:rPr>
              <a:t>Sec 04</a:t>
            </a:r>
          </a:p>
        </p:txBody>
      </p:sp>
      <p:sp>
        <p:nvSpPr>
          <p:cNvPr id="5" name="&quot;No&quot; Symbol 4">
            <a:extLst>
              <a:ext uri="{FF2B5EF4-FFF2-40B4-BE49-F238E27FC236}">
                <a16:creationId xmlns:a16="http://schemas.microsoft.com/office/drawing/2014/main" id="{8BC9F584-A629-7A42-950F-A51BD7CE9AFD}"/>
              </a:ext>
            </a:extLst>
          </p:cNvPr>
          <p:cNvSpPr/>
          <p:nvPr/>
        </p:nvSpPr>
        <p:spPr>
          <a:xfrm>
            <a:off x="1752600" y="457200"/>
            <a:ext cx="1219200" cy="1143000"/>
          </a:xfrm>
          <a:prstGeom prst="noSmoking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s-MY" sz="2800">
                <a:solidFill>
                  <a:schemeClr val="tx1"/>
                </a:solidFill>
              </a:rPr>
              <a:t>Sec 07</a:t>
            </a:r>
          </a:p>
        </p:txBody>
      </p:sp>
    </p:spTree>
    <p:extLst>
      <p:ext uri="{BB962C8B-B14F-4D97-AF65-F5344CB8AC3E}">
        <p14:creationId xmlns:p14="http://schemas.microsoft.com/office/powerpoint/2010/main" val="2126337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1: fixed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" y="1371600"/>
            <a:ext cx="8991600" cy="452431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x = 15.674;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y = 235.73;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z = 9525.9874;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fixed;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x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y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z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200" y="1600200"/>
            <a:ext cx="3935604" cy="12926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anose="02070309020205020404" pitchFamily="49" charset="0"/>
              </a:rPr>
              <a:t>Output:</a:t>
            </a:r>
            <a:endParaRPr lang="en-GB" sz="2400" b="1" dirty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15.674000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235.730000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9525.987400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415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2: fixed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219200"/>
            <a:ext cx="8077200" cy="532453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sz="17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float small = 3.1415926535897932384626;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float large = 6.0234567e17;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float whole = 2.000000000;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"Some values in general format"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"small:  " &lt;&lt; small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"large:  " &lt;&lt; large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"whole:  " &lt;&lt; whole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sz="17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fixed;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"The same values in fixed format"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"small:  " &lt;&lt; small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"large:  " &lt;&lt; large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"whole:  " &lt;&lt; whole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 0;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7200" y="1219200"/>
            <a:ext cx="4800600" cy="295465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anose="02070309020205020404" pitchFamily="49" charset="0"/>
              </a:rPr>
              <a:t>Output:</a:t>
            </a:r>
            <a:endParaRPr lang="en-GB" sz="2400" b="1" dirty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Some values in general format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small:  3.14159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large:  6.02346e+017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whole:  2</a:t>
            </a:r>
          </a:p>
          <a:p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same values in fixed format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small:  3.141593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large:  602345661202956290.000000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whole:  2.000000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54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1: </a:t>
            </a:r>
            <a:r>
              <a:rPr lang="en-GB" dirty="0" err="1"/>
              <a:t>showpoint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1600200"/>
            <a:ext cx="8077200" cy="42473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  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x = 15.674;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y = 235.73;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z = 9525.9874;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showpoint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x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y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z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0" y="1600200"/>
            <a:ext cx="2057400" cy="12926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anose="02070309020205020404" pitchFamily="49" charset="0"/>
              </a:rPr>
              <a:t>Output:</a:t>
            </a:r>
            <a:endParaRPr lang="en-GB" sz="2400" b="1" dirty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15.6740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235.730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9525.99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391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2: </a:t>
            </a:r>
            <a:r>
              <a:rPr lang="en-GB" dirty="0" err="1"/>
              <a:t>showpoint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1295400"/>
            <a:ext cx="8991600" cy="5509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sz="16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float lots = 3.1415926535, little1 = 2.25;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float little2 = 1.5, whole = 4.00000;</a:t>
            </a:r>
          </a:p>
          <a:p>
            <a:endParaRPr lang="en-GB" sz="16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"Some values with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noshowpoint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(the default)"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"lots:    " &lt;&lt; lots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"little1: " &lt;&lt; little1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"little2: " &lt;&lt; little2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"whole:   " &lt;&lt; whole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sz="16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"The same values with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showpoint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showpoint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"lots:    " &lt;&lt; lots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"little1: " &lt;&lt; little1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"little2: " &lt;&lt; little2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"whole:   " &lt;&lt; whole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 0;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32196" y="1295400"/>
            <a:ext cx="3935604" cy="406265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anose="02070309020205020404" pitchFamily="49" charset="0"/>
              </a:rPr>
              <a:t>Output:</a:t>
            </a:r>
            <a:endParaRPr lang="en-GB" sz="2400" b="1" dirty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Some values with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noshowpoint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(the default)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lots:    3.14159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little1: 2.25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little2: 1.5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whole:   4</a:t>
            </a:r>
          </a:p>
          <a:p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same values with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showpoint</a:t>
            </a:r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lots:    3.14159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little1: 2.25000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little2: 1.50000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whole:   4.00000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137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Example: fixed and </a:t>
            </a:r>
            <a:r>
              <a:rPr lang="en-GB" dirty="0" err="1"/>
              <a:t>showpoint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1343085"/>
            <a:ext cx="8077200" cy="452431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  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x = 15.674;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y = 235.73;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z = 9525.9874;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fixed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showpoint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x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y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z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91200" y="1343085"/>
            <a:ext cx="3200400" cy="12926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anose="02070309020205020404" pitchFamily="49" charset="0"/>
              </a:rPr>
              <a:t>Output:</a:t>
            </a:r>
            <a:endParaRPr lang="en-GB" sz="2400" b="1" dirty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15.674000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235.730000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9525.987400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42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setprecision</a:t>
            </a:r>
            <a:r>
              <a:rPr lang="en-GB" dirty="0"/>
              <a:t>() Manipulator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493838"/>
            <a:ext cx="8229600" cy="1244208"/>
          </a:xfrm>
        </p:spPr>
        <p:txBody>
          <a:bodyPr/>
          <a:lstStyle/>
          <a:p>
            <a:r>
              <a:rPr lang="en-US" dirty="0"/>
              <a:t>To </a:t>
            </a:r>
            <a:r>
              <a:rPr lang="en-US" b="1" u="sng" dirty="0"/>
              <a:t>control</a:t>
            </a:r>
            <a:r>
              <a:rPr lang="en-US" dirty="0"/>
              <a:t> the </a:t>
            </a:r>
            <a:r>
              <a:rPr lang="en-US" b="1" u="sng" dirty="0"/>
              <a:t>number of significant digits (or precision</a:t>
            </a:r>
            <a:r>
              <a:rPr lang="en-US" b="1" dirty="0"/>
              <a:t>) </a:t>
            </a:r>
            <a:r>
              <a:rPr lang="en-US" dirty="0"/>
              <a:t>of the output, i.e., the total number of digits before and after the decimal point.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2819400"/>
            <a:ext cx="8229600" cy="1295400"/>
          </a:xfrm>
        </p:spPr>
        <p:txBody>
          <a:bodyPr/>
          <a:lstStyle/>
          <a:p>
            <a:r>
              <a:rPr lang="en-US" dirty="0"/>
              <a:t>However, when </a:t>
            </a:r>
            <a:r>
              <a:rPr lang="en-US" b="1" u="sng" dirty="0"/>
              <a:t>used with fixed</a:t>
            </a:r>
            <a:r>
              <a:rPr lang="en-US" dirty="0"/>
              <a:t>, it specifies the </a:t>
            </a:r>
            <a:r>
              <a:rPr lang="en-US" b="1" u="sng" dirty="0"/>
              <a:t>number of floating-points</a:t>
            </a:r>
            <a:r>
              <a:rPr lang="en-US" dirty="0"/>
              <a:t> (i.e., the number of digits after the decimal point).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4196154"/>
            <a:ext cx="8229600" cy="909246"/>
          </a:xfrm>
        </p:spPr>
        <p:txBody>
          <a:bodyPr/>
          <a:lstStyle/>
          <a:p>
            <a:r>
              <a:rPr lang="en-US" b="1" u="sng" dirty="0"/>
              <a:t>Without fixed</a:t>
            </a:r>
            <a:r>
              <a:rPr lang="en-US" dirty="0"/>
              <a:t>, the </a:t>
            </a:r>
            <a:r>
              <a:rPr lang="en-US" dirty="0" err="1"/>
              <a:t>setprecision</a:t>
            </a:r>
            <a:r>
              <a:rPr lang="en-US" dirty="0"/>
              <a:t>() is </a:t>
            </a:r>
            <a:r>
              <a:rPr lang="en-US" b="1" u="sng" dirty="0"/>
              <a:t>set to a lower value</a:t>
            </a:r>
            <a:r>
              <a:rPr lang="en-US" dirty="0"/>
              <a:t>, it will print floating-point value using </a:t>
            </a:r>
            <a:r>
              <a:rPr lang="en-US" b="1" u="sng" dirty="0"/>
              <a:t>scientific notation</a:t>
            </a:r>
            <a:r>
              <a:rPr lang="en-US" dirty="0"/>
              <a:t>.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55645" y="5181600"/>
            <a:ext cx="8229600" cy="1066800"/>
          </a:xfrm>
        </p:spPr>
        <p:txBody>
          <a:bodyPr/>
          <a:lstStyle/>
          <a:p>
            <a:r>
              <a:rPr lang="en-US" dirty="0" err="1"/>
              <a:t>setprecision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 – </a:t>
            </a:r>
            <a:r>
              <a:rPr lang="en-US" b="1" i="1" dirty="0"/>
              <a:t>n</a:t>
            </a:r>
            <a:r>
              <a:rPr lang="en-US" dirty="0"/>
              <a:t> is the number of </a:t>
            </a:r>
            <a:r>
              <a:rPr lang="en-US" b="1" u="sng" dirty="0"/>
              <a:t>significant digits</a:t>
            </a:r>
            <a:r>
              <a:rPr lang="en-US" dirty="0"/>
              <a:t> or the number of </a:t>
            </a:r>
            <a:r>
              <a:rPr lang="en-US" b="1" u="sng" dirty="0"/>
              <a:t>floating-point</a:t>
            </a:r>
            <a:r>
              <a:rPr lang="en-US" dirty="0"/>
              <a:t> (if used with fixed).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94898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1: </a:t>
            </a:r>
            <a:r>
              <a:rPr lang="en-GB" dirty="0" err="1"/>
              <a:t>setprecision</a:t>
            </a:r>
            <a:r>
              <a:rPr lang="en-GB" dirty="0"/>
              <a:t>()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" y="1419285"/>
            <a:ext cx="8991600" cy="452431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  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x = 15.674;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y = 235.73;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z = 9525.9874;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(2);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x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y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z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7400" y="1600200"/>
            <a:ext cx="3048000" cy="12926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anose="02070309020205020404" pitchFamily="49" charset="0"/>
              </a:rPr>
              <a:t>Output:</a:t>
            </a:r>
            <a:endParaRPr lang="en-GB" sz="2400" b="1" dirty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2.4e+002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9.5e+003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825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2: </a:t>
            </a:r>
            <a:r>
              <a:rPr lang="en-GB" dirty="0" err="1"/>
              <a:t>setprecision</a:t>
            </a:r>
            <a:r>
              <a:rPr lang="en-GB" dirty="0"/>
              <a:t>()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371600"/>
            <a:ext cx="8077200" cy="506292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sz="17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sz="17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double x = 156.74, y = 235.765, z = 9525.9874;</a:t>
            </a:r>
          </a:p>
          <a:p>
            <a:endParaRPr lang="en-GB" sz="17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(5) &lt;&lt; x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(3) &lt;&lt; x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(2) &lt;&lt; x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(1) &lt;&lt; x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sz="17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fixed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(2);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x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y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z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 0;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81800" y="1371600"/>
            <a:ext cx="2286000" cy="240065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anose="02070309020205020404" pitchFamily="49" charset="0"/>
              </a:rPr>
              <a:t>Output:</a:t>
            </a:r>
            <a:endParaRPr lang="en-GB" sz="2400" b="1" dirty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156.74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157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1.6e+002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2e+002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156.74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235.76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9525.99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898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/>
              <a:t>In-Class Exercise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249362"/>
            <a:ext cx="8229600" cy="604446"/>
          </a:xfrm>
        </p:spPr>
        <p:txBody>
          <a:bodyPr/>
          <a:lstStyle/>
          <a:p>
            <a:r>
              <a:rPr lang="en-US" dirty="0"/>
              <a:t>What is the output of the following program: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457200" y="1935162"/>
            <a:ext cx="8229600" cy="4719246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</a:p>
          <a:p>
            <a:pPr marL="0" indent="0">
              <a:buNone/>
            </a:pP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 )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{  double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10.345;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     //(a)    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(4)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     //(b)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(3)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     //(c)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(2)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     //(d)  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(1)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     //(e)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Apa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Khabar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\n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Semua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/n"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   //(f)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static_cast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&gt;(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)/2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    //(g)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(6)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*5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           //(h)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showpoint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fixed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(8)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;//(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0;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75325" y="1935162"/>
            <a:ext cx="2209800" cy="32316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anose="02070309020205020404" pitchFamily="49" charset="0"/>
              </a:rPr>
              <a:t>Output:</a:t>
            </a:r>
            <a:endParaRPr lang="en-GB" sz="2400" b="1" dirty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10.345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10.35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10.3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1e+001</a:t>
            </a:r>
          </a:p>
          <a:p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Apa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Khabar</a:t>
            </a:r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Semua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/n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5e+001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10.3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523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Formatted Input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180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Formatting Output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40527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Input Formatting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756846"/>
          </a:xfrm>
        </p:spPr>
        <p:txBody>
          <a:bodyPr/>
          <a:lstStyle/>
          <a:p>
            <a:r>
              <a:rPr lang="en-US" dirty="0"/>
              <a:t>Can format field width for use with </a:t>
            </a:r>
            <a:r>
              <a:rPr lang="en-US" b="1" u="sng" dirty="0" err="1"/>
              <a:t>cin</a:t>
            </a:r>
            <a:r>
              <a:rPr lang="en-US" dirty="0"/>
              <a:t>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2397516"/>
            <a:ext cx="8229600" cy="2707884"/>
          </a:xfrm>
          <a:prstGeom prst="rect">
            <a:avLst/>
          </a:prstGeom>
          <a:ln>
            <a:round/>
          </a:ln>
        </p:spPr>
        <p:txBody>
          <a:bodyPr anchor="ctr" anchorCtr="0"/>
          <a:lstStyle/>
          <a:p>
            <a:r>
              <a:rPr lang="en-US" dirty="0"/>
              <a:t>Useful when reading string data to be stored in a character array:</a:t>
            </a:r>
          </a:p>
          <a:p>
            <a:pPr marL="893763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SIZE = 10;</a:t>
            </a:r>
          </a:p>
          <a:p>
            <a:pPr marL="893763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[SIZE];</a:t>
            </a:r>
          </a:p>
          <a:p>
            <a:pPr marL="893763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"Enter your name: ";</a:t>
            </a:r>
          </a:p>
          <a:p>
            <a:pPr marL="893763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(SIZE) 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GB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5257800"/>
            <a:ext cx="8229600" cy="1066800"/>
          </a:xfrm>
        </p:spPr>
        <p:txBody>
          <a:bodyPr anchor="ctr" anchorCtr="0"/>
          <a:lstStyle/>
          <a:p>
            <a:r>
              <a:rPr lang="en-US" b="1" u="sng" dirty="0" err="1"/>
              <a:t>cin</a:t>
            </a:r>
            <a:r>
              <a:rPr lang="en-US" dirty="0"/>
              <a:t> reads one less character than specified with the </a:t>
            </a:r>
            <a:r>
              <a:rPr lang="en-US" b="1" u="sng" dirty="0" err="1"/>
              <a:t>setw</a:t>
            </a:r>
            <a:r>
              <a:rPr lang="en-US" b="1" u="sng" dirty="0"/>
              <a:t>()</a:t>
            </a:r>
            <a:r>
              <a:rPr lang="en-US" dirty="0"/>
              <a:t> manipulator</a:t>
            </a:r>
            <a:r>
              <a:rPr lang="en-GB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7608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Example: Input Formatting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" y="1295400"/>
            <a:ext cx="8991600" cy="480131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  </a:t>
            </a:r>
          </a:p>
          <a:p>
            <a:pPr>
              <a:tabLst>
                <a:tab pos="542925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SIZE = 10;</a:t>
            </a:r>
          </a:p>
          <a:p>
            <a:pPr>
              <a:tabLst>
                <a:tab pos="542925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char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[SIZE];</a:t>
            </a:r>
          </a:p>
          <a:p>
            <a:pPr>
              <a:tabLst>
                <a:tab pos="542925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>
              <a:tabLst>
                <a:tab pos="542925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"Enter your name: ";</a:t>
            </a:r>
          </a:p>
          <a:p>
            <a:pPr>
              <a:tabLst>
                <a:tab pos="542925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&gt;&gt;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(SIZE) &gt;&gt;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tabLst>
                <a:tab pos="542925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76800" y="1295400"/>
            <a:ext cx="4191000" cy="101566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anose="02070309020205020404" pitchFamily="49" charset="0"/>
              </a:rPr>
              <a:t>Output:</a:t>
            </a:r>
            <a:endParaRPr lang="en-GB" sz="2400" b="1" dirty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Enter your name: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LeeChongWei</a:t>
            </a:r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LeeChongW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63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Example: Problem using </a:t>
            </a:r>
            <a:r>
              <a:rPr lang="en-GB" dirty="0" err="1"/>
              <a:t>cin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1343085"/>
            <a:ext cx="8077200" cy="369331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  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string name;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"Enter your name: ";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&gt;&gt; name;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name &lt;&lt;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0" y="1343085"/>
            <a:ext cx="4724400" cy="10156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anose="02070309020205020404" pitchFamily="49" charset="0"/>
              </a:rPr>
              <a:t>Output 1:</a:t>
            </a:r>
            <a:endParaRPr lang="en-GB" sz="2400" b="1" dirty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Enter your name: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LeeChongWei</a:t>
            </a:r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LeeChongWei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0" y="2486085"/>
            <a:ext cx="4724400" cy="10156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anose="02070309020205020404" pitchFamily="49" charset="0"/>
              </a:rPr>
              <a:t>Output 2:</a:t>
            </a:r>
            <a:endParaRPr lang="en-GB" sz="2400" b="1" dirty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Enter your name: Lee Chong Wei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Lee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175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Formatting: </a:t>
            </a:r>
            <a:r>
              <a:rPr lang="en-US" dirty="0" err="1"/>
              <a:t>getline</a:t>
            </a:r>
            <a:r>
              <a:rPr lang="en-US" dirty="0"/>
              <a:t>()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756846"/>
          </a:xfrm>
        </p:spPr>
        <p:txBody>
          <a:bodyPr/>
          <a:lstStyle/>
          <a:p>
            <a:r>
              <a:rPr lang="en-US" dirty="0"/>
              <a:t>To read an entire line of input, use </a:t>
            </a:r>
            <a:r>
              <a:rPr lang="en-US" b="1" u="sng" dirty="0" err="1"/>
              <a:t>getline</a:t>
            </a:r>
            <a:r>
              <a:rPr lang="en-US" b="1" u="sng" dirty="0"/>
              <a:t>()</a:t>
            </a:r>
            <a:r>
              <a:rPr lang="en-US" dirty="0"/>
              <a:t>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2397516"/>
            <a:ext cx="8229600" cy="1717284"/>
          </a:xfrm>
          <a:prstGeom prst="roundRect">
            <a:avLst/>
          </a:prstGeom>
          <a:ln>
            <a:round/>
          </a:ln>
        </p:spPr>
        <p:txBody>
          <a:bodyPr anchor="ctr" anchorCtr="0"/>
          <a:lstStyle/>
          <a:p>
            <a:r>
              <a:rPr lang="en-US" dirty="0"/>
              <a:t>When reading string data to be stored in a </a:t>
            </a:r>
            <a:r>
              <a:rPr lang="en-US" b="1" u="sng" dirty="0"/>
              <a:t>character array</a:t>
            </a:r>
            <a:r>
              <a:rPr lang="en-US" dirty="0"/>
              <a:t>, use </a:t>
            </a:r>
            <a:r>
              <a:rPr lang="en-US" dirty="0" err="1"/>
              <a:t>getline</a:t>
            </a:r>
            <a:r>
              <a:rPr lang="en-US" dirty="0"/>
              <a:t>() with two arguments:</a:t>
            </a:r>
          </a:p>
          <a:p>
            <a:pPr lvl="1"/>
            <a:r>
              <a:rPr lang="en-US" dirty="0"/>
              <a:t>Name of array to store string</a:t>
            </a:r>
          </a:p>
          <a:p>
            <a:pPr lvl="1"/>
            <a:r>
              <a:rPr lang="en-US" dirty="0"/>
              <a:t>Size of the array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4226316"/>
            <a:ext cx="8229600" cy="1869684"/>
          </a:xfrm>
        </p:spPr>
        <p:txBody>
          <a:bodyPr anchor="ctr" anchorCtr="0"/>
          <a:lstStyle/>
          <a:p>
            <a:r>
              <a:rPr lang="en-US" dirty="0"/>
              <a:t>When reading string data to be stored as an </a:t>
            </a:r>
            <a:r>
              <a:rPr lang="en-US" b="1" u="sng" dirty="0"/>
              <a:t>object of string</a:t>
            </a:r>
            <a:r>
              <a:rPr lang="en-US" dirty="0"/>
              <a:t>, use </a:t>
            </a:r>
            <a:r>
              <a:rPr lang="en-US" dirty="0" err="1"/>
              <a:t>getline</a:t>
            </a:r>
            <a:r>
              <a:rPr lang="en-US" dirty="0"/>
              <a:t>() with two arguments:</a:t>
            </a:r>
          </a:p>
          <a:p>
            <a:pPr lvl="1"/>
            <a:r>
              <a:rPr lang="en-US" dirty="0" err="1"/>
              <a:t>istream</a:t>
            </a:r>
            <a:r>
              <a:rPr lang="en-US" dirty="0"/>
              <a:t> object, </a:t>
            </a:r>
            <a:r>
              <a:rPr lang="en-US" dirty="0" err="1"/>
              <a:t>i.e</a:t>
            </a:r>
            <a:r>
              <a:rPr lang="en-US" dirty="0"/>
              <a:t> </a:t>
            </a:r>
            <a:r>
              <a:rPr lang="en-US" dirty="0" err="1"/>
              <a:t>cin</a:t>
            </a:r>
            <a:endParaRPr lang="en-US" dirty="0"/>
          </a:p>
          <a:p>
            <a:pPr lvl="1"/>
            <a:r>
              <a:rPr lang="en-US" dirty="0"/>
              <a:t>string object</a:t>
            </a:r>
          </a:p>
        </p:txBody>
      </p:sp>
    </p:spTree>
    <p:extLst>
      <p:ext uri="{BB962C8B-B14F-4D97-AF65-F5344CB8AC3E}">
        <p14:creationId xmlns:p14="http://schemas.microsoft.com/office/powerpoint/2010/main" val="40337744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1: </a:t>
            </a:r>
            <a:r>
              <a:rPr lang="en-GB" dirty="0" err="1"/>
              <a:t>getline</a:t>
            </a:r>
            <a:r>
              <a:rPr lang="en-GB" dirty="0"/>
              <a:t>()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600200"/>
            <a:ext cx="8077200" cy="470898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  </a:t>
            </a:r>
          </a:p>
          <a:p>
            <a:pPr>
              <a:tabLst>
                <a:tab pos="452438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SIZE = 20;</a:t>
            </a:r>
          </a:p>
          <a:p>
            <a:pPr>
              <a:tabLst>
                <a:tab pos="452438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22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GB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GB" sz="22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[SIZE];</a:t>
            </a:r>
          </a:p>
          <a:p>
            <a:pPr>
              <a:tabLst>
                <a:tab pos="452438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>
              <a:tabLst>
                <a:tab pos="452438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"Enter your name: ";</a:t>
            </a:r>
          </a:p>
          <a:p>
            <a:pPr>
              <a:tabLst>
                <a:tab pos="452438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cin.getline</a:t>
            </a:r>
            <a:r>
              <a:rPr lang="en-GB" sz="22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GB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GB" sz="22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SIZE);</a:t>
            </a:r>
          </a:p>
          <a:p>
            <a:pPr>
              <a:tabLst>
                <a:tab pos="452438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452438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return 0;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1600200"/>
            <a:ext cx="4392804" cy="10156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anose="02070309020205020404" pitchFamily="49" charset="0"/>
              </a:rPr>
              <a:t>Output:</a:t>
            </a:r>
            <a:endParaRPr lang="en-GB" sz="2400" b="1" dirty="0">
              <a:cs typeface="Courier New" panose="02070309020205020404" pitchFamily="49" charset="0"/>
            </a:endParaRPr>
          </a:p>
          <a:p>
            <a:r>
              <a:rPr lang="de-DE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Enter your name: Lee Chong Wei</a:t>
            </a:r>
          </a:p>
          <a:p>
            <a:r>
              <a:rPr lang="de-DE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Lee Chong Wei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189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2: </a:t>
            </a:r>
            <a:r>
              <a:rPr lang="en-GB" dirty="0" err="1"/>
              <a:t>getline</a:t>
            </a:r>
            <a:r>
              <a:rPr lang="en-GB" dirty="0"/>
              <a:t>()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439882"/>
            <a:ext cx="8077200" cy="387798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  </a:t>
            </a:r>
          </a:p>
          <a:p>
            <a:pPr>
              <a:tabLst>
                <a:tab pos="542925" algn="l"/>
              </a:tabLst>
            </a:pP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 name;</a:t>
            </a:r>
          </a:p>
          <a:p>
            <a:pPr>
              <a:tabLst>
                <a:tab pos="542925" algn="l"/>
              </a:tabLst>
            </a:pP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"Enter your name: ";</a:t>
            </a:r>
          </a:p>
          <a:p>
            <a:pPr>
              <a:tabLst>
                <a:tab pos="542925" algn="l"/>
              </a:tabLst>
            </a:pP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sz="2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sz="2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name);</a:t>
            </a:r>
          </a:p>
          <a:p>
            <a:pPr>
              <a:tabLst>
                <a:tab pos="542925" algn="l"/>
              </a:tabLst>
            </a:pP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name &lt;&lt;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200" y="1439882"/>
            <a:ext cx="4800600" cy="101566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anose="02070309020205020404" pitchFamily="49" charset="0"/>
              </a:rPr>
              <a:t>Output:</a:t>
            </a:r>
            <a:endParaRPr lang="en-GB" sz="2400" b="1" dirty="0">
              <a:cs typeface="Courier New" panose="02070309020205020404" pitchFamily="49" charset="0"/>
            </a:endParaRPr>
          </a:p>
          <a:p>
            <a:r>
              <a:rPr lang="de-DE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Enter your name: Lee Chong Wei</a:t>
            </a:r>
          </a:p>
          <a:p>
            <a:r>
              <a:rPr lang="de-DE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Lee Chong Wei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11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In-Class Exercise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300554"/>
            <a:ext cx="8229600" cy="604446"/>
          </a:xfrm>
        </p:spPr>
        <p:txBody>
          <a:bodyPr/>
          <a:lstStyle/>
          <a:p>
            <a:r>
              <a:rPr lang="en-US" dirty="0"/>
              <a:t>Write C++ program to solve the flow chart:</a:t>
            </a:r>
            <a:endParaRPr lang="en-GB" dirty="0"/>
          </a:p>
        </p:txBody>
      </p:sp>
      <p:graphicFrame>
        <p:nvGraphicFramePr>
          <p:cNvPr id="7" name="Object 2" descr="Pink tissue pape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1668035"/>
              </p:ext>
            </p:extLst>
          </p:nvPr>
        </p:nvGraphicFramePr>
        <p:xfrm>
          <a:off x="1752600" y="1981200"/>
          <a:ext cx="5353050" cy="454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Visio" r:id="rId3" imgW="3677989" imgH="3120598" progId="Visio.Drawing.11">
                  <p:embed/>
                </p:oleObj>
              </mc:Choice>
              <mc:Fallback>
                <p:oleObj name="Visio" r:id="rId3" imgW="3677989" imgH="3120598" progId="Visio.Drawing.11">
                  <p:embed/>
                  <p:pic>
                    <p:nvPicPr>
                      <p:cNvPr id="7" name="Object 2" descr="Pink tissue paper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981200"/>
                        <a:ext cx="5353050" cy="4541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 r:embed="rId5"/>
                              <a:srcRect/>
                              <a:tile tx="0" ty="0" sx="100000" sy="100000" flip="none" algn="tl"/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28548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Formatting</a:t>
            </a:r>
            <a:r>
              <a:rPr lang="en-US"/>
              <a:t>: get()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2204646"/>
          </a:xfrm>
        </p:spPr>
        <p:txBody>
          <a:bodyPr/>
          <a:lstStyle/>
          <a:p>
            <a:r>
              <a:rPr lang="en-US" dirty="0"/>
              <a:t>To read a single character, use </a:t>
            </a:r>
            <a:r>
              <a:rPr lang="en-US" b="1" u="sng" dirty="0" err="1"/>
              <a:t>cin</a:t>
            </a:r>
            <a:r>
              <a:rPr lang="en-US" dirty="0"/>
              <a:t>.</a:t>
            </a:r>
          </a:p>
          <a:p>
            <a:pPr marL="712788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712788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"Strike any key to continue";</a:t>
            </a:r>
          </a:p>
          <a:p>
            <a:pPr marL="712788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361950" indent="0">
              <a:buNone/>
            </a:pPr>
            <a:r>
              <a:rPr lang="en-US" b="1" u="sng" dirty="0"/>
              <a:t>Problem:</a:t>
            </a:r>
            <a:r>
              <a:rPr lang="en-US" dirty="0"/>
              <a:t> will </a:t>
            </a:r>
            <a:r>
              <a:rPr lang="en-US" b="1" u="sng" dirty="0"/>
              <a:t>skip over</a:t>
            </a:r>
            <a:r>
              <a:rPr lang="en-US" dirty="0"/>
              <a:t> blanks, tabs, &lt;ENTER&gt;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7200" y="3845316"/>
            <a:ext cx="8229600" cy="2631684"/>
          </a:xfrm>
          <a:prstGeom prst="roundRect">
            <a:avLst/>
          </a:prstGeom>
          <a:ln>
            <a:round/>
          </a:ln>
        </p:spPr>
        <p:txBody>
          <a:bodyPr anchor="ctr" anchorCtr="0"/>
          <a:lstStyle/>
          <a:p>
            <a:r>
              <a:rPr lang="en-US" dirty="0"/>
              <a:t>Solution to read a single character, use </a:t>
            </a:r>
            <a:r>
              <a:rPr lang="en-US" b="1" dirty="0"/>
              <a:t>get()</a:t>
            </a:r>
            <a:r>
              <a:rPr lang="en-US" dirty="0"/>
              <a:t>.</a:t>
            </a:r>
          </a:p>
          <a:p>
            <a:pPr marL="712788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712788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"Strike any key to continue";</a:t>
            </a:r>
          </a:p>
          <a:p>
            <a:pPr marL="712788" indent="0">
              <a:buNone/>
            </a:pPr>
            <a:r>
              <a:rPr lang="en-US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cin.get</a:t>
            </a:r>
            <a:r>
              <a:rPr lang="en-US" sz="22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</a:t>
            </a:r>
            <a:r>
              <a:rPr lang="en-US" sz="22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361950" indent="0">
              <a:buNone/>
            </a:pPr>
            <a:r>
              <a:rPr lang="en-US" b="1" u="sng" dirty="0"/>
              <a:t>Advantage:</a:t>
            </a:r>
            <a:r>
              <a:rPr lang="en-US" dirty="0"/>
              <a:t> Will </a:t>
            </a:r>
            <a:r>
              <a:rPr lang="en-US" b="1" u="sng" dirty="0"/>
              <a:t>read the next character entered</a:t>
            </a:r>
            <a:r>
              <a:rPr lang="en-US" dirty="0"/>
              <a:t>, even </a:t>
            </a:r>
            <a:r>
              <a:rPr lang="en-US" b="1" dirty="0"/>
              <a:t>whitespace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58019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In-Class Exercise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300554"/>
            <a:ext cx="8229600" cy="604446"/>
          </a:xfrm>
        </p:spPr>
        <p:txBody>
          <a:bodyPr/>
          <a:lstStyle/>
          <a:p>
            <a:r>
              <a:rPr lang="en-US" dirty="0"/>
              <a:t>Write C++ program to solve the flow chart:</a:t>
            </a:r>
            <a:endParaRPr lang="en-GB" dirty="0"/>
          </a:p>
        </p:txBody>
      </p:sp>
      <p:graphicFrame>
        <p:nvGraphicFramePr>
          <p:cNvPr id="7" name="Object 2" descr="Pink tissue paper"/>
          <p:cNvGraphicFramePr>
            <a:graphicFrameLocks noChangeAspect="1"/>
          </p:cNvGraphicFramePr>
          <p:nvPr>
            <p:extLst/>
          </p:nvPr>
        </p:nvGraphicFramePr>
        <p:xfrm>
          <a:off x="1752600" y="1981200"/>
          <a:ext cx="5353050" cy="454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Visio" r:id="rId3" imgW="3677989" imgH="3120598" progId="Visio.Drawing.11">
                  <p:embed/>
                </p:oleObj>
              </mc:Choice>
              <mc:Fallback>
                <p:oleObj name="Visio" r:id="rId3" imgW="3677989" imgH="3120598" progId="Visio.Drawing.11">
                  <p:embed/>
                  <p:pic>
                    <p:nvPicPr>
                      <p:cNvPr id="7" name="Object 2" descr="Pink tissue paper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981200"/>
                        <a:ext cx="5353050" cy="4541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 r:embed="rId5"/>
                              <a:srcRect/>
                              <a:tile tx="0" ty="0" sx="100000" sy="100000" flip="none" algn="tl"/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7536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Formatting: ignore()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1137846"/>
          </a:xfrm>
        </p:spPr>
        <p:txBody>
          <a:bodyPr/>
          <a:lstStyle/>
          <a:p>
            <a:r>
              <a:rPr lang="en-US" b="1" u="sng" dirty="0"/>
              <a:t>Mixing </a:t>
            </a:r>
            <a:r>
              <a:rPr lang="en-US" b="1" u="sng" dirty="0" err="1"/>
              <a:t>cin</a:t>
            </a:r>
            <a:r>
              <a:rPr lang="en-US" b="1" u="sng" dirty="0"/>
              <a:t> &gt;&gt;</a:t>
            </a:r>
            <a:r>
              <a:rPr lang="en-US" dirty="0"/>
              <a:t> and </a:t>
            </a:r>
            <a:r>
              <a:rPr lang="en-US" b="1" u="sng" dirty="0" err="1"/>
              <a:t>cin.get</a:t>
            </a:r>
            <a:r>
              <a:rPr lang="en-US" b="1" u="sng" dirty="0"/>
              <a:t>()</a:t>
            </a:r>
            <a:r>
              <a:rPr lang="en-US" dirty="0"/>
              <a:t> in the </a:t>
            </a:r>
            <a:r>
              <a:rPr lang="en-US" b="1" u="sng" dirty="0"/>
              <a:t>same program</a:t>
            </a:r>
            <a:r>
              <a:rPr lang="en-US" dirty="0"/>
              <a:t> can cause input errors that are hard to detect.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7200" y="2778516"/>
            <a:ext cx="8229600" cy="2631684"/>
          </a:xfrm>
          <a:prstGeom prst="roundRect">
            <a:avLst/>
          </a:prstGeom>
          <a:ln>
            <a:round/>
          </a:ln>
        </p:spPr>
        <p:txBody>
          <a:bodyPr anchor="ctr" anchorCtr="0"/>
          <a:lstStyle/>
          <a:p>
            <a:r>
              <a:rPr lang="en-US" dirty="0"/>
              <a:t>To </a:t>
            </a:r>
            <a:r>
              <a:rPr lang="en-US" b="1" u="sng" dirty="0"/>
              <a:t>skip over unneeded characters</a:t>
            </a:r>
            <a:r>
              <a:rPr lang="en-US" dirty="0"/>
              <a:t> that are still in the keyboard buffer, use </a:t>
            </a:r>
            <a:r>
              <a:rPr lang="en-US" b="1" u="sng" dirty="0" err="1"/>
              <a:t>cin.ignore</a:t>
            </a:r>
            <a:r>
              <a:rPr lang="en-US" b="1" u="sng" dirty="0"/>
              <a:t>()</a:t>
            </a:r>
            <a:r>
              <a:rPr lang="en-US" dirty="0"/>
              <a:t>:</a:t>
            </a:r>
          </a:p>
          <a:p>
            <a:pPr marL="712788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//skip next char</a:t>
            </a:r>
          </a:p>
          <a:p>
            <a:pPr marL="712788" indent="0">
              <a:buNone/>
            </a:pPr>
            <a:r>
              <a:rPr lang="en-US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cin.ignore</a:t>
            </a:r>
            <a:r>
              <a:rPr lang="en-US" sz="22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712788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//skip the next 10 char. @ until a ‘\n'</a:t>
            </a:r>
          </a:p>
          <a:p>
            <a:pPr marL="712788" indent="0">
              <a:buNone/>
            </a:pPr>
            <a:r>
              <a:rPr lang="en-US" sz="2200" b="1" dirty="0" err="1">
                <a:solidFill>
                  <a:srgbClr val="FFFF00"/>
                </a:solidFill>
                <a:latin typeface="Courier New" pitchFamily="49" charset="0"/>
              </a:rPr>
              <a:t>cin.ignore</a:t>
            </a:r>
            <a:r>
              <a:rPr lang="en-US" sz="2200" b="1" dirty="0">
                <a:solidFill>
                  <a:srgbClr val="FFFF00"/>
                </a:solidFill>
                <a:latin typeface="Courier New" pitchFamily="49" charset="0"/>
              </a:rPr>
              <a:t>(10,'\n');</a:t>
            </a:r>
            <a:endParaRPr lang="en-US" sz="2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211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Output Formatting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2052246"/>
          </a:xfrm>
        </p:spPr>
        <p:txBody>
          <a:bodyPr/>
          <a:lstStyle/>
          <a:p>
            <a:r>
              <a:rPr lang="en-US" dirty="0"/>
              <a:t>Can </a:t>
            </a:r>
            <a:r>
              <a:rPr lang="en-US" b="1" u="sng" dirty="0"/>
              <a:t>control how output displays</a:t>
            </a:r>
            <a:r>
              <a:rPr lang="en-US" dirty="0"/>
              <a:t> for numeric and string data:</a:t>
            </a:r>
          </a:p>
          <a:p>
            <a:pPr lvl="1"/>
            <a:r>
              <a:rPr lang="en-US" dirty="0"/>
              <a:t>size</a:t>
            </a:r>
          </a:p>
          <a:p>
            <a:pPr lvl="1"/>
            <a:r>
              <a:rPr lang="en-US" dirty="0"/>
              <a:t>position</a:t>
            </a:r>
          </a:p>
          <a:p>
            <a:pPr lvl="1"/>
            <a:r>
              <a:rPr lang="en-US" dirty="0"/>
              <a:t>number of digits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3733800"/>
            <a:ext cx="8229600" cy="990600"/>
          </a:xfrm>
        </p:spPr>
        <p:txBody>
          <a:bodyPr anchor="ctr" anchorCtr="0"/>
          <a:lstStyle/>
          <a:p>
            <a:r>
              <a:rPr lang="en-GB" dirty="0"/>
              <a:t>D</a:t>
            </a:r>
            <a:r>
              <a:rPr lang="en-US" dirty="0"/>
              <a:t>one through the use of manipulators, special variables or objects that are placed on the output stream.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4953000"/>
            <a:ext cx="8229600" cy="1066800"/>
          </a:xfrm>
        </p:spPr>
        <p:txBody>
          <a:bodyPr anchor="ctr" anchorCtr="0"/>
          <a:lstStyle/>
          <a:p>
            <a:r>
              <a:rPr lang="en-US" dirty="0"/>
              <a:t>Most of the standard manipulators are found in </a:t>
            </a: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&lt;</a:t>
            </a:r>
            <a:r>
              <a:rPr lang="en-US" b="1" dirty="0" err="1">
                <a:solidFill>
                  <a:srgbClr val="FF0000"/>
                </a:solidFill>
                <a:highlight>
                  <a:srgbClr val="FFFF00"/>
                </a:highlight>
              </a:rPr>
              <a:t>iostream</a:t>
            </a: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&gt;</a:t>
            </a:r>
            <a:r>
              <a:rPr lang="en-US" b="1" dirty="0">
                <a:highlight>
                  <a:srgbClr val="FFFF00"/>
                </a:highlight>
              </a:rPr>
              <a:t> </a:t>
            </a:r>
            <a:r>
              <a:rPr lang="en-US" dirty="0"/>
              <a:t>, some </a:t>
            </a:r>
            <a:r>
              <a:rPr lang="en-GB" dirty="0"/>
              <a:t>requires </a:t>
            </a:r>
            <a:r>
              <a:rPr lang="en-GB" dirty="0">
                <a:solidFill>
                  <a:srgbClr val="FF0000"/>
                </a:solidFill>
                <a:highlight>
                  <a:srgbClr val="FFFF00"/>
                </a:highlight>
              </a:rPr>
              <a:t>&lt;</a:t>
            </a:r>
            <a:r>
              <a:rPr lang="en-GB" b="1" dirty="0" err="1">
                <a:solidFill>
                  <a:srgbClr val="FF0000"/>
                </a:solidFill>
                <a:highlight>
                  <a:srgbClr val="FFFF00"/>
                </a:highlight>
              </a:rPr>
              <a:t>iomanip</a:t>
            </a:r>
            <a:r>
              <a:rPr lang="en-GB" b="1" dirty="0">
                <a:solidFill>
                  <a:srgbClr val="FF0000"/>
                </a:solidFill>
                <a:highlight>
                  <a:srgbClr val="FFFF00"/>
                </a:highlight>
              </a:rPr>
              <a:t>&gt;</a:t>
            </a:r>
            <a:r>
              <a:rPr lang="en-GB" dirty="0"/>
              <a:t> header file.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2595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304800"/>
            <a:ext cx="8229600" cy="1143000"/>
          </a:xfrm>
        </p:spPr>
        <p:txBody>
          <a:bodyPr/>
          <a:lstStyle/>
          <a:p>
            <a:r>
              <a:rPr lang="en-US" dirty="0"/>
              <a:t>In-Class Exercise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33400" y="792162"/>
            <a:ext cx="8229600" cy="1219200"/>
          </a:xfrm>
        </p:spPr>
        <p:txBody>
          <a:bodyPr/>
          <a:lstStyle/>
          <a:p>
            <a:r>
              <a:rPr lang="en-US" dirty="0"/>
              <a:t>What will be displayed if the user enters the following input:</a:t>
            </a:r>
          </a:p>
          <a:p>
            <a:pPr marL="712788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202</a:t>
            </a:r>
          </a:p>
          <a:p>
            <a:pPr marL="712788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endParaRPr lang="en-GB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531725" y="2087562"/>
            <a:ext cx="8229600" cy="41148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GB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id;   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char code;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"Enter an integer id: ";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&gt;&gt; id;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"Enter a code: ";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cin.get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(code);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"Output\n" &lt;&lt; id &lt;&lt; "\t" &lt;&lt; code;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return 0;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05400" y="2087562"/>
            <a:ext cx="3655925" cy="12926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anose="02070309020205020404" pitchFamily="49" charset="0"/>
              </a:rPr>
              <a:t>Output:</a:t>
            </a:r>
            <a:endParaRPr lang="en-GB" sz="2400" b="1" dirty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Enter an integer id: 202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Enter a code: Output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202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19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Introduction to Files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12602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Input and Output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Can use files instead of keyboard and monitor screen for program input and output.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File: a set of data stored on a computer, often on a disk drive. </a:t>
            </a:r>
            <a:r>
              <a:rPr lang="en-GB" dirty="0"/>
              <a:t> </a:t>
            </a:r>
          </a:p>
          <a:p>
            <a:pPr lvl="1"/>
            <a:r>
              <a:rPr lang="en-US" dirty="0"/>
              <a:t>Allows data to be retained between program runs.</a:t>
            </a:r>
          </a:p>
          <a:p>
            <a:pPr lvl="1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 anchor="ctr"/>
          <a:lstStyle/>
          <a:p>
            <a:r>
              <a:rPr lang="en-US" dirty="0"/>
              <a:t>Programs can read from and/ or write to files.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Used in many applications: word processing, databases, spreadsheets, compilers.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Steps: (1) Open the file (2) Use the file (read from, write to, or both) (3) Close the file.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15363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Operations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1747446"/>
          </a:xfrm>
        </p:spPr>
        <p:txBody>
          <a:bodyPr/>
          <a:lstStyle/>
          <a:p>
            <a:r>
              <a:rPr lang="en-US" dirty="0"/>
              <a:t>Requires </a:t>
            </a:r>
            <a:r>
              <a:rPr lang="en-US" b="1" dirty="0" err="1">
                <a:solidFill>
                  <a:srgbClr val="FFFF00"/>
                </a:solidFill>
              </a:rPr>
              <a:t>fstream</a:t>
            </a:r>
            <a:r>
              <a:rPr lang="en-US" dirty="0"/>
              <a:t> header file:</a:t>
            </a:r>
          </a:p>
          <a:p>
            <a:pPr lvl="1"/>
            <a:r>
              <a:rPr lang="en-US" dirty="0"/>
              <a:t>use </a:t>
            </a:r>
            <a:r>
              <a:rPr lang="en-US" b="1" u="sng" dirty="0" err="1"/>
              <a:t>ifstream</a:t>
            </a:r>
            <a:r>
              <a:rPr lang="en-US" dirty="0"/>
              <a:t> data type for input files.</a:t>
            </a:r>
          </a:p>
          <a:p>
            <a:pPr lvl="1"/>
            <a:r>
              <a:rPr lang="en-US" dirty="0"/>
              <a:t>use </a:t>
            </a:r>
            <a:r>
              <a:rPr lang="en-US" b="1" u="sng" dirty="0" err="1"/>
              <a:t>ofstream</a:t>
            </a:r>
            <a:r>
              <a:rPr lang="en-US" dirty="0"/>
              <a:t> data type for output files.</a:t>
            </a:r>
          </a:p>
          <a:p>
            <a:pPr lvl="1"/>
            <a:r>
              <a:rPr lang="en-US" dirty="0"/>
              <a:t>use </a:t>
            </a:r>
            <a:r>
              <a:rPr lang="en-US" b="1" u="sng" dirty="0" err="1"/>
              <a:t>fstream</a:t>
            </a:r>
            <a:r>
              <a:rPr lang="en-US" dirty="0"/>
              <a:t> data type for both input, output files.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7200" y="3352800"/>
            <a:ext cx="8229600" cy="1295400"/>
          </a:xfrm>
        </p:spPr>
        <p:txBody>
          <a:bodyPr anchor="ctr"/>
          <a:lstStyle/>
          <a:p>
            <a:r>
              <a:rPr lang="en-US" b="1" dirty="0" err="1">
                <a:solidFill>
                  <a:srgbClr val="FFFF00"/>
                </a:solidFill>
              </a:rPr>
              <a:t>ifstream</a:t>
            </a:r>
            <a:r>
              <a:rPr lang="en-US" dirty="0">
                <a:solidFill>
                  <a:srgbClr val="FFFF00"/>
                </a:solidFill>
              </a:rPr>
              <a:t>: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Open for </a:t>
            </a:r>
            <a:r>
              <a:rPr lang="en-US" b="1" u="sng" dirty="0"/>
              <a:t>input only</a:t>
            </a:r>
            <a:r>
              <a:rPr lang="en-US" dirty="0"/>
              <a:t> and file </a:t>
            </a:r>
            <a:r>
              <a:rPr lang="en-US" b="1" u="sng" dirty="0"/>
              <a:t>cannot be written</a:t>
            </a:r>
            <a:r>
              <a:rPr lang="en-US" dirty="0"/>
              <a:t> to.</a:t>
            </a:r>
          </a:p>
          <a:p>
            <a:pPr lvl="1"/>
            <a:r>
              <a:rPr lang="en-US" dirty="0"/>
              <a:t>Open </a:t>
            </a:r>
            <a:r>
              <a:rPr lang="en-US" b="1" u="sng" dirty="0"/>
              <a:t>fails</a:t>
            </a:r>
            <a:r>
              <a:rPr lang="en-US" dirty="0"/>
              <a:t> if file does not exist.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4724400"/>
            <a:ext cx="8229600" cy="1676400"/>
          </a:xfrm>
        </p:spPr>
        <p:txBody>
          <a:bodyPr/>
          <a:lstStyle/>
          <a:p>
            <a:r>
              <a:rPr lang="en-US" b="1" dirty="0" err="1">
                <a:solidFill>
                  <a:srgbClr val="FFFF00"/>
                </a:solidFill>
              </a:rPr>
              <a:t>ofstream</a:t>
            </a:r>
            <a:r>
              <a:rPr lang="en-US" b="1" dirty="0">
                <a:solidFill>
                  <a:srgbClr val="FFFF00"/>
                </a:solidFill>
              </a:rPr>
              <a:t>: </a:t>
            </a:r>
          </a:p>
          <a:p>
            <a:pPr lvl="1"/>
            <a:r>
              <a:rPr lang="en-US" dirty="0"/>
              <a:t>Open for </a:t>
            </a:r>
            <a:r>
              <a:rPr lang="en-US" b="1" u="sng" dirty="0"/>
              <a:t>output only</a:t>
            </a:r>
            <a:r>
              <a:rPr lang="en-US" dirty="0"/>
              <a:t> and file </a:t>
            </a:r>
            <a:r>
              <a:rPr lang="en-US" b="1" u="sng" dirty="0"/>
              <a:t>cannot be read</a:t>
            </a:r>
            <a:r>
              <a:rPr lang="en-US" dirty="0"/>
              <a:t> from.</a:t>
            </a:r>
          </a:p>
          <a:p>
            <a:pPr lvl="1"/>
            <a:r>
              <a:rPr lang="en-US" dirty="0"/>
              <a:t>File </a:t>
            </a:r>
            <a:r>
              <a:rPr lang="en-US" b="1" u="sng" dirty="0"/>
              <a:t>created</a:t>
            </a:r>
            <a:r>
              <a:rPr lang="en-US" dirty="0"/>
              <a:t> if no file exists.</a:t>
            </a:r>
          </a:p>
          <a:p>
            <a:pPr lvl="1"/>
            <a:r>
              <a:rPr lang="en-US" dirty="0"/>
              <a:t>File contents </a:t>
            </a:r>
            <a:r>
              <a:rPr lang="en-US" b="1" u="sng" dirty="0"/>
              <a:t>erased</a:t>
            </a:r>
            <a:r>
              <a:rPr lang="en-US" dirty="0"/>
              <a:t> if file exists.</a:t>
            </a:r>
          </a:p>
        </p:txBody>
      </p:sp>
    </p:spTree>
    <p:extLst>
      <p:ext uri="{BB962C8B-B14F-4D97-AF65-F5344CB8AC3E}">
        <p14:creationId xmlns:p14="http://schemas.microsoft.com/office/powerpoint/2010/main" val="33994997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Operation</a:t>
            </a:r>
            <a:r>
              <a:rPr lang="en-GB" dirty="0"/>
              <a:t>s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FF00"/>
                </a:solidFill>
              </a:rPr>
              <a:t>fstream</a:t>
            </a:r>
            <a:r>
              <a:rPr lang="en-US" dirty="0"/>
              <a:t> object can be used for either </a:t>
            </a:r>
            <a:r>
              <a:rPr lang="en-US" b="1" u="sng" dirty="0"/>
              <a:t>input or output</a:t>
            </a:r>
            <a:r>
              <a:rPr lang="en-US" dirty="0"/>
              <a:t>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64856" y="2566314"/>
            <a:ext cx="8229600" cy="3148686"/>
          </a:xfrm>
          <a:prstGeom prst="rect">
            <a:avLst/>
          </a:prstGeom>
        </p:spPr>
        <p:txBody>
          <a:bodyPr/>
          <a:lstStyle/>
          <a:p>
            <a:r>
              <a:rPr lang="en-US" b="1" dirty="0" err="1">
                <a:solidFill>
                  <a:srgbClr val="FFFF00"/>
                </a:solidFill>
              </a:rPr>
              <a:t>fstream</a:t>
            </a:r>
            <a:r>
              <a:rPr lang="en-US" b="1" dirty="0">
                <a:solidFill>
                  <a:srgbClr val="FFFF00"/>
                </a:solidFill>
              </a:rPr>
              <a:t>: </a:t>
            </a:r>
            <a:r>
              <a:rPr lang="en-US" dirty="0"/>
              <a:t>must specify mode on the </a:t>
            </a:r>
            <a:r>
              <a:rPr lang="en-US" b="1" u="sng" dirty="0"/>
              <a:t>open</a:t>
            </a:r>
            <a:r>
              <a:rPr lang="en-US" dirty="0"/>
              <a:t> statement. Sample modes:</a:t>
            </a:r>
          </a:p>
          <a:p>
            <a:pPr lvl="1">
              <a:buClr>
                <a:schemeClr val="bg1"/>
              </a:buClr>
            </a:pPr>
            <a:r>
              <a:rPr lang="en-US" sz="2200" b="1" dirty="0" err="1">
                <a:solidFill>
                  <a:srgbClr val="FFFF00"/>
                </a:solidFill>
              </a:rPr>
              <a:t>ios</a:t>
            </a:r>
            <a:r>
              <a:rPr lang="en-US" sz="2200" b="1" dirty="0">
                <a:solidFill>
                  <a:srgbClr val="FFFF00"/>
                </a:solidFill>
              </a:rPr>
              <a:t>::in</a:t>
            </a:r>
            <a:r>
              <a:rPr lang="en-US" dirty="0"/>
              <a:t> for input mode.</a:t>
            </a:r>
          </a:p>
          <a:p>
            <a:pPr lvl="1">
              <a:buClr>
                <a:schemeClr val="bg1"/>
              </a:buClr>
            </a:pPr>
            <a:r>
              <a:rPr lang="en-US" sz="2200" b="1" dirty="0" err="1">
                <a:solidFill>
                  <a:srgbClr val="FFFF00"/>
                </a:solidFill>
              </a:rPr>
              <a:t>ios</a:t>
            </a:r>
            <a:r>
              <a:rPr lang="en-US" sz="2200" b="1" dirty="0">
                <a:solidFill>
                  <a:srgbClr val="FFFF00"/>
                </a:solidFill>
              </a:rPr>
              <a:t>::out</a:t>
            </a:r>
            <a:r>
              <a:rPr lang="en-US" dirty="0"/>
              <a:t> for output mode.</a:t>
            </a:r>
          </a:p>
          <a:p>
            <a:pPr lvl="1">
              <a:buClr>
                <a:schemeClr val="bg1"/>
              </a:buClr>
            </a:pPr>
            <a:r>
              <a:rPr lang="en-US" sz="2200" b="1" dirty="0" err="1">
                <a:solidFill>
                  <a:srgbClr val="FFFF00"/>
                </a:solidFill>
              </a:rPr>
              <a:t>ios</a:t>
            </a:r>
            <a:r>
              <a:rPr lang="en-US" sz="2200" b="1" dirty="0">
                <a:solidFill>
                  <a:srgbClr val="FFFF00"/>
                </a:solidFill>
              </a:rPr>
              <a:t>::binary </a:t>
            </a:r>
            <a:r>
              <a:rPr lang="en-US" dirty="0"/>
              <a:t>for binary mode.</a:t>
            </a:r>
          </a:p>
          <a:p>
            <a:pPr lvl="1">
              <a:buClr>
                <a:schemeClr val="bg1"/>
              </a:buClr>
            </a:pPr>
            <a:r>
              <a:rPr lang="en-US" sz="2200" b="1" dirty="0" err="1">
                <a:solidFill>
                  <a:srgbClr val="FFFF00"/>
                </a:solidFill>
              </a:rPr>
              <a:t>ios</a:t>
            </a:r>
            <a:r>
              <a:rPr lang="en-US" sz="2200" b="1" dirty="0">
                <a:solidFill>
                  <a:srgbClr val="FFFF00"/>
                </a:solidFill>
              </a:rPr>
              <a:t>::app</a:t>
            </a:r>
            <a:r>
              <a:rPr lang="en-US" dirty="0"/>
              <a:t> for append mode. All output operations are performed at the end of the file, appending the content to the current content of the file.</a:t>
            </a:r>
          </a:p>
          <a:p>
            <a:pPr lvl="1">
              <a:buClr>
                <a:schemeClr val="bg1"/>
              </a:buClr>
            </a:pPr>
            <a:endParaRPr lang="en-US" dirty="0"/>
          </a:p>
          <a:p>
            <a:pPr lvl="1">
              <a:buClr>
                <a:schemeClr val="bg1"/>
              </a:buClr>
            </a:pPr>
            <a:endParaRPr lang="en-US" dirty="0"/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40766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Opening Files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Create a link between file name (outside the program) and file stream object (inside the program).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64856" y="2490114"/>
            <a:ext cx="8229600" cy="862686"/>
          </a:xfrm>
        </p:spPr>
        <p:txBody>
          <a:bodyPr anchor="ctr"/>
          <a:lstStyle/>
          <a:p>
            <a:r>
              <a:rPr lang="en-US" dirty="0"/>
              <a:t>Filename may include drive and/or path info.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856" y="3429000"/>
            <a:ext cx="8229600" cy="1401240"/>
          </a:xfrm>
        </p:spPr>
        <p:txBody>
          <a:bodyPr/>
          <a:lstStyle/>
          <a:p>
            <a:r>
              <a:rPr lang="en-US" b="1" dirty="0" err="1">
                <a:solidFill>
                  <a:srgbClr val="FFFF00"/>
                </a:solidFill>
              </a:rPr>
              <a:t>ifstream</a:t>
            </a:r>
            <a:r>
              <a:rPr lang="en-US" dirty="0"/>
              <a:t> and </a:t>
            </a:r>
            <a:r>
              <a:rPr lang="en-US" b="1" dirty="0" err="1">
                <a:solidFill>
                  <a:srgbClr val="FFFF00"/>
                </a:solidFill>
              </a:rPr>
              <a:t>ofstream</a:t>
            </a:r>
            <a:r>
              <a:rPr lang="en-US" dirty="0"/>
              <a:t> - use the </a:t>
            </a:r>
            <a:r>
              <a:rPr lang="en-US" b="1" dirty="0">
                <a:solidFill>
                  <a:srgbClr val="FFFF00"/>
                </a:solidFill>
              </a:rPr>
              <a:t>open()</a:t>
            </a:r>
            <a:r>
              <a:rPr lang="en-US" dirty="0"/>
              <a:t> member function:</a:t>
            </a:r>
          </a:p>
          <a:p>
            <a:pPr marL="803275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infile.</a:t>
            </a:r>
            <a:r>
              <a:rPr lang="en-US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("inventory.dat");</a:t>
            </a:r>
          </a:p>
          <a:p>
            <a:pPr marL="803275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outfile.</a:t>
            </a:r>
            <a:r>
              <a:rPr lang="en-US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("report.txt");</a:t>
            </a:r>
            <a:endParaRPr lang="en-GB" sz="20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57200" y="4906441"/>
            <a:ext cx="8229600" cy="1418160"/>
          </a:xfrm>
        </p:spPr>
        <p:txBody>
          <a:bodyPr/>
          <a:lstStyle/>
          <a:p>
            <a:r>
              <a:rPr lang="en-US" b="1" dirty="0" err="1">
                <a:solidFill>
                  <a:srgbClr val="FFFF00"/>
                </a:solidFill>
              </a:rPr>
              <a:t>fstream</a:t>
            </a:r>
            <a:r>
              <a:rPr lang="en-US" dirty="0"/>
              <a:t> - use the </a:t>
            </a:r>
            <a:r>
              <a:rPr lang="en-US" b="1" dirty="0">
                <a:solidFill>
                  <a:srgbClr val="FFFF00"/>
                </a:solidFill>
              </a:rPr>
              <a:t>open()</a:t>
            </a:r>
            <a:r>
              <a:rPr lang="en-US" dirty="0"/>
              <a:t> member function and </a:t>
            </a:r>
            <a:r>
              <a:rPr lang="en-US" b="1" dirty="0">
                <a:solidFill>
                  <a:srgbClr val="FFFF00"/>
                </a:solidFill>
              </a:rPr>
              <a:t>mode</a:t>
            </a:r>
            <a:r>
              <a:rPr lang="en-US" dirty="0"/>
              <a:t>(s):</a:t>
            </a:r>
          </a:p>
          <a:p>
            <a:pPr marL="803275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infile.</a:t>
            </a:r>
            <a:r>
              <a:rPr lang="en-US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("inventory.dat", </a:t>
            </a:r>
            <a:r>
              <a:rPr lang="en-US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2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::in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803275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outfile.</a:t>
            </a:r>
            <a:r>
              <a:rPr lang="en-US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("report.txt", </a:t>
            </a:r>
            <a:r>
              <a:rPr lang="en-US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2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::out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000" dirty="0"/>
          </a:p>
          <a:p>
            <a:endParaRPr lang="en-GB" sz="2000" dirty="0"/>
          </a:p>
          <a:p>
            <a:endParaRPr lang="en-GB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74989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Opening Files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FF00"/>
                </a:solidFill>
              </a:rPr>
              <a:t>fstream</a:t>
            </a:r>
            <a:r>
              <a:rPr lang="en-US" dirty="0"/>
              <a:t> - can be combined on open call:</a:t>
            </a:r>
          </a:p>
          <a:p>
            <a:pPr marL="803275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dFile.</a:t>
            </a:r>
            <a:r>
              <a:rPr lang="en-US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("class.txt", </a:t>
            </a:r>
            <a:r>
              <a:rPr lang="en-US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2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::in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 </a:t>
            </a:r>
            <a:r>
              <a:rPr lang="en-US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2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::out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GB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2514600"/>
            <a:ext cx="8229600" cy="1752600"/>
          </a:xfrm>
        </p:spPr>
        <p:txBody>
          <a:bodyPr/>
          <a:lstStyle/>
          <a:p>
            <a:r>
              <a:rPr lang="en-US" dirty="0"/>
              <a:t>Can open file at declaration:</a:t>
            </a:r>
          </a:p>
          <a:p>
            <a:pPr marL="803275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gradeList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("grades.txt");</a:t>
            </a:r>
          </a:p>
          <a:p>
            <a:pPr marL="803275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("inventory.dat",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::in);</a:t>
            </a:r>
          </a:p>
          <a:p>
            <a:pPr marL="803275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file("class.txt",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::in |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::out);</a:t>
            </a:r>
            <a:endParaRPr lang="en-GB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3275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3275" indent="0">
              <a:buNone/>
            </a:pPr>
            <a:endParaRPr lang="en-GB" sz="2000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4343400"/>
            <a:ext cx="8229600" cy="914400"/>
          </a:xfrm>
        </p:spPr>
        <p:txBody>
          <a:bodyPr anchor="ctr"/>
          <a:lstStyle/>
          <a:p>
            <a:r>
              <a:rPr lang="en-US" dirty="0"/>
              <a:t>Output file will be created if necessary; existing file will be erased first.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55645" y="5334000"/>
            <a:ext cx="8229600" cy="914400"/>
          </a:xfrm>
        </p:spPr>
        <p:txBody>
          <a:bodyPr anchor="ctr"/>
          <a:lstStyle/>
          <a:p>
            <a:r>
              <a:rPr lang="en-US" dirty="0"/>
              <a:t>Input file must exist for open to work.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2898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Opening Files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1595046"/>
          </a:xfrm>
        </p:spPr>
        <p:txBody>
          <a:bodyPr/>
          <a:lstStyle/>
          <a:p>
            <a:r>
              <a:rPr lang="en-US" dirty="0"/>
              <a:t>File stream object set to </a:t>
            </a:r>
            <a:r>
              <a:rPr lang="en-US" b="1" dirty="0">
                <a:solidFill>
                  <a:srgbClr val="FFFF00"/>
                </a:solidFill>
              </a:rPr>
              <a:t>0(false)</a:t>
            </a:r>
            <a:r>
              <a:rPr lang="en-US" dirty="0"/>
              <a:t>, if </a:t>
            </a:r>
            <a:r>
              <a:rPr lang="en-US" b="1" dirty="0">
                <a:solidFill>
                  <a:srgbClr val="FFFF00"/>
                </a:solidFill>
              </a:rPr>
              <a:t>open failed</a:t>
            </a:r>
            <a:r>
              <a:rPr lang="en-US" dirty="0"/>
              <a:t>. Example:</a:t>
            </a:r>
          </a:p>
          <a:p>
            <a:pPr marL="984250" indent="-271463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sz="20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!input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	</a:t>
            </a:r>
          </a:p>
          <a:p>
            <a:pPr marL="984250" indent="-271463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{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“ERROR: Cannot open file\n”;</a:t>
            </a:r>
          </a:p>
          <a:p>
            <a:pPr marL="984250" indent="-271463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exit(1);</a:t>
            </a:r>
            <a:r>
              <a:rPr lang="en-US" dirty="0"/>
              <a:t>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7200" y="3200400"/>
            <a:ext cx="8229600" cy="1600200"/>
          </a:xfrm>
        </p:spPr>
        <p:txBody>
          <a:bodyPr/>
          <a:lstStyle/>
          <a:p>
            <a:r>
              <a:rPr lang="en-US" dirty="0"/>
              <a:t>Can use </a:t>
            </a:r>
            <a:r>
              <a:rPr lang="en-US" b="1" dirty="0">
                <a:solidFill>
                  <a:srgbClr val="FFFF00"/>
                </a:solidFill>
                <a:cs typeface="Courier New" panose="02070309020205020404" pitchFamily="49" charset="0"/>
              </a:rPr>
              <a:t>fail</a:t>
            </a:r>
            <a:r>
              <a:rPr lang="en-US" b="1" dirty="0">
                <a:solidFill>
                  <a:srgbClr val="FFFF00"/>
                </a:solidFill>
              </a:rPr>
              <a:t>() </a:t>
            </a:r>
            <a:r>
              <a:rPr lang="en-US" dirty="0"/>
              <a:t>member function to detect file open error:</a:t>
            </a:r>
          </a:p>
          <a:p>
            <a:pPr marL="984250" indent="-271463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sz="20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input.fail</a:t>
            </a:r>
            <a:r>
              <a:rPr lang="en-US" sz="20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	</a:t>
            </a:r>
          </a:p>
          <a:p>
            <a:pPr marL="984250" indent="-271463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{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“ERROR: Cannot open file\n”;</a:t>
            </a:r>
          </a:p>
          <a:p>
            <a:pPr marL="984250" indent="-271463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exit(1);</a:t>
            </a:r>
            <a:r>
              <a:rPr lang="en-US" sz="2000" dirty="0"/>
              <a:t>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7200" y="4876800"/>
            <a:ext cx="8229600" cy="1600200"/>
          </a:xfrm>
        </p:spPr>
        <p:txBody>
          <a:bodyPr/>
          <a:lstStyle/>
          <a:p>
            <a:r>
              <a:rPr lang="en-US" dirty="0"/>
              <a:t>Can use </a:t>
            </a:r>
            <a:r>
              <a:rPr lang="en-US" b="1" dirty="0" err="1">
                <a:solidFill>
                  <a:srgbClr val="FFFF00"/>
                </a:solidFill>
                <a:cs typeface="Courier New" panose="02070309020205020404" pitchFamily="49" charset="0"/>
              </a:rPr>
              <a:t>is_open</a:t>
            </a:r>
            <a:r>
              <a:rPr lang="en-US" b="1" dirty="0">
                <a:solidFill>
                  <a:srgbClr val="FFFF00"/>
                </a:solidFill>
              </a:rPr>
              <a:t>() </a:t>
            </a:r>
            <a:r>
              <a:rPr lang="en-US" dirty="0"/>
              <a:t>member function to check if a file is open:</a:t>
            </a:r>
          </a:p>
          <a:p>
            <a:pPr marL="984250" indent="-271463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sz="20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r>
              <a:rPr lang="en-US" sz="20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input.is_open</a:t>
            </a:r>
            <a:r>
              <a:rPr lang="en-US" sz="20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	</a:t>
            </a:r>
          </a:p>
          <a:p>
            <a:pPr marL="984250" indent="-271463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{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“ERROR: Cannot open file\n”;</a:t>
            </a:r>
          </a:p>
          <a:p>
            <a:pPr marL="984250" indent="-271463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exit(1);</a:t>
            </a:r>
            <a:r>
              <a:rPr lang="en-US" sz="2000" dirty="0"/>
              <a:t>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49686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Files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Can use </a:t>
            </a:r>
            <a:r>
              <a:rPr lang="en-US" b="1" dirty="0">
                <a:solidFill>
                  <a:srgbClr val="FFFF00"/>
                </a:solidFill>
              </a:rPr>
              <a:t>output file object</a:t>
            </a:r>
            <a:r>
              <a:rPr lang="en-US" dirty="0"/>
              <a:t> and </a:t>
            </a:r>
            <a:r>
              <a:rPr lang="en-US" b="1" dirty="0">
                <a:solidFill>
                  <a:srgbClr val="FFFF00"/>
                </a:solidFill>
              </a:rPr>
              <a:t>&lt;&lt;</a:t>
            </a:r>
            <a:r>
              <a:rPr lang="en-US" dirty="0"/>
              <a:t> to send data to a file:</a:t>
            </a:r>
          </a:p>
          <a:p>
            <a:pPr marL="0" indent="0">
              <a:buNone/>
              <a:tabLst>
                <a:tab pos="712788" algn="l"/>
              </a:tabLst>
            </a:pPr>
            <a:r>
              <a:rPr lang="en-US" dirty="0"/>
              <a:t>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outfile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"Inventory report";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2514600"/>
            <a:ext cx="8229600" cy="1676400"/>
          </a:xfrm>
        </p:spPr>
        <p:txBody>
          <a:bodyPr/>
          <a:lstStyle/>
          <a:p>
            <a:r>
              <a:rPr lang="en-US" dirty="0"/>
              <a:t>Can use </a:t>
            </a:r>
            <a:r>
              <a:rPr lang="en-US" b="1" dirty="0">
                <a:solidFill>
                  <a:srgbClr val="FFFF00"/>
                </a:solidFill>
              </a:rPr>
              <a:t>input file object</a:t>
            </a:r>
            <a:r>
              <a:rPr lang="en-US" dirty="0"/>
              <a:t> and </a:t>
            </a:r>
            <a:r>
              <a:rPr lang="en-US" b="1" dirty="0">
                <a:solidFill>
                  <a:srgbClr val="FFFF00"/>
                </a:solidFill>
              </a:rPr>
              <a:t>&gt;&gt;</a:t>
            </a:r>
            <a:r>
              <a:rPr lang="en-US" dirty="0"/>
              <a:t> to copy data from file to variables:</a:t>
            </a:r>
          </a:p>
          <a:p>
            <a:pPr marL="712788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partNum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712788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qtyInStock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qtyOnOrder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GB" sz="2000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4267200"/>
            <a:ext cx="8229600" cy="914400"/>
          </a:xfrm>
        </p:spPr>
        <p:txBody>
          <a:bodyPr anchor="ctr"/>
          <a:lstStyle/>
          <a:p>
            <a:r>
              <a:rPr lang="en-US" dirty="0"/>
              <a:t>Can use </a:t>
            </a:r>
            <a:r>
              <a:rPr lang="en-US" b="1" dirty="0" err="1">
                <a:solidFill>
                  <a:srgbClr val="FFFF00"/>
                </a:solidFill>
              </a:rPr>
              <a:t>eof</a:t>
            </a:r>
            <a:r>
              <a:rPr lang="en-US" b="1" dirty="0">
                <a:solidFill>
                  <a:srgbClr val="FFFF00"/>
                </a:solidFill>
              </a:rPr>
              <a:t>()</a:t>
            </a:r>
            <a:r>
              <a:rPr lang="en-US" dirty="0"/>
              <a:t> member function </a:t>
            </a:r>
            <a:r>
              <a:rPr lang="en-US" b="1" dirty="0">
                <a:solidFill>
                  <a:srgbClr val="FFFF00"/>
                </a:solidFill>
              </a:rPr>
              <a:t>to test for end of input file</a:t>
            </a:r>
            <a:r>
              <a:rPr lang="en-US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6531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Closing Files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1442646"/>
          </a:xfrm>
        </p:spPr>
        <p:txBody>
          <a:bodyPr/>
          <a:lstStyle/>
          <a:p>
            <a:r>
              <a:rPr lang="en-US" dirty="0"/>
              <a:t>Use the </a:t>
            </a:r>
            <a:r>
              <a:rPr lang="en-US" b="1" dirty="0">
                <a:solidFill>
                  <a:srgbClr val="FFFF00"/>
                </a:solidFill>
                <a:cs typeface="Courier New" panose="02070309020205020404" pitchFamily="49" charset="0"/>
              </a:rPr>
              <a:t>close()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dirty="0"/>
              <a:t>member function:</a:t>
            </a:r>
          </a:p>
          <a:p>
            <a:pPr marL="0" indent="0">
              <a:buNone/>
              <a:tabLst>
                <a:tab pos="712788" algn="l"/>
              </a:tabLst>
            </a:pPr>
            <a:r>
              <a:rPr lang="en-US" dirty="0"/>
              <a:t>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infile.close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  <a:tabLst>
                <a:tab pos="71278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outfile.close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7200" y="3200400"/>
            <a:ext cx="8229600" cy="1281165"/>
          </a:xfrm>
        </p:spPr>
        <p:txBody>
          <a:bodyPr/>
          <a:lstStyle/>
          <a:p>
            <a:r>
              <a:rPr lang="en-US" dirty="0"/>
              <a:t>Don’t wait for operating system to close files at program end: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may be limit on number of open files.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may be buffered output data waiting to send to file.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724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Stream Manipulators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751311"/>
              </p:ext>
            </p:extLst>
          </p:nvPr>
        </p:nvGraphicFramePr>
        <p:xfrm>
          <a:off x="152400" y="1468120"/>
          <a:ext cx="8839200" cy="455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0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r>
                        <a:rPr lang="en-US" sz="2400" dirty="0"/>
                        <a:t>Stream Manipulator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Description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setw</a:t>
                      </a:r>
                      <a:r>
                        <a:rPr lang="en-US" sz="2400" b="1" dirty="0"/>
                        <a:t>(</a:t>
                      </a:r>
                      <a:r>
                        <a:rPr lang="en-US" sz="2400" b="1" i="1" dirty="0"/>
                        <a:t>n</a:t>
                      </a:r>
                      <a:r>
                        <a:rPr lang="en-US" sz="2400" b="1" dirty="0"/>
                        <a:t>)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Establishes a print field on </a:t>
                      </a:r>
                      <a:r>
                        <a:rPr lang="en-US" sz="2400" i="1" dirty="0"/>
                        <a:t>n</a:t>
                      </a:r>
                      <a:r>
                        <a:rPr lang="en-US" sz="2400" dirty="0"/>
                        <a:t> spaces.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r>
                        <a:rPr lang="en-US" sz="2400" b="1" dirty="0"/>
                        <a:t>fixed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Displays floating-point numbers in fixed point notation.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showpoint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Causes a decimal point and trailing zeros to be displayed,</a:t>
                      </a:r>
                      <a:r>
                        <a:rPr lang="en-US" sz="2400" baseline="0" dirty="0"/>
                        <a:t> even there is no fractional part.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setprecision</a:t>
                      </a:r>
                      <a:r>
                        <a:rPr lang="en-US" sz="2400" b="1" dirty="0"/>
                        <a:t>(</a:t>
                      </a:r>
                      <a:r>
                        <a:rPr lang="en-US" sz="2400" b="1" i="1" dirty="0"/>
                        <a:t>n</a:t>
                      </a:r>
                      <a:r>
                        <a:rPr lang="en-US" sz="2400" b="1" dirty="0"/>
                        <a:t>)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Sets the precision</a:t>
                      </a:r>
                      <a:r>
                        <a:rPr lang="en-US" sz="2400" baseline="0" dirty="0"/>
                        <a:t> of floating-point numbers.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r>
                        <a:rPr lang="en-US" sz="2400" b="1" dirty="0"/>
                        <a:t>left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Causes subsequent output to be left justified.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r>
                        <a:rPr lang="en-US" sz="2400" b="1" dirty="0"/>
                        <a:t>right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Causes subsequent output to be right justified.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897091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1447800"/>
            <a:ext cx="8534400" cy="480131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//copy 10 numbers between files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71463"/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("input.txt",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::in); // open the files</a:t>
            </a:r>
          </a:p>
          <a:p>
            <a:pPr marL="271463"/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outfile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("output.txt",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::out);</a:t>
            </a:r>
          </a:p>
          <a:p>
            <a:pPr marL="271463"/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271463"/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71463"/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10;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 marL="622300"/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&gt;&gt;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   // use the files</a:t>
            </a:r>
          </a:p>
          <a:p>
            <a:pPr marL="622300"/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outfile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71463"/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infile.close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      // close the files</a:t>
            </a:r>
          </a:p>
          <a:p>
            <a:pPr marL="271463"/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outfile.close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26458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9pPr>
          </a:lstStyle>
          <a:p>
            <a:r>
              <a:rPr lang="en-US" dirty="0"/>
              <a:t>Example 1: File Operations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092214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r="27000" b="6038"/>
          <a:stretch/>
        </p:blipFill>
        <p:spPr bwMode="auto">
          <a:xfrm>
            <a:off x="76200" y="1295400"/>
            <a:ext cx="55626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26458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9pPr>
          </a:lstStyle>
          <a:p>
            <a:r>
              <a:rPr lang="en-US" dirty="0"/>
              <a:t>Example 2: File Operations</a:t>
            </a:r>
            <a:endParaRPr lang="en-GB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r="43958"/>
          <a:stretch/>
        </p:blipFill>
        <p:spPr bwMode="auto">
          <a:xfrm>
            <a:off x="5542503" y="1295400"/>
            <a:ext cx="3489290" cy="411511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8181637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26458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9pPr>
          </a:lstStyle>
          <a:p>
            <a:r>
              <a:rPr lang="en-US" dirty="0"/>
              <a:t>Example 3: File Operations</a:t>
            </a:r>
            <a:endParaRPr lang="en-GB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95400"/>
            <a:ext cx="6019800" cy="3064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b="39204"/>
          <a:stretch/>
        </p:blipFill>
        <p:spPr bwMode="auto">
          <a:xfrm>
            <a:off x="0" y="4114800"/>
            <a:ext cx="5715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4" cstate="print"/>
          <a:srcRect r="50495"/>
          <a:stretch/>
        </p:blipFill>
        <p:spPr bwMode="auto">
          <a:xfrm>
            <a:off x="5763427" y="3864167"/>
            <a:ext cx="3365500" cy="2113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3" name="Group 12"/>
          <p:cNvGrpSpPr/>
          <p:nvPr/>
        </p:nvGrpSpPr>
        <p:grpSpPr>
          <a:xfrm>
            <a:off x="3933472" y="2179968"/>
            <a:ext cx="5195455" cy="1694247"/>
            <a:chOff x="3567545" y="2169920"/>
            <a:chExt cx="5195455" cy="1694247"/>
          </a:xfrm>
        </p:grpSpPr>
        <p:pic>
          <p:nvPicPr>
            <p:cNvPr id="11" name="Picture 4"/>
            <p:cNvPicPr>
              <a:picLocks noChangeAspect="1" noChangeArrowheads="1"/>
            </p:cNvPicPr>
            <p:nvPr/>
          </p:nvPicPr>
          <p:blipFill rotWithShape="1">
            <a:blip r:embed="rId5" cstate="print"/>
            <a:srcRect t="-1472" r="42281" b="1472"/>
            <a:stretch/>
          </p:blipFill>
          <p:spPr bwMode="auto">
            <a:xfrm>
              <a:off x="3567545" y="2169920"/>
              <a:ext cx="2494503" cy="356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t="60572"/>
            <a:stretch/>
          </p:blipFill>
          <p:spPr bwMode="auto">
            <a:xfrm>
              <a:off x="3567545" y="2516410"/>
              <a:ext cx="5195455" cy="13477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64773904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1196400"/>
            <a:ext cx="8839200" cy="5509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</a:p>
          <a:p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	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input("inputfile.txt");    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[80];    	</a:t>
            </a:r>
          </a:p>
          <a:p>
            <a:pPr marL="361950">
              <a:tabLst>
                <a:tab pos="361950" algn="l"/>
              </a:tabLst>
            </a:pPr>
            <a:endParaRPr lang="en-GB" sz="16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(!input)	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		</a:t>
            </a:r>
          </a:p>
          <a:p>
            <a:pPr marL="361950">
              <a:tabLst>
                <a:tab pos="712788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"While opening a file an error is encountered"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361950">
              <a:tabLst>
                <a:tab pos="712788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return 0;	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	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       </a:t>
            </a:r>
          </a:p>
          <a:p>
            <a:pPr marL="361950">
              <a:tabLst>
                <a:tab pos="712788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"File is successfully opened"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   while(!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input.eof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())    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		</a:t>
            </a:r>
          </a:p>
          <a:p>
            <a:pPr marL="361950">
              <a:tabLst>
                <a:tab pos="712788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input.getline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80);		</a:t>
            </a:r>
          </a:p>
          <a:p>
            <a:pPr marL="361950">
              <a:tabLst>
                <a:tab pos="712788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	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		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input.close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    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0;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File Operations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692319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1290221"/>
            <a:ext cx="8839200" cy="526297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 ()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	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	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("input.txt"); // open the input file	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ofstream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out("output.txt"); // open the output file		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(!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inp.is_open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())  // check for successful opening	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		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"Input file could not be opened! Terminating!\n;	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return 0;	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	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(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&gt;&gt;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		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out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 2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inp.close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	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out.close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	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"Done!"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		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0;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File Operations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0351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Formatting Output: </a:t>
            </a:r>
            <a:r>
              <a:rPr lang="en-GB" dirty="0" err="1"/>
              <a:t>setw</a:t>
            </a:r>
            <a:r>
              <a:rPr lang="en-GB" dirty="0"/>
              <a:t>()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Used to </a:t>
            </a:r>
            <a:r>
              <a:rPr lang="en-US" dirty="0" err="1"/>
              <a:t>ouput</a:t>
            </a:r>
            <a:r>
              <a:rPr lang="en-US" dirty="0"/>
              <a:t> the value of an expression in a </a:t>
            </a:r>
            <a:r>
              <a:rPr lang="en-US" b="1" u="sng" dirty="0"/>
              <a:t>specific number of columns</a:t>
            </a:r>
            <a:endParaRPr lang="en-GB" b="1" u="sng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b="1" dirty="0" err="1"/>
              <a:t>setw</a:t>
            </a:r>
            <a:r>
              <a:rPr lang="en-US" b="1" dirty="0"/>
              <a:t>(x)</a:t>
            </a:r>
            <a:r>
              <a:rPr lang="en-US" dirty="0"/>
              <a:t> - outputs the value of the next expression in x columns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3505200"/>
            <a:ext cx="8229600" cy="1524000"/>
          </a:xfrm>
        </p:spPr>
        <p:txBody>
          <a:bodyPr/>
          <a:lstStyle/>
          <a:p>
            <a:r>
              <a:rPr lang="en-GB" dirty="0"/>
              <a:t>The output is </a:t>
            </a:r>
            <a:r>
              <a:rPr lang="en-GB" b="1" u="sng" dirty="0"/>
              <a:t>right-justified</a:t>
            </a:r>
          </a:p>
          <a:p>
            <a:pPr lvl="1" defTabSz="917575"/>
            <a:r>
              <a:rPr lang="en-US" dirty="0"/>
              <a:t>Example: if you specify the number of columns to be 8 and the output requires only 4 columns, then the first four columns are left blank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55645" y="5105400"/>
            <a:ext cx="8229600" cy="1295400"/>
          </a:xfrm>
        </p:spPr>
        <p:txBody>
          <a:bodyPr/>
          <a:lstStyle/>
          <a:p>
            <a:r>
              <a:rPr lang="en-US" dirty="0"/>
              <a:t>If the number of </a:t>
            </a:r>
            <a:r>
              <a:rPr lang="en-US" b="1" u="sng" dirty="0"/>
              <a:t>columns specified is less than</a:t>
            </a:r>
            <a:r>
              <a:rPr lang="en-US" dirty="0"/>
              <a:t> the number of </a:t>
            </a:r>
            <a:r>
              <a:rPr lang="en-US" b="1" u="sng" dirty="0"/>
              <a:t>columns required</a:t>
            </a:r>
            <a:r>
              <a:rPr lang="en-US" dirty="0"/>
              <a:t> by the output, the output </a:t>
            </a:r>
            <a:r>
              <a:rPr lang="en-US" b="1" u="sng" dirty="0"/>
              <a:t>automatically expands</a:t>
            </a:r>
            <a:r>
              <a:rPr lang="en-US" dirty="0"/>
              <a:t> to the required number of columns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0925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1: </a:t>
            </a:r>
            <a:r>
              <a:rPr lang="en-GB" dirty="0" err="1"/>
              <a:t>setw</a:t>
            </a:r>
            <a:r>
              <a:rPr lang="en-GB" dirty="0"/>
              <a:t>()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r="35653"/>
          <a:stretch/>
        </p:blipFill>
        <p:spPr bwMode="auto">
          <a:xfrm>
            <a:off x="-1" y="1600201"/>
            <a:ext cx="4500000" cy="4440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r="27759"/>
          <a:stretch/>
        </p:blipFill>
        <p:spPr bwMode="auto">
          <a:xfrm>
            <a:off x="4644000" y="1577593"/>
            <a:ext cx="4500000" cy="2392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97211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2: </a:t>
            </a:r>
            <a:r>
              <a:rPr lang="en-GB" dirty="0" err="1"/>
              <a:t>setw</a:t>
            </a:r>
            <a:r>
              <a:rPr lang="en-GB" dirty="0"/>
              <a:t>()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600200"/>
            <a:ext cx="8077200" cy="4801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"*" &lt;&lt; -17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(6) &lt;&lt; -17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"*" &lt;&lt; "Hi there!"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(20) &lt;&lt; "Hi there!"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(3) &lt;&lt; "Hi there!"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 0;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0" y="1600200"/>
            <a:ext cx="3935604" cy="21236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anose="02070309020205020404" pitchFamily="49" charset="0"/>
              </a:rPr>
              <a:t>Output:</a:t>
            </a:r>
            <a:endParaRPr lang="en-GB" sz="2400" b="1" dirty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*-17*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  -17*</a:t>
            </a:r>
          </a:p>
          <a:p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*Hi there!*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          Hi there!*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*Hi there!*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620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1: left and right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" y="1371600"/>
            <a:ext cx="8991600" cy="50783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  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 = 15;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y = 7634;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left;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(5) &lt;&lt; x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(7) &lt;&lt; y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(8) &lt;&lt; "Warm" 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right;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(5) &lt;&lt; x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(7) &lt;&lt; y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(8) &lt;&lt; "Warm" 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 0;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0" y="1600200"/>
            <a:ext cx="3935604" cy="101566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anose="02070309020205020404" pitchFamily="49" charset="0"/>
              </a:rPr>
              <a:t>Output:</a:t>
            </a:r>
            <a:endParaRPr lang="en-GB" sz="2400" b="1" dirty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   7634   Warm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15   7634    Warm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757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2: left and right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219200"/>
            <a:ext cx="8077200" cy="535531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"*" &lt;&lt; -17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(6) &lt;&lt; -17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left;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(6) &lt;&lt; -17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"*" &lt;&lt; "Hi there!"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(20) &lt;&lt; "Hi there!"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right;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(20) &lt;&lt; "Hi there!"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 0;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1219200"/>
            <a:ext cx="3200400" cy="240065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anose="02070309020205020404" pitchFamily="49" charset="0"/>
              </a:rPr>
              <a:t>Output:</a:t>
            </a:r>
            <a:endParaRPr lang="en-GB" sz="2400" b="1" dirty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*-17*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  -17*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*-17   *</a:t>
            </a:r>
          </a:p>
          <a:p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*Hi there!*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*Hi there!           *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          Hi there!*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00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7132</TotalTime>
  <Words>3090</Words>
  <Application>Microsoft Macintosh PowerPoint</Application>
  <PresentationFormat>On-screen Show (4:3)</PresentationFormat>
  <Paragraphs>590</Paragraphs>
  <Slides>44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1" baseType="lpstr">
      <vt:lpstr>Arial</vt:lpstr>
      <vt:lpstr>Calibri</vt:lpstr>
      <vt:lpstr>Courier New</vt:lpstr>
      <vt:lpstr>Wingdings</vt:lpstr>
      <vt:lpstr>Wingdings 2</vt:lpstr>
      <vt:lpstr>1_Office Theme</vt:lpstr>
      <vt:lpstr>Visio</vt:lpstr>
      <vt:lpstr>06: INPUT AND OUTPUT</vt:lpstr>
      <vt:lpstr>Formatting Output</vt:lpstr>
      <vt:lpstr>Introduction to Output Formatting</vt:lpstr>
      <vt:lpstr>Stream Manipulators</vt:lpstr>
      <vt:lpstr>Formatting Output: setw()</vt:lpstr>
      <vt:lpstr>Example 1: setw()</vt:lpstr>
      <vt:lpstr>Example 2: setw()</vt:lpstr>
      <vt:lpstr>Example 1: left and right</vt:lpstr>
      <vt:lpstr>Example 2: left and right</vt:lpstr>
      <vt:lpstr>Example 1: fixed</vt:lpstr>
      <vt:lpstr>Example 2: fixed</vt:lpstr>
      <vt:lpstr>Example 1: showpoint</vt:lpstr>
      <vt:lpstr>Example 2: showpoint</vt:lpstr>
      <vt:lpstr>Example: fixed and showpoint</vt:lpstr>
      <vt:lpstr>setprecision() Manipulator</vt:lpstr>
      <vt:lpstr>Example 1: setprecision()</vt:lpstr>
      <vt:lpstr>Example 2: setprecision()</vt:lpstr>
      <vt:lpstr>In-Class Exercise</vt:lpstr>
      <vt:lpstr>Formatted Input</vt:lpstr>
      <vt:lpstr>Introduction to Input Formatting</vt:lpstr>
      <vt:lpstr>Example: Input Formatting</vt:lpstr>
      <vt:lpstr>Example: Problem using cin</vt:lpstr>
      <vt:lpstr>Input Formatting: getline()</vt:lpstr>
      <vt:lpstr>Example 1: getline()</vt:lpstr>
      <vt:lpstr>Example 2: getline()</vt:lpstr>
      <vt:lpstr>In-Class Exercise</vt:lpstr>
      <vt:lpstr>Input Formatting: get()</vt:lpstr>
      <vt:lpstr>In-Class Exercise</vt:lpstr>
      <vt:lpstr>Input Formatting: ignore()</vt:lpstr>
      <vt:lpstr>In-Class Exercise</vt:lpstr>
      <vt:lpstr>Introduction to Files</vt:lpstr>
      <vt:lpstr>File Input and Output</vt:lpstr>
      <vt:lpstr>File Operations</vt:lpstr>
      <vt:lpstr>File Operations (cont.)</vt:lpstr>
      <vt:lpstr>Opening Files</vt:lpstr>
      <vt:lpstr>Opening Files (cont.)</vt:lpstr>
      <vt:lpstr>Opening Files (cont.)</vt:lpstr>
      <vt:lpstr>Using Files</vt:lpstr>
      <vt:lpstr>Closing Files</vt:lpstr>
      <vt:lpstr>PowerPoint Presentation</vt:lpstr>
      <vt:lpstr>PowerPoint Presentation</vt:lpstr>
      <vt:lpstr>PowerPoint Presentation</vt:lpstr>
      <vt:lpstr>Example 4: File Operations</vt:lpstr>
      <vt:lpstr>Example 5: File Operations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Microsoft Office User</cp:lastModifiedBy>
  <cp:revision>97</cp:revision>
  <dcterms:created xsi:type="dcterms:W3CDTF">2014-02-24T04:16:52Z</dcterms:created>
  <dcterms:modified xsi:type="dcterms:W3CDTF">2018-11-30T10:30:10Z</dcterms:modified>
</cp:coreProperties>
</file>