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3.svg" ContentType="image/svg+xml"/>
  <Override PartName="/ppt/media/image5.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8288000" cy="10287000"/>
  <p:notesSz cx="6858000" cy="9144000"/>
  <p:embeddedFontLst>
    <p:embeddedFont>
      <p:font typeface="Calibri" panose="020F050202020403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jpeg"/><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7490993" y="8117577"/>
            <a:ext cx="5247073" cy="2196885"/>
            <a:chOff x="0" y="0"/>
            <a:chExt cx="805490" cy="337249"/>
          </a:xfrm>
        </p:grpSpPr>
        <p:sp>
          <p:nvSpPr>
            <p:cNvPr id="3" name="Freeform 3"/>
            <p:cNvSpPr/>
            <p:nvPr/>
          </p:nvSpPr>
          <p:spPr>
            <a:xfrm>
              <a:off x="0" y="0"/>
              <a:ext cx="805490" cy="337249"/>
            </a:xfrm>
            <a:custGeom>
              <a:avLst/>
              <a:gdLst/>
              <a:ahLst/>
              <a:cxnLst/>
              <a:rect l="l" t="t" r="r" b="b"/>
              <a:pathLst>
                <a:path w="805490" h="337249">
                  <a:moveTo>
                    <a:pt x="203200" y="0"/>
                  </a:moveTo>
                  <a:lnTo>
                    <a:pt x="805490" y="0"/>
                  </a:lnTo>
                  <a:lnTo>
                    <a:pt x="602290" y="337249"/>
                  </a:lnTo>
                  <a:lnTo>
                    <a:pt x="0" y="337249"/>
                  </a:lnTo>
                  <a:lnTo>
                    <a:pt x="203200" y="0"/>
                  </a:lnTo>
                  <a:close/>
                </a:path>
              </a:pathLst>
            </a:custGeom>
            <a:solidFill>
              <a:srgbClr val="153F60"/>
            </a:solidFill>
          </p:spPr>
        </p:sp>
        <p:sp>
          <p:nvSpPr>
            <p:cNvPr id="4" name="TextBox 4"/>
            <p:cNvSpPr txBox="1"/>
            <p:nvPr/>
          </p:nvSpPr>
          <p:spPr>
            <a:xfrm>
              <a:off x="101600" y="-57150"/>
              <a:ext cx="602290" cy="394399"/>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483206" y="8117577"/>
            <a:ext cx="10307137" cy="1388754"/>
            <a:chOff x="0" y="0"/>
            <a:chExt cx="2503012" cy="337249"/>
          </a:xfrm>
        </p:grpSpPr>
        <p:sp>
          <p:nvSpPr>
            <p:cNvPr id="6" name="Freeform 6"/>
            <p:cNvSpPr/>
            <p:nvPr/>
          </p:nvSpPr>
          <p:spPr>
            <a:xfrm>
              <a:off x="0" y="0"/>
              <a:ext cx="2503012" cy="337249"/>
            </a:xfrm>
            <a:custGeom>
              <a:avLst/>
              <a:gdLst/>
              <a:ahLst/>
              <a:cxnLst/>
              <a:rect l="l" t="t" r="r" b="b"/>
              <a:pathLst>
                <a:path w="2503012" h="337249">
                  <a:moveTo>
                    <a:pt x="203200" y="0"/>
                  </a:moveTo>
                  <a:lnTo>
                    <a:pt x="2503012" y="0"/>
                  </a:lnTo>
                  <a:lnTo>
                    <a:pt x="2299812" y="337249"/>
                  </a:lnTo>
                  <a:lnTo>
                    <a:pt x="0" y="337249"/>
                  </a:lnTo>
                  <a:lnTo>
                    <a:pt x="203200" y="0"/>
                  </a:lnTo>
                  <a:close/>
                </a:path>
              </a:pathLst>
            </a:custGeom>
            <a:solidFill>
              <a:srgbClr val="B9CEDB"/>
            </a:solidFill>
          </p:spPr>
        </p:sp>
        <p:sp>
          <p:nvSpPr>
            <p:cNvPr id="7" name="TextBox 7"/>
            <p:cNvSpPr txBox="1"/>
            <p:nvPr/>
          </p:nvSpPr>
          <p:spPr>
            <a:xfrm>
              <a:off x="101600" y="-57150"/>
              <a:ext cx="2299812" cy="394399"/>
            </a:xfrm>
            <a:prstGeom prst="rect">
              <a:avLst/>
            </a:prstGeom>
          </p:spPr>
          <p:txBody>
            <a:bodyPr lIns="50800" tIns="50800" rIns="50800" bIns="50800" rtlCol="0" anchor="ctr"/>
            <a:lstStyle/>
            <a:p>
              <a:pPr algn="ctr">
                <a:lnSpc>
                  <a:spcPts val="2660"/>
                </a:lnSpc>
              </a:pPr>
            </a:p>
          </p:txBody>
        </p:sp>
      </p:grpSp>
      <p:grpSp>
        <p:nvGrpSpPr>
          <p:cNvPr id="8" name="Group 8"/>
          <p:cNvGrpSpPr/>
          <p:nvPr/>
        </p:nvGrpSpPr>
        <p:grpSpPr>
          <a:xfrm rot="0">
            <a:off x="11185823" y="-724431"/>
            <a:ext cx="18786903" cy="11735861"/>
            <a:chOff x="0" y="0"/>
            <a:chExt cx="510476" cy="318886"/>
          </a:xfrm>
        </p:grpSpPr>
        <p:sp>
          <p:nvSpPr>
            <p:cNvPr id="9" name="Freeform 9"/>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153F60"/>
            </a:solidFill>
            <a:ln w="742950" cap="sq">
              <a:solidFill>
                <a:srgbClr val="B9CEDB"/>
              </a:solidFill>
              <a:prstDash val="solid"/>
              <a:miter/>
            </a:ln>
          </p:spPr>
        </p:sp>
        <p:sp>
          <p:nvSpPr>
            <p:cNvPr id="10" name="TextBox 10"/>
            <p:cNvSpPr txBox="1"/>
            <p:nvPr/>
          </p:nvSpPr>
          <p:spPr>
            <a:xfrm>
              <a:off x="88900" y="-57150"/>
              <a:ext cx="332676" cy="376036"/>
            </a:xfrm>
            <a:prstGeom prst="rect">
              <a:avLst/>
            </a:prstGeom>
          </p:spPr>
          <p:txBody>
            <a:bodyPr lIns="50800" tIns="50800" rIns="50800" bIns="50800" rtlCol="0" anchor="ctr"/>
            <a:lstStyle/>
            <a:p>
              <a:pPr algn="ctr">
                <a:lnSpc>
                  <a:spcPts val="2660"/>
                </a:lnSpc>
              </a:pPr>
            </a:p>
          </p:txBody>
        </p:sp>
      </p:grpSp>
      <p:grpSp>
        <p:nvGrpSpPr>
          <p:cNvPr id="11" name="Group 11"/>
          <p:cNvGrpSpPr/>
          <p:nvPr/>
        </p:nvGrpSpPr>
        <p:grpSpPr>
          <a:xfrm rot="0">
            <a:off x="9290761" y="1000125"/>
            <a:ext cx="8229600" cy="82296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14" name="Group 14"/>
          <p:cNvGrpSpPr>
            <a:grpSpLocks noChangeAspect="1"/>
          </p:cNvGrpSpPr>
          <p:nvPr/>
        </p:nvGrpSpPr>
        <p:grpSpPr>
          <a:xfrm rot="0">
            <a:off x="9611084" y="1320261"/>
            <a:ext cx="7589359" cy="7589328"/>
            <a:chOff x="0" y="0"/>
            <a:chExt cx="6350000" cy="6349975"/>
          </a:xfrm>
        </p:grpSpPr>
        <p:sp>
          <p:nvSpPr>
            <p:cNvPr id="15" name="Freeform 1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l="-55001" r="-25046" b="-19957"/>
              </a:stretch>
            </a:blipFill>
          </p:spPr>
        </p:sp>
      </p:grpSp>
      <p:grpSp>
        <p:nvGrpSpPr>
          <p:cNvPr id="16" name="Group 16"/>
          <p:cNvGrpSpPr/>
          <p:nvPr/>
        </p:nvGrpSpPr>
        <p:grpSpPr>
          <a:xfrm rot="0">
            <a:off x="1017799" y="1028700"/>
            <a:ext cx="905097" cy="90509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3F60"/>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19" name="Group 19"/>
          <p:cNvGrpSpPr/>
          <p:nvPr/>
        </p:nvGrpSpPr>
        <p:grpSpPr>
          <a:xfrm rot="0">
            <a:off x="2516210" y="-676806"/>
            <a:ext cx="9133900" cy="1162581"/>
            <a:chOff x="0" y="0"/>
            <a:chExt cx="2405636" cy="306194"/>
          </a:xfrm>
        </p:grpSpPr>
        <p:sp>
          <p:nvSpPr>
            <p:cNvPr id="20" name="Freeform 20"/>
            <p:cNvSpPr/>
            <p:nvPr/>
          </p:nvSpPr>
          <p:spPr>
            <a:xfrm>
              <a:off x="0" y="0"/>
              <a:ext cx="2405636" cy="306194"/>
            </a:xfrm>
            <a:custGeom>
              <a:avLst/>
              <a:gdLst/>
              <a:ahLst/>
              <a:cxnLst/>
              <a:rect l="l" t="t" r="r" b="b"/>
              <a:pathLst>
                <a:path w="2405636" h="306194">
                  <a:moveTo>
                    <a:pt x="2202436" y="0"/>
                  </a:moveTo>
                  <a:lnTo>
                    <a:pt x="0" y="0"/>
                  </a:lnTo>
                  <a:lnTo>
                    <a:pt x="203200" y="306194"/>
                  </a:lnTo>
                  <a:lnTo>
                    <a:pt x="2405636" y="306194"/>
                  </a:lnTo>
                  <a:lnTo>
                    <a:pt x="2202436" y="0"/>
                  </a:lnTo>
                  <a:close/>
                </a:path>
              </a:pathLst>
            </a:custGeom>
            <a:solidFill>
              <a:srgbClr val="153F60"/>
            </a:solidFill>
          </p:spPr>
        </p:sp>
        <p:sp>
          <p:nvSpPr>
            <p:cNvPr id="21" name="TextBox 21"/>
            <p:cNvSpPr txBox="1"/>
            <p:nvPr/>
          </p:nvSpPr>
          <p:spPr>
            <a:xfrm>
              <a:off x="101600" y="-57150"/>
              <a:ext cx="2202436" cy="363344"/>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rot="0">
            <a:off x="-5814014" y="-676806"/>
            <a:ext cx="9133900" cy="1162581"/>
            <a:chOff x="0" y="0"/>
            <a:chExt cx="2405636" cy="306194"/>
          </a:xfrm>
        </p:grpSpPr>
        <p:sp>
          <p:nvSpPr>
            <p:cNvPr id="23" name="Freeform 23"/>
            <p:cNvSpPr/>
            <p:nvPr/>
          </p:nvSpPr>
          <p:spPr>
            <a:xfrm>
              <a:off x="0" y="0"/>
              <a:ext cx="2405636" cy="306194"/>
            </a:xfrm>
            <a:custGeom>
              <a:avLst/>
              <a:gdLst/>
              <a:ahLst/>
              <a:cxnLst/>
              <a:rect l="l" t="t" r="r" b="b"/>
              <a:pathLst>
                <a:path w="2405636" h="306194">
                  <a:moveTo>
                    <a:pt x="2202436" y="0"/>
                  </a:moveTo>
                  <a:lnTo>
                    <a:pt x="0" y="0"/>
                  </a:lnTo>
                  <a:lnTo>
                    <a:pt x="203200" y="306194"/>
                  </a:lnTo>
                  <a:lnTo>
                    <a:pt x="2405636" y="306194"/>
                  </a:lnTo>
                  <a:lnTo>
                    <a:pt x="2202436" y="0"/>
                  </a:lnTo>
                  <a:close/>
                </a:path>
              </a:pathLst>
            </a:custGeom>
            <a:solidFill>
              <a:srgbClr val="B9CEDB"/>
            </a:solidFill>
          </p:spPr>
        </p:sp>
        <p:sp>
          <p:nvSpPr>
            <p:cNvPr id="24" name="TextBox 24"/>
            <p:cNvSpPr txBox="1"/>
            <p:nvPr/>
          </p:nvSpPr>
          <p:spPr>
            <a:xfrm>
              <a:off x="101600" y="-57150"/>
              <a:ext cx="2202436" cy="363344"/>
            </a:xfrm>
            <a:prstGeom prst="rect">
              <a:avLst/>
            </a:prstGeom>
          </p:spPr>
          <p:txBody>
            <a:bodyPr lIns="50800" tIns="50800" rIns="50800" bIns="50800" rtlCol="0" anchor="ctr"/>
            <a:lstStyle/>
            <a:p>
              <a:pPr algn="ctr">
                <a:lnSpc>
                  <a:spcPts val="2660"/>
                </a:lnSpc>
              </a:pPr>
            </a:p>
          </p:txBody>
        </p:sp>
      </p:grpSp>
      <p:sp>
        <p:nvSpPr>
          <p:cNvPr id="25" name="Freeform 25"/>
          <p:cNvSpPr/>
          <p:nvPr/>
        </p:nvSpPr>
        <p:spPr>
          <a:xfrm>
            <a:off x="1232899" y="1148632"/>
            <a:ext cx="474899" cy="627965"/>
          </a:xfrm>
          <a:custGeom>
            <a:avLst/>
            <a:gdLst/>
            <a:ahLst/>
            <a:cxnLst/>
            <a:rect l="l" t="t" r="r" b="b"/>
            <a:pathLst>
              <a:path w="474899" h="627965">
                <a:moveTo>
                  <a:pt x="0" y="0"/>
                </a:moveTo>
                <a:lnTo>
                  <a:pt x="474898" y="0"/>
                </a:lnTo>
                <a:lnTo>
                  <a:pt x="474898" y="627965"/>
                </a:lnTo>
                <a:lnTo>
                  <a:pt x="0" y="6279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6" name="Group 26"/>
          <p:cNvGrpSpPr/>
          <p:nvPr/>
        </p:nvGrpSpPr>
        <p:grpSpPr>
          <a:xfrm rot="0">
            <a:off x="8884247" y="1028700"/>
            <a:ext cx="905097" cy="90509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29" name="Group 29"/>
          <p:cNvGrpSpPr/>
          <p:nvPr/>
        </p:nvGrpSpPr>
        <p:grpSpPr>
          <a:xfrm rot="0">
            <a:off x="8498655" y="1028700"/>
            <a:ext cx="905097" cy="905097"/>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3F60"/>
            </a:solidFill>
          </p:spPr>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sp>
        <p:nvSpPr>
          <p:cNvPr id="32" name="Freeform 32"/>
          <p:cNvSpPr/>
          <p:nvPr/>
        </p:nvSpPr>
        <p:spPr>
          <a:xfrm>
            <a:off x="1077464" y="8395432"/>
            <a:ext cx="785767" cy="785767"/>
          </a:xfrm>
          <a:custGeom>
            <a:avLst/>
            <a:gdLst/>
            <a:ahLst/>
            <a:cxnLst/>
            <a:rect l="l" t="t" r="r" b="b"/>
            <a:pathLst>
              <a:path w="785767" h="785767">
                <a:moveTo>
                  <a:pt x="0" y="0"/>
                </a:moveTo>
                <a:lnTo>
                  <a:pt x="785767" y="0"/>
                </a:lnTo>
                <a:lnTo>
                  <a:pt x="785767" y="785767"/>
                </a:lnTo>
                <a:lnTo>
                  <a:pt x="0" y="7857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3" name="TextBox 33"/>
          <p:cNvSpPr txBox="1"/>
          <p:nvPr/>
        </p:nvSpPr>
        <p:spPr>
          <a:xfrm>
            <a:off x="929991" y="2992866"/>
            <a:ext cx="8214009" cy="2673350"/>
          </a:xfrm>
          <a:prstGeom prst="rect">
            <a:avLst/>
          </a:prstGeom>
        </p:spPr>
        <p:txBody>
          <a:bodyPr lIns="0" tIns="0" rIns="0" bIns="0" rtlCol="0" anchor="t">
            <a:spAutoFit/>
          </a:bodyPr>
          <a:lstStyle/>
          <a:p>
            <a:pPr algn="l">
              <a:lnSpc>
                <a:spcPts val="7000"/>
              </a:lnSpc>
            </a:pPr>
            <a:r>
              <a:rPr lang="en-US" sz="5000">
                <a:solidFill>
                  <a:srgbClr val="000000"/>
                </a:solidFill>
                <a:latin typeface="Poppins Semi-Bold" panose="00000700000000000000"/>
                <a:ea typeface="Poppins Semi-Bold" panose="00000700000000000000"/>
                <a:cs typeface="Poppins Semi-Bold" panose="00000700000000000000"/>
                <a:sym typeface="Poppins Semi-Bold" panose="00000700000000000000"/>
              </a:rPr>
              <a:t>SAGILE PROJECT MANAGEMENT TOOL UI/UX DESIGN</a:t>
            </a:r>
            <a:endParaRPr lang="en-US" sz="5000">
              <a:solidFill>
                <a:srgbClr val="000000"/>
              </a:solidFill>
              <a:latin typeface="Poppins Semi-Bold" panose="00000700000000000000"/>
              <a:ea typeface="Poppins Semi-Bold" panose="00000700000000000000"/>
              <a:cs typeface="Poppins Semi-Bold" panose="00000700000000000000"/>
              <a:sym typeface="Poppins Semi-Bold" panose="00000700000000000000"/>
            </a:endParaRPr>
          </a:p>
        </p:txBody>
      </p:sp>
      <p:sp>
        <p:nvSpPr>
          <p:cNvPr id="34" name="TextBox 34"/>
          <p:cNvSpPr txBox="1"/>
          <p:nvPr/>
        </p:nvSpPr>
        <p:spPr>
          <a:xfrm>
            <a:off x="1036955" y="6086475"/>
            <a:ext cx="8475980" cy="1599565"/>
          </a:xfrm>
          <a:prstGeom prst="rect">
            <a:avLst/>
          </a:prstGeom>
        </p:spPr>
        <p:txBody>
          <a:bodyPr wrap="square" lIns="0" tIns="0" rIns="0" bIns="0" rtlCol="0" anchor="t">
            <a:spAutoFit/>
          </a:bodyPr>
          <a:lstStyle/>
          <a:p>
            <a:pPr algn="just">
              <a:lnSpc>
                <a:spcPts val="2495"/>
              </a:lnSpc>
            </a:pPr>
            <a:r>
              <a:rPr lang="en-US" sz="2170">
                <a:solidFill>
                  <a:srgbClr val="000000"/>
                </a:solidFill>
                <a:latin typeface="Poppins" panose="00000500000000000000"/>
                <a:ea typeface="Poppins" panose="00000500000000000000"/>
                <a:cs typeface="Poppins" panose="00000500000000000000"/>
                <a:sym typeface="Poppins" panose="00000500000000000000"/>
              </a:rPr>
              <a:t>Name              : Amirul Shafiq Bin Amirrullah</a:t>
            </a:r>
            <a:endParaRPr lang="en-US" sz="217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2495"/>
              </a:lnSpc>
            </a:pPr>
            <a:r>
              <a:rPr lang="en-US" sz="2170">
                <a:solidFill>
                  <a:srgbClr val="000000"/>
                </a:solidFill>
                <a:latin typeface="Poppins" panose="00000500000000000000"/>
                <a:ea typeface="Poppins" panose="00000500000000000000"/>
                <a:cs typeface="Poppins" panose="00000500000000000000"/>
                <a:sym typeface="Poppins" panose="00000500000000000000"/>
              </a:rPr>
              <a:t>Matric No         : A20EC0013</a:t>
            </a:r>
            <a:endParaRPr lang="en-US" sz="217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2495"/>
              </a:lnSpc>
            </a:pPr>
            <a:r>
              <a:rPr lang="en-US" sz="2170">
                <a:solidFill>
                  <a:srgbClr val="000000"/>
                </a:solidFill>
                <a:latin typeface="Poppins" panose="00000500000000000000"/>
                <a:ea typeface="Poppins" panose="00000500000000000000"/>
                <a:cs typeface="Poppins" panose="00000500000000000000"/>
                <a:sym typeface="Poppins" panose="00000500000000000000"/>
              </a:rPr>
              <a:t>Supervisor        : Dr Adila Firdaus Binti Arbain</a:t>
            </a:r>
            <a:endParaRPr lang="en-US" sz="217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2495"/>
              </a:lnSpc>
            </a:pPr>
            <a:r>
              <a:rPr lang="en-US" sz="2170">
                <a:solidFill>
                  <a:srgbClr val="000000"/>
                </a:solidFill>
                <a:latin typeface="Poppins" panose="00000500000000000000"/>
                <a:ea typeface="Poppins" panose="00000500000000000000"/>
                <a:cs typeface="Poppins" panose="00000500000000000000"/>
                <a:sym typeface="Poppins" panose="00000500000000000000"/>
              </a:rPr>
              <a:t>Supervisor Email  : adilafirdaus@utm.my</a:t>
            </a:r>
            <a:endParaRPr lang="en-US" sz="217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2495"/>
              </a:lnSpc>
            </a:pPr>
            <a:r>
              <a:rPr lang="en-US" sz="2170">
                <a:solidFill>
                  <a:srgbClr val="000000"/>
                </a:solidFill>
                <a:latin typeface="Poppins" panose="00000500000000000000"/>
                <a:ea typeface="Poppins" panose="00000500000000000000"/>
                <a:cs typeface="Poppins" panose="00000500000000000000"/>
                <a:sym typeface="Poppins" panose="00000500000000000000"/>
              </a:rPr>
              <a:t>Presentation      : PSM2 Presentation</a:t>
            </a:r>
            <a:endParaRPr lang="en-US" sz="2170">
              <a:solidFill>
                <a:srgbClr val="000000"/>
              </a:solidFill>
              <a:latin typeface="Poppins" panose="00000500000000000000"/>
              <a:ea typeface="Poppins" panose="00000500000000000000"/>
              <a:cs typeface="Poppins" panose="00000500000000000000"/>
              <a:sym typeface="Poppins" panose="00000500000000000000"/>
            </a:endParaRPr>
          </a:p>
        </p:txBody>
      </p:sp>
      <p:sp>
        <p:nvSpPr>
          <p:cNvPr id="35" name="TextBox 35"/>
          <p:cNvSpPr txBox="1"/>
          <p:nvPr/>
        </p:nvSpPr>
        <p:spPr>
          <a:xfrm>
            <a:off x="2140842" y="989540"/>
            <a:ext cx="5321414" cy="879475"/>
          </a:xfrm>
          <a:prstGeom prst="rect">
            <a:avLst/>
          </a:prstGeom>
        </p:spPr>
        <p:txBody>
          <a:bodyPr lIns="0" tIns="0" rIns="0" bIns="0" rtlCol="0" anchor="t">
            <a:spAutoFit/>
          </a:bodyPr>
          <a:lstStyle/>
          <a:p>
            <a:pPr algn="l">
              <a:lnSpc>
                <a:spcPts val="3500"/>
              </a:lnSpc>
            </a:pPr>
            <a:r>
              <a:rPr lang="en-US" sz="2500">
                <a:solidFill>
                  <a:srgbClr val="000000"/>
                </a:solidFill>
                <a:latin typeface="Poppins Medium" panose="00000600000000000000"/>
                <a:ea typeface="Poppins Medium" panose="00000600000000000000"/>
                <a:cs typeface="Poppins Medium" panose="00000600000000000000"/>
                <a:sym typeface="Poppins Medium" panose="00000600000000000000"/>
              </a:rPr>
              <a:t>Amirul Shafiq bin Amirrullah</a:t>
            </a:r>
            <a:endParaRPr lang="en-US" sz="2500">
              <a:solidFill>
                <a:srgbClr val="000000"/>
              </a:solidFill>
              <a:latin typeface="Poppins Medium" panose="00000600000000000000"/>
              <a:ea typeface="Poppins Medium" panose="00000600000000000000"/>
              <a:cs typeface="Poppins Medium" panose="00000600000000000000"/>
              <a:sym typeface="Poppins Medium" panose="00000600000000000000"/>
            </a:endParaRPr>
          </a:p>
          <a:p>
            <a:pPr algn="l">
              <a:lnSpc>
                <a:spcPts val="3500"/>
              </a:lnSpc>
            </a:pPr>
            <a:r>
              <a:rPr lang="en-US" sz="2500">
                <a:solidFill>
                  <a:srgbClr val="000000"/>
                </a:solidFill>
                <a:latin typeface="Poppins Medium" panose="00000600000000000000"/>
                <a:ea typeface="Poppins Medium" panose="00000600000000000000"/>
                <a:cs typeface="Poppins Medium" panose="00000600000000000000"/>
                <a:sym typeface="Poppins Medium" panose="00000600000000000000"/>
              </a:rPr>
              <a:t>A20EC0013</a:t>
            </a:r>
            <a:endParaRPr lang="en-US" sz="2500">
              <a:solidFill>
                <a:srgbClr val="000000"/>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6" name="TextBox 36"/>
          <p:cNvSpPr txBox="1"/>
          <p:nvPr/>
        </p:nvSpPr>
        <p:spPr>
          <a:xfrm>
            <a:off x="2169579" y="8462065"/>
            <a:ext cx="5573811" cy="566775"/>
          </a:xfrm>
          <a:prstGeom prst="rect">
            <a:avLst/>
          </a:prstGeom>
        </p:spPr>
        <p:txBody>
          <a:bodyPr lIns="0" tIns="0" rIns="0" bIns="0" rtlCol="0" anchor="t">
            <a:spAutoFit/>
          </a:bodyPr>
          <a:lstStyle/>
          <a:p>
            <a:pPr algn="l">
              <a:lnSpc>
                <a:spcPts val="4460"/>
              </a:lnSpc>
            </a:pPr>
            <a:r>
              <a:rPr lang="en-US" sz="3185">
                <a:solidFill>
                  <a:srgbClr val="000000"/>
                </a:solidFill>
                <a:latin typeface="Poppins Medium" panose="00000600000000000000"/>
                <a:ea typeface="Poppins Medium" panose="00000600000000000000"/>
                <a:cs typeface="Poppins Medium" panose="00000600000000000000"/>
                <a:sym typeface="Poppins Medium" panose="00000600000000000000"/>
              </a:rPr>
              <a:t>Youtube/Google Drive URL</a:t>
            </a:r>
            <a:endParaRPr lang="en-US" sz="3185">
              <a:solidFill>
                <a:srgbClr val="000000"/>
              </a:solidFill>
              <a:latin typeface="Poppins Medium" panose="00000600000000000000"/>
              <a:ea typeface="Poppins Medium" panose="00000600000000000000"/>
              <a:cs typeface="Poppins Medium" panose="00000600000000000000"/>
              <a:sym typeface="Poppins Medium" panose="0000060000000000000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9603009" y="-4244679"/>
            <a:ext cx="26054872" cy="16276039"/>
            <a:chOff x="0" y="0"/>
            <a:chExt cx="510476" cy="318886"/>
          </a:xfrm>
        </p:grpSpPr>
        <p:sp>
          <p:nvSpPr>
            <p:cNvPr id="3" name="Freeform 3"/>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33267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27645" y="1628775"/>
            <a:ext cx="7029450" cy="7029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11315001" y="1916143"/>
            <a:ext cx="6454740" cy="645471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l="-62909" r="-62909"/>
              </a:stretch>
            </a:blipFill>
          </p:spPr>
        </p:sp>
      </p:grpSp>
      <p:grpSp>
        <p:nvGrpSpPr>
          <p:cNvPr id="10" name="Group 10"/>
          <p:cNvGrpSpPr/>
          <p:nvPr/>
        </p:nvGrpSpPr>
        <p:grpSpPr>
          <a:xfrm rot="0">
            <a:off x="3950296" y="-686331"/>
            <a:ext cx="8127004" cy="1162581"/>
            <a:chOff x="0" y="0"/>
            <a:chExt cx="2140446" cy="306194"/>
          </a:xfrm>
        </p:grpSpPr>
        <p:sp>
          <p:nvSpPr>
            <p:cNvPr id="11" name="Freeform 11"/>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12" name="TextBox 12"/>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5391282" y="-686331"/>
            <a:ext cx="10440148" cy="1162581"/>
            <a:chOff x="0" y="0"/>
            <a:chExt cx="2749669" cy="306194"/>
          </a:xfrm>
        </p:grpSpPr>
        <p:sp>
          <p:nvSpPr>
            <p:cNvPr id="14" name="Freeform 14"/>
            <p:cNvSpPr/>
            <p:nvPr/>
          </p:nvSpPr>
          <p:spPr>
            <a:xfrm>
              <a:off x="0" y="0"/>
              <a:ext cx="2749669" cy="306194"/>
            </a:xfrm>
            <a:custGeom>
              <a:avLst/>
              <a:gdLst/>
              <a:ahLst/>
              <a:cxnLst/>
              <a:rect l="l" t="t" r="r" b="b"/>
              <a:pathLst>
                <a:path w="2749669" h="306194">
                  <a:moveTo>
                    <a:pt x="2546469" y="0"/>
                  </a:moveTo>
                  <a:lnTo>
                    <a:pt x="0" y="0"/>
                  </a:lnTo>
                  <a:lnTo>
                    <a:pt x="203200" y="306194"/>
                  </a:lnTo>
                  <a:lnTo>
                    <a:pt x="2749669" y="306194"/>
                  </a:lnTo>
                  <a:lnTo>
                    <a:pt x="2546469" y="0"/>
                  </a:lnTo>
                  <a:close/>
                </a:path>
              </a:pathLst>
            </a:custGeom>
            <a:solidFill>
              <a:srgbClr val="B9CEDB"/>
            </a:solidFill>
          </p:spPr>
        </p:sp>
        <p:sp>
          <p:nvSpPr>
            <p:cNvPr id="15" name="TextBox 15"/>
            <p:cNvSpPr txBox="1"/>
            <p:nvPr/>
          </p:nvSpPr>
          <p:spPr>
            <a:xfrm>
              <a:off x="101600" y="-57150"/>
              <a:ext cx="2546469" cy="363344"/>
            </a:xfrm>
            <a:prstGeom prst="rect">
              <a:avLst/>
            </a:prstGeom>
          </p:spPr>
          <p:txBody>
            <a:bodyPr lIns="50800" tIns="50800" rIns="50800" bIns="50800" rtlCol="0" anchor="ctr"/>
            <a:lstStyle/>
            <a:p>
              <a:pPr algn="ctr">
                <a:lnSpc>
                  <a:spcPts val="2660"/>
                </a:lnSpc>
              </a:pPr>
            </a:p>
          </p:txBody>
        </p:sp>
      </p:grpSp>
      <p:sp>
        <p:nvSpPr>
          <p:cNvPr id="16" name="Freeform 16"/>
          <p:cNvSpPr/>
          <p:nvPr/>
        </p:nvSpPr>
        <p:spPr>
          <a:xfrm>
            <a:off x="1175461" y="4380691"/>
            <a:ext cx="8427547" cy="5245361"/>
          </a:xfrm>
          <a:custGeom>
            <a:avLst/>
            <a:gdLst/>
            <a:ahLst/>
            <a:cxnLst/>
            <a:rect l="l" t="t" r="r" b="b"/>
            <a:pathLst>
              <a:path w="8427547" h="5245361">
                <a:moveTo>
                  <a:pt x="0" y="0"/>
                </a:moveTo>
                <a:lnTo>
                  <a:pt x="8427548" y="0"/>
                </a:lnTo>
                <a:lnTo>
                  <a:pt x="8427548" y="5245361"/>
                </a:lnTo>
                <a:lnTo>
                  <a:pt x="0" y="5245361"/>
                </a:lnTo>
                <a:lnTo>
                  <a:pt x="0" y="0"/>
                </a:lnTo>
                <a:close/>
              </a:path>
            </a:pathLst>
          </a:custGeom>
          <a:blipFill>
            <a:blip r:embed="rId2"/>
            <a:stretch>
              <a:fillRect/>
            </a:stretch>
          </a:blipFill>
        </p:spPr>
      </p:sp>
      <p:sp>
        <p:nvSpPr>
          <p:cNvPr id="17" name="TextBox 17"/>
          <p:cNvSpPr txBox="1"/>
          <p:nvPr/>
        </p:nvSpPr>
        <p:spPr>
          <a:xfrm>
            <a:off x="864979" y="3247216"/>
            <a:ext cx="9395166" cy="1133475"/>
          </a:xfrm>
          <a:prstGeom prst="rect">
            <a:avLst/>
          </a:prstGeom>
        </p:spPr>
        <p:txBody>
          <a:bodyPr lIns="0" tIns="0" rIns="0" bIns="0" rtlCol="0" anchor="t">
            <a:spAutoFit/>
          </a:bodyPr>
          <a:lstStyle/>
          <a:p>
            <a:pPr marL="539750" lvl="1" indent="-269875" algn="just">
              <a:lnSpc>
                <a:spcPts val="3000"/>
              </a:lnSpc>
              <a:buFont typeface="Arial" panose="020B0604020202020204"/>
              <a:buChar char="•"/>
            </a:pPr>
            <a:r>
              <a:rPr lang="en-US" sz="2500">
                <a:solidFill>
                  <a:srgbClr val="000000"/>
                </a:solidFill>
                <a:latin typeface="Poppins" panose="00000500000000000000"/>
                <a:ea typeface="Poppins" panose="00000500000000000000"/>
                <a:cs typeface="Poppins" panose="00000500000000000000"/>
                <a:sym typeface="Poppins" panose="00000500000000000000"/>
              </a:rPr>
              <a:t>Fetches the data of each team member and their contributions to the project</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p>
        </p:txBody>
      </p:sp>
      <p:sp>
        <p:nvSpPr>
          <p:cNvPr id="18" name="TextBox 18"/>
          <p:cNvSpPr txBox="1"/>
          <p:nvPr/>
        </p:nvSpPr>
        <p:spPr>
          <a:xfrm>
            <a:off x="1028700" y="990600"/>
            <a:ext cx="6527636" cy="1238250"/>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Access Control List</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
        <p:nvSpPr>
          <p:cNvPr id="19" name="TextBox 19"/>
          <p:cNvSpPr txBox="1"/>
          <p:nvPr/>
        </p:nvSpPr>
        <p:spPr>
          <a:xfrm>
            <a:off x="1192421" y="2542366"/>
            <a:ext cx="9395166" cy="390525"/>
          </a:xfrm>
          <a:prstGeom prst="rect">
            <a:avLst/>
          </a:prstGeom>
        </p:spPr>
        <p:txBody>
          <a:bodyPr lIns="0" tIns="0" rIns="0" bIns="0" rtlCol="0" anchor="t">
            <a:spAutoFit/>
          </a:bodyPr>
          <a:lstStyle/>
          <a:p>
            <a:pPr algn="just">
              <a:lnSpc>
                <a:spcPts val="3000"/>
              </a:lnSpc>
            </a:pPr>
            <a:r>
              <a:rPr lang="en-US" sz="2500">
                <a:solidFill>
                  <a:srgbClr val="000000"/>
                </a:solidFill>
                <a:latin typeface="Poppins Bold" panose="00000800000000000000"/>
                <a:ea typeface="Poppins Bold" panose="00000800000000000000"/>
                <a:cs typeface="Poppins Bold" panose="00000800000000000000"/>
                <a:sym typeface="Poppins Bold" panose="00000800000000000000"/>
              </a:rPr>
              <a:t>Scripts (Only applicable to admins)</a:t>
            </a:r>
            <a:endParaRPr lang="en-US" sz="25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9603009" y="-4244679"/>
            <a:ext cx="26054872" cy="16276039"/>
            <a:chOff x="0" y="0"/>
            <a:chExt cx="510476" cy="318886"/>
          </a:xfrm>
        </p:grpSpPr>
        <p:sp>
          <p:nvSpPr>
            <p:cNvPr id="3" name="Freeform 3"/>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33267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27645" y="1628775"/>
            <a:ext cx="7029450" cy="7029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11315001" y="1916143"/>
            <a:ext cx="6454740" cy="645471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l="-62909" r="-62909"/>
              </a:stretch>
            </a:blipFill>
          </p:spPr>
        </p:sp>
      </p:grpSp>
      <p:grpSp>
        <p:nvGrpSpPr>
          <p:cNvPr id="10" name="Group 10"/>
          <p:cNvGrpSpPr/>
          <p:nvPr/>
        </p:nvGrpSpPr>
        <p:grpSpPr>
          <a:xfrm rot="0">
            <a:off x="3950296" y="-686331"/>
            <a:ext cx="8127004" cy="1162581"/>
            <a:chOff x="0" y="0"/>
            <a:chExt cx="2140446" cy="306194"/>
          </a:xfrm>
        </p:grpSpPr>
        <p:sp>
          <p:nvSpPr>
            <p:cNvPr id="11" name="Freeform 11"/>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12" name="TextBox 12"/>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5391282" y="-686331"/>
            <a:ext cx="10440148" cy="1162581"/>
            <a:chOff x="0" y="0"/>
            <a:chExt cx="2749669" cy="306194"/>
          </a:xfrm>
        </p:grpSpPr>
        <p:sp>
          <p:nvSpPr>
            <p:cNvPr id="14" name="Freeform 14"/>
            <p:cNvSpPr/>
            <p:nvPr/>
          </p:nvSpPr>
          <p:spPr>
            <a:xfrm>
              <a:off x="0" y="0"/>
              <a:ext cx="2749669" cy="306194"/>
            </a:xfrm>
            <a:custGeom>
              <a:avLst/>
              <a:gdLst/>
              <a:ahLst/>
              <a:cxnLst/>
              <a:rect l="l" t="t" r="r" b="b"/>
              <a:pathLst>
                <a:path w="2749669" h="306194">
                  <a:moveTo>
                    <a:pt x="2546469" y="0"/>
                  </a:moveTo>
                  <a:lnTo>
                    <a:pt x="0" y="0"/>
                  </a:lnTo>
                  <a:lnTo>
                    <a:pt x="203200" y="306194"/>
                  </a:lnTo>
                  <a:lnTo>
                    <a:pt x="2749669" y="306194"/>
                  </a:lnTo>
                  <a:lnTo>
                    <a:pt x="2546469" y="0"/>
                  </a:lnTo>
                  <a:close/>
                </a:path>
              </a:pathLst>
            </a:custGeom>
            <a:solidFill>
              <a:srgbClr val="B9CEDB"/>
            </a:solidFill>
          </p:spPr>
        </p:sp>
        <p:sp>
          <p:nvSpPr>
            <p:cNvPr id="15" name="TextBox 15"/>
            <p:cNvSpPr txBox="1"/>
            <p:nvPr/>
          </p:nvSpPr>
          <p:spPr>
            <a:xfrm>
              <a:off x="101600" y="-57150"/>
              <a:ext cx="2546469" cy="363344"/>
            </a:xfrm>
            <a:prstGeom prst="rect">
              <a:avLst/>
            </a:prstGeom>
          </p:spPr>
          <p:txBody>
            <a:bodyPr lIns="50800" tIns="50800" rIns="50800" bIns="50800" rtlCol="0" anchor="ctr"/>
            <a:lstStyle/>
            <a:p>
              <a:pPr algn="ctr">
                <a:lnSpc>
                  <a:spcPts val="2660"/>
                </a:lnSpc>
              </a:pPr>
            </a:p>
          </p:txBody>
        </p:sp>
      </p:grpSp>
      <p:sp>
        <p:nvSpPr>
          <p:cNvPr id="16" name="Freeform 16"/>
          <p:cNvSpPr/>
          <p:nvPr/>
        </p:nvSpPr>
        <p:spPr>
          <a:xfrm>
            <a:off x="1175461" y="4380691"/>
            <a:ext cx="8427547" cy="5245361"/>
          </a:xfrm>
          <a:custGeom>
            <a:avLst/>
            <a:gdLst/>
            <a:ahLst/>
            <a:cxnLst/>
            <a:rect l="l" t="t" r="r" b="b"/>
            <a:pathLst>
              <a:path w="8427547" h="5245361">
                <a:moveTo>
                  <a:pt x="0" y="0"/>
                </a:moveTo>
                <a:lnTo>
                  <a:pt x="8427548" y="0"/>
                </a:lnTo>
                <a:lnTo>
                  <a:pt x="8427548" y="5245361"/>
                </a:lnTo>
                <a:lnTo>
                  <a:pt x="0" y="5245361"/>
                </a:lnTo>
                <a:lnTo>
                  <a:pt x="0" y="0"/>
                </a:lnTo>
                <a:close/>
              </a:path>
            </a:pathLst>
          </a:custGeom>
          <a:blipFill>
            <a:blip r:embed="rId2"/>
            <a:stretch>
              <a:fillRect/>
            </a:stretch>
          </a:blipFill>
        </p:spPr>
      </p:sp>
      <p:sp>
        <p:nvSpPr>
          <p:cNvPr id="17" name="TextBox 17"/>
          <p:cNvSpPr txBox="1"/>
          <p:nvPr/>
        </p:nvSpPr>
        <p:spPr>
          <a:xfrm>
            <a:off x="864979" y="3247216"/>
            <a:ext cx="9395166" cy="1133475"/>
          </a:xfrm>
          <a:prstGeom prst="rect">
            <a:avLst/>
          </a:prstGeom>
        </p:spPr>
        <p:txBody>
          <a:bodyPr lIns="0" tIns="0" rIns="0" bIns="0" rtlCol="0" anchor="t">
            <a:spAutoFit/>
          </a:bodyPr>
          <a:lstStyle/>
          <a:p>
            <a:pPr marL="539750" lvl="1" indent="-269875" algn="just">
              <a:lnSpc>
                <a:spcPts val="3000"/>
              </a:lnSpc>
              <a:buFont typeface="Arial" panose="020B0604020202020204"/>
              <a:buChar char="•"/>
            </a:pPr>
            <a:r>
              <a:rPr lang="en-US" sz="2500">
                <a:solidFill>
                  <a:srgbClr val="000000"/>
                </a:solidFill>
                <a:latin typeface="Poppins" panose="00000500000000000000"/>
                <a:ea typeface="Poppins" panose="00000500000000000000"/>
                <a:cs typeface="Poppins" panose="00000500000000000000"/>
                <a:sym typeface="Poppins" panose="00000500000000000000"/>
              </a:rPr>
              <a:t>Fetches the data of each team member and their contributions to the project</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p>
        </p:txBody>
      </p:sp>
      <p:sp>
        <p:nvSpPr>
          <p:cNvPr id="18" name="TextBox 18"/>
          <p:cNvSpPr txBox="1"/>
          <p:nvPr/>
        </p:nvSpPr>
        <p:spPr>
          <a:xfrm>
            <a:off x="1028700" y="990600"/>
            <a:ext cx="6527636" cy="1238250"/>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Access Control List</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
        <p:nvSpPr>
          <p:cNvPr id="19" name="TextBox 19"/>
          <p:cNvSpPr txBox="1"/>
          <p:nvPr/>
        </p:nvSpPr>
        <p:spPr>
          <a:xfrm>
            <a:off x="1192421" y="2542366"/>
            <a:ext cx="9395166" cy="390525"/>
          </a:xfrm>
          <a:prstGeom prst="rect">
            <a:avLst/>
          </a:prstGeom>
        </p:spPr>
        <p:txBody>
          <a:bodyPr lIns="0" tIns="0" rIns="0" bIns="0" rtlCol="0" anchor="t">
            <a:spAutoFit/>
          </a:bodyPr>
          <a:lstStyle/>
          <a:p>
            <a:pPr algn="just">
              <a:lnSpc>
                <a:spcPts val="3000"/>
              </a:lnSpc>
            </a:pPr>
            <a:r>
              <a:rPr lang="en-US" sz="2500">
                <a:solidFill>
                  <a:srgbClr val="000000"/>
                </a:solidFill>
                <a:latin typeface="Poppins Bold" panose="00000800000000000000"/>
                <a:ea typeface="Poppins Bold" panose="00000800000000000000"/>
                <a:cs typeface="Poppins Bold" panose="00000800000000000000"/>
                <a:sym typeface="Poppins Bold" panose="00000800000000000000"/>
              </a:rPr>
              <a:t>Scripts (Only applicable to admins)</a:t>
            </a:r>
            <a:endParaRPr lang="en-US" sz="25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9603009" y="-4244679"/>
            <a:ext cx="26054872" cy="16276039"/>
            <a:chOff x="0" y="0"/>
            <a:chExt cx="510476" cy="318886"/>
          </a:xfrm>
        </p:grpSpPr>
        <p:sp>
          <p:nvSpPr>
            <p:cNvPr id="3" name="Freeform 3"/>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33267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27645" y="1628775"/>
            <a:ext cx="7029450" cy="7029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11315001" y="1916143"/>
            <a:ext cx="6454740" cy="645471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l="-62909" r="-62909"/>
              </a:stretch>
            </a:blipFill>
          </p:spPr>
        </p:sp>
      </p:grpSp>
      <p:grpSp>
        <p:nvGrpSpPr>
          <p:cNvPr id="10" name="Group 10"/>
          <p:cNvGrpSpPr/>
          <p:nvPr/>
        </p:nvGrpSpPr>
        <p:grpSpPr>
          <a:xfrm rot="0">
            <a:off x="3950296" y="-686331"/>
            <a:ext cx="8127004" cy="1162581"/>
            <a:chOff x="0" y="0"/>
            <a:chExt cx="2140446" cy="306194"/>
          </a:xfrm>
        </p:grpSpPr>
        <p:sp>
          <p:nvSpPr>
            <p:cNvPr id="11" name="Freeform 11"/>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12" name="TextBox 12"/>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5391282" y="-686331"/>
            <a:ext cx="10440148" cy="1162581"/>
            <a:chOff x="0" y="0"/>
            <a:chExt cx="2749669" cy="306194"/>
          </a:xfrm>
        </p:grpSpPr>
        <p:sp>
          <p:nvSpPr>
            <p:cNvPr id="14" name="Freeform 14"/>
            <p:cNvSpPr/>
            <p:nvPr/>
          </p:nvSpPr>
          <p:spPr>
            <a:xfrm>
              <a:off x="0" y="0"/>
              <a:ext cx="2749669" cy="306194"/>
            </a:xfrm>
            <a:custGeom>
              <a:avLst/>
              <a:gdLst/>
              <a:ahLst/>
              <a:cxnLst/>
              <a:rect l="l" t="t" r="r" b="b"/>
              <a:pathLst>
                <a:path w="2749669" h="306194">
                  <a:moveTo>
                    <a:pt x="2546469" y="0"/>
                  </a:moveTo>
                  <a:lnTo>
                    <a:pt x="0" y="0"/>
                  </a:lnTo>
                  <a:lnTo>
                    <a:pt x="203200" y="306194"/>
                  </a:lnTo>
                  <a:lnTo>
                    <a:pt x="2749669" y="306194"/>
                  </a:lnTo>
                  <a:lnTo>
                    <a:pt x="2546469" y="0"/>
                  </a:lnTo>
                  <a:close/>
                </a:path>
              </a:pathLst>
            </a:custGeom>
            <a:solidFill>
              <a:srgbClr val="B9CEDB"/>
            </a:solidFill>
          </p:spPr>
        </p:sp>
        <p:sp>
          <p:nvSpPr>
            <p:cNvPr id="15" name="TextBox 15"/>
            <p:cNvSpPr txBox="1"/>
            <p:nvPr/>
          </p:nvSpPr>
          <p:spPr>
            <a:xfrm>
              <a:off x="101600" y="-57150"/>
              <a:ext cx="2546469" cy="363344"/>
            </a:xfrm>
            <a:prstGeom prst="rect">
              <a:avLst/>
            </a:prstGeom>
          </p:spPr>
          <p:txBody>
            <a:bodyPr lIns="50800" tIns="50800" rIns="50800" bIns="50800" rtlCol="0" anchor="ctr"/>
            <a:lstStyle/>
            <a:p>
              <a:pPr algn="ctr">
                <a:lnSpc>
                  <a:spcPts val="2660"/>
                </a:lnSpc>
              </a:pPr>
            </a:p>
          </p:txBody>
        </p:sp>
      </p:grpSp>
      <p:sp>
        <p:nvSpPr>
          <p:cNvPr id="16" name="Freeform 16"/>
          <p:cNvSpPr/>
          <p:nvPr/>
        </p:nvSpPr>
        <p:spPr>
          <a:xfrm>
            <a:off x="1175461" y="4544412"/>
            <a:ext cx="8427547" cy="5245361"/>
          </a:xfrm>
          <a:custGeom>
            <a:avLst/>
            <a:gdLst/>
            <a:ahLst/>
            <a:cxnLst/>
            <a:rect l="l" t="t" r="r" b="b"/>
            <a:pathLst>
              <a:path w="8427547" h="5245361">
                <a:moveTo>
                  <a:pt x="0" y="0"/>
                </a:moveTo>
                <a:lnTo>
                  <a:pt x="8427548" y="0"/>
                </a:lnTo>
                <a:lnTo>
                  <a:pt x="8427548" y="5245361"/>
                </a:lnTo>
                <a:lnTo>
                  <a:pt x="0" y="5245361"/>
                </a:lnTo>
                <a:lnTo>
                  <a:pt x="0" y="0"/>
                </a:lnTo>
                <a:close/>
              </a:path>
            </a:pathLst>
          </a:custGeom>
          <a:blipFill>
            <a:blip r:embed="rId2"/>
            <a:stretch>
              <a:fillRect/>
            </a:stretch>
          </a:blipFill>
        </p:spPr>
      </p:sp>
      <p:sp>
        <p:nvSpPr>
          <p:cNvPr id="17" name="TextBox 17"/>
          <p:cNvSpPr txBox="1"/>
          <p:nvPr/>
        </p:nvSpPr>
        <p:spPr>
          <a:xfrm>
            <a:off x="864979" y="3162389"/>
            <a:ext cx="9395166" cy="1133475"/>
          </a:xfrm>
          <a:prstGeom prst="rect">
            <a:avLst/>
          </a:prstGeom>
        </p:spPr>
        <p:txBody>
          <a:bodyPr lIns="0" tIns="0" rIns="0" bIns="0" rtlCol="0" anchor="t">
            <a:spAutoFit/>
          </a:bodyPr>
          <a:lstStyle/>
          <a:p>
            <a:pPr marL="539750" lvl="1" indent="-269875" algn="just">
              <a:lnSpc>
                <a:spcPts val="3000"/>
              </a:lnSpc>
              <a:buFont typeface="Arial" panose="020B0604020202020204"/>
              <a:buChar char="•"/>
            </a:pPr>
            <a:r>
              <a:rPr lang="en-US" sz="2500">
                <a:solidFill>
                  <a:srgbClr val="000000"/>
                </a:solidFill>
                <a:latin typeface="Poppins" panose="00000500000000000000"/>
                <a:ea typeface="Poppins" panose="00000500000000000000"/>
                <a:cs typeface="Poppins" panose="00000500000000000000"/>
                <a:sym typeface="Poppins" panose="00000500000000000000"/>
              </a:rPr>
              <a:t>Handle POST requests of access levels from user, if the user has altered the access levels of the other team members.</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p:txBody>
      </p:sp>
      <p:sp>
        <p:nvSpPr>
          <p:cNvPr id="18" name="TextBox 18"/>
          <p:cNvSpPr txBox="1"/>
          <p:nvPr/>
        </p:nvSpPr>
        <p:spPr>
          <a:xfrm>
            <a:off x="1028700" y="990600"/>
            <a:ext cx="6527636" cy="1238250"/>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Access Control List</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
        <p:nvSpPr>
          <p:cNvPr id="19" name="TextBox 19"/>
          <p:cNvSpPr txBox="1"/>
          <p:nvPr/>
        </p:nvSpPr>
        <p:spPr>
          <a:xfrm>
            <a:off x="1192421" y="2542366"/>
            <a:ext cx="9395166" cy="390525"/>
          </a:xfrm>
          <a:prstGeom prst="rect">
            <a:avLst/>
          </a:prstGeom>
        </p:spPr>
        <p:txBody>
          <a:bodyPr lIns="0" tIns="0" rIns="0" bIns="0" rtlCol="0" anchor="t">
            <a:spAutoFit/>
          </a:bodyPr>
          <a:lstStyle/>
          <a:p>
            <a:pPr algn="just">
              <a:lnSpc>
                <a:spcPts val="3000"/>
              </a:lnSpc>
            </a:pPr>
            <a:r>
              <a:rPr lang="en-US" sz="2500">
                <a:solidFill>
                  <a:srgbClr val="000000"/>
                </a:solidFill>
                <a:latin typeface="Poppins Bold" panose="00000800000000000000"/>
                <a:ea typeface="Poppins Bold" panose="00000800000000000000"/>
                <a:cs typeface="Poppins Bold" panose="00000800000000000000"/>
                <a:sym typeface="Poppins Bold" panose="00000800000000000000"/>
              </a:rPr>
              <a:t>Save button script</a:t>
            </a:r>
            <a:endParaRPr lang="en-US" sz="25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6270176" y="-3128877"/>
            <a:ext cx="25045260" cy="16276039"/>
            <a:chOff x="0" y="0"/>
            <a:chExt cx="490696" cy="318886"/>
          </a:xfrm>
        </p:grpSpPr>
        <p:sp>
          <p:nvSpPr>
            <p:cNvPr id="3" name="Freeform 3"/>
            <p:cNvSpPr/>
            <p:nvPr/>
          </p:nvSpPr>
          <p:spPr>
            <a:xfrm>
              <a:off x="0" y="0"/>
              <a:ext cx="490696" cy="318886"/>
            </a:xfrm>
            <a:custGeom>
              <a:avLst/>
              <a:gdLst/>
              <a:ahLst/>
              <a:cxnLst/>
              <a:rect l="l" t="t" r="r" b="b"/>
              <a:pathLst>
                <a:path w="490696" h="318886">
                  <a:moveTo>
                    <a:pt x="490696" y="0"/>
                  </a:moveTo>
                  <a:lnTo>
                    <a:pt x="0" y="0"/>
                  </a:lnTo>
                  <a:lnTo>
                    <a:pt x="101600" y="159443"/>
                  </a:lnTo>
                  <a:lnTo>
                    <a:pt x="0" y="318886"/>
                  </a:lnTo>
                  <a:lnTo>
                    <a:pt x="490696" y="318886"/>
                  </a:lnTo>
                  <a:lnTo>
                    <a:pt x="389096" y="159443"/>
                  </a:lnTo>
                  <a:lnTo>
                    <a:pt x="490696" y="0"/>
                  </a:lnTo>
                  <a:close/>
                </a:path>
              </a:pathLst>
            </a:custGeom>
            <a:solidFill>
              <a:srgbClr val="153F60"/>
            </a:solidFill>
            <a:ln cap="sq">
              <a:noFill/>
              <a:prstDash val="solid"/>
              <a:miter/>
            </a:ln>
          </p:spPr>
        </p:sp>
        <p:sp>
          <p:nvSpPr>
            <p:cNvPr id="4" name="TextBox 4"/>
            <p:cNvSpPr txBox="1"/>
            <p:nvPr/>
          </p:nvSpPr>
          <p:spPr>
            <a:xfrm>
              <a:off x="88900" y="-57150"/>
              <a:ext cx="31289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1604" y="-581290"/>
            <a:ext cx="8127004" cy="1162581"/>
            <a:chOff x="0" y="0"/>
            <a:chExt cx="2140446" cy="306194"/>
          </a:xfrm>
        </p:grpSpPr>
        <p:sp>
          <p:nvSpPr>
            <p:cNvPr id="6" name="Freeform 6"/>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7" name="TextBox 7"/>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8" name="Group 8"/>
          <p:cNvGrpSpPr/>
          <p:nvPr/>
        </p:nvGrpSpPr>
        <p:grpSpPr>
          <a:xfrm rot="0">
            <a:off x="7836279" y="9736784"/>
            <a:ext cx="15807147" cy="787029"/>
            <a:chOff x="0" y="0"/>
            <a:chExt cx="6404338" cy="318868"/>
          </a:xfrm>
        </p:grpSpPr>
        <p:sp>
          <p:nvSpPr>
            <p:cNvPr id="9" name="Freeform 9"/>
            <p:cNvSpPr/>
            <p:nvPr/>
          </p:nvSpPr>
          <p:spPr>
            <a:xfrm>
              <a:off x="0" y="0"/>
              <a:ext cx="6404338" cy="318868"/>
            </a:xfrm>
            <a:custGeom>
              <a:avLst/>
              <a:gdLst/>
              <a:ahLst/>
              <a:cxnLst/>
              <a:rect l="l" t="t" r="r" b="b"/>
              <a:pathLst>
                <a:path w="6404338" h="318868">
                  <a:moveTo>
                    <a:pt x="203200" y="0"/>
                  </a:moveTo>
                  <a:lnTo>
                    <a:pt x="6404338" y="0"/>
                  </a:lnTo>
                  <a:lnTo>
                    <a:pt x="6201138" y="318868"/>
                  </a:lnTo>
                  <a:lnTo>
                    <a:pt x="0" y="318868"/>
                  </a:lnTo>
                  <a:lnTo>
                    <a:pt x="203200" y="0"/>
                  </a:lnTo>
                  <a:close/>
                </a:path>
              </a:pathLst>
            </a:custGeom>
            <a:solidFill>
              <a:srgbClr val="B9CEDB"/>
            </a:solidFill>
          </p:spPr>
        </p:sp>
        <p:sp>
          <p:nvSpPr>
            <p:cNvPr id="10" name="TextBox 10"/>
            <p:cNvSpPr txBox="1"/>
            <p:nvPr/>
          </p:nvSpPr>
          <p:spPr>
            <a:xfrm>
              <a:off x="101600" y="-57150"/>
              <a:ext cx="6201138" cy="376018"/>
            </a:xfrm>
            <a:prstGeom prst="rect">
              <a:avLst/>
            </a:prstGeom>
          </p:spPr>
          <p:txBody>
            <a:bodyPr lIns="50800" tIns="50800" rIns="50800" bIns="50800" rtlCol="0" anchor="ctr"/>
            <a:lstStyle/>
            <a:p>
              <a:pPr algn="ctr">
                <a:lnSpc>
                  <a:spcPts val="2660"/>
                </a:lnSpc>
              </a:pPr>
            </a:p>
          </p:txBody>
        </p:sp>
      </p:grpSp>
      <p:sp>
        <p:nvSpPr>
          <p:cNvPr id="11" name="Freeform 11"/>
          <p:cNvSpPr/>
          <p:nvPr/>
        </p:nvSpPr>
        <p:spPr>
          <a:xfrm>
            <a:off x="1028700" y="3654425"/>
            <a:ext cx="7437947" cy="5183075"/>
          </a:xfrm>
          <a:custGeom>
            <a:avLst/>
            <a:gdLst/>
            <a:ahLst/>
            <a:cxnLst/>
            <a:rect l="l" t="t" r="r" b="b"/>
            <a:pathLst>
              <a:path w="7437947" h="5183075">
                <a:moveTo>
                  <a:pt x="0" y="0"/>
                </a:moveTo>
                <a:lnTo>
                  <a:pt x="7437947" y="0"/>
                </a:lnTo>
                <a:lnTo>
                  <a:pt x="7437947" y="5183075"/>
                </a:lnTo>
                <a:lnTo>
                  <a:pt x="0" y="5183075"/>
                </a:lnTo>
                <a:lnTo>
                  <a:pt x="0" y="0"/>
                </a:lnTo>
                <a:close/>
              </a:path>
            </a:pathLst>
          </a:custGeom>
          <a:blipFill>
            <a:blip r:embed="rId1"/>
            <a:stretch>
              <a:fillRect/>
            </a:stretch>
          </a:blipFill>
        </p:spPr>
      </p:sp>
      <p:sp>
        <p:nvSpPr>
          <p:cNvPr id="12" name="Freeform 12"/>
          <p:cNvSpPr/>
          <p:nvPr/>
        </p:nvSpPr>
        <p:spPr>
          <a:xfrm>
            <a:off x="9988836" y="3654425"/>
            <a:ext cx="7616994" cy="4923179"/>
          </a:xfrm>
          <a:custGeom>
            <a:avLst/>
            <a:gdLst/>
            <a:ahLst/>
            <a:cxnLst/>
            <a:rect l="l" t="t" r="r" b="b"/>
            <a:pathLst>
              <a:path w="7616994" h="4923179">
                <a:moveTo>
                  <a:pt x="0" y="0"/>
                </a:moveTo>
                <a:lnTo>
                  <a:pt x="7616994" y="0"/>
                </a:lnTo>
                <a:lnTo>
                  <a:pt x="7616994" y="4923179"/>
                </a:lnTo>
                <a:lnTo>
                  <a:pt x="0" y="4923179"/>
                </a:lnTo>
                <a:lnTo>
                  <a:pt x="0" y="0"/>
                </a:lnTo>
                <a:close/>
              </a:path>
            </a:pathLst>
          </a:custGeom>
          <a:blipFill>
            <a:blip r:embed="rId2"/>
            <a:stretch>
              <a:fillRect/>
            </a:stretch>
          </a:blipFill>
        </p:spPr>
      </p:sp>
      <p:sp>
        <p:nvSpPr>
          <p:cNvPr id="13" name="TextBox 13"/>
          <p:cNvSpPr txBox="1"/>
          <p:nvPr/>
        </p:nvSpPr>
        <p:spPr>
          <a:xfrm>
            <a:off x="2552314" y="2571750"/>
            <a:ext cx="4390718" cy="635000"/>
          </a:xfrm>
          <a:prstGeom prst="rect">
            <a:avLst/>
          </a:prstGeom>
        </p:spPr>
        <p:txBody>
          <a:bodyPr lIns="0" tIns="0" rIns="0" bIns="0" rtlCol="0" anchor="t">
            <a:spAutoFit/>
          </a:bodyPr>
          <a:lstStyle/>
          <a:p>
            <a:pPr algn="ctr">
              <a:lnSpc>
                <a:spcPts val="4900"/>
              </a:lnSpc>
            </a:pPr>
            <a:r>
              <a:rPr lang="en-US" sz="3500">
                <a:solidFill>
                  <a:srgbClr val="152F43"/>
                </a:solidFill>
                <a:latin typeface="Poppins Bold" panose="00000800000000000000"/>
                <a:ea typeface="Poppins Bold" panose="00000800000000000000"/>
                <a:cs typeface="Poppins Bold" panose="00000800000000000000"/>
                <a:sym typeface="Poppins Bold" panose="00000800000000000000"/>
              </a:rPr>
              <a:t>Backend</a:t>
            </a:r>
            <a:endParaRPr lang="en-US" sz="3500">
              <a:solidFill>
                <a:srgbClr val="152F43"/>
              </a:solidFill>
              <a:latin typeface="Poppins Bold" panose="00000800000000000000"/>
              <a:ea typeface="Poppins Bold" panose="00000800000000000000"/>
              <a:cs typeface="Poppins Bold" panose="00000800000000000000"/>
              <a:sym typeface="Poppins Bold" panose="00000800000000000000"/>
            </a:endParaRPr>
          </a:p>
        </p:txBody>
      </p:sp>
      <p:sp>
        <p:nvSpPr>
          <p:cNvPr id="14" name="TextBox 14"/>
          <p:cNvSpPr txBox="1"/>
          <p:nvPr/>
        </p:nvSpPr>
        <p:spPr>
          <a:xfrm>
            <a:off x="11368250" y="2571750"/>
            <a:ext cx="4371604" cy="635000"/>
          </a:xfrm>
          <a:prstGeom prst="rect">
            <a:avLst/>
          </a:prstGeom>
        </p:spPr>
        <p:txBody>
          <a:bodyPr lIns="0" tIns="0" rIns="0" bIns="0" rtlCol="0" anchor="t">
            <a:spAutoFit/>
          </a:bodyPr>
          <a:lstStyle/>
          <a:p>
            <a:pPr algn="ctr">
              <a:lnSpc>
                <a:spcPts val="4900"/>
              </a:lnSpc>
            </a:pPr>
            <a:r>
              <a:rPr lang="en-US" sz="3500">
                <a:solidFill>
                  <a:srgbClr val="FFFFFF"/>
                </a:solidFill>
                <a:latin typeface="Poppins Bold" panose="00000800000000000000"/>
                <a:ea typeface="Poppins Bold" panose="00000800000000000000"/>
                <a:cs typeface="Poppins Bold" panose="00000800000000000000"/>
                <a:sym typeface="Poppins Bold" panose="00000800000000000000"/>
              </a:rPr>
              <a:t>Frontend</a:t>
            </a:r>
            <a:endParaRPr lang="en-US" sz="3500">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15" name="TextBox 15"/>
          <p:cNvSpPr txBox="1"/>
          <p:nvPr/>
        </p:nvSpPr>
        <p:spPr>
          <a:xfrm>
            <a:off x="1028700" y="990600"/>
            <a:ext cx="6527636" cy="1238250"/>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Dashboard</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
        <p:nvSpPr>
          <p:cNvPr id="16" name="TextBox 16"/>
          <p:cNvSpPr txBox="1"/>
          <p:nvPr/>
        </p:nvSpPr>
        <p:spPr>
          <a:xfrm>
            <a:off x="2961898" y="9239250"/>
            <a:ext cx="3698848" cy="390525"/>
          </a:xfrm>
          <a:prstGeom prst="rect">
            <a:avLst/>
          </a:prstGeom>
        </p:spPr>
        <p:txBody>
          <a:bodyPr lIns="0" tIns="0" rIns="0" bIns="0" rtlCol="0" anchor="t">
            <a:spAutoFit/>
          </a:bodyPr>
          <a:lstStyle/>
          <a:p>
            <a:pPr algn="ctr">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Controller file</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6270176" y="-3128877"/>
            <a:ext cx="25045260" cy="16276039"/>
            <a:chOff x="0" y="0"/>
            <a:chExt cx="490696" cy="318886"/>
          </a:xfrm>
        </p:grpSpPr>
        <p:sp>
          <p:nvSpPr>
            <p:cNvPr id="3" name="Freeform 3"/>
            <p:cNvSpPr/>
            <p:nvPr/>
          </p:nvSpPr>
          <p:spPr>
            <a:xfrm>
              <a:off x="0" y="0"/>
              <a:ext cx="490696" cy="318886"/>
            </a:xfrm>
            <a:custGeom>
              <a:avLst/>
              <a:gdLst/>
              <a:ahLst/>
              <a:cxnLst/>
              <a:rect l="l" t="t" r="r" b="b"/>
              <a:pathLst>
                <a:path w="490696" h="318886">
                  <a:moveTo>
                    <a:pt x="490696" y="0"/>
                  </a:moveTo>
                  <a:lnTo>
                    <a:pt x="0" y="0"/>
                  </a:lnTo>
                  <a:lnTo>
                    <a:pt x="101600" y="159443"/>
                  </a:lnTo>
                  <a:lnTo>
                    <a:pt x="0" y="318886"/>
                  </a:lnTo>
                  <a:lnTo>
                    <a:pt x="490696" y="318886"/>
                  </a:lnTo>
                  <a:lnTo>
                    <a:pt x="389096" y="159443"/>
                  </a:lnTo>
                  <a:lnTo>
                    <a:pt x="490696" y="0"/>
                  </a:lnTo>
                  <a:close/>
                </a:path>
              </a:pathLst>
            </a:custGeom>
            <a:solidFill>
              <a:srgbClr val="153F60"/>
            </a:solidFill>
            <a:ln cap="sq">
              <a:noFill/>
              <a:prstDash val="solid"/>
              <a:miter/>
            </a:ln>
          </p:spPr>
        </p:sp>
        <p:sp>
          <p:nvSpPr>
            <p:cNvPr id="4" name="TextBox 4"/>
            <p:cNvSpPr txBox="1"/>
            <p:nvPr/>
          </p:nvSpPr>
          <p:spPr>
            <a:xfrm>
              <a:off x="88900" y="-57150"/>
              <a:ext cx="31289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1604" y="-581290"/>
            <a:ext cx="8127004" cy="1162581"/>
            <a:chOff x="0" y="0"/>
            <a:chExt cx="2140446" cy="306194"/>
          </a:xfrm>
        </p:grpSpPr>
        <p:sp>
          <p:nvSpPr>
            <p:cNvPr id="6" name="Freeform 6"/>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7" name="TextBox 7"/>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8" name="Group 8"/>
          <p:cNvGrpSpPr/>
          <p:nvPr/>
        </p:nvGrpSpPr>
        <p:grpSpPr>
          <a:xfrm rot="0">
            <a:off x="7836279" y="9736784"/>
            <a:ext cx="15807147" cy="787029"/>
            <a:chOff x="0" y="0"/>
            <a:chExt cx="6404338" cy="318868"/>
          </a:xfrm>
        </p:grpSpPr>
        <p:sp>
          <p:nvSpPr>
            <p:cNvPr id="9" name="Freeform 9"/>
            <p:cNvSpPr/>
            <p:nvPr/>
          </p:nvSpPr>
          <p:spPr>
            <a:xfrm>
              <a:off x="0" y="0"/>
              <a:ext cx="6404338" cy="318868"/>
            </a:xfrm>
            <a:custGeom>
              <a:avLst/>
              <a:gdLst/>
              <a:ahLst/>
              <a:cxnLst/>
              <a:rect l="l" t="t" r="r" b="b"/>
              <a:pathLst>
                <a:path w="6404338" h="318868">
                  <a:moveTo>
                    <a:pt x="203200" y="0"/>
                  </a:moveTo>
                  <a:lnTo>
                    <a:pt x="6404338" y="0"/>
                  </a:lnTo>
                  <a:lnTo>
                    <a:pt x="6201138" y="318868"/>
                  </a:lnTo>
                  <a:lnTo>
                    <a:pt x="0" y="318868"/>
                  </a:lnTo>
                  <a:lnTo>
                    <a:pt x="203200" y="0"/>
                  </a:lnTo>
                  <a:close/>
                </a:path>
              </a:pathLst>
            </a:custGeom>
            <a:solidFill>
              <a:srgbClr val="B9CEDB"/>
            </a:solidFill>
          </p:spPr>
        </p:sp>
        <p:sp>
          <p:nvSpPr>
            <p:cNvPr id="10" name="TextBox 10"/>
            <p:cNvSpPr txBox="1"/>
            <p:nvPr/>
          </p:nvSpPr>
          <p:spPr>
            <a:xfrm>
              <a:off x="101600" y="-57150"/>
              <a:ext cx="6201138" cy="376018"/>
            </a:xfrm>
            <a:prstGeom prst="rect">
              <a:avLst/>
            </a:prstGeom>
          </p:spPr>
          <p:txBody>
            <a:bodyPr lIns="50800" tIns="50800" rIns="50800" bIns="50800" rtlCol="0" anchor="ctr"/>
            <a:lstStyle/>
            <a:p>
              <a:pPr algn="ctr">
                <a:lnSpc>
                  <a:spcPts val="2660"/>
                </a:lnSpc>
              </a:pPr>
            </a:p>
          </p:txBody>
        </p:sp>
      </p:grpSp>
      <p:sp>
        <p:nvSpPr>
          <p:cNvPr id="11" name="Freeform 11"/>
          <p:cNvSpPr/>
          <p:nvPr/>
        </p:nvSpPr>
        <p:spPr>
          <a:xfrm>
            <a:off x="9988836" y="3654425"/>
            <a:ext cx="7616994" cy="4923179"/>
          </a:xfrm>
          <a:custGeom>
            <a:avLst/>
            <a:gdLst/>
            <a:ahLst/>
            <a:cxnLst/>
            <a:rect l="l" t="t" r="r" b="b"/>
            <a:pathLst>
              <a:path w="7616994" h="4923179">
                <a:moveTo>
                  <a:pt x="0" y="0"/>
                </a:moveTo>
                <a:lnTo>
                  <a:pt x="7616994" y="0"/>
                </a:lnTo>
                <a:lnTo>
                  <a:pt x="7616994" y="4923179"/>
                </a:lnTo>
                <a:lnTo>
                  <a:pt x="0" y="4923179"/>
                </a:lnTo>
                <a:lnTo>
                  <a:pt x="0" y="0"/>
                </a:lnTo>
                <a:close/>
              </a:path>
            </a:pathLst>
          </a:custGeom>
          <a:blipFill>
            <a:blip r:embed="rId1"/>
            <a:stretch>
              <a:fillRect/>
            </a:stretch>
          </a:blipFill>
        </p:spPr>
      </p:sp>
      <p:sp>
        <p:nvSpPr>
          <p:cNvPr id="12" name="Freeform 12"/>
          <p:cNvSpPr/>
          <p:nvPr/>
        </p:nvSpPr>
        <p:spPr>
          <a:xfrm>
            <a:off x="1078802" y="3654425"/>
            <a:ext cx="7109144" cy="3116337"/>
          </a:xfrm>
          <a:custGeom>
            <a:avLst/>
            <a:gdLst/>
            <a:ahLst/>
            <a:cxnLst/>
            <a:rect l="l" t="t" r="r" b="b"/>
            <a:pathLst>
              <a:path w="7109144" h="3116337">
                <a:moveTo>
                  <a:pt x="0" y="0"/>
                </a:moveTo>
                <a:lnTo>
                  <a:pt x="7109143" y="0"/>
                </a:lnTo>
                <a:lnTo>
                  <a:pt x="7109143" y="3116337"/>
                </a:lnTo>
                <a:lnTo>
                  <a:pt x="0" y="3116337"/>
                </a:lnTo>
                <a:lnTo>
                  <a:pt x="0" y="0"/>
                </a:lnTo>
                <a:close/>
              </a:path>
            </a:pathLst>
          </a:custGeom>
          <a:blipFill>
            <a:blip r:embed="rId2"/>
            <a:stretch>
              <a:fillRect/>
            </a:stretch>
          </a:blipFill>
        </p:spPr>
      </p:sp>
      <p:sp>
        <p:nvSpPr>
          <p:cNvPr id="13" name="Freeform 13"/>
          <p:cNvSpPr/>
          <p:nvPr/>
        </p:nvSpPr>
        <p:spPr>
          <a:xfrm>
            <a:off x="1078802" y="6751712"/>
            <a:ext cx="7109144" cy="2305668"/>
          </a:xfrm>
          <a:custGeom>
            <a:avLst/>
            <a:gdLst/>
            <a:ahLst/>
            <a:cxnLst/>
            <a:rect l="l" t="t" r="r" b="b"/>
            <a:pathLst>
              <a:path w="7109144" h="2305668">
                <a:moveTo>
                  <a:pt x="0" y="0"/>
                </a:moveTo>
                <a:lnTo>
                  <a:pt x="7109143" y="0"/>
                </a:lnTo>
                <a:lnTo>
                  <a:pt x="7109143" y="2305668"/>
                </a:lnTo>
                <a:lnTo>
                  <a:pt x="0" y="2305668"/>
                </a:lnTo>
                <a:lnTo>
                  <a:pt x="0" y="0"/>
                </a:lnTo>
                <a:close/>
              </a:path>
            </a:pathLst>
          </a:custGeom>
          <a:blipFill>
            <a:blip r:embed="rId3"/>
            <a:stretch>
              <a:fillRect/>
            </a:stretch>
          </a:blipFill>
        </p:spPr>
      </p:sp>
      <p:sp>
        <p:nvSpPr>
          <p:cNvPr id="14" name="TextBox 14"/>
          <p:cNvSpPr txBox="1"/>
          <p:nvPr/>
        </p:nvSpPr>
        <p:spPr>
          <a:xfrm>
            <a:off x="2438014" y="2571750"/>
            <a:ext cx="4390718" cy="635000"/>
          </a:xfrm>
          <a:prstGeom prst="rect">
            <a:avLst/>
          </a:prstGeom>
        </p:spPr>
        <p:txBody>
          <a:bodyPr lIns="0" tIns="0" rIns="0" bIns="0" rtlCol="0" anchor="t">
            <a:spAutoFit/>
          </a:bodyPr>
          <a:lstStyle/>
          <a:p>
            <a:pPr algn="ctr">
              <a:lnSpc>
                <a:spcPts val="4900"/>
              </a:lnSpc>
            </a:pPr>
            <a:r>
              <a:rPr lang="en-US" sz="3500">
                <a:solidFill>
                  <a:srgbClr val="152F43"/>
                </a:solidFill>
                <a:latin typeface="Poppins Bold" panose="00000800000000000000"/>
                <a:ea typeface="Poppins Bold" panose="00000800000000000000"/>
                <a:cs typeface="Poppins Bold" panose="00000800000000000000"/>
                <a:sym typeface="Poppins Bold" panose="00000800000000000000"/>
              </a:rPr>
              <a:t>Backend</a:t>
            </a:r>
            <a:endParaRPr lang="en-US" sz="3500">
              <a:solidFill>
                <a:srgbClr val="152F43"/>
              </a:solidFill>
              <a:latin typeface="Poppins Bold" panose="00000800000000000000"/>
              <a:ea typeface="Poppins Bold" panose="00000800000000000000"/>
              <a:cs typeface="Poppins Bold" panose="00000800000000000000"/>
              <a:sym typeface="Poppins Bold" panose="00000800000000000000"/>
            </a:endParaRPr>
          </a:p>
        </p:txBody>
      </p:sp>
      <p:sp>
        <p:nvSpPr>
          <p:cNvPr id="15" name="TextBox 15"/>
          <p:cNvSpPr txBox="1"/>
          <p:nvPr/>
        </p:nvSpPr>
        <p:spPr>
          <a:xfrm>
            <a:off x="11368250" y="2571750"/>
            <a:ext cx="4371604" cy="635000"/>
          </a:xfrm>
          <a:prstGeom prst="rect">
            <a:avLst/>
          </a:prstGeom>
        </p:spPr>
        <p:txBody>
          <a:bodyPr lIns="0" tIns="0" rIns="0" bIns="0" rtlCol="0" anchor="t">
            <a:spAutoFit/>
          </a:bodyPr>
          <a:lstStyle/>
          <a:p>
            <a:pPr algn="ctr">
              <a:lnSpc>
                <a:spcPts val="4900"/>
              </a:lnSpc>
            </a:pPr>
            <a:r>
              <a:rPr lang="en-US" sz="3500">
                <a:solidFill>
                  <a:srgbClr val="FFFFFF"/>
                </a:solidFill>
                <a:latin typeface="Poppins Bold" panose="00000800000000000000"/>
                <a:ea typeface="Poppins Bold" panose="00000800000000000000"/>
                <a:cs typeface="Poppins Bold" panose="00000800000000000000"/>
                <a:sym typeface="Poppins Bold" panose="00000800000000000000"/>
              </a:rPr>
              <a:t>Frontend</a:t>
            </a:r>
            <a:endParaRPr lang="en-US" sz="3500">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16" name="TextBox 16"/>
          <p:cNvSpPr txBox="1"/>
          <p:nvPr/>
        </p:nvSpPr>
        <p:spPr>
          <a:xfrm>
            <a:off x="1028700" y="990600"/>
            <a:ext cx="6527636" cy="1238250"/>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Dashboard</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6270176" y="-3128877"/>
            <a:ext cx="25045260" cy="16276039"/>
            <a:chOff x="0" y="0"/>
            <a:chExt cx="490696" cy="318886"/>
          </a:xfrm>
        </p:grpSpPr>
        <p:sp>
          <p:nvSpPr>
            <p:cNvPr id="3" name="Freeform 3"/>
            <p:cNvSpPr/>
            <p:nvPr/>
          </p:nvSpPr>
          <p:spPr>
            <a:xfrm>
              <a:off x="0" y="0"/>
              <a:ext cx="490696" cy="318886"/>
            </a:xfrm>
            <a:custGeom>
              <a:avLst/>
              <a:gdLst/>
              <a:ahLst/>
              <a:cxnLst/>
              <a:rect l="l" t="t" r="r" b="b"/>
              <a:pathLst>
                <a:path w="490696" h="318886">
                  <a:moveTo>
                    <a:pt x="490696" y="0"/>
                  </a:moveTo>
                  <a:lnTo>
                    <a:pt x="0" y="0"/>
                  </a:lnTo>
                  <a:lnTo>
                    <a:pt x="101600" y="159443"/>
                  </a:lnTo>
                  <a:lnTo>
                    <a:pt x="0" y="318886"/>
                  </a:lnTo>
                  <a:lnTo>
                    <a:pt x="490696" y="318886"/>
                  </a:lnTo>
                  <a:lnTo>
                    <a:pt x="389096" y="159443"/>
                  </a:lnTo>
                  <a:lnTo>
                    <a:pt x="490696" y="0"/>
                  </a:lnTo>
                  <a:close/>
                </a:path>
              </a:pathLst>
            </a:custGeom>
            <a:solidFill>
              <a:srgbClr val="153F60"/>
            </a:solidFill>
            <a:ln cap="sq">
              <a:noFill/>
              <a:prstDash val="solid"/>
              <a:miter/>
            </a:ln>
          </p:spPr>
        </p:sp>
        <p:sp>
          <p:nvSpPr>
            <p:cNvPr id="4" name="TextBox 4"/>
            <p:cNvSpPr txBox="1"/>
            <p:nvPr/>
          </p:nvSpPr>
          <p:spPr>
            <a:xfrm>
              <a:off x="88900" y="-57150"/>
              <a:ext cx="31289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1604" y="-581290"/>
            <a:ext cx="8127004" cy="1162581"/>
            <a:chOff x="0" y="0"/>
            <a:chExt cx="2140446" cy="306194"/>
          </a:xfrm>
        </p:grpSpPr>
        <p:sp>
          <p:nvSpPr>
            <p:cNvPr id="6" name="Freeform 6"/>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7" name="TextBox 7"/>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8" name="Group 8"/>
          <p:cNvGrpSpPr/>
          <p:nvPr/>
        </p:nvGrpSpPr>
        <p:grpSpPr>
          <a:xfrm rot="0">
            <a:off x="7836279" y="9736784"/>
            <a:ext cx="15807147" cy="787029"/>
            <a:chOff x="0" y="0"/>
            <a:chExt cx="6404338" cy="318868"/>
          </a:xfrm>
        </p:grpSpPr>
        <p:sp>
          <p:nvSpPr>
            <p:cNvPr id="9" name="Freeform 9"/>
            <p:cNvSpPr/>
            <p:nvPr/>
          </p:nvSpPr>
          <p:spPr>
            <a:xfrm>
              <a:off x="0" y="0"/>
              <a:ext cx="6404338" cy="318868"/>
            </a:xfrm>
            <a:custGeom>
              <a:avLst/>
              <a:gdLst/>
              <a:ahLst/>
              <a:cxnLst/>
              <a:rect l="l" t="t" r="r" b="b"/>
              <a:pathLst>
                <a:path w="6404338" h="318868">
                  <a:moveTo>
                    <a:pt x="203200" y="0"/>
                  </a:moveTo>
                  <a:lnTo>
                    <a:pt x="6404338" y="0"/>
                  </a:lnTo>
                  <a:lnTo>
                    <a:pt x="6201138" y="318868"/>
                  </a:lnTo>
                  <a:lnTo>
                    <a:pt x="0" y="318868"/>
                  </a:lnTo>
                  <a:lnTo>
                    <a:pt x="203200" y="0"/>
                  </a:lnTo>
                  <a:close/>
                </a:path>
              </a:pathLst>
            </a:custGeom>
            <a:solidFill>
              <a:srgbClr val="B9CEDB"/>
            </a:solidFill>
          </p:spPr>
        </p:sp>
        <p:sp>
          <p:nvSpPr>
            <p:cNvPr id="10" name="TextBox 10"/>
            <p:cNvSpPr txBox="1"/>
            <p:nvPr/>
          </p:nvSpPr>
          <p:spPr>
            <a:xfrm>
              <a:off x="101600" y="-57150"/>
              <a:ext cx="6201138" cy="376018"/>
            </a:xfrm>
            <a:prstGeom prst="rect">
              <a:avLst/>
            </a:prstGeom>
          </p:spPr>
          <p:txBody>
            <a:bodyPr lIns="50800" tIns="50800" rIns="50800" bIns="50800" rtlCol="0" anchor="ctr"/>
            <a:lstStyle/>
            <a:p>
              <a:pPr algn="ctr">
                <a:lnSpc>
                  <a:spcPts val="2660"/>
                </a:lnSpc>
              </a:pPr>
            </a:p>
          </p:txBody>
        </p:sp>
      </p:grpSp>
      <p:sp>
        <p:nvSpPr>
          <p:cNvPr id="11" name="Freeform 11"/>
          <p:cNvSpPr/>
          <p:nvPr/>
        </p:nvSpPr>
        <p:spPr>
          <a:xfrm>
            <a:off x="9813489" y="3919744"/>
            <a:ext cx="7059428" cy="4652436"/>
          </a:xfrm>
          <a:custGeom>
            <a:avLst/>
            <a:gdLst/>
            <a:ahLst/>
            <a:cxnLst/>
            <a:rect l="l" t="t" r="r" b="b"/>
            <a:pathLst>
              <a:path w="7059428" h="4652436">
                <a:moveTo>
                  <a:pt x="0" y="0"/>
                </a:moveTo>
                <a:lnTo>
                  <a:pt x="7059427" y="0"/>
                </a:lnTo>
                <a:lnTo>
                  <a:pt x="7059427" y="4652437"/>
                </a:lnTo>
                <a:lnTo>
                  <a:pt x="0" y="4652437"/>
                </a:lnTo>
                <a:lnTo>
                  <a:pt x="0" y="0"/>
                </a:lnTo>
                <a:close/>
              </a:path>
            </a:pathLst>
          </a:custGeom>
          <a:blipFill>
            <a:blip r:embed="rId1"/>
            <a:stretch>
              <a:fillRect r="-43733"/>
            </a:stretch>
          </a:blipFill>
        </p:spPr>
      </p:sp>
      <p:sp>
        <p:nvSpPr>
          <p:cNvPr id="12" name="Freeform 12"/>
          <p:cNvSpPr/>
          <p:nvPr/>
        </p:nvSpPr>
        <p:spPr>
          <a:xfrm>
            <a:off x="1028700" y="3741277"/>
            <a:ext cx="7890475" cy="4830903"/>
          </a:xfrm>
          <a:custGeom>
            <a:avLst/>
            <a:gdLst/>
            <a:ahLst/>
            <a:cxnLst/>
            <a:rect l="l" t="t" r="r" b="b"/>
            <a:pathLst>
              <a:path w="7890475" h="4830903">
                <a:moveTo>
                  <a:pt x="0" y="0"/>
                </a:moveTo>
                <a:lnTo>
                  <a:pt x="7890475" y="0"/>
                </a:lnTo>
                <a:lnTo>
                  <a:pt x="7890475" y="4830904"/>
                </a:lnTo>
                <a:lnTo>
                  <a:pt x="0" y="4830904"/>
                </a:lnTo>
                <a:lnTo>
                  <a:pt x="0" y="0"/>
                </a:lnTo>
                <a:close/>
              </a:path>
            </a:pathLst>
          </a:custGeom>
          <a:blipFill>
            <a:blip r:embed="rId2"/>
            <a:stretch>
              <a:fillRect/>
            </a:stretch>
          </a:blipFill>
        </p:spPr>
      </p:sp>
      <p:sp>
        <p:nvSpPr>
          <p:cNvPr id="13" name="TextBox 13"/>
          <p:cNvSpPr txBox="1"/>
          <p:nvPr/>
        </p:nvSpPr>
        <p:spPr>
          <a:xfrm>
            <a:off x="2552314" y="2571750"/>
            <a:ext cx="4390718" cy="635000"/>
          </a:xfrm>
          <a:prstGeom prst="rect">
            <a:avLst/>
          </a:prstGeom>
        </p:spPr>
        <p:txBody>
          <a:bodyPr lIns="0" tIns="0" rIns="0" bIns="0" rtlCol="0" anchor="t">
            <a:spAutoFit/>
          </a:bodyPr>
          <a:lstStyle/>
          <a:p>
            <a:pPr algn="ctr">
              <a:lnSpc>
                <a:spcPts val="4900"/>
              </a:lnSpc>
            </a:pPr>
            <a:r>
              <a:rPr lang="en-US" sz="3500">
                <a:solidFill>
                  <a:srgbClr val="152F43"/>
                </a:solidFill>
                <a:latin typeface="Poppins Bold" panose="00000800000000000000"/>
                <a:ea typeface="Poppins Bold" panose="00000800000000000000"/>
                <a:cs typeface="Poppins Bold" panose="00000800000000000000"/>
                <a:sym typeface="Poppins Bold" panose="00000800000000000000"/>
              </a:rPr>
              <a:t>Backend</a:t>
            </a:r>
            <a:endParaRPr lang="en-US" sz="3500">
              <a:solidFill>
                <a:srgbClr val="152F43"/>
              </a:solidFill>
              <a:latin typeface="Poppins Bold" panose="00000800000000000000"/>
              <a:ea typeface="Poppins Bold" panose="00000800000000000000"/>
              <a:cs typeface="Poppins Bold" panose="00000800000000000000"/>
              <a:sym typeface="Poppins Bold" panose="00000800000000000000"/>
            </a:endParaRPr>
          </a:p>
        </p:txBody>
      </p:sp>
      <p:sp>
        <p:nvSpPr>
          <p:cNvPr id="14" name="TextBox 14"/>
          <p:cNvSpPr txBox="1"/>
          <p:nvPr/>
        </p:nvSpPr>
        <p:spPr>
          <a:xfrm>
            <a:off x="11368250" y="2571750"/>
            <a:ext cx="4371604" cy="635000"/>
          </a:xfrm>
          <a:prstGeom prst="rect">
            <a:avLst/>
          </a:prstGeom>
        </p:spPr>
        <p:txBody>
          <a:bodyPr lIns="0" tIns="0" rIns="0" bIns="0" rtlCol="0" anchor="t">
            <a:spAutoFit/>
          </a:bodyPr>
          <a:lstStyle/>
          <a:p>
            <a:pPr algn="ctr">
              <a:lnSpc>
                <a:spcPts val="4900"/>
              </a:lnSpc>
            </a:pPr>
            <a:r>
              <a:rPr lang="en-US" sz="3500">
                <a:solidFill>
                  <a:srgbClr val="FFFFFF"/>
                </a:solidFill>
                <a:latin typeface="Poppins Bold" panose="00000800000000000000"/>
                <a:ea typeface="Poppins Bold" panose="00000800000000000000"/>
                <a:cs typeface="Poppins Bold" panose="00000800000000000000"/>
                <a:sym typeface="Poppins Bold" panose="00000800000000000000"/>
              </a:rPr>
              <a:t>Frontend</a:t>
            </a:r>
            <a:endParaRPr lang="en-US" sz="3500">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15" name="TextBox 15"/>
          <p:cNvSpPr txBox="1"/>
          <p:nvPr/>
        </p:nvSpPr>
        <p:spPr>
          <a:xfrm>
            <a:off x="1028700" y="990600"/>
            <a:ext cx="6527636" cy="1238250"/>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Kanban Board</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6270176" y="-3128877"/>
            <a:ext cx="25045260" cy="16276039"/>
            <a:chOff x="0" y="0"/>
            <a:chExt cx="490696" cy="318886"/>
          </a:xfrm>
        </p:grpSpPr>
        <p:sp>
          <p:nvSpPr>
            <p:cNvPr id="3" name="Freeform 3"/>
            <p:cNvSpPr/>
            <p:nvPr/>
          </p:nvSpPr>
          <p:spPr>
            <a:xfrm>
              <a:off x="0" y="0"/>
              <a:ext cx="490696" cy="318886"/>
            </a:xfrm>
            <a:custGeom>
              <a:avLst/>
              <a:gdLst/>
              <a:ahLst/>
              <a:cxnLst/>
              <a:rect l="l" t="t" r="r" b="b"/>
              <a:pathLst>
                <a:path w="490696" h="318886">
                  <a:moveTo>
                    <a:pt x="490696" y="0"/>
                  </a:moveTo>
                  <a:lnTo>
                    <a:pt x="0" y="0"/>
                  </a:lnTo>
                  <a:lnTo>
                    <a:pt x="101600" y="159443"/>
                  </a:lnTo>
                  <a:lnTo>
                    <a:pt x="0" y="318886"/>
                  </a:lnTo>
                  <a:lnTo>
                    <a:pt x="490696" y="318886"/>
                  </a:lnTo>
                  <a:lnTo>
                    <a:pt x="389096" y="159443"/>
                  </a:lnTo>
                  <a:lnTo>
                    <a:pt x="490696" y="0"/>
                  </a:lnTo>
                  <a:close/>
                </a:path>
              </a:pathLst>
            </a:custGeom>
            <a:solidFill>
              <a:srgbClr val="153F60"/>
            </a:solidFill>
            <a:ln cap="sq">
              <a:noFill/>
              <a:prstDash val="solid"/>
              <a:miter/>
            </a:ln>
          </p:spPr>
        </p:sp>
        <p:sp>
          <p:nvSpPr>
            <p:cNvPr id="4" name="TextBox 4"/>
            <p:cNvSpPr txBox="1"/>
            <p:nvPr/>
          </p:nvSpPr>
          <p:spPr>
            <a:xfrm>
              <a:off x="88900" y="-57150"/>
              <a:ext cx="31289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1604" y="-581290"/>
            <a:ext cx="8127004" cy="1162581"/>
            <a:chOff x="0" y="0"/>
            <a:chExt cx="2140446" cy="306194"/>
          </a:xfrm>
        </p:grpSpPr>
        <p:sp>
          <p:nvSpPr>
            <p:cNvPr id="6" name="Freeform 6"/>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7" name="TextBox 7"/>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8" name="Group 8"/>
          <p:cNvGrpSpPr/>
          <p:nvPr/>
        </p:nvGrpSpPr>
        <p:grpSpPr>
          <a:xfrm rot="0">
            <a:off x="7836279" y="9736784"/>
            <a:ext cx="15807147" cy="787029"/>
            <a:chOff x="0" y="0"/>
            <a:chExt cx="6404338" cy="318868"/>
          </a:xfrm>
        </p:grpSpPr>
        <p:sp>
          <p:nvSpPr>
            <p:cNvPr id="9" name="Freeform 9"/>
            <p:cNvSpPr/>
            <p:nvPr/>
          </p:nvSpPr>
          <p:spPr>
            <a:xfrm>
              <a:off x="0" y="0"/>
              <a:ext cx="6404338" cy="318868"/>
            </a:xfrm>
            <a:custGeom>
              <a:avLst/>
              <a:gdLst/>
              <a:ahLst/>
              <a:cxnLst/>
              <a:rect l="l" t="t" r="r" b="b"/>
              <a:pathLst>
                <a:path w="6404338" h="318868">
                  <a:moveTo>
                    <a:pt x="203200" y="0"/>
                  </a:moveTo>
                  <a:lnTo>
                    <a:pt x="6404338" y="0"/>
                  </a:lnTo>
                  <a:lnTo>
                    <a:pt x="6201138" y="318868"/>
                  </a:lnTo>
                  <a:lnTo>
                    <a:pt x="0" y="318868"/>
                  </a:lnTo>
                  <a:lnTo>
                    <a:pt x="203200" y="0"/>
                  </a:lnTo>
                  <a:close/>
                </a:path>
              </a:pathLst>
            </a:custGeom>
            <a:solidFill>
              <a:srgbClr val="B9CEDB"/>
            </a:solidFill>
          </p:spPr>
        </p:sp>
        <p:sp>
          <p:nvSpPr>
            <p:cNvPr id="10" name="TextBox 10"/>
            <p:cNvSpPr txBox="1"/>
            <p:nvPr/>
          </p:nvSpPr>
          <p:spPr>
            <a:xfrm>
              <a:off x="101600" y="-57150"/>
              <a:ext cx="6201138" cy="376018"/>
            </a:xfrm>
            <a:prstGeom prst="rect">
              <a:avLst/>
            </a:prstGeom>
          </p:spPr>
          <p:txBody>
            <a:bodyPr lIns="50800" tIns="50800" rIns="50800" bIns="50800" rtlCol="0" anchor="ctr"/>
            <a:lstStyle/>
            <a:p>
              <a:pPr algn="ctr">
                <a:lnSpc>
                  <a:spcPts val="2660"/>
                </a:lnSpc>
              </a:pPr>
            </a:p>
          </p:txBody>
        </p:sp>
      </p:grpSp>
      <p:sp>
        <p:nvSpPr>
          <p:cNvPr id="11" name="Freeform 11"/>
          <p:cNvSpPr/>
          <p:nvPr/>
        </p:nvSpPr>
        <p:spPr>
          <a:xfrm>
            <a:off x="1028700" y="3463146"/>
            <a:ext cx="7705130" cy="5677464"/>
          </a:xfrm>
          <a:custGeom>
            <a:avLst/>
            <a:gdLst/>
            <a:ahLst/>
            <a:cxnLst/>
            <a:rect l="l" t="t" r="r" b="b"/>
            <a:pathLst>
              <a:path w="7705130" h="5677464">
                <a:moveTo>
                  <a:pt x="0" y="0"/>
                </a:moveTo>
                <a:lnTo>
                  <a:pt x="7705130" y="0"/>
                </a:lnTo>
                <a:lnTo>
                  <a:pt x="7705130" y="5677464"/>
                </a:lnTo>
                <a:lnTo>
                  <a:pt x="0" y="5677464"/>
                </a:lnTo>
                <a:lnTo>
                  <a:pt x="0" y="0"/>
                </a:lnTo>
                <a:close/>
              </a:path>
            </a:pathLst>
          </a:custGeom>
          <a:blipFill>
            <a:blip r:embed="rId1"/>
            <a:stretch>
              <a:fillRect/>
            </a:stretch>
          </a:blipFill>
        </p:spPr>
      </p:sp>
      <p:sp>
        <p:nvSpPr>
          <p:cNvPr id="12" name="Freeform 12"/>
          <p:cNvSpPr/>
          <p:nvPr/>
        </p:nvSpPr>
        <p:spPr>
          <a:xfrm>
            <a:off x="9445402" y="3749218"/>
            <a:ext cx="8217299" cy="5105321"/>
          </a:xfrm>
          <a:custGeom>
            <a:avLst/>
            <a:gdLst/>
            <a:ahLst/>
            <a:cxnLst/>
            <a:rect l="l" t="t" r="r" b="b"/>
            <a:pathLst>
              <a:path w="8217299" h="5105321">
                <a:moveTo>
                  <a:pt x="0" y="0"/>
                </a:moveTo>
                <a:lnTo>
                  <a:pt x="8217299" y="0"/>
                </a:lnTo>
                <a:lnTo>
                  <a:pt x="8217299" y="5105321"/>
                </a:lnTo>
                <a:lnTo>
                  <a:pt x="0" y="5105321"/>
                </a:lnTo>
                <a:lnTo>
                  <a:pt x="0" y="0"/>
                </a:lnTo>
                <a:close/>
              </a:path>
            </a:pathLst>
          </a:custGeom>
          <a:blipFill>
            <a:blip r:embed="rId2"/>
            <a:stretch>
              <a:fillRect l="-2233" r="-2233"/>
            </a:stretch>
          </a:blipFill>
          <a:ln w="9525" cap="sq">
            <a:solidFill>
              <a:srgbClr val="000000"/>
            </a:solidFill>
            <a:prstDash val="solid"/>
            <a:miter/>
          </a:ln>
        </p:spPr>
      </p:sp>
      <p:sp>
        <p:nvSpPr>
          <p:cNvPr id="13" name="TextBox 13"/>
          <p:cNvSpPr txBox="1"/>
          <p:nvPr/>
        </p:nvSpPr>
        <p:spPr>
          <a:xfrm>
            <a:off x="2552314" y="2571750"/>
            <a:ext cx="4390718" cy="635000"/>
          </a:xfrm>
          <a:prstGeom prst="rect">
            <a:avLst/>
          </a:prstGeom>
        </p:spPr>
        <p:txBody>
          <a:bodyPr lIns="0" tIns="0" rIns="0" bIns="0" rtlCol="0" anchor="t">
            <a:spAutoFit/>
          </a:bodyPr>
          <a:lstStyle/>
          <a:p>
            <a:pPr algn="ctr">
              <a:lnSpc>
                <a:spcPts val="4900"/>
              </a:lnSpc>
            </a:pPr>
            <a:r>
              <a:rPr lang="en-US" sz="3500">
                <a:solidFill>
                  <a:srgbClr val="152F43"/>
                </a:solidFill>
                <a:latin typeface="Poppins Bold" panose="00000800000000000000"/>
                <a:ea typeface="Poppins Bold" panose="00000800000000000000"/>
                <a:cs typeface="Poppins Bold" panose="00000800000000000000"/>
                <a:sym typeface="Poppins Bold" panose="00000800000000000000"/>
              </a:rPr>
              <a:t>Backend</a:t>
            </a:r>
            <a:endParaRPr lang="en-US" sz="3500">
              <a:solidFill>
                <a:srgbClr val="152F43"/>
              </a:solidFill>
              <a:latin typeface="Poppins Bold" panose="00000800000000000000"/>
              <a:ea typeface="Poppins Bold" panose="00000800000000000000"/>
              <a:cs typeface="Poppins Bold" panose="00000800000000000000"/>
              <a:sym typeface="Poppins Bold" panose="00000800000000000000"/>
            </a:endParaRPr>
          </a:p>
        </p:txBody>
      </p:sp>
      <p:sp>
        <p:nvSpPr>
          <p:cNvPr id="14" name="TextBox 14"/>
          <p:cNvSpPr txBox="1"/>
          <p:nvPr/>
        </p:nvSpPr>
        <p:spPr>
          <a:xfrm>
            <a:off x="11368250" y="2571750"/>
            <a:ext cx="4371604" cy="635000"/>
          </a:xfrm>
          <a:prstGeom prst="rect">
            <a:avLst/>
          </a:prstGeom>
        </p:spPr>
        <p:txBody>
          <a:bodyPr lIns="0" tIns="0" rIns="0" bIns="0" rtlCol="0" anchor="t">
            <a:spAutoFit/>
          </a:bodyPr>
          <a:lstStyle/>
          <a:p>
            <a:pPr algn="ctr">
              <a:lnSpc>
                <a:spcPts val="4900"/>
              </a:lnSpc>
            </a:pPr>
            <a:r>
              <a:rPr lang="en-US" sz="3500">
                <a:solidFill>
                  <a:srgbClr val="FFFFFF"/>
                </a:solidFill>
                <a:latin typeface="Poppins Bold" panose="00000800000000000000"/>
                <a:ea typeface="Poppins Bold" panose="00000800000000000000"/>
                <a:cs typeface="Poppins Bold" panose="00000800000000000000"/>
                <a:sym typeface="Poppins Bold" panose="00000800000000000000"/>
              </a:rPr>
              <a:t>Frontend</a:t>
            </a:r>
            <a:endParaRPr lang="en-US" sz="3500">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15" name="TextBox 15"/>
          <p:cNvSpPr txBox="1"/>
          <p:nvPr/>
        </p:nvSpPr>
        <p:spPr>
          <a:xfrm>
            <a:off x="1028700" y="990600"/>
            <a:ext cx="6527636" cy="1238250"/>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Navigation Menu</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6270176" y="-3128877"/>
            <a:ext cx="25045260" cy="16276039"/>
            <a:chOff x="0" y="0"/>
            <a:chExt cx="490696" cy="318886"/>
          </a:xfrm>
        </p:grpSpPr>
        <p:sp>
          <p:nvSpPr>
            <p:cNvPr id="3" name="Freeform 3"/>
            <p:cNvSpPr/>
            <p:nvPr/>
          </p:nvSpPr>
          <p:spPr>
            <a:xfrm>
              <a:off x="0" y="0"/>
              <a:ext cx="490696" cy="318886"/>
            </a:xfrm>
            <a:custGeom>
              <a:avLst/>
              <a:gdLst/>
              <a:ahLst/>
              <a:cxnLst/>
              <a:rect l="l" t="t" r="r" b="b"/>
              <a:pathLst>
                <a:path w="490696" h="318886">
                  <a:moveTo>
                    <a:pt x="490696" y="0"/>
                  </a:moveTo>
                  <a:lnTo>
                    <a:pt x="0" y="0"/>
                  </a:lnTo>
                  <a:lnTo>
                    <a:pt x="101600" y="159443"/>
                  </a:lnTo>
                  <a:lnTo>
                    <a:pt x="0" y="318886"/>
                  </a:lnTo>
                  <a:lnTo>
                    <a:pt x="490696" y="318886"/>
                  </a:lnTo>
                  <a:lnTo>
                    <a:pt x="389096" y="159443"/>
                  </a:lnTo>
                  <a:lnTo>
                    <a:pt x="490696" y="0"/>
                  </a:lnTo>
                  <a:close/>
                </a:path>
              </a:pathLst>
            </a:custGeom>
            <a:solidFill>
              <a:srgbClr val="153F60"/>
            </a:solidFill>
            <a:ln cap="sq">
              <a:noFill/>
              <a:prstDash val="solid"/>
              <a:miter/>
            </a:ln>
          </p:spPr>
        </p:sp>
        <p:sp>
          <p:nvSpPr>
            <p:cNvPr id="4" name="TextBox 4"/>
            <p:cNvSpPr txBox="1"/>
            <p:nvPr/>
          </p:nvSpPr>
          <p:spPr>
            <a:xfrm>
              <a:off x="88900" y="-57150"/>
              <a:ext cx="31289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1604" y="-581290"/>
            <a:ext cx="8127004" cy="1162581"/>
            <a:chOff x="0" y="0"/>
            <a:chExt cx="2140446" cy="306194"/>
          </a:xfrm>
        </p:grpSpPr>
        <p:sp>
          <p:nvSpPr>
            <p:cNvPr id="6" name="Freeform 6"/>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7" name="TextBox 7"/>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8" name="Group 8"/>
          <p:cNvGrpSpPr/>
          <p:nvPr/>
        </p:nvGrpSpPr>
        <p:grpSpPr>
          <a:xfrm rot="0">
            <a:off x="7836279" y="9736784"/>
            <a:ext cx="15807147" cy="787029"/>
            <a:chOff x="0" y="0"/>
            <a:chExt cx="6404338" cy="318868"/>
          </a:xfrm>
        </p:grpSpPr>
        <p:sp>
          <p:nvSpPr>
            <p:cNvPr id="9" name="Freeform 9"/>
            <p:cNvSpPr/>
            <p:nvPr/>
          </p:nvSpPr>
          <p:spPr>
            <a:xfrm>
              <a:off x="0" y="0"/>
              <a:ext cx="6404338" cy="318868"/>
            </a:xfrm>
            <a:custGeom>
              <a:avLst/>
              <a:gdLst/>
              <a:ahLst/>
              <a:cxnLst/>
              <a:rect l="l" t="t" r="r" b="b"/>
              <a:pathLst>
                <a:path w="6404338" h="318868">
                  <a:moveTo>
                    <a:pt x="203200" y="0"/>
                  </a:moveTo>
                  <a:lnTo>
                    <a:pt x="6404338" y="0"/>
                  </a:lnTo>
                  <a:lnTo>
                    <a:pt x="6201138" y="318868"/>
                  </a:lnTo>
                  <a:lnTo>
                    <a:pt x="0" y="318868"/>
                  </a:lnTo>
                  <a:lnTo>
                    <a:pt x="203200" y="0"/>
                  </a:lnTo>
                  <a:close/>
                </a:path>
              </a:pathLst>
            </a:custGeom>
            <a:solidFill>
              <a:srgbClr val="B9CEDB"/>
            </a:solidFill>
          </p:spPr>
        </p:sp>
        <p:sp>
          <p:nvSpPr>
            <p:cNvPr id="10" name="TextBox 10"/>
            <p:cNvSpPr txBox="1"/>
            <p:nvPr/>
          </p:nvSpPr>
          <p:spPr>
            <a:xfrm>
              <a:off x="101600" y="-57150"/>
              <a:ext cx="6201138" cy="376018"/>
            </a:xfrm>
            <a:prstGeom prst="rect">
              <a:avLst/>
            </a:prstGeom>
          </p:spPr>
          <p:txBody>
            <a:bodyPr lIns="50800" tIns="50800" rIns="50800" bIns="50800" rtlCol="0" anchor="ctr"/>
            <a:lstStyle/>
            <a:p>
              <a:pPr algn="ctr">
                <a:lnSpc>
                  <a:spcPts val="2660"/>
                </a:lnSpc>
              </a:pPr>
            </a:p>
          </p:txBody>
        </p:sp>
      </p:grpSp>
      <p:sp>
        <p:nvSpPr>
          <p:cNvPr id="11" name="Freeform 11"/>
          <p:cNvSpPr/>
          <p:nvPr/>
        </p:nvSpPr>
        <p:spPr>
          <a:xfrm>
            <a:off x="9445402" y="3749218"/>
            <a:ext cx="8217299" cy="5105321"/>
          </a:xfrm>
          <a:custGeom>
            <a:avLst/>
            <a:gdLst/>
            <a:ahLst/>
            <a:cxnLst/>
            <a:rect l="l" t="t" r="r" b="b"/>
            <a:pathLst>
              <a:path w="8217299" h="5105321">
                <a:moveTo>
                  <a:pt x="0" y="0"/>
                </a:moveTo>
                <a:lnTo>
                  <a:pt x="8217299" y="0"/>
                </a:lnTo>
                <a:lnTo>
                  <a:pt x="8217299" y="5105321"/>
                </a:lnTo>
                <a:lnTo>
                  <a:pt x="0" y="5105321"/>
                </a:lnTo>
                <a:lnTo>
                  <a:pt x="0" y="0"/>
                </a:lnTo>
                <a:close/>
              </a:path>
            </a:pathLst>
          </a:custGeom>
          <a:blipFill>
            <a:blip r:embed="rId1"/>
            <a:stretch>
              <a:fillRect l="-2233" r="-2233"/>
            </a:stretch>
          </a:blipFill>
          <a:ln w="9525" cap="sq">
            <a:solidFill>
              <a:srgbClr val="000000"/>
            </a:solidFill>
            <a:prstDash val="solid"/>
            <a:miter/>
          </a:ln>
        </p:spPr>
      </p:sp>
      <p:sp>
        <p:nvSpPr>
          <p:cNvPr id="12" name="Freeform 12"/>
          <p:cNvSpPr/>
          <p:nvPr/>
        </p:nvSpPr>
        <p:spPr>
          <a:xfrm>
            <a:off x="3024917" y="3654425"/>
            <a:ext cx="3445513" cy="5238301"/>
          </a:xfrm>
          <a:custGeom>
            <a:avLst/>
            <a:gdLst/>
            <a:ahLst/>
            <a:cxnLst/>
            <a:rect l="l" t="t" r="r" b="b"/>
            <a:pathLst>
              <a:path w="3445513" h="5238301">
                <a:moveTo>
                  <a:pt x="0" y="0"/>
                </a:moveTo>
                <a:lnTo>
                  <a:pt x="3445513" y="0"/>
                </a:lnTo>
                <a:lnTo>
                  <a:pt x="3445513" y="5238301"/>
                </a:lnTo>
                <a:lnTo>
                  <a:pt x="0" y="5238301"/>
                </a:lnTo>
                <a:lnTo>
                  <a:pt x="0" y="0"/>
                </a:lnTo>
                <a:close/>
              </a:path>
            </a:pathLst>
          </a:custGeom>
          <a:blipFill>
            <a:blip r:embed="rId2"/>
            <a:stretch>
              <a:fillRect/>
            </a:stretch>
          </a:blipFill>
        </p:spPr>
      </p:sp>
      <p:sp>
        <p:nvSpPr>
          <p:cNvPr id="13" name="TextBox 13"/>
          <p:cNvSpPr txBox="1"/>
          <p:nvPr/>
        </p:nvSpPr>
        <p:spPr>
          <a:xfrm>
            <a:off x="2552314" y="2571750"/>
            <a:ext cx="4390718" cy="635000"/>
          </a:xfrm>
          <a:prstGeom prst="rect">
            <a:avLst/>
          </a:prstGeom>
        </p:spPr>
        <p:txBody>
          <a:bodyPr lIns="0" tIns="0" rIns="0" bIns="0" rtlCol="0" anchor="t">
            <a:spAutoFit/>
          </a:bodyPr>
          <a:lstStyle/>
          <a:p>
            <a:pPr algn="ctr">
              <a:lnSpc>
                <a:spcPts val="4900"/>
              </a:lnSpc>
            </a:pPr>
            <a:r>
              <a:rPr lang="en-US" sz="3500">
                <a:solidFill>
                  <a:srgbClr val="152F43"/>
                </a:solidFill>
                <a:latin typeface="Poppins Bold" panose="00000800000000000000"/>
                <a:ea typeface="Poppins Bold" panose="00000800000000000000"/>
                <a:cs typeface="Poppins Bold" panose="00000800000000000000"/>
                <a:sym typeface="Poppins Bold" panose="00000800000000000000"/>
              </a:rPr>
              <a:t>Backend</a:t>
            </a:r>
            <a:endParaRPr lang="en-US" sz="3500">
              <a:solidFill>
                <a:srgbClr val="152F43"/>
              </a:solidFill>
              <a:latin typeface="Poppins Bold" panose="00000800000000000000"/>
              <a:ea typeface="Poppins Bold" panose="00000800000000000000"/>
              <a:cs typeface="Poppins Bold" panose="00000800000000000000"/>
              <a:sym typeface="Poppins Bold" panose="00000800000000000000"/>
            </a:endParaRPr>
          </a:p>
        </p:txBody>
      </p:sp>
      <p:sp>
        <p:nvSpPr>
          <p:cNvPr id="14" name="TextBox 14"/>
          <p:cNvSpPr txBox="1"/>
          <p:nvPr/>
        </p:nvSpPr>
        <p:spPr>
          <a:xfrm>
            <a:off x="11368250" y="2571750"/>
            <a:ext cx="4371604" cy="635000"/>
          </a:xfrm>
          <a:prstGeom prst="rect">
            <a:avLst/>
          </a:prstGeom>
        </p:spPr>
        <p:txBody>
          <a:bodyPr lIns="0" tIns="0" rIns="0" bIns="0" rtlCol="0" anchor="t">
            <a:spAutoFit/>
          </a:bodyPr>
          <a:lstStyle/>
          <a:p>
            <a:pPr algn="ctr">
              <a:lnSpc>
                <a:spcPts val="4900"/>
              </a:lnSpc>
            </a:pPr>
            <a:r>
              <a:rPr lang="en-US" sz="3500">
                <a:solidFill>
                  <a:srgbClr val="FFFFFF"/>
                </a:solidFill>
                <a:latin typeface="Poppins Bold" panose="00000800000000000000"/>
                <a:ea typeface="Poppins Bold" panose="00000800000000000000"/>
                <a:cs typeface="Poppins Bold" panose="00000800000000000000"/>
                <a:sym typeface="Poppins Bold" panose="00000800000000000000"/>
              </a:rPr>
              <a:t>Frontend</a:t>
            </a:r>
            <a:endParaRPr lang="en-US" sz="3500">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15" name="TextBox 15"/>
          <p:cNvSpPr txBox="1"/>
          <p:nvPr/>
        </p:nvSpPr>
        <p:spPr>
          <a:xfrm>
            <a:off x="1028700" y="990600"/>
            <a:ext cx="6527636" cy="1238250"/>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Navigation Menu</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
        <p:nvSpPr>
          <p:cNvPr id="16" name="TextBox 16"/>
          <p:cNvSpPr txBox="1"/>
          <p:nvPr/>
        </p:nvSpPr>
        <p:spPr>
          <a:xfrm>
            <a:off x="1456368" y="9239250"/>
            <a:ext cx="6182102" cy="390525"/>
          </a:xfrm>
          <a:prstGeom prst="rect">
            <a:avLst/>
          </a:prstGeom>
        </p:spPr>
        <p:txBody>
          <a:bodyPr lIns="0" tIns="0" rIns="0" bIns="0" rtlCol="0" anchor="t">
            <a:spAutoFit/>
          </a:bodyPr>
          <a:lstStyle/>
          <a:p>
            <a:pPr algn="ctr">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Used. json to act as navigation buttons</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6270176" y="-3128877"/>
            <a:ext cx="25045260" cy="16276039"/>
            <a:chOff x="0" y="0"/>
            <a:chExt cx="490696" cy="318886"/>
          </a:xfrm>
        </p:grpSpPr>
        <p:sp>
          <p:nvSpPr>
            <p:cNvPr id="3" name="Freeform 3"/>
            <p:cNvSpPr/>
            <p:nvPr/>
          </p:nvSpPr>
          <p:spPr>
            <a:xfrm>
              <a:off x="0" y="0"/>
              <a:ext cx="490696" cy="318886"/>
            </a:xfrm>
            <a:custGeom>
              <a:avLst/>
              <a:gdLst/>
              <a:ahLst/>
              <a:cxnLst/>
              <a:rect l="l" t="t" r="r" b="b"/>
              <a:pathLst>
                <a:path w="490696" h="318886">
                  <a:moveTo>
                    <a:pt x="490696" y="0"/>
                  </a:moveTo>
                  <a:lnTo>
                    <a:pt x="0" y="0"/>
                  </a:lnTo>
                  <a:lnTo>
                    <a:pt x="101600" y="159443"/>
                  </a:lnTo>
                  <a:lnTo>
                    <a:pt x="0" y="318886"/>
                  </a:lnTo>
                  <a:lnTo>
                    <a:pt x="490696" y="318886"/>
                  </a:lnTo>
                  <a:lnTo>
                    <a:pt x="389096" y="159443"/>
                  </a:lnTo>
                  <a:lnTo>
                    <a:pt x="490696" y="0"/>
                  </a:lnTo>
                  <a:close/>
                </a:path>
              </a:pathLst>
            </a:custGeom>
            <a:solidFill>
              <a:srgbClr val="153F60"/>
            </a:solidFill>
            <a:ln cap="sq">
              <a:noFill/>
              <a:prstDash val="solid"/>
              <a:miter/>
            </a:ln>
          </p:spPr>
        </p:sp>
        <p:sp>
          <p:nvSpPr>
            <p:cNvPr id="4" name="TextBox 4"/>
            <p:cNvSpPr txBox="1"/>
            <p:nvPr/>
          </p:nvSpPr>
          <p:spPr>
            <a:xfrm>
              <a:off x="88900" y="-57150"/>
              <a:ext cx="31289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1604" y="-581290"/>
            <a:ext cx="8127004" cy="1162581"/>
            <a:chOff x="0" y="0"/>
            <a:chExt cx="2140446" cy="306194"/>
          </a:xfrm>
        </p:grpSpPr>
        <p:sp>
          <p:nvSpPr>
            <p:cNvPr id="6" name="Freeform 6"/>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7" name="TextBox 7"/>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8" name="Group 8"/>
          <p:cNvGrpSpPr/>
          <p:nvPr/>
        </p:nvGrpSpPr>
        <p:grpSpPr>
          <a:xfrm rot="0">
            <a:off x="7836279" y="9736784"/>
            <a:ext cx="15807147" cy="787029"/>
            <a:chOff x="0" y="0"/>
            <a:chExt cx="6404338" cy="318868"/>
          </a:xfrm>
        </p:grpSpPr>
        <p:sp>
          <p:nvSpPr>
            <p:cNvPr id="9" name="Freeform 9"/>
            <p:cNvSpPr/>
            <p:nvPr/>
          </p:nvSpPr>
          <p:spPr>
            <a:xfrm>
              <a:off x="0" y="0"/>
              <a:ext cx="6404338" cy="318868"/>
            </a:xfrm>
            <a:custGeom>
              <a:avLst/>
              <a:gdLst/>
              <a:ahLst/>
              <a:cxnLst/>
              <a:rect l="l" t="t" r="r" b="b"/>
              <a:pathLst>
                <a:path w="6404338" h="318868">
                  <a:moveTo>
                    <a:pt x="203200" y="0"/>
                  </a:moveTo>
                  <a:lnTo>
                    <a:pt x="6404338" y="0"/>
                  </a:lnTo>
                  <a:lnTo>
                    <a:pt x="6201138" y="318868"/>
                  </a:lnTo>
                  <a:lnTo>
                    <a:pt x="0" y="318868"/>
                  </a:lnTo>
                  <a:lnTo>
                    <a:pt x="203200" y="0"/>
                  </a:lnTo>
                  <a:close/>
                </a:path>
              </a:pathLst>
            </a:custGeom>
            <a:solidFill>
              <a:srgbClr val="B9CEDB"/>
            </a:solidFill>
          </p:spPr>
        </p:sp>
        <p:sp>
          <p:nvSpPr>
            <p:cNvPr id="10" name="TextBox 10"/>
            <p:cNvSpPr txBox="1"/>
            <p:nvPr/>
          </p:nvSpPr>
          <p:spPr>
            <a:xfrm>
              <a:off x="101600" y="-57150"/>
              <a:ext cx="6201138" cy="376018"/>
            </a:xfrm>
            <a:prstGeom prst="rect">
              <a:avLst/>
            </a:prstGeom>
          </p:spPr>
          <p:txBody>
            <a:bodyPr lIns="50800" tIns="50800" rIns="50800" bIns="50800" rtlCol="0" anchor="ctr"/>
            <a:lstStyle/>
            <a:p>
              <a:pPr algn="ctr">
                <a:lnSpc>
                  <a:spcPts val="2660"/>
                </a:lnSpc>
              </a:pPr>
            </a:p>
          </p:txBody>
        </p:sp>
      </p:grpSp>
      <p:sp>
        <p:nvSpPr>
          <p:cNvPr id="11" name="Freeform 11"/>
          <p:cNvSpPr/>
          <p:nvPr/>
        </p:nvSpPr>
        <p:spPr>
          <a:xfrm>
            <a:off x="9988836" y="3654425"/>
            <a:ext cx="7616994" cy="4923179"/>
          </a:xfrm>
          <a:custGeom>
            <a:avLst/>
            <a:gdLst/>
            <a:ahLst/>
            <a:cxnLst/>
            <a:rect l="l" t="t" r="r" b="b"/>
            <a:pathLst>
              <a:path w="7616994" h="4923179">
                <a:moveTo>
                  <a:pt x="0" y="0"/>
                </a:moveTo>
                <a:lnTo>
                  <a:pt x="7616994" y="0"/>
                </a:lnTo>
                <a:lnTo>
                  <a:pt x="7616994" y="4923179"/>
                </a:lnTo>
                <a:lnTo>
                  <a:pt x="0" y="4923179"/>
                </a:lnTo>
                <a:lnTo>
                  <a:pt x="0" y="0"/>
                </a:lnTo>
                <a:close/>
              </a:path>
            </a:pathLst>
          </a:custGeom>
          <a:blipFill>
            <a:blip r:embed="rId1"/>
            <a:stretch>
              <a:fillRect/>
            </a:stretch>
          </a:blipFill>
        </p:spPr>
      </p:sp>
      <p:sp>
        <p:nvSpPr>
          <p:cNvPr id="12" name="Freeform 12"/>
          <p:cNvSpPr/>
          <p:nvPr/>
        </p:nvSpPr>
        <p:spPr>
          <a:xfrm>
            <a:off x="1652444" y="3576230"/>
            <a:ext cx="6190460" cy="5791075"/>
          </a:xfrm>
          <a:custGeom>
            <a:avLst/>
            <a:gdLst/>
            <a:ahLst/>
            <a:cxnLst/>
            <a:rect l="l" t="t" r="r" b="b"/>
            <a:pathLst>
              <a:path w="6190460" h="5791075">
                <a:moveTo>
                  <a:pt x="0" y="0"/>
                </a:moveTo>
                <a:lnTo>
                  <a:pt x="6190459" y="0"/>
                </a:lnTo>
                <a:lnTo>
                  <a:pt x="6190459" y="5791075"/>
                </a:lnTo>
                <a:lnTo>
                  <a:pt x="0" y="5791075"/>
                </a:lnTo>
                <a:lnTo>
                  <a:pt x="0" y="0"/>
                </a:lnTo>
                <a:close/>
              </a:path>
            </a:pathLst>
          </a:custGeom>
          <a:blipFill>
            <a:blip r:embed="rId2"/>
            <a:stretch>
              <a:fillRect/>
            </a:stretch>
          </a:blipFill>
        </p:spPr>
      </p:sp>
      <p:sp>
        <p:nvSpPr>
          <p:cNvPr id="13" name="TextBox 13"/>
          <p:cNvSpPr txBox="1"/>
          <p:nvPr/>
        </p:nvSpPr>
        <p:spPr>
          <a:xfrm>
            <a:off x="2552314" y="2571750"/>
            <a:ext cx="4390718" cy="635000"/>
          </a:xfrm>
          <a:prstGeom prst="rect">
            <a:avLst/>
          </a:prstGeom>
        </p:spPr>
        <p:txBody>
          <a:bodyPr lIns="0" tIns="0" rIns="0" bIns="0" rtlCol="0" anchor="t">
            <a:spAutoFit/>
          </a:bodyPr>
          <a:lstStyle/>
          <a:p>
            <a:pPr algn="ctr">
              <a:lnSpc>
                <a:spcPts val="4900"/>
              </a:lnSpc>
            </a:pPr>
            <a:r>
              <a:rPr lang="en-US" sz="3500">
                <a:solidFill>
                  <a:srgbClr val="152F43"/>
                </a:solidFill>
                <a:latin typeface="Poppins Bold" panose="00000800000000000000"/>
                <a:ea typeface="Poppins Bold" panose="00000800000000000000"/>
                <a:cs typeface="Poppins Bold" panose="00000800000000000000"/>
                <a:sym typeface="Poppins Bold" panose="00000800000000000000"/>
              </a:rPr>
              <a:t>Backend</a:t>
            </a:r>
            <a:endParaRPr lang="en-US" sz="3500">
              <a:solidFill>
                <a:srgbClr val="152F43"/>
              </a:solidFill>
              <a:latin typeface="Poppins Bold" panose="00000800000000000000"/>
              <a:ea typeface="Poppins Bold" panose="00000800000000000000"/>
              <a:cs typeface="Poppins Bold" panose="00000800000000000000"/>
              <a:sym typeface="Poppins Bold" panose="00000800000000000000"/>
            </a:endParaRPr>
          </a:p>
        </p:txBody>
      </p:sp>
      <p:sp>
        <p:nvSpPr>
          <p:cNvPr id="14" name="TextBox 14"/>
          <p:cNvSpPr txBox="1"/>
          <p:nvPr/>
        </p:nvSpPr>
        <p:spPr>
          <a:xfrm>
            <a:off x="11368250" y="2571750"/>
            <a:ext cx="4371604" cy="635000"/>
          </a:xfrm>
          <a:prstGeom prst="rect">
            <a:avLst/>
          </a:prstGeom>
        </p:spPr>
        <p:txBody>
          <a:bodyPr lIns="0" tIns="0" rIns="0" bIns="0" rtlCol="0" anchor="t">
            <a:spAutoFit/>
          </a:bodyPr>
          <a:lstStyle/>
          <a:p>
            <a:pPr algn="ctr">
              <a:lnSpc>
                <a:spcPts val="4900"/>
              </a:lnSpc>
            </a:pPr>
            <a:r>
              <a:rPr lang="en-US" sz="3500">
                <a:solidFill>
                  <a:srgbClr val="FFFFFF"/>
                </a:solidFill>
                <a:latin typeface="Poppins Bold" panose="00000800000000000000"/>
                <a:ea typeface="Poppins Bold" panose="00000800000000000000"/>
                <a:cs typeface="Poppins Bold" panose="00000800000000000000"/>
                <a:sym typeface="Poppins Bold" panose="00000800000000000000"/>
              </a:rPr>
              <a:t>Frontend</a:t>
            </a:r>
            <a:endParaRPr lang="en-US" sz="3500">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15" name="TextBox 15"/>
          <p:cNvSpPr txBox="1"/>
          <p:nvPr/>
        </p:nvSpPr>
        <p:spPr>
          <a:xfrm>
            <a:off x="1028700" y="990600"/>
            <a:ext cx="6527636" cy="1230630"/>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Chatbot</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
        <p:nvSpPr>
          <p:cNvPr id="16" name="TextBox 16"/>
          <p:cNvSpPr txBox="1"/>
          <p:nvPr/>
        </p:nvSpPr>
        <p:spPr>
          <a:xfrm>
            <a:off x="1206391" y="9531997"/>
            <a:ext cx="7082566" cy="390525"/>
          </a:xfrm>
          <a:prstGeom prst="rect">
            <a:avLst/>
          </a:prstGeom>
        </p:spPr>
        <p:txBody>
          <a:bodyPr lIns="0" tIns="0" rIns="0" bIns="0" rtlCol="0" anchor="t">
            <a:spAutoFit/>
          </a:bodyPr>
          <a:lstStyle/>
          <a:p>
            <a:pPr algn="ctr">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Used ngrok to provide a webhook tunnel</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6270176" y="-3128877"/>
            <a:ext cx="25045260" cy="16276039"/>
            <a:chOff x="0" y="0"/>
            <a:chExt cx="490696" cy="318886"/>
          </a:xfrm>
        </p:grpSpPr>
        <p:sp>
          <p:nvSpPr>
            <p:cNvPr id="3" name="Freeform 3"/>
            <p:cNvSpPr/>
            <p:nvPr/>
          </p:nvSpPr>
          <p:spPr>
            <a:xfrm>
              <a:off x="0" y="0"/>
              <a:ext cx="490696" cy="318886"/>
            </a:xfrm>
            <a:custGeom>
              <a:avLst/>
              <a:gdLst/>
              <a:ahLst/>
              <a:cxnLst/>
              <a:rect l="l" t="t" r="r" b="b"/>
              <a:pathLst>
                <a:path w="490696" h="318886">
                  <a:moveTo>
                    <a:pt x="490696" y="0"/>
                  </a:moveTo>
                  <a:lnTo>
                    <a:pt x="0" y="0"/>
                  </a:lnTo>
                  <a:lnTo>
                    <a:pt x="101600" y="159443"/>
                  </a:lnTo>
                  <a:lnTo>
                    <a:pt x="0" y="318886"/>
                  </a:lnTo>
                  <a:lnTo>
                    <a:pt x="490696" y="318886"/>
                  </a:lnTo>
                  <a:lnTo>
                    <a:pt x="389096" y="159443"/>
                  </a:lnTo>
                  <a:lnTo>
                    <a:pt x="490696" y="0"/>
                  </a:lnTo>
                  <a:close/>
                </a:path>
              </a:pathLst>
            </a:custGeom>
            <a:solidFill>
              <a:srgbClr val="153F60"/>
            </a:solidFill>
            <a:ln cap="sq">
              <a:noFill/>
              <a:prstDash val="solid"/>
              <a:miter/>
            </a:ln>
          </p:spPr>
        </p:sp>
        <p:sp>
          <p:nvSpPr>
            <p:cNvPr id="4" name="TextBox 4"/>
            <p:cNvSpPr txBox="1"/>
            <p:nvPr/>
          </p:nvSpPr>
          <p:spPr>
            <a:xfrm>
              <a:off x="88900" y="-57150"/>
              <a:ext cx="31289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1604" y="-581290"/>
            <a:ext cx="8127004" cy="1162581"/>
            <a:chOff x="0" y="0"/>
            <a:chExt cx="2140446" cy="306194"/>
          </a:xfrm>
        </p:grpSpPr>
        <p:sp>
          <p:nvSpPr>
            <p:cNvPr id="6" name="Freeform 6"/>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7" name="TextBox 7"/>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8" name="Group 8"/>
          <p:cNvGrpSpPr/>
          <p:nvPr/>
        </p:nvGrpSpPr>
        <p:grpSpPr>
          <a:xfrm rot="0">
            <a:off x="7836279" y="9736784"/>
            <a:ext cx="15807147" cy="787029"/>
            <a:chOff x="0" y="0"/>
            <a:chExt cx="6404338" cy="318868"/>
          </a:xfrm>
        </p:grpSpPr>
        <p:sp>
          <p:nvSpPr>
            <p:cNvPr id="9" name="Freeform 9"/>
            <p:cNvSpPr/>
            <p:nvPr/>
          </p:nvSpPr>
          <p:spPr>
            <a:xfrm>
              <a:off x="0" y="0"/>
              <a:ext cx="6404338" cy="318868"/>
            </a:xfrm>
            <a:custGeom>
              <a:avLst/>
              <a:gdLst/>
              <a:ahLst/>
              <a:cxnLst/>
              <a:rect l="l" t="t" r="r" b="b"/>
              <a:pathLst>
                <a:path w="6404338" h="318868">
                  <a:moveTo>
                    <a:pt x="203200" y="0"/>
                  </a:moveTo>
                  <a:lnTo>
                    <a:pt x="6404338" y="0"/>
                  </a:lnTo>
                  <a:lnTo>
                    <a:pt x="6201138" y="318868"/>
                  </a:lnTo>
                  <a:lnTo>
                    <a:pt x="0" y="318868"/>
                  </a:lnTo>
                  <a:lnTo>
                    <a:pt x="203200" y="0"/>
                  </a:lnTo>
                  <a:close/>
                </a:path>
              </a:pathLst>
            </a:custGeom>
            <a:solidFill>
              <a:srgbClr val="B9CEDB"/>
            </a:solidFill>
          </p:spPr>
        </p:sp>
        <p:sp>
          <p:nvSpPr>
            <p:cNvPr id="10" name="TextBox 10"/>
            <p:cNvSpPr txBox="1"/>
            <p:nvPr/>
          </p:nvSpPr>
          <p:spPr>
            <a:xfrm>
              <a:off x="101600" y="-57150"/>
              <a:ext cx="6201138" cy="376018"/>
            </a:xfrm>
            <a:prstGeom prst="rect">
              <a:avLst/>
            </a:prstGeom>
          </p:spPr>
          <p:txBody>
            <a:bodyPr lIns="50800" tIns="50800" rIns="50800" bIns="50800" rtlCol="0" anchor="ctr"/>
            <a:lstStyle/>
            <a:p>
              <a:pPr algn="ctr">
                <a:lnSpc>
                  <a:spcPts val="2660"/>
                </a:lnSpc>
              </a:pPr>
            </a:p>
          </p:txBody>
        </p:sp>
      </p:grpSp>
      <p:sp>
        <p:nvSpPr>
          <p:cNvPr id="11" name="Freeform 11"/>
          <p:cNvSpPr/>
          <p:nvPr/>
        </p:nvSpPr>
        <p:spPr>
          <a:xfrm>
            <a:off x="1028700" y="4085354"/>
            <a:ext cx="8115300" cy="4061321"/>
          </a:xfrm>
          <a:custGeom>
            <a:avLst/>
            <a:gdLst/>
            <a:ahLst/>
            <a:cxnLst/>
            <a:rect l="l" t="t" r="r" b="b"/>
            <a:pathLst>
              <a:path w="8115300" h="4061321">
                <a:moveTo>
                  <a:pt x="0" y="0"/>
                </a:moveTo>
                <a:lnTo>
                  <a:pt x="8115300" y="0"/>
                </a:lnTo>
                <a:lnTo>
                  <a:pt x="8115300" y="4061321"/>
                </a:lnTo>
                <a:lnTo>
                  <a:pt x="0" y="4061321"/>
                </a:lnTo>
                <a:lnTo>
                  <a:pt x="0" y="0"/>
                </a:lnTo>
                <a:close/>
              </a:path>
            </a:pathLst>
          </a:custGeom>
          <a:blipFill>
            <a:blip r:embed="rId1"/>
            <a:stretch>
              <a:fillRect r="-12035"/>
            </a:stretch>
          </a:blipFill>
        </p:spPr>
      </p:sp>
      <p:sp>
        <p:nvSpPr>
          <p:cNvPr id="12" name="Freeform 12"/>
          <p:cNvSpPr/>
          <p:nvPr/>
        </p:nvSpPr>
        <p:spPr>
          <a:xfrm>
            <a:off x="12077826" y="2408711"/>
            <a:ext cx="3662027" cy="6291175"/>
          </a:xfrm>
          <a:custGeom>
            <a:avLst/>
            <a:gdLst/>
            <a:ahLst/>
            <a:cxnLst/>
            <a:rect l="l" t="t" r="r" b="b"/>
            <a:pathLst>
              <a:path w="3662027" h="6291175">
                <a:moveTo>
                  <a:pt x="0" y="0"/>
                </a:moveTo>
                <a:lnTo>
                  <a:pt x="3662027" y="0"/>
                </a:lnTo>
                <a:lnTo>
                  <a:pt x="3662027" y="6291175"/>
                </a:lnTo>
                <a:lnTo>
                  <a:pt x="0" y="6291175"/>
                </a:lnTo>
                <a:lnTo>
                  <a:pt x="0" y="0"/>
                </a:lnTo>
                <a:close/>
              </a:path>
            </a:pathLst>
          </a:custGeom>
          <a:blipFill>
            <a:blip r:embed="rId2"/>
            <a:stretch>
              <a:fillRect/>
            </a:stretch>
          </a:blipFill>
        </p:spPr>
      </p:sp>
      <p:sp>
        <p:nvSpPr>
          <p:cNvPr id="13" name="TextBox 13"/>
          <p:cNvSpPr txBox="1"/>
          <p:nvPr/>
        </p:nvSpPr>
        <p:spPr>
          <a:xfrm>
            <a:off x="2552314" y="2571750"/>
            <a:ext cx="4390718" cy="635000"/>
          </a:xfrm>
          <a:prstGeom prst="rect">
            <a:avLst/>
          </a:prstGeom>
        </p:spPr>
        <p:txBody>
          <a:bodyPr lIns="0" tIns="0" rIns="0" bIns="0" rtlCol="0" anchor="t">
            <a:spAutoFit/>
          </a:bodyPr>
          <a:lstStyle/>
          <a:p>
            <a:pPr algn="ctr">
              <a:lnSpc>
                <a:spcPts val="4900"/>
              </a:lnSpc>
            </a:pPr>
            <a:r>
              <a:rPr lang="en-US" sz="3500">
                <a:solidFill>
                  <a:srgbClr val="152F43"/>
                </a:solidFill>
                <a:latin typeface="Poppins Bold" panose="00000800000000000000"/>
                <a:ea typeface="Poppins Bold" panose="00000800000000000000"/>
                <a:cs typeface="Poppins Bold" panose="00000800000000000000"/>
                <a:sym typeface="Poppins Bold" panose="00000800000000000000"/>
              </a:rPr>
              <a:t>Backend</a:t>
            </a:r>
            <a:endParaRPr lang="en-US" sz="3500">
              <a:solidFill>
                <a:srgbClr val="152F43"/>
              </a:solidFill>
              <a:latin typeface="Poppins Bold" panose="00000800000000000000"/>
              <a:ea typeface="Poppins Bold" panose="00000800000000000000"/>
              <a:cs typeface="Poppins Bold" panose="00000800000000000000"/>
              <a:sym typeface="Poppins Bold" panose="00000800000000000000"/>
            </a:endParaRPr>
          </a:p>
        </p:txBody>
      </p:sp>
      <p:sp>
        <p:nvSpPr>
          <p:cNvPr id="14" name="TextBox 14"/>
          <p:cNvSpPr txBox="1"/>
          <p:nvPr/>
        </p:nvSpPr>
        <p:spPr>
          <a:xfrm>
            <a:off x="11723038" y="1258888"/>
            <a:ext cx="4371604" cy="635000"/>
          </a:xfrm>
          <a:prstGeom prst="rect">
            <a:avLst/>
          </a:prstGeom>
        </p:spPr>
        <p:txBody>
          <a:bodyPr lIns="0" tIns="0" rIns="0" bIns="0" rtlCol="0" anchor="t">
            <a:spAutoFit/>
          </a:bodyPr>
          <a:lstStyle/>
          <a:p>
            <a:pPr algn="ctr">
              <a:lnSpc>
                <a:spcPts val="4900"/>
              </a:lnSpc>
            </a:pPr>
            <a:r>
              <a:rPr lang="en-US" sz="3500">
                <a:solidFill>
                  <a:srgbClr val="FFFFFF"/>
                </a:solidFill>
                <a:latin typeface="Poppins Bold" panose="00000800000000000000"/>
                <a:ea typeface="Poppins Bold" panose="00000800000000000000"/>
                <a:cs typeface="Poppins Bold" panose="00000800000000000000"/>
                <a:sym typeface="Poppins Bold" panose="00000800000000000000"/>
              </a:rPr>
              <a:t>Frontend</a:t>
            </a:r>
            <a:endParaRPr lang="en-US" sz="3500">
              <a:solidFill>
                <a:srgbClr val="FFFFFF"/>
              </a:solidFill>
              <a:latin typeface="Poppins Bold" panose="00000800000000000000"/>
              <a:ea typeface="Poppins Bold" panose="00000800000000000000"/>
              <a:cs typeface="Poppins Bold" panose="00000800000000000000"/>
              <a:sym typeface="Poppins Bold" panose="00000800000000000000"/>
            </a:endParaRPr>
          </a:p>
        </p:txBody>
      </p:sp>
      <p:sp>
        <p:nvSpPr>
          <p:cNvPr id="15" name="TextBox 15"/>
          <p:cNvSpPr txBox="1"/>
          <p:nvPr/>
        </p:nvSpPr>
        <p:spPr>
          <a:xfrm>
            <a:off x="1028700" y="990600"/>
            <a:ext cx="6527636" cy="1230630"/>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Chatbot</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9603009" y="-4244679"/>
            <a:ext cx="26054872" cy="16276039"/>
            <a:chOff x="0" y="0"/>
            <a:chExt cx="510476" cy="318886"/>
          </a:xfrm>
        </p:grpSpPr>
        <p:sp>
          <p:nvSpPr>
            <p:cNvPr id="3" name="Freeform 3"/>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33267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0965031" y="1028700"/>
            <a:ext cx="7151491" cy="715149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11224407" y="1288089"/>
            <a:ext cx="6632739" cy="6632712"/>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grpSp>
        <p:nvGrpSpPr>
          <p:cNvPr id="10" name="Group 10"/>
          <p:cNvGrpSpPr/>
          <p:nvPr/>
        </p:nvGrpSpPr>
        <p:grpSpPr>
          <a:xfrm rot="0">
            <a:off x="3950296" y="-686331"/>
            <a:ext cx="8127004" cy="1162581"/>
            <a:chOff x="0" y="0"/>
            <a:chExt cx="2140446" cy="306194"/>
          </a:xfrm>
        </p:grpSpPr>
        <p:sp>
          <p:nvSpPr>
            <p:cNvPr id="11" name="Freeform 11"/>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12" name="TextBox 12"/>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5391282" y="-686331"/>
            <a:ext cx="10140795" cy="1162581"/>
            <a:chOff x="0" y="0"/>
            <a:chExt cx="2670827" cy="306194"/>
          </a:xfrm>
        </p:grpSpPr>
        <p:sp>
          <p:nvSpPr>
            <p:cNvPr id="14" name="Freeform 14"/>
            <p:cNvSpPr/>
            <p:nvPr/>
          </p:nvSpPr>
          <p:spPr>
            <a:xfrm>
              <a:off x="0" y="0"/>
              <a:ext cx="2670827" cy="306194"/>
            </a:xfrm>
            <a:custGeom>
              <a:avLst/>
              <a:gdLst/>
              <a:ahLst/>
              <a:cxnLst/>
              <a:rect l="l" t="t" r="r" b="b"/>
              <a:pathLst>
                <a:path w="2670827" h="306194">
                  <a:moveTo>
                    <a:pt x="2467627" y="0"/>
                  </a:moveTo>
                  <a:lnTo>
                    <a:pt x="0" y="0"/>
                  </a:lnTo>
                  <a:lnTo>
                    <a:pt x="203200" y="306194"/>
                  </a:lnTo>
                  <a:lnTo>
                    <a:pt x="2670827" y="306194"/>
                  </a:lnTo>
                  <a:lnTo>
                    <a:pt x="2467627" y="0"/>
                  </a:lnTo>
                  <a:close/>
                </a:path>
              </a:pathLst>
            </a:custGeom>
            <a:solidFill>
              <a:srgbClr val="B9CEDB"/>
            </a:solidFill>
          </p:spPr>
        </p:sp>
        <p:sp>
          <p:nvSpPr>
            <p:cNvPr id="15" name="TextBox 15"/>
            <p:cNvSpPr txBox="1"/>
            <p:nvPr/>
          </p:nvSpPr>
          <p:spPr>
            <a:xfrm>
              <a:off x="101600" y="-57150"/>
              <a:ext cx="2467627" cy="363344"/>
            </a:xfrm>
            <a:prstGeom prst="rect">
              <a:avLst/>
            </a:prstGeom>
          </p:spPr>
          <p:txBody>
            <a:bodyPr lIns="50800" tIns="50800" rIns="50800" bIns="50800" rtlCol="0" anchor="ctr"/>
            <a:lstStyle/>
            <a:p>
              <a:pPr algn="ctr">
                <a:lnSpc>
                  <a:spcPts val="2660"/>
                </a:lnSpc>
              </a:pPr>
            </a:p>
          </p:txBody>
        </p:sp>
      </p:grpSp>
      <p:grpSp>
        <p:nvGrpSpPr>
          <p:cNvPr id="16" name="Group 16"/>
          <p:cNvGrpSpPr/>
          <p:nvPr/>
        </p:nvGrpSpPr>
        <p:grpSpPr>
          <a:xfrm rot="0">
            <a:off x="824371" y="8902313"/>
            <a:ext cx="711975" cy="71197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19" name="Group 19"/>
          <p:cNvGrpSpPr/>
          <p:nvPr/>
        </p:nvGrpSpPr>
        <p:grpSpPr>
          <a:xfrm rot="0">
            <a:off x="521054" y="8902313"/>
            <a:ext cx="711975" cy="71197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3F60"/>
            </a:solidFill>
          </p:spPr>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sp>
        <p:nvSpPr>
          <p:cNvPr id="22" name="TextBox 22"/>
          <p:cNvSpPr txBox="1"/>
          <p:nvPr/>
        </p:nvSpPr>
        <p:spPr>
          <a:xfrm>
            <a:off x="1028700" y="3228014"/>
            <a:ext cx="9536281" cy="5770880"/>
          </a:xfrm>
          <a:prstGeom prst="rect">
            <a:avLst/>
          </a:prstGeom>
        </p:spPr>
        <p:txBody>
          <a:bodyPr lIns="0" tIns="0" rIns="0" bIns="0" rtlCol="0" anchor="t">
            <a:spAutoFit/>
          </a:bodyPr>
          <a:lstStyle/>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Youtube URL:</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p>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1) Demo video :- https://youtu.be/sdOy-wrbpaU</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p>
          <a:p>
            <a:pPr algn="l">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2) Presentation Slide video :- https://youtu.be/SWlOfsmCAfE</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p>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Google Drive URL:</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p>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https://drive.google.com/drive/folders/1eDjoZRsK2esm31kumyLXS63nq7H6C3Yi?usp=sharing</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E-Portfolio link:</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https://eportfolio.utm.my/user/amirul-shafiq-bin-amirrullah/graphics-and-multimedia-project-ii-psm2</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p:txBody>
      </p:sp>
      <p:sp>
        <p:nvSpPr>
          <p:cNvPr id="23" name="TextBox 23"/>
          <p:cNvSpPr txBox="1"/>
          <p:nvPr/>
        </p:nvSpPr>
        <p:spPr>
          <a:xfrm>
            <a:off x="1028700" y="1183314"/>
            <a:ext cx="6497841" cy="1254125"/>
          </a:xfrm>
          <a:prstGeom prst="rect">
            <a:avLst/>
          </a:prstGeom>
        </p:spPr>
        <p:txBody>
          <a:bodyPr lIns="0" tIns="0" rIns="0" bIns="0" rtlCol="0" anchor="t">
            <a:spAutoFit/>
          </a:bodyPr>
          <a:lstStyle/>
          <a:p>
            <a:pPr algn="l">
              <a:lnSpc>
                <a:spcPts val="4900"/>
              </a:lnSpc>
            </a:pPr>
            <a:r>
              <a:rPr lang="en-US" sz="3500">
                <a:solidFill>
                  <a:srgbClr val="000000"/>
                </a:solidFill>
                <a:latin typeface="Poppins Bold" panose="00000800000000000000"/>
                <a:ea typeface="Poppins Bold" panose="00000800000000000000"/>
                <a:cs typeface="Poppins Bold" panose="00000800000000000000"/>
                <a:sym typeface="Poppins Bold" panose="00000800000000000000"/>
              </a:rPr>
              <a:t>Other Youtube and Google Drive Links</a:t>
            </a:r>
            <a:endParaRPr lang="en-US" sz="35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grpSp>
        <p:nvGrpSpPr>
          <p:cNvPr id="24" name="Group 24"/>
          <p:cNvGrpSpPr>
            <a:grpSpLocks noChangeAspect="1"/>
          </p:cNvGrpSpPr>
          <p:nvPr/>
        </p:nvGrpSpPr>
        <p:grpSpPr>
          <a:xfrm rot="0">
            <a:off x="11250450" y="1288089"/>
            <a:ext cx="6632739" cy="6632712"/>
            <a:chOff x="0" y="0"/>
            <a:chExt cx="6350000" cy="6349975"/>
          </a:xfrm>
        </p:grpSpPr>
        <p:sp>
          <p:nvSpPr>
            <p:cNvPr id="25" name="Freeform 2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l="-55001" r="-25046" b="-19957"/>
              </a:stretch>
            </a:blip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6910872" y="-4671870"/>
            <a:ext cx="26054872" cy="16276039"/>
            <a:chOff x="0" y="0"/>
            <a:chExt cx="510476" cy="318886"/>
          </a:xfrm>
        </p:grpSpPr>
        <p:sp>
          <p:nvSpPr>
            <p:cNvPr id="3" name="Freeform 3"/>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33267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331165" y="1628775"/>
            <a:ext cx="7029450" cy="7029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618521" y="1916143"/>
            <a:ext cx="6454740" cy="645471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t="-7717" b="-7717"/>
              </a:stretch>
            </a:blipFill>
          </p:spPr>
        </p:sp>
      </p:grpSp>
      <p:grpSp>
        <p:nvGrpSpPr>
          <p:cNvPr id="10" name="Group 10"/>
          <p:cNvGrpSpPr/>
          <p:nvPr/>
        </p:nvGrpSpPr>
        <p:grpSpPr>
          <a:xfrm rot="0">
            <a:off x="12274319" y="-345890"/>
            <a:ext cx="15807147" cy="787029"/>
            <a:chOff x="0" y="0"/>
            <a:chExt cx="6404338" cy="318868"/>
          </a:xfrm>
        </p:grpSpPr>
        <p:sp>
          <p:nvSpPr>
            <p:cNvPr id="11" name="Freeform 11"/>
            <p:cNvSpPr/>
            <p:nvPr/>
          </p:nvSpPr>
          <p:spPr>
            <a:xfrm>
              <a:off x="0" y="0"/>
              <a:ext cx="6404338" cy="318868"/>
            </a:xfrm>
            <a:custGeom>
              <a:avLst/>
              <a:gdLst/>
              <a:ahLst/>
              <a:cxnLst/>
              <a:rect l="l" t="t" r="r" b="b"/>
              <a:pathLst>
                <a:path w="6404338" h="318868">
                  <a:moveTo>
                    <a:pt x="203200" y="0"/>
                  </a:moveTo>
                  <a:lnTo>
                    <a:pt x="6404338" y="0"/>
                  </a:lnTo>
                  <a:lnTo>
                    <a:pt x="6201138" y="318868"/>
                  </a:lnTo>
                  <a:lnTo>
                    <a:pt x="0" y="318868"/>
                  </a:lnTo>
                  <a:lnTo>
                    <a:pt x="203200" y="0"/>
                  </a:lnTo>
                  <a:close/>
                </a:path>
              </a:pathLst>
            </a:custGeom>
            <a:solidFill>
              <a:srgbClr val="B9CEDB"/>
            </a:solidFill>
          </p:spPr>
        </p:sp>
        <p:sp>
          <p:nvSpPr>
            <p:cNvPr id="12" name="TextBox 12"/>
            <p:cNvSpPr txBox="1"/>
            <p:nvPr/>
          </p:nvSpPr>
          <p:spPr>
            <a:xfrm>
              <a:off x="101600" y="-57150"/>
              <a:ext cx="6201138" cy="376018"/>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6388577" y="-345890"/>
            <a:ext cx="6434843" cy="787029"/>
            <a:chOff x="0" y="0"/>
            <a:chExt cx="2607106" cy="318868"/>
          </a:xfrm>
        </p:grpSpPr>
        <p:sp>
          <p:nvSpPr>
            <p:cNvPr id="14" name="Freeform 14"/>
            <p:cNvSpPr/>
            <p:nvPr/>
          </p:nvSpPr>
          <p:spPr>
            <a:xfrm>
              <a:off x="0" y="0"/>
              <a:ext cx="2607106" cy="318868"/>
            </a:xfrm>
            <a:custGeom>
              <a:avLst/>
              <a:gdLst/>
              <a:ahLst/>
              <a:cxnLst/>
              <a:rect l="l" t="t" r="r" b="b"/>
              <a:pathLst>
                <a:path w="2607106" h="318868">
                  <a:moveTo>
                    <a:pt x="203200" y="0"/>
                  </a:moveTo>
                  <a:lnTo>
                    <a:pt x="2607106" y="0"/>
                  </a:lnTo>
                  <a:lnTo>
                    <a:pt x="2403906" y="318868"/>
                  </a:lnTo>
                  <a:lnTo>
                    <a:pt x="0" y="318868"/>
                  </a:lnTo>
                  <a:lnTo>
                    <a:pt x="203200" y="0"/>
                  </a:lnTo>
                  <a:close/>
                </a:path>
              </a:pathLst>
            </a:custGeom>
            <a:solidFill>
              <a:srgbClr val="153F60"/>
            </a:solidFill>
          </p:spPr>
        </p:sp>
        <p:sp>
          <p:nvSpPr>
            <p:cNvPr id="15" name="TextBox 15"/>
            <p:cNvSpPr txBox="1"/>
            <p:nvPr/>
          </p:nvSpPr>
          <p:spPr>
            <a:xfrm>
              <a:off x="101600" y="-57150"/>
              <a:ext cx="2403906" cy="376018"/>
            </a:xfrm>
            <a:prstGeom prst="rect">
              <a:avLst/>
            </a:prstGeom>
          </p:spPr>
          <p:txBody>
            <a:bodyPr lIns="50800" tIns="50800" rIns="50800" bIns="50800" rtlCol="0" anchor="ctr"/>
            <a:lstStyle/>
            <a:p>
              <a:pPr algn="ctr">
                <a:lnSpc>
                  <a:spcPts val="2660"/>
                </a:lnSpc>
              </a:pPr>
            </a:p>
          </p:txBody>
        </p:sp>
      </p:grpSp>
      <p:sp>
        <p:nvSpPr>
          <p:cNvPr id="16" name="Freeform 16"/>
          <p:cNvSpPr/>
          <p:nvPr/>
        </p:nvSpPr>
        <p:spPr>
          <a:xfrm>
            <a:off x="11527451" y="2034583"/>
            <a:ext cx="4012654" cy="4690849"/>
          </a:xfrm>
          <a:custGeom>
            <a:avLst/>
            <a:gdLst/>
            <a:ahLst/>
            <a:cxnLst/>
            <a:rect l="l" t="t" r="r" b="b"/>
            <a:pathLst>
              <a:path w="4012654" h="4690849">
                <a:moveTo>
                  <a:pt x="0" y="0"/>
                </a:moveTo>
                <a:lnTo>
                  <a:pt x="4012654" y="0"/>
                </a:lnTo>
                <a:lnTo>
                  <a:pt x="4012654" y="4690849"/>
                </a:lnTo>
                <a:lnTo>
                  <a:pt x="0" y="4690849"/>
                </a:lnTo>
                <a:lnTo>
                  <a:pt x="0" y="0"/>
                </a:lnTo>
                <a:close/>
              </a:path>
            </a:pathLst>
          </a:custGeom>
          <a:blipFill>
            <a:blip r:embed="rId2"/>
            <a:stretch>
              <a:fillRect/>
            </a:stretch>
          </a:blipFill>
        </p:spPr>
      </p:sp>
      <p:sp>
        <p:nvSpPr>
          <p:cNvPr id="17" name="Freeform 17"/>
          <p:cNvSpPr/>
          <p:nvPr/>
        </p:nvSpPr>
        <p:spPr>
          <a:xfrm>
            <a:off x="9144000" y="7131240"/>
            <a:ext cx="8779555" cy="2479234"/>
          </a:xfrm>
          <a:custGeom>
            <a:avLst/>
            <a:gdLst/>
            <a:ahLst/>
            <a:cxnLst/>
            <a:rect l="l" t="t" r="r" b="b"/>
            <a:pathLst>
              <a:path w="8779555" h="2479234">
                <a:moveTo>
                  <a:pt x="0" y="0"/>
                </a:moveTo>
                <a:lnTo>
                  <a:pt x="8779555" y="0"/>
                </a:lnTo>
                <a:lnTo>
                  <a:pt x="8779555" y="2479234"/>
                </a:lnTo>
                <a:lnTo>
                  <a:pt x="0" y="2479234"/>
                </a:lnTo>
                <a:lnTo>
                  <a:pt x="0" y="0"/>
                </a:lnTo>
                <a:close/>
              </a:path>
            </a:pathLst>
          </a:custGeom>
          <a:blipFill>
            <a:blip r:embed="rId3"/>
            <a:stretch>
              <a:fillRect/>
            </a:stretch>
          </a:blipFill>
        </p:spPr>
      </p:sp>
      <p:sp>
        <p:nvSpPr>
          <p:cNvPr id="18" name="TextBox 18"/>
          <p:cNvSpPr txBox="1"/>
          <p:nvPr/>
        </p:nvSpPr>
        <p:spPr>
          <a:xfrm>
            <a:off x="10731664" y="990600"/>
            <a:ext cx="6527636" cy="638175"/>
          </a:xfrm>
          <a:prstGeom prst="rect">
            <a:avLst/>
          </a:prstGeom>
        </p:spPr>
        <p:txBody>
          <a:bodyPr lIns="0" tIns="0" rIns="0" bIns="0" rtlCol="0" anchor="t">
            <a:spAutoFit/>
          </a:bodyPr>
          <a:lstStyle/>
          <a:p>
            <a:pPr algn="r">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Input Output Verification</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6910872" y="-4671870"/>
            <a:ext cx="26054872" cy="16276039"/>
            <a:chOff x="0" y="0"/>
            <a:chExt cx="510476" cy="318886"/>
          </a:xfrm>
        </p:grpSpPr>
        <p:sp>
          <p:nvSpPr>
            <p:cNvPr id="3" name="Freeform 3"/>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33267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331165" y="1628775"/>
            <a:ext cx="7029450" cy="7029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618521" y="1916143"/>
            <a:ext cx="6454740" cy="645471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l="-39885" r="-39885"/>
              </a:stretch>
            </a:blipFill>
          </p:spPr>
        </p:sp>
      </p:grpSp>
      <p:grpSp>
        <p:nvGrpSpPr>
          <p:cNvPr id="10" name="Group 10"/>
          <p:cNvGrpSpPr/>
          <p:nvPr/>
        </p:nvGrpSpPr>
        <p:grpSpPr>
          <a:xfrm rot="0">
            <a:off x="12274319" y="-345890"/>
            <a:ext cx="15807147" cy="787029"/>
            <a:chOff x="0" y="0"/>
            <a:chExt cx="6404338" cy="318868"/>
          </a:xfrm>
        </p:grpSpPr>
        <p:sp>
          <p:nvSpPr>
            <p:cNvPr id="11" name="Freeform 11"/>
            <p:cNvSpPr/>
            <p:nvPr/>
          </p:nvSpPr>
          <p:spPr>
            <a:xfrm>
              <a:off x="0" y="0"/>
              <a:ext cx="6404338" cy="318868"/>
            </a:xfrm>
            <a:custGeom>
              <a:avLst/>
              <a:gdLst/>
              <a:ahLst/>
              <a:cxnLst/>
              <a:rect l="l" t="t" r="r" b="b"/>
              <a:pathLst>
                <a:path w="6404338" h="318868">
                  <a:moveTo>
                    <a:pt x="203200" y="0"/>
                  </a:moveTo>
                  <a:lnTo>
                    <a:pt x="6404338" y="0"/>
                  </a:lnTo>
                  <a:lnTo>
                    <a:pt x="6201138" y="318868"/>
                  </a:lnTo>
                  <a:lnTo>
                    <a:pt x="0" y="318868"/>
                  </a:lnTo>
                  <a:lnTo>
                    <a:pt x="203200" y="0"/>
                  </a:lnTo>
                  <a:close/>
                </a:path>
              </a:pathLst>
            </a:custGeom>
            <a:solidFill>
              <a:srgbClr val="B9CEDB"/>
            </a:solidFill>
          </p:spPr>
        </p:sp>
        <p:sp>
          <p:nvSpPr>
            <p:cNvPr id="12" name="TextBox 12"/>
            <p:cNvSpPr txBox="1"/>
            <p:nvPr/>
          </p:nvSpPr>
          <p:spPr>
            <a:xfrm>
              <a:off x="101600" y="-57150"/>
              <a:ext cx="6201138" cy="376018"/>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6388577" y="-345890"/>
            <a:ext cx="6434843" cy="787029"/>
            <a:chOff x="0" y="0"/>
            <a:chExt cx="2607106" cy="318868"/>
          </a:xfrm>
        </p:grpSpPr>
        <p:sp>
          <p:nvSpPr>
            <p:cNvPr id="14" name="Freeform 14"/>
            <p:cNvSpPr/>
            <p:nvPr/>
          </p:nvSpPr>
          <p:spPr>
            <a:xfrm>
              <a:off x="0" y="0"/>
              <a:ext cx="2607106" cy="318868"/>
            </a:xfrm>
            <a:custGeom>
              <a:avLst/>
              <a:gdLst/>
              <a:ahLst/>
              <a:cxnLst/>
              <a:rect l="l" t="t" r="r" b="b"/>
              <a:pathLst>
                <a:path w="2607106" h="318868">
                  <a:moveTo>
                    <a:pt x="203200" y="0"/>
                  </a:moveTo>
                  <a:lnTo>
                    <a:pt x="2607106" y="0"/>
                  </a:lnTo>
                  <a:lnTo>
                    <a:pt x="2403906" y="318868"/>
                  </a:lnTo>
                  <a:lnTo>
                    <a:pt x="0" y="318868"/>
                  </a:lnTo>
                  <a:lnTo>
                    <a:pt x="203200" y="0"/>
                  </a:lnTo>
                  <a:close/>
                </a:path>
              </a:pathLst>
            </a:custGeom>
            <a:solidFill>
              <a:srgbClr val="153F60"/>
            </a:solidFill>
          </p:spPr>
        </p:sp>
        <p:sp>
          <p:nvSpPr>
            <p:cNvPr id="15" name="TextBox 15"/>
            <p:cNvSpPr txBox="1"/>
            <p:nvPr/>
          </p:nvSpPr>
          <p:spPr>
            <a:xfrm>
              <a:off x="101600" y="-57150"/>
              <a:ext cx="2403906" cy="376018"/>
            </a:xfrm>
            <a:prstGeom prst="rect">
              <a:avLst/>
            </a:prstGeom>
          </p:spPr>
          <p:txBody>
            <a:bodyPr lIns="50800" tIns="50800" rIns="50800" bIns="50800" rtlCol="0" anchor="ctr"/>
            <a:lstStyle/>
            <a:p>
              <a:pPr algn="ctr">
                <a:lnSpc>
                  <a:spcPts val="2660"/>
                </a:lnSpc>
              </a:pPr>
            </a:p>
          </p:txBody>
        </p:sp>
      </p:grpSp>
      <p:sp>
        <p:nvSpPr>
          <p:cNvPr id="16" name="Freeform 16"/>
          <p:cNvSpPr/>
          <p:nvPr/>
        </p:nvSpPr>
        <p:spPr>
          <a:xfrm>
            <a:off x="9690655" y="2077193"/>
            <a:ext cx="7568645" cy="3677062"/>
          </a:xfrm>
          <a:custGeom>
            <a:avLst/>
            <a:gdLst/>
            <a:ahLst/>
            <a:cxnLst/>
            <a:rect l="l" t="t" r="r" b="b"/>
            <a:pathLst>
              <a:path w="7568645" h="3677062">
                <a:moveTo>
                  <a:pt x="0" y="0"/>
                </a:moveTo>
                <a:lnTo>
                  <a:pt x="7568645" y="0"/>
                </a:lnTo>
                <a:lnTo>
                  <a:pt x="7568645" y="3677062"/>
                </a:lnTo>
                <a:lnTo>
                  <a:pt x="0" y="3677062"/>
                </a:lnTo>
                <a:lnTo>
                  <a:pt x="0" y="0"/>
                </a:lnTo>
                <a:close/>
              </a:path>
            </a:pathLst>
          </a:custGeom>
          <a:blipFill>
            <a:blip r:embed="rId2"/>
            <a:stretch>
              <a:fillRect l="-3845"/>
            </a:stretch>
          </a:blipFill>
        </p:spPr>
      </p:sp>
      <p:sp>
        <p:nvSpPr>
          <p:cNvPr id="17" name="Freeform 17"/>
          <p:cNvSpPr/>
          <p:nvPr/>
        </p:nvSpPr>
        <p:spPr>
          <a:xfrm>
            <a:off x="9690655" y="6202673"/>
            <a:ext cx="7568645" cy="3552934"/>
          </a:xfrm>
          <a:custGeom>
            <a:avLst/>
            <a:gdLst/>
            <a:ahLst/>
            <a:cxnLst/>
            <a:rect l="l" t="t" r="r" b="b"/>
            <a:pathLst>
              <a:path w="7568645" h="3552934">
                <a:moveTo>
                  <a:pt x="0" y="0"/>
                </a:moveTo>
                <a:lnTo>
                  <a:pt x="7568645" y="0"/>
                </a:lnTo>
                <a:lnTo>
                  <a:pt x="7568645" y="3552934"/>
                </a:lnTo>
                <a:lnTo>
                  <a:pt x="0" y="3552934"/>
                </a:lnTo>
                <a:lnTo>
                  <a:pt x="0" y="0"/>
                </a:lnTo>
                <a:close/>
              </a:path>
            </a:pathLst>
          </a:custGeom>
          <a:blipFill>
            <a:blip r:embed="rId3"/>
            <a:stretch>
              <a:fillRect/>
            </a:stretch>
          </a:blipFill>
        </p:spPr>
      </p:sp>
      <p:sp>
        <p:nvSpPr>
          <p:cNvPr id="18" name="TextBox 18"/>
          <p:cNvSpPr txBox="1"/>
          <p:nvPr/>
        </p:nvSpPr>
        <p:spPr>
          <a:xfrm>
            <a:off x="10731664" y="990600"/>
            <a:ext cx="6527636" cy="638175"/>
          </a:xfrm>
          <a:prstGeom prst="rect">
            <a:avLst/>
          </a:prstGeom>
        </p:spPr>
        <p:txBody>
          <a:bodyPr lIns="0" tIns="0" rIns="0" bIns="0" rtlCol="0" anchor="t">
            <a:spAutoFit/>
          </a:bodyPr>
          <a:lstStyle/>
          <a:p>
            <a:pPr algn="r">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Error Messages</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9574563" y="-7384121"/>
            <a:ext cx="16390354" cy="18600529"/>
            <a:chOff x="0" y="0"/>
            <a:chExt cx="280995" cy="318886"/>
          </a:xfrm>
        </p:grpSpPr>
        <p:sp>
          <p:nvSpPr>
            <p:cNvPr id="3" name="Freeform 3"/>
            <p:cNvSpPr/>
            <p:nvPr/>
          </p:nvSpPr>
          <p:spPr>
            <a:xfrm>
              <a:off x="0" y="0"/>
              <a:ext cx="280995" cy="318886"/>
            </a:xfrm>
            <a:custGeom>
              <a:avLst/>
              <a:gdLst/>
              <a:ahLst/>
              <a:cxnLst/>
              <a:rect l="l" t="t" r="r" b="b"/>
              <a:pathLst>
                <a:path w="280995" h="318886">
                  <a:moveTo>
                    <a:pt x="280995" y="0"/>
                  </a:moveTo>
                  <a:lnTo>
                    <a:pt x="0" y="0"/>
                  </a:lnTo>
                  <a:lnTo>
                    <a:pt x="101600" y="159443"/>
                  </a:lnTo>
                  <a:lnTo>
                    <a:pt x="0" y="318886"/>
                  </a:lnTo>
                  <a:lnTo>
                    <a:pt x="280995" y="318886"/>
                  </a:lnTo>
                  <a:lnTo>
                    <a:pt x="179395" y="159443"/>
                  </a:lnTo>
                  <a:lnTo>
                    <a:pt x="280995"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103195"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27645" y="1628775"/>
            <a:ext cx="7029450" cy="7029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11315001" y="1916143"/>
            <a:ext cx="6454740" cy="645471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l="-40361" r="-40361"/>
              </a:stretch>
            </a:blipFill>
          </p:spPr>
        </p:sp>
      </p:grpSp>
      <p:grpSp>
        <p:nvGrpSpPr>
          <p:cNvPr id="10" name="Group 10"/>
          <p:cNvGrpSpPr/>
          <p:nvPr/>
        </p:nvGrpSpPr>
        <p:grpSpPr>
          <a:xfrm rot="0">
            <a:off x="2910166" y="-762531"/>
            <a:ext cx="8127004" cy="1162581"/>
            <a:chOff x="0" y="0"/>
            <a:chExt cx="2140446" cy="306194"/>
          </a:xfrm>
        </p:grpSpPr>
        <p:sp>
          <p:nvSpPr>
            <p:cNvPr id="11" name="Freeform 11"/>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12" name="TextBox 12"/>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6431412" y="-762531"/>
            <a:ext cx="10440148" cy="1162581"/>
            <a:chOff x="0" y="0"/>
            <a:chExt cx="2749669" cy="306194"/>
          </a:xfrm>
        </p:grpSpPr>
        <p:sp>
          <p:nvSpPr>
            <p:cNvPr id="14" name="Freeform 14"/>
            <p:cNvSpPr/>
            <p:nvPr/>
          </p:nvSpPr>
          <p:spPr>
            <a:xfrm>
              <a:off x="0" y="0"/>
              <a:ext cx="2749669" cy="306194"/>
            </a:xfrm>
            <a:custGeom>
              <a:avLst/>
              <a:gdLst/>
              <a:ahLst/>
              <a:cxnLst/>
              <a:rect l="l" t="t" r="r" b="b"/>
              <a:pathLst>
                <a:path w="2749669" h="306194">
                  <a:moveTo>
                    <a:pt x="2546469" y="0"/>
                  </a:moveTo>
                  <a:lnTo>
                    <a:pt x="0" y="0"/>
                  </a:lnTo>
                  <a:lnTo>
                    <a:pt x="203200" y="306194"/>
                  </a:lnTo>
                  <a:lnTo>
                    <a:pt x="2749669" y="306194"/>
                  </a:lnTo>
                  <a:lnTo>
                    <a:pt x="2546469" y="0"/>
                  </a:lnTo>
                  <a:close/>
                </a:path>
              </a:pathLst>
            </a:custGeom>
            <a:solidFill>
              <a:srgbClr val="B9CEDB"/>
            </a:solidFill>
          </p:spPr>
        </p:sp>
        <p:sp>
          <p:nvSpPr>
            <p:cNvPr id="15" name="TextBox 15"/>
            <p:cNvSpPr txBox="1"/>
            <p:nvPr/>
          </p:nvSpPr>
          <p:spPr>
            <a:xfrm>
              <a:off x="101600" y="-57150"/>
              <a:ext cx="2546469" cy="363344"/>
            </a:xfrm>
            <a:prstGeom prst="rect">
              <a:avLst/>
            </a:prstGeom>
          </p:spPr>
          <p:txBody>
            <a:bodyPr lIns="50800" tIns="50800" rIns="50800" bIns="50800" rtlCol="0" anchor="ctr"/>
            <a:lstStyle/>
            <a:p>
              <a:pPr algn="ctr">
                <a:lnSpc>
                  <a:spcPts val="2660"/>
                </a:lnSpc>
              </a:pPr>
            </a:p>
          </p:txBody>
        </p:sp>
      </p:grpSp>
      <p:grpSp>
        <p:nvGrpSpPr>
          <p:cNvPr id="16" name="Group 16"/>
          <p:cNvGrpSpPr/>
          <p:nvPr/>
        </p:nvGrpSpPr>
        <p:grpSpPr>
          <a:xfrm rot="0">
            <a:off x="16764362" y="8958380"/>
            <a:ext cx="1005378" cy="100537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BBC8"/>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19" name="Group 19"/>
          <p:cNvGrpSpPr/>
          <p:nvPr/>
        </p:nvGrpSpPr>
        <p:grpSpPr>
          <a:xfrm rot="0">
            <a:off x="16336048" y="8958380"/>
            <a:ext cx="1005378" cy="100537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sp>
        <p:nvSpPr>
          <p:cNvPr id="22" name="TextBox 22"/>
          <p:cNvSpPr txBox="1"/>
          <p:nvPr/>
        </p:nvSpPr>
        <p:spPr>
          <a:xfrm>
            <a:off x="1028700" y="990600"/>
            <a:ext cx="7049758" cy="638175"/>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Conclusion</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
        <p:nvSpPr>
          <p:cNvPr id="23" name="TextBox 23"/>
          <p:cNvSpPr txBox="1"/>
          <p:nvPr/>
        </p:nvSpPr>
        <p:spPr>
          <a:xfrm>
            <a:off x="1028700" y="1897093"/>
            <a:ext cx="9395166" cy="1876425"/>
          </a:xfrm>
          <a:prstGeom prst="rect">
            <a:avLst/>
          </a:prstGeom>
        </p:spPr>
        <p:txBody>
          <a:bodyPr lIns="0" tIns="0" rIns="0" bIns="0" rtlCol="0" anchor="t">
            <a:spAutoFit/>
          </a:bodyPr>
          <a:lstStyle/>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In conclusion, various modules and features have been added, and working properly with the current SAgile Project Management Tool platform, and some of the existing features have been added with new looks. Notable achievements are:-</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p:txBody>
      </p:sp>
      <p:sp>
        <p:nvSpPr>
          <p:cNvPr id="24" name="TextBox 24"/>
          <p:cNvSpPr txBox="1"/>
          <p:nvPr/>
        </p:nvSpPr>
        <p:spPr>
          <a:xfrm>
            <a:off x="1028700" y="6470219"/>
            <a:ext cx="9580156" cy="2990850"/>
          </a:xfrm>
          <a:prstGeom prst="rect">
            <a:avLst/>
          </a:prstGeom>
        </p:spPr>
        <p:txBody>
          <a:bodyPr lIns="0" tIns="0" rIns="0" bIns="0" rtlCol="0" anchor="t">
            <a:spAutoFit/>
          </a:bodyPr>
          <a:lstStyle/>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Aligns with the current project objectives;</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p>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(a) To perform usability testing on the targeted SAgile user group. </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(b) To design the SAgile UI prototype.</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(c) To develop SAgile Tool based on the UI prototyping.</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(d) To conduct User testing on the targeted SAgile user group.</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p:txBody>
      </p:sp>
      <p:sp>
        <p:nvSpPr>
          <p:cNvPr id="25" name="TextBox 25"/>
          <p:cNvSpPr txBox="1"/>
          <p:nvPr/>
        </p:nvSpPr>
        <p:spPr>
          <a:xfrm>
            <a:off x="843710" y="4040218"/>
            <a:ext cx="9580156" cy="1876425"/>
          </a:xfrm>
          <a:prstGeom prst="rect">
            <a:avLst/>
          </a:prstGeom>
        </p:spPr>
        <p:txBody>
          <a:bodyPr lIns="0" tIns="0" rIns="0" bIns="0" rtlCol="0" anchor="t">
            <a:spAutoFit/>
          </a:bodyPr>
          <a:lstStyle/>
          <a:p>
            <a:pPr marL="539750" lvl="1" indent="-269875" algn="just">
              <a:lnSpc>
                <a:spcPts val="3000"/>
              </a:lnSpc>
              <a:buFont typeface="Arial" panose="020B0604020202020204"/>
              <a:buChar char="•"/>
            </a:pPr>
            <a:r>
              <a:rPr lang="en-US" sz="2500">
                <a:solidFill>
                  <a:srgbClr val="000000"/>
                </a:solidFill>
                <a:latin typeface="Poppins" panose="00000500000000000000"/>
                <a:ea typeface="Poppins" panose="00000500000000000000"/>
                <a:cs typeface="Poppins" panose="00000500000000000000"/>
                <a:sym typeface="Poppins" panose="00000500000000000000"/>
              </a:rPr>
              <a:t>Added features like an Access Control List, Kanban Board, Navigation Menu, Dashboard, and the addition of a chatbot are successfully developed into the website, providing more variabilities and choices for the users that uses SAgile.</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7490993" y="8117577"/>
            <a:ext cx="5247073" cy="2196885"/>
            <a:chOff x="0" y="0"/>
            <a:chExt cx="805490" cy="337249"/>
          </a:xfrm>
        </p:grpSpPr>
        <p:sp>
          <p:nvSpPr>
            <p:cNvPr id="3" name="Freeform 3"/>
            <p:cNvSpPr/>
            <p:nvPr/>
          </p:nvSpPr>
          <p:spPr>
            <a:xfrm>
              <a:off x="0" y="0"/>
              <a:ext cx="805490" cy="337249"/>
            </a:xfrm>
            <a:custGeom>
              <a:avLst/>
              <a:gdLst/>
              <a:ahLst/>
              <a:cxnLst/>
              <a:rect l="l" t="t" r="r" b="b"/>
              <a:pathLst>
                <a:path w="805490" h="337249">
                  <a:moveTo>
                    <a:pt x="203200" y="0"/>
                  </a:moveTo>
                  <a:lnTo>
                    <a:pt x="805490" y="0"/>
                  </a:lnTo>
                  <a:lnTo>
                    <a:pt x="602290" y="337249"/>
                  </a:lnTo>
                  <a:lnTo>
                    <a:pt x="0" y="337249"/>
                  </a:lnTo>
                  <a:lnTo>
                    <a:pt x="203200" y="0"/>
                  </a:lnTo>
                  <a:close/>
                </a:path>
              </a:pathLst>
            </a:custGeom>
            <a:solidFill>
              <a:srgbClr val="153F60"/>
            </a:solidFill>
          </p:spPr>
        </p:sp>
        <p:sp>
          <p:nvSpPr>
            <p:cNvPr id="4" name="TextBox 4"/>
            <p:cNvSpPr txBox="1"/>
            <p:nvPr/>
          </p:nvSpPr>
          <p:spPr>
            <a:xfrm>
              <a:off x="101600" y="-57150"/>
              <a:ext cx="602290" cy="394399"/>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483206" y="8117577"/>
            <a:ext cx="10307137" cy="1388754"/>
            <a:chOff x="0" y="0"/>
            <a:chExt cx="2503012" cy="337249"/>
          </a:xfrm>
        </p:grpSpPr>
        <p:sp>
          <p:nvSpPr>
            <p:cNvPr id="6" name="Freeform 6"/>
            <p:cNvSpPr/>
            <p:nvPr/>
          </p:nvSpPr>
          <p:spPr>
            <a:xfrm>
              <a:off x="0" y="0"/>
              <a:ext cx="2503012" cy="337249"/>
            </a:xfrm>
            <a:custGeom>
              <a:avLst/>
              <a:gdLst/>
              <a:ahLst/>
              <a:cxnLst/>
              <a:rect l="l" t="t" r="r" b="b"/>
              <a:pathLst>
                <a:path w="2503012" h="337249">
                  <a:moveTo>
                    <a:pt x="203200" y="0"/>
                  </a:moveTo>
                  <a:lnTo>
                    <a:pt x="2503012" y="0"/>
                  </a:lnTo>
                  <a:lnTo>
                    <a:pt x="2299812" y="337249"/>
                  </a:lnTo>
                  <a:lnTo>
                    <a:pt x="0" y="337249"/>
                  </a:lnTo>
                  <a:lnTo>
                    <a:pt x="203200" y="0"/>
                  </a:lnTo>
                  <a:close/>
                </a:path>
              </a:pathLst>
            </a:custGeom>
            <a:solidFill>
              <a:srgbClr val="3DBBC8"/>
            </a:solidFill>
          </p:spPr>
        </p:sp>
        <p:sp>
          <p:nvSpPr>
            <p:cNvPr id="7" name="TextBox 7"/>
            <p:cNvSpPr txBox="1"/>
            <p:nvPr/>
          </p:nvSpPr>
          <p:spPr>
            <a:xfrm>
              <a:off x="101600" y="-57150"/>
              <a:ext cx="2299812" cy="394399"/>
            </a:xfrm>
            <a:prstGeom prst="rect">
              <a:avLst/>
            </a:prstGeom>
          </p:spPr>
          <p:txBody>
            <a:bodyPr lIns="50800" tIns="50800" rIns="50800" bIns="50800" rtlCol="0" anchor="ctr"/>
            <a:lstStyle/>
            <a:p>
              <a:pPr algn="ctr">
                <a:lnSpc>
                  <a:spcPts val="2660"/>
                </a:lnSpc>
              </a:pPr>
            </a:p>
          </p:txBody>
        </p:sp>
      </p:grpSp>
      <p:grpSp>
        <p:nvGrpSpPr>
          <p:cNvPr id="8" name="Group 8"/>
          <p:cNvGrpSpPr/>
          <p:nvPr/>
        </p:nvGrpSpPr>
        <p:grpSpPr>
          <a:xfrm rot="0">
            <a:off x="11185823" y="-724431"/>
            <a:ext cx="18786903" cy="11735861"/>
            <a:chOff x="0" y="0"/>
            <a:chExt cx="510476" cy="318886"/>
          </a:xfrm>
        </p:grpSpPr>
        <p:sp>
          <p:nvSpPr>
            <p:cNvPr id="9" name="Freeform 9"/>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153F60"/>
            </a:solidFill>
            <a:ln w="742950" cap="sq">
              <a:solidFill>
                <a:srgbClr val="B9CEDB"/>
              </a:solidFill>
              <a:prstDash val="solid"/>
              <a:miter/>
            </a:ln>
          </p:spPr>
        </p:sp>
        <p:sp>
          <p:nvSpPr>
            <p:cNvPr id="10" name="TextBox 10"/>
            <p:cNvSpPr txBox="1"/>
            <p:nvPr/>
          </p:nvSpPr>
          <p:spPr>
            <a:xfrm>
              <a:off x="88900" y="-57150"/>
              <a:ext cx="332676" cy="376036"/>
            </a:xfrm>
            <a:prstGeom prst="rect">
              <a:avLst/>
            </a:prstGeom>
          </p:spPr>
          <p:txBody>
            <a:bodyPr lIns="50800" tIns="50800" rIns="50800" bIns="50800" rtlCol="0" anchor="ctr"/>
            <a:lstStyle/>
            <a:p>
              <a:pPr algn="ctr">
                <a:lnSpc>
                  <a:spcPts val="2660"/>
                </a:lnSpc>
              </a:pPr>
            </a:p>
          </p:txBody>
        </p:sp>
      </p:grpSp>
      <p:grpSp>
        <p:nvGrpSpPr>
          <p:cNvPr id="11" name="Group 11"/>
          <p:cNvGrpSpPr/>
          <p:nvPr/>
        </p:nvGrpSpPr>
        <p:grpSpPr>
          <a:xfrm rot="0">
            <a:off x="9290761" y="1000125"/>
            <a:ext cx="8229600" cy="82296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14" name="Group 14"/>
          <p:cNvGrpSpPr/>
          <p:nvPr/>
        </p:nvGrpSpPr>
        <p:grpSpPr>
          <a:xfrm rot="0">
            <a:off x="1017799" y="1028700"/>
            <a:ext cx="905097" cy="90509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3F60"/>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17" name="Group 17"/>
          <p:cNvGrpSpPr/>
          <p:nvPr/>
        </p:nvGrpSpPr>
        <p:grpSpPr>
          <a:xfrm rot="0">
            <a:off x="2516210" y="-676806"/>
            <a:ext cx="9133900" cy="1162581"/>
            <a:chOff x="0" y="0"/>
            <a:chExt cx="2405636" cy="306194"/>
          </a:xfrm>
        </p:grpSpPr>
        <p:sp>
          <p:nvSpPr>
            <p:cNvPr id="18" name="Freeform 18"/>
            <p:cNvSpPr/>
            <p:nvPr/>
          </p:nvSpPr>
          <p:spPr>
            <a:xfrm>
              <a:off x="0" y="0"/>
              <a:ext cx="2405636" cy="306194"/>
            </a:xfrm>
            <a:custGeom>
              <a:avLst/>
              <a:gdLst/>
              <a:ahLst/>
              <a:cxnLst/>
              <a:rect l="l" t="t" r="r" b="b"/>
              <a:pathLst>
                <a:path w="2405636" h="306194">
                  <a:moveTo>
                    <a:pt x="2202436" y="0"/>
                  </a:moveTo>
                  <a:lnTo>
                    <a:pt x="0" y="0"/>
                  </a:lnTo>
                  <a:lnTo>
                    <a:pt x="203200" y="306194"/>
                  </a:lnTo>
                  <a:lnTo>
                    <a:pt x="2405636" y="306194"/>
                  </a:lnTo>
                  <a:lnTo>
                    <a:pt x="2202436" y="0"/>
                  </a:lnTo>
                  <a:close/>
                </a:path>
              </a:pathLst>
            </a:custGeom>
            <a:solidFill>
              <a:srgbClr val="153F60"/>
            </a:solidFill>
          </p:spPr>
        </p:sp>
        <p:sp>
          <p:nvSpPr>
            <p:cNvPr id="19" name="TextBox 19"/>
            <p:cNvSpPr txBox="1"/>
            <p:nvPr/>
          </p:nvSpPr>
          <p:spPr>
            <a:xfrm>
              <a:off x="101600" y="-57150"/>
              <a:ext cx="2202436" cy="363344"/>
            </a:xfrm>
            <a:prstGeom prst="rect">
              <a:avLst/>
            </a:prstGeom>
          </p:spPr>
          <p:txBody>
            <a:bodyPr lIns="50800" tIns="50800" rIns="50800" bIns="50800" rtlCol="0" anchor="ctr"/>
            <a:lstStyle/>
            <a:p>
              <a:pPr algn="ctr">
                <a:lnSpc>
                  <a:spcPts val="2660"/>
                </a:lnSpc>
              </a:pPr>
            </a:p>
          </p:txBody>
        </p:sp>
      </p:grpSp>
      <p:grpSp>
        <p:nvGrpSpPr>
          <p:cNvPr id="20" name="Group 20"/>
          <p:cNvGrpSpPr/>
          <p:nvPr/>
        </p:nvGrpSpPr>
        <p:grpSpPr>
          <a:xfrm rot="0">
            <a:off x="-5814014" y="-676806"/>
            <a:ext cx="9133900" cy="1162581"/>
            <a:chOff x="0" y="0"/>
            <a:chExt cx="2405636" cy="306194"/>
          </a:xfrm>
        </p:grpSpPr>
        <p:sp>
          <p:nvSpPr>
            <p:cNvPr id="21" name="Freeform 21"/>
            <p:cNvSpPr/>
            <p:nvPr/>
          </p:nvSpPr>
          <p:spPr>
            <a:xfrm>
              <a:off x="0" y="0"/>
              <a:ext cx="2405636" cy="306194"/>
            </a:xfrm>
            <a:custGeom>
              <a:avLst/>
              <a:gdLst/>
              <a:ahLst/>
              <a:cxnLst/>
              <a:rect l="l" t="t" r="r" b="b"/>
              <a:pathLst>
                <a:path w="2405636" h="306194">
                  <a:moveTo>
                    <a:pt x="2202436" y="0"/>
                  </a:moveTo>
                  <a:lnTo>
                    <a:pt x="0" y="0"/>
                  </a:lnTo>
                  <a:lnTo>
                    <a:pt x="203200" y="306194"/>
                  </a:lnTo>
                  <a:lnTo>
                    <a:pt x="2405636" y="306194"/>
                  </a:lnTo>
                  <a:lnTo>
                    <a:pt x="2202436" y="0"/>
                  </a:lnTo>
                  <a:close/>
                </a:path>
              </a:pathLst>
            </a:custGeom>
            <a:solidFill>
              <a:srgbClr val="B9CEDB"/>
            </a:solidFill>
          </p:spPr>
        </p:sp>
        <p:sp>
          <p:nvSpPr>
            <p:cNvPr id="22" name="TextBox 22"/>
            <p:cNvSpPr txBox="1"/>
            <p:nvPr/>
          </p:nvSpPr>
          <p:spPr>
            <a:xfrm>
              <a:off x="101600" y="-57150"/>
              <a:ext cx="2202436" cy="363344"/>
            </a:xfrm>
            <a:prstGeom prst="rect">
              <a:avLst/>
            </a:prstGeom>
          </p:spPr>
          <p:txBody>
            <a:bodyPr lIns="50800" tIns="50800" rIns="50800" bIns="50800" rtlCol="0" anchor="ctr"/>
            <a:lstStyle/>
            <a:p>
              <a:pPr algn="ctr">
                <a:lnSpc>
                  <a:spcPts val="2660"/>
                </a:lnSpc>
              </a:pPr>
            </a:p>
          </p:txBody>
        </p:sp>
      </p:grpSp>
      <p:sp>
        <p:nvSpPr>
          <p:cNvPr id="23" name="Freeform 23"/>
          <p:cNvSpPr/>
          <p:nvPr/>
        </p:nvSpPr>
        <p:spPr>
          <a:xfrm>
            <a:off x="1232899" y="1148632"/>
            <a:ext cx="474899" cy="627965"/>
          </a:xfrm>
          <a:custGeom>
            <a:avLst/>
            <a:gdLst/>
            <a:ahLst/>
            <a:cxnLst/>
            <a:rect l="l" t="t" r="r" b="b"/>
            <a:pathLst>
              <a:path w="474899" h="627965">
                <a:moveTo>
                  <a:pt x="0" y="0"/>
                </a:moveTo>
                <a:lnTo>
                  <a:pt x="474898" y="0"/>
                </a:lnTo>
                <a:lnTo>
                  <a:pt x="474898" y="627965"/>
                </a:lnTo>
                <a:lnTo>
                  <a:pt x="0" y="627965"/>
                </a:lnTo>
                <a:lnTo>
                  <a:pt x="0" y="0"/>
                </a:lnTo>
                <a:close/>
              </a:path>
            </a:pathLst>
          </a:custGeom>
          <a:blipFill>
            <a:blip r:embed="rId1"/>
            <a:stretch>
              <a:fillRect/>
            </a:stretch>
          </a:blipFill>
        </p:spPr>
      </p:sp>
      <p:grpSp>
        <p:nvGrpSpPr>
          <p:cNvPr id="24" name="Group 24"/>
          <p:cNvGrpSpPr/>
          <p:nvPr/>
        </p:nvGrpSpPr>
        <p:grpSpPr>
          <a:xfrm rot="0">
            <a:off x="8962250" y="1000125"/>
            <a:ext cx="905097" cy="90509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BBC8"/>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27" name="Group 27"/>
          <p:cNvGrpSpPr/>
          <p:nvPr/>
        </p:nvGrpSpPr>
        <p:grpSpPr>
          <a:xfrm rot="0">
            <a:off x="8576658" y="1000125"/>
            <a:ext cx="905097" cy="90509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3F60"/>
            </a:solidFill>
          </p:spPr>
        </p:sp>
        <p:sp>
          <p:nvSpPr>
            <p:cNvPr id="29" name="TextBox 29"/>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sp>
        <p:nvSpPr>
          <p:cNvPr id="30" name="TextBox 30"/>
          <p:cNvSpPr txBox="1"/>
          <p:nvPr/>
        </p:nvSpPr>
        <p:spPr>
          <a:xfrm>
            <a:off x="1007993" y="3097980"/>
            <a:ext cx="8214009" cy="1943478"/>
          </a:xfrm>
          <a:prstGeom prst="rect">
            <a:avLst/>
          </a:prstGeom>
        </p:spPr>
        <p:txBody>
          <a:bodyPr lIns="0" tIns="0" rIns="0" bIns="0" rtlCol="0" anchor="t">
            <a:spAutoFit/>
          </a:bodyPr>
          <a:lstStyle/>
          <a:p>
            <a:pPr algn="l">
              <a:lnSpc>
                <a:spcPts val="15035"/>
              </a:lnSpc>
            </a:pPr>
            <a:r>
              <a:rPr lang="en-US" sz="10740">
                <a:solidFill>
                  <a:srgbClr val="000000"/>
                </a:solidFill>
                <a:latin typeface="Poppins Semi-Bold" panose="00000700000000000000"/>
                <a:ea typeface="Poppins Semi-Bold" panose="00000700000000000000"/>
                <a:cs typeface="Poppins Semi-Bold" panose="00000700000000000000"/>
                <a:sym typeface="Poppins Semi-Bold" panose="00000700000000000000"/>
              </a:rPr>
              <a:t>THANK YOU</a:t>
            </a:r>
            <a:endParaRPr lang="en-US" sz="10740">
              <a:solidFill>
                <a:srgbClr val="000000"/>
              </a:solidFill>
              <a:latin typeface="Poppins Semi-Bold" panose="00000700000000000000"/>
              <a:ea typeface="Poppins Semi-Bold" panose="00000700000000000000"/>
              <a:cs typeface="Poppins Semi-Bold" panose="00000700000000000000"/>
              <a:sym typeface="Poppins Semi-Bold" panose="00000700000000000000"/>
            </a:endParaRPr>
          </a:p>
        </p:txBody>
      </p:sp>
      <p:sp>
        <p:nvSpPr>
          <p:cNvPr id="31" name="TextBox 31"/>
          <p:cNvSpPr txBox="1"/>
          <p:nvPr/>
        </p:nvSpPr>
        <p:spPr>
          <a:xfrm>
            <a:off x="1036568" y="4670842"/>
            <a:ext cx="8254193" cy="893682"/>
          </a:xfrm>
          <a:prstGeom prst="rect">
            <a:avLst/>
          </a:prstGeom>
        </p:spPr>
        <p:txBody>
          <a:bodyPr lIns="0" tIns="0" rIns="0" bIns="0" rtlCol="0" anchor="t">
            <a:spAutoFit/>
          </a:bodyPr>
          <a:lstStyle/>
          <a:p>
            <a:pPr algn="l">
              <a:lnSpc>
                <a:spcPts val="6915"/>
              </a:lnSpc>
            </a:pPr>
            <a:r>
              <a:rPr lang="en-US" sz="4940" spc="538">
                <a:solidFill>
                  <a:srgbClr val="000000"/>
                </a:solidFill>
                <a:latin typeface="Poppins Medium" panose="00000600000000000000"/>
                <a:ea typeface="Poppins Medium" panose="00000600000000000000"/>
                <a:cs typeface="Poppins Medium" panose="00000600000000000000"/>
                <a:sym typeface="Poppins Medium" panose="00000600000000000000"/>
              </a:rPr>
              <a:t>FOR YOUR ATTENTION</a:t>
            </a:r>
            <a:endParaRPr lang="en-US" sz="4940" spc="538">
              <a:solidFill>
                <a:srgbClr val="000000"/>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2" name="TextBox 32"/>
          <p:cNvSpPr txBox="1"/>
          <p:nvPr/>
        </p:nvSpPr>
        <p:spPr>
          <a:xfrm>
            <a:off x="2140842" y="989540"/>
            <a:ext cx="5321414" cy="879475"/>
          </a:xfrm>
          <a:prstGeom prst="rect">
            <a:avLst/>
          </a:prstGeom>
        </p:spPr>
        <p:txBody>
          <a:bodyPr lIns="0" tIns="0" rIns="0" bIns="0" rtlCol="0" anchor="t">
            <a:spAutoFit/>
          </a:bodyPr>
          <a:lstStyle/>
          <a:p>
            <a:pPr algn="l">
              <a:lnSpc>
                <a:spcPts val="3500"/>
              </a:lnSpc>
            </a:pPr>
            <a:r>
              <a:rPr lang="en-US" sz="2500">
                <a:solidFill>
                  <a:srgbClr val="000000"/>
                </a:solidFill>
                <a:latin typeface="Poppins Medium" panose="00000600000000000000"/>
                <a:ea typeface="Poppins Medium" panose="00000600000000000000"/>
                <a:cs typeface="Poppins Medium" panose="00000600000000000000"/>
                <a:sym typeface="Poppins Medium" panose="00000600000000000000"/>
              </a:rPr>
              <a:t>Amirul Shafiq bin Amirrullah</a:t>
            </a:r>
            <a:endParaRPr lang="en-US" sz="2500">
              <a:solidFill>
                <a:srgbClr val="000000"/>
              </a:solidFill>
              <a:latin typeface="Poppins Medium" panose="00000600000000000000"/>
              <a:ea typeface="Poppins Medium" panose="00000600000000000000"/>
              <a:cs typeface="Poppins Medium" panose="00000600000000000000"/>
              <a:sym typeface="Poppins Medium" panose="00000600000000000000"/>
            </a:endParaRPr>
          </a:p>
          <a:p>
            <a:pPr algn="l">
              <a:lnSpc>
                <a:spcPts val="3500"/>
              </a:lnSpc>
            </a:pPr>
            <a:r>
              <a:rPr lang="en-US" sz="2500">
                <a:solidFill>
                  <a:srgbClr val="000000"/>
                </a:solidFill>
                <a:latin typeface="Poppins Medium" panose="00000600000000000000"/>
                <a:ea typeface="Poppins Medium" panose="00000600000000000000"/>
                <a:cs typeface="Poppins Medium" panose="00000600000000000000"/>
                <a:sym typeface="Poppins Medium" panose="00000600000000000000"/>
              </a:rPr>
              <a:t>A20EC0013</a:t>
            </a:r>
            <a:endParaRPr lang="en-US" sz="2500">
              <a:solidFill>
                <a:srgbClr val="000000"/>
              </a:solidFill>
              <a:latin typeface="Poppins Medium" panose="00000600000000000000"/>
              <a:ea typeface="Poppins Medium" panose="00000600000000000000"/>
              <a:cs typeface="Poppins Medium" panose="00000600000000000000"/>
              <a:sym typeface="Poppins Medium" panose="0000060000000000000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9603009" y="-4244679"/>
            <a:ext cx="26054872" cy="16276039"/>
            <a:chOff x="0" y="0"/>
            <a:chExt cx="510476" cy="318886"/>
          </a:xfrm>
        </p:grpSpPr>
        <p:sp>
          <p:nvSpPr>
            <p:cNvPr id="3" name="Freeform 3"/>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33267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0965031" y="1028700"/>
            <a:ext cx="7151491" cy="715149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11224407" y="1288089"/>
            <a:ext cx="6632739" cy="6632712"/>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l="-58018" r="-58018"/>
              </a:stretch>
            </a:blipFill>
          </p:spPr>
        </p:sp>
      </p:grpSp>
      <p:grpSp>
        <p:nvGrpSpPr>
          <p:cNvPr id="10" name="Group 10"/>
          <p:cNvGrpSpPr/>
          <p:nvPr/>
        </p:nvGrpSpPr>
        <p:grpSpPr>
          <a:xfrm rot="0">
            <a:off x="3950296" y="-686331"/>
            <a:ext cx="8127004" cy="1162581"/>
            <a:chOff x="0" y="0"/>
            <a:chExt cx="2140446" cy="306194"/>
          </a:xfrm>
        </p:grpSpPr>
        <p:sp>
          <p:nvSpPr>
            <p:cNvPr id="11" name="Freeform 11"/>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12" name="TextBox 12"/>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5391282" y="-686331"/>
            <a:ext cx="10140795" cy="1162581"/>
            <a:chOff x="0" y="0"/>
            <a:chExt cx="2670827" cy="306194"/>
          </a:xfrm>
        </p:grpSpPr>
        <p:sp>
          <p:nvSpPr>
            <p:cNvPr id="14" name="Freeform 14"/>
            <p:cNvSpPr/>
            <p:nvPr/>
          </p:nvSpPr>
          <p:spPr>
            <a:xfrm>
              <a:off x="0" y="0"/>
              <a:ext cx="2670827" cy="306194"/>
            </a:xfrm>
            <a:custGeom>
              <a:avLst/>
              <a:gdLst/>
              <a:ahLst/>
              <a:cxnLst/>
              <a:rect l="l" t="t" r="r" b="b"/>
              <a:pathLst>
                <a:path w="2670827" h="306194">
                  <a:moveTo>
                    <a:pt x="2467627" y="0"/>
                  </a:moveTo>
                  <a:lnTo>
                    <a:pt x="0" y="0"/>
                  </a:lnTo>
                  <a:lnTo>
                    <a:pt x="203200" y="306194"/>
                  </a:lnTo>
                  <a:lnTo>
                    <a:pt x="2670827" y="306194"/>
                  </a:lnTo>
                  <a:lnTo>
                    <a:pt x="2467627" y="0"/>
                  </a:lnTo>
                  <a:close/>
                </a:path>
              </a:pathLst>
            </a:custGeom>
            <a:solidFill>
              <a:srgbClr val="B9CEDB"/>
            </a:solidFill>
          </p:spPr>
        </p:sp>
        <p:sp>
          <p:nvSpPr>
            <p:cNvPr id="15" name="TextBox 15"/>
            <p:cNvSpPr txBox="1"/>
            <p:nvPr/>
          </p:nvSpPr>
          <p:spPr>
            <a:xfrm>
              <a:off x="101600" y="-57150"/>
              <a:ext cx="2467627" cy="363344"/>
            </a:xfrm>
            <a:prstGeom prst="rect">
              <a:avLst/>
            </a:prstGeom>
          </p:spPr>
          <p:txBody>
            <a:bodyPr lIns="50800" tIns="50800" rIns="50800" bIns="50800" rtlCol="0" anchor="ctr"/>
            <a:lstStyle/>
            <a:p>
              <a:pPr algn="ctr">
                <a:lnSpc>
                  <a:spcPts val="2660"/>
                </a:lnSpc>
              </a:pPr>
            </a:p>
          </p:txBody>
        </p:sp>
      </p:grpSp>
      <p:grpSp>
        <p:nvGrpSpPr>
          <p:cNvPr id="16" name="Group 16"/>
          <p:cNvGrpSpPr/>
          <p:nvPr/>
        </p:nvGrpSpPr>
        <p:grpSpPr>
          <a:xfrm rot="0">
            <a:off x="824371" y="8902313"/>
            <a:ext cx="711975" cy="71197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19" name="Group 19"/>
          <p:cNvGrpSpPr/>
          <p:nvPr/>
        </p:nvGrpSpPr>
        <p:grpSpPr>
          <a:xfrm rot="0">
            <a:off x="521054" y="8902313"/>
            <a:ext cx="711975" cy="71197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3F60"/>
            </a:solidFill>
          </p:spPr>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sp>
        <p:nvSpPr>
          <p:cNvPr id="23" name="TextBox 23"/>
          <p:cNvSpPr txBox="1"/>
          <p:nvPr/>
        </p:nvSpPr>
        <p:spPr>
          <a:xfrm>
            <a:off x="824371" y="3452812"/>
            <a:ext cx="9536281" cy="3362325"/>
          </a:xfrm>
          <a:prstGeom prst="rect">
            <a:avLst/>
          </a:prstGeom>
        </p:spPr>
        <p:txBody>
          <a:bodyPr lIns="0" tIns="0" rIns="0" bIns="0" rtlCol="0" anchor="t">
            <a:spAutoFit/>
          </a:bodyPr>
          <a:lstStyle/>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In implementation and testing, various features, modules or project development, as proposed and stated in PSM1, have been completed in PSM2. </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p>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This chapter will show every additional features that were featured in PSM1, will be mentioned here in PSM2. </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a:p>
            <a:pPr algn="just">
              <a:lnSpc>
                <a:spcPts val="3000"/>
              </a:lnSpc>
            </a:pPr>
          </a:p>
          <a:p>
            <a:pPr algn="just">
              <a:lnSpc>
                <a:spcPts val="3000"/>
              </a:lnSpc>
            </a:pPr>
            <a:r>
              <a:rPr lang="en-US" sz="2500">
                <a:solidFill>
                  <a:srgbClr val="000000"/>
                </a:solidFill>
                <a:latin typeface="Poppins" panose="00000500000000000000"/>
                <a:ea typeface="Poppins" panose="00000500000000000000"/>
                <a:cs typeface="Poppins" panose="00000500000000000000"/>
                <a:sym typeface="Poppins" panose="00000500000000000000"/>
              </a:rPr>
              <a:t>All of the modules regarding user interface and the backend coding will be revealed in this chapter.</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p:txBody>
      </p:sp>
      <p:sp>
        <p:nvSpPr>
          <p:cNvPr id="24" name="TextBox 24"/>
          <p:cNvSpPr txBox="1"/>
          <p:nvPr/>
        </p:nvSpPr>
        <p:spPr>
          <a:xfrm>
            <a:off x="1028700" y="1953801"/>
            <a:ext cx="6497841" cy="635000"/>
          </a:xfrm>
          <a:prstGeom prst="rect">
            <a:avLst/>
          </a:prstGeom>
        </p:spPr>
        <p:txBody>
          <a:bodyPr lIns="0" tIns="0" rIns="0" bIns="0" rtlCol="0" anchor="t">
            <a:spAutoFit/>
          </a:bodyPr>
          <a:lstStyle/>
          <a:p>
            <a:pPr algn="l">
              <a:lnSpc>
                <a:spcPts val="4900"/>
              </a:lnSpc>
            </a:pPr>
            <a:r>
              <a:rPr lang="en-US" sz="3500">
                <a:solidFill>
                  <a:srgbClr val="000000"/>
                </a:solidFill>
                <a:latin typeface="Poppins Bold" panose="00000800000000000000"/>
                <a:ea typeface="Poppins Bold" panose="00000800000000000000"/>
                <a:cs typeface="Poppins Bold" panose="00000800000000000000"/>
                <a:sym typeface="Poppins Bold" panose="00000800000000000000"/>
              </a:rPr>
              <a:t>Implementation &amp; Testing</a:t>
            </a:r>
            <a:endParaRPr lang="en-US" sz="35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
        <p:nvSpPr>
          <p:cNvPr id="25" name="TextBox 25"/>
          <p:cNvSpPr txBox="1"/>
          <p:nvPr/>
        </p:nvSpPr>
        <p:spPr>
          <a:xfrm>
            <a:off x="1028700" y="904875"/>
            <a:ext cx="5057601" cy="809625"/>
          </a:xfrm>
          <a:prstGeom prst="rect">
            <a:avLst/>
          </a:prstGeom>
        </p:spPr>
        <p:txBody>
          <a:bodyPr lIns="0" tIns="0" rIns="0" bIns="0" rtlCol="0" anchor="t">
            <a:spAutoFit/>
          </a:bodyPr>
          <a:lstStyle/>
          <a:p>
            <a:pPr algn="l">
              <a:lnSpc>
                <a:spcPts val="6300"/>
              </a:lnSpc>
            </a:pPr>
            <a:r>
              <a:rPr lang="en-US" sz="4500">
                <a:solidFill>
                  <a:srgbClr val="000000"/>
                </a:solidFill>
                <a:latin typeface="Poppins Bold" panose="00000800000000000000"/>
                <a:ea typeface="Poppins Bold" panose="00000800000000000000"/>
                <a:cs typeface="Poppins Bold" panose="00000800000000000000"/>
                <a:sym typeface="Poppins Bold" panose="00000800000000000000"/>
              </a:rPr>
              <a:t>Chapter 5</a:t>
            </a:r>
            <a:endParaRPr lang="en-US" sz="45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9816604" y="-2298587"/>
            <a:ext cx="26054872" cy="16276039"/>
            <a:chOff x="0" y="0"/>
            <a:chExt cx="510476" cy="318886"/>
          </a:xfrm>
        </p:grpSpPr>
        <p:sp>
          <p:nvSpPr>
            <p:cNvPr id="3" name="Freeform 3"/>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33267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27645" y="1628775"/>
            <a:ext cx="7029450" cy="7029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11315001" y="1916143"/>
            <a:ext cx="6454740" cy="645471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l="-53799" r="-53799"/>
              </a:stretch>
            </a:blipFill>
          </p:spPr>
        </p:sp>
      </p:grpSp>
      <p:grpSp>
        <p:nvGrpSpPr>
          <p:cNvPr id="10" name="Group 10"/>
          <p:cNvGrpSpPr/>
          <p:nvPr/>
        </p:nvGrpSpPr>
        <p:grpSpPr>
          <a:xfrm rot="0">
            <a:off x="2910166" y="-762531"/>
            <a:ext cx="8127004" cy="1162581"/>
            <a:chOff x="0" y="0"/>
            <a:chExt cx="2140446" cy="306194"/>
          </a:xfrm>
        </p:grpSpPr>
        <p:sp>
          <p:nvSpPr>
            <p:cNvPr id="11" name="Freeform 11"/>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12" name="TextBox 12"/>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6431412" y="-762531"/>
            <a:ext cx="10440148" cy="1162581"/>
            <a:chOff x="0" y="0"/>
            <a:chExt cx="2749669" cy="306194"/>
          </a:xfrm>
        </p:grpSpPr>
        <p:sp>
          <p:nvSpPr>
            <p:cNvPr id="14" name="Freeform 14"/>
            <p:cNvSpPr/>
            <p:nvPr/>
          </p:nvSpPr>
          <p:spPr>
            <a:xfrm>
              <a:off x="0" y="0"/>
              <a:ext cx="2749669" cy="306194"/>
            </a:xfrm>
            <a:custGeom>
              <a:avLst/>
              <a:gdLst/>
              <a:ahLst/>
              <a:cxnLst/>
              <a:rect l="l" t="t" r="r" b="b"/>
              <a:pathLst>
                <a:path w="2749669" h="306194">
                  <a:moveTo>
                    <a:pt x="2546469" y="0"/>
                  </a:moveTo>
                  <a:lnTo>
                    <a:pt x="0" y="0"/>
                  </a:lnTo>
                  <a:lnTo>
                    <a:pt x="203200" y="306194"/>
                  </a:lnTo>
                  <a:lnTo>
                    <a:pt x="2749669" y="306194"/>
                  </a:lnTo>
                  <a:lnTo>
                    <a:pt x="2546469" y="0"/>
                  </a:lnTo>
                  <a:close/>
                </a:path>
              </a:pathLst>
            </a:custGeom>
            <a:solidFill>
              <a:srgbClr val="B9CEDB"/>
            </a:solidFill>
          </p:spPr>
        </p:sp>
        <p:sp>
          <p:nvSpPr>
            <p:cNvPr id="15" name="TextBox 15"/>
            <p:cNvSpPr txBox="1"/>
            <p:nvPr/>
          </p:nvSpPr>
          <p:spPr>
            <a:xfrm>
              <a:off x="101600" y="-57150"/>
              <a:ext cx="2546469" cy="363344"/>
            </a:xfrm>
            <a:prstGeom prst="rect">
              <a:avLst/>
            </a:prstGeom>
          </p:spPr>
          <p:txBody>
            <a:bodyPr lIns="50800" tIns="50800" rIns="50800" bIns="50800" rtlCol="0" anchor="ctr"/>
            <a:lstStyle/>
            <a:p>
              <a:pPr algn="ctr">
                <a:lnSpc>
                  <a:spcPts val="2660"/>
                </a:lnSpc>
              </a:pPr>
            </a:p>
          </p:txBody>
        </p:sp>
      </p:grpSp>
      <p:grpSp>
        <p:nvGrpSpPr>
          <p:cNvPr id="16" name="Group 16"/>
          <p:cNvGrpSpPr/>
          <p:nvPr/>
        </p:nvGrpSpPr>
        <p:grpSpPr>
          <a:xfrm rot="0">
            <a:off x="1457014" y="8658225"/>
            <a:ext cx="1005378" cy="100537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BBC8"/>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19" name="Group 19"/>
          <p:cNvGrpSpPr/>
          <p:nvPr/>
        </p:nvGrpSpPr>
        <p:grpSpPr>
          <a:xfrm rot="0">
            <a:off x="1028700" y="8658225"/>
            <a:ext cx="1005378" cy="100537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3F60"/>
            </a:solidFill>
          </p:spPr>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sp>
        <p:nvSpPr>
          <p:cNvPr id="22" name="Freeform 22"/>
          <p:cNvSpPr/>
          <p:nvPr/>
        </p:nvSpPr>
        <p:spPr>
          <a:xfrm>
            <a:off x="1028700" y="2515282"/>
            <a:ext cx="9095017" cy="5256436"/>
          </a:xfrm>
          <a:custGeom>
            <a:avLst/>
            <a:gdLst/>
            <a:ahLst/>
            <a:cxnLst/>
            <a:rect l="l" t="t" r="r" b="b"/>
            <a:pathLst>
              <a:path w="9095017" h="5256436">
                <a:moveTo>
                  <a:pt x="0" y="0"/>
                </a:moveTo>
                <a:lnTo>
                  <a:pt x="9095017" y="0"/>
                </a:lnTo>
                <a:lnTo>
                  <a:pt x="9095017" y="5256436"/>
                </a:lnTo>
                <a:lnTo>
                  <a:pt x="0" y="5256436"/>
                </a:lnTo>
                <a:lnTo>
                  <a:pt x="0" y="0"/>
                </a:lnTo>
                <a:close/>
              </a:path>
            </a:pathLst>
          </a:custGeom>
          <a:blipFill>
            <a:blip r:embed="rId2"/>
            <a:stretch>
              <a:fillRect/>
            </a:stretch>
          </a:blipFill>
        </p:spPr>
      </p:sp>
      <p:sp>
        <p:nvSpPr>
          <p:cNvPr id="23" name="TextBox 23"/>
          <p:cNvSpPr txBox="1"/>
          <p:nvPr/>
        </p:nvSpPr>
        <p:spPr>
          <a:xfrm>
            <a:off x="1028700" y="990600"/>
            <a:ext cx="9805725" cy="638175"/>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Login Features</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9816604" y="-2298587"/>
            <a:ext cx="26054872" cy="16276039"/>
            <a:chOff x="0" y="0"/>
            <a:chExt cx="510476" cy="318886"/>
          </a:xfrm>
        </p:grpSpPr>
        <p:sp>
          <p:nvSpPr>
            <p:cNvPr id="3" name="Freeform 3"/>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33267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27645" y="1628775"/>
            <a:ext cx="7029450" cy="7029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11315001" y="1916143"/>
            <a:ext cx="6454740" cy="645471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t="-9489" b="-9489"/>
              </a:stretch>
            </a:blipFill>
          </p:spPr>
        </p:sp>
      </p:grpSp>
      <p:grpSp>
        <p:nvGrpSpPr>
          <p:cNvPr id="10" name="Group 10"/>
          <p:cNvGrpSpPr/>
          <p:nvPr/>
        </p:nvGrpSpPr>
        <p:grpSpPr>
          <a:xfrm rot="0">
            <a:off x="2910166" y="-762531"/>
            <a:ext cx="8127004" cy="1162581"/>
            <a:chOff x="0" y="0"/>
            <a:chExt cx="2140446" cy="306194"/>
          </a:xfrm>
        </p:grpSpPr>
        <p:sp>
          <p:nvSpPr>
            <p:cNvPr id="11" name="Freeform 11"/>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12" name="TextBox 12"/>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6431412" y="-762531"/>
            <a:ext cx="10440148" cy="1162581"/>
            <a:chOff x="0" y="0"/>
            <a:chExt cx="2749669" cy="306194"/>
          </a:xfrm>
        </p:grpSpPr>
        <p:sp>
          <p:nvSpPr>
            <p:cNvPr id="14" name="Freeform 14"/>
            <p:cNvSpPr/>
            <p:nvPr/>
          </p:nvSpPr>
          <p:spPr>
            <a:xfrm>
              <a:off x="0" y="0"/>
              <a:ext cx="2749669" cy="306194"/>
            </a:xfrm>
            <a:custGeom>
              <a:avLst/>
              <a:gdLst/>
              <a:ahLst/>
              <a:cxnLst/>
              <a:rect l="l" t="t" r="r" b="b"/>
              <a:pathLst>
                <a:path w="2749669" h="306194">
                  <a:moveTo>
                    <a:pt x="2546469" y="0"/>
                  </a:moveTo>
                  <a:lnTo>
                    <a:pt x="0" y="0"/>
                  </a:lnTo>
                  <a:lnTo>
                    <a:pt x="203200" y="306194"/>
                  </a:lnTo>
                  <a:lnTo>
                    <a:pt x="2749669" y="306194"/>
                  </a:lnTo>
                  <a:lnTo>
                    <a:pt x="2546469" y="0"/>
                  </a:lnTo>
                  <a:close/>
                </a:path>
              </a:pathLst>
            </a:custGeom>
            <a:solidFill>
              <a:srgbClr val="B9CEDB"/>
            </a:solidFill>
          </p:spPr>
        </p:sp>
        <p:sp>
          <p:nvSpPr>
            <p:cNvPr id="15" name="TextBox 15"/>
            <p:cNvSpPr txBox="1"/>
            <p:nvPr/>
          </p:nvSpPr>
          <p:spPr>
            <a:xfrm>
              <a:off x="101600" y="-57150"/>
              <a:ext cx="2546469" cy="363344"/>
            </a:xfrm>
            <a:prstGeom prst="rect">
              <a:avLst/>
            </a:prstGeom>
          </p:spPr>
          <p:txBody>
            <a:bodyPr lIns="50800" tIns="50800" rIns="50800" bIns="50800" rtlCol="0" anchor="ctr"/>
            <a:lstStyle/>
            <a:p>
              <a:pPr algn="ctr">
                <a:lnSpc>
                  <a:spcPts val="2660"/>
                </a:lnSpc>
              </a:pPr>
            </a:p>
          </p:txBody>
        </p:sp>
      </p:grpSp>
      <p:grpSp>
        <p:nvGrpSpPr>
          <p:cNvPr id="16" name="Group 16"/>
          <p:cNvGrpSpPr/>
          <p:nvPr/>
        </p:nvGrpSpPr>
        <p:grpSpPr>
          <a:xfrm rot="0">
            <a:off x="1457014" y="8658225"/>
            <a:ext cx="1005378" cy="100537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BBC8"/>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19" name="Group 19"/>
          <p:cNvGrpSpPr/>
          <p:nvPr/>
        </p:nvGrpSpPr>
        <p:grpSpPr>
          <a:xfrm rot="0">
            <a:off x="1028700" y="8658225"/>
            <a:ext cx="1005378" cy="100537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3F60"/>
            </a:solidFill>
          </p:spPr>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sp>
        <p:nvSpPr>
          <p:cNvPr id="22" name="Freeform 22"/>
          <p:cNvSpPr/>
          <p:nvPr/>
        </p:nvSpPr>
        <p:spPr>
          <a:xfrm>
            <a:off x="1274438" y="2573091"/>
            <a:ext cx="8972000" cy="5140819"/>
          </a:xfrm>
          <a:custGeom>
            <a:avLst/>
            <a:gdLst/>
            <a:ahLst/>
            <a:cxnLst/>
            <a:rect l="l" t="t" r="r" b="b"/>
            <a:pathLst>
              <a:path w="8972000" h="5140819">
                <a:moveTo>
                  <a:pt x="0" y="0"/>
                </a:moveTo>
                <a:lnTo>
                  <a:pt x="8971999" y="0"/>
                </a:lnTo>
                <a:lnTo>
                  <a:pt x="8971999" y="5140818"/>
                </a:lnTo>
                <a:lnTo>
                  <a:pt x="0" y="5140818"/>
                </a:lnTo>
                <a:lnTo>
                  <a:pt x="0" y="0"/>
                </a:lnTo>
                <a:close/>
              </a:path>
            </a:pathLst>
          </a:custGeom>
          <a:blipFill>
            <a:blip r:embed="rId2"/>
            <a:stretch>
              <a:fillRect/>
            </a:stretch>
          </a:blipFill>
        </p:spPr>
      </p:sp>
      <p:sp>
        <p:nvSpPr>
          <p:cNvPr id="23" name="TextBox 23"/>
          <p:cNvSpPr txBox="1"/>
          <p:nvPr/>
        </p:nvSpPr>
        <p:spPr>
          <a:xfrm>
            <a:off x="1028700" y="990600"/>
            <a:ext cx="10642552" cy="638175"/>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Register Features</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0694480" y="-4244679"/>
            <a:ext cx="24963400" cy="16276039"/>
            <a:chOff x="0" y="0"/>
            <a:chExt cx="489092" cy="318886"/>
          </a:xfrm>
        </p:grpSpPr>
        <p:sp>
          <p:nvSpPr>
            <p:cNvPr id="3" name="Freeform 3"/>
            <p:cNvSpPr/>
            <p:nvPr/>
          </p:nvSpPr>
          <p:spPr>
            <a:xfrm>
              <a:off x="0" y="0"/>
              <a:ext cx="489092" cy="318886"/>
            </a:xfrm>
            <a:custGeom>
              <a:avLst/>
              <a:gdLst/>
              <a:ahLst/>
              <a:cxnLst/>
              <a:rect l="l" t="t" r="r" b="b"/>
              <a:pathLst>
                <a:path w="489092" h="318886">
                  <a:moveTo>
                    <a:pt x="489092" y="0"/>
                  </a:moveTo>
                  <a:lnTo>
                    <a:pt x="0" y="0"/>
                  </a:lnTo>
                  <a:lnTo>
                    <a:pt x="101600" y="159443"/>
                  </a:lnTo>
                  <a:lnTo>
                    <a:pt x="0" y="318886"/>
                  </a:lnTo>
                  <a:lnTo>
                    <a:pt x="489092" y="318886"/>
                  </a:lnTo>
                  <a:lnTo>
                    <a:pt x="387492" y="159443"/>
                  </a:lnTo>
                  <a:lnTo>
                    <a:pt x="489092"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311292"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27645" y="1628775"/>
            <a:ext cx="7029450" cy="7029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11315001" y="1916143"/>
            <a:ext cx="6454740" cy="645471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l="-59411" r="-59411"/>
              </a:stretch>
            </a:blipFill>
          </p:spPr>
        </p:sp>
      </p:grpSp>
      <p:grpSp>
        <p:nvGrpSpPr>
          <p:cNvPr id="10" name="Group 10"/>
          <p:cNvGrpSpPr/>
          <p:nvPr/>
        </p:nvGrpSpPr>
        <p:grpSpPr>
          <a:xfrm rot="0">
            <a:off x="3950296" y="-686331"/>
            <a:ext cx="8372585" cy="1162581"/>
            <a:chOff x="0" y="0"/>
            <a:chExt cx="2205125" cy="306194"/>
          </a:xfrm>
        </p:grpSpPr>
        <p:sp>
          <p:nvSpPr>
            <p:cNvPr id="11" name="Freeform 11"/>
            <p:cNvSpPr/>
            <p:nvPr/>
          </p:nvSpPr>
          <p:spPr>
            <a:xfrm>
              <a:off x="0" y="0"/>
              <a:ext cx="2205125" cy="306194"/>
            </a:xfrm>
            <a:custGeom>
              <a:avLst/>
              <a:gdLst/>
              <a:ahLst/>
              <a:cxnLst/>
              <a:rect l="l" t="t" r="r" b="b"/>
              <a:pathLst>
                <a:path w="2205125" h="306194">
                  <a:moveTo>
                    <a:pt x="2001925" y="0"/>
                  </a:moveTo>
                  <a:lnTo>
                    <a:pt x="0" y="0"/>
                  </a:lnTo>
                  <a:lnTo>
                    <a:pt x="203200" y="306194"/>
                  </a:lnTo>
                  <a:lnTo>
                    <a:pt x="2205125" y="306194"/>
                  </a:lnTo>
                  <a:lnTo>
                    <a:pt x="2001925" y="0"/>
                  </a:lnTo>
                  <a:close/>
                </a:path>
              </a:pathLst>
            </a:custGeom>
            <a:solidFill>
              <a:srgbClr val="153F60"/>
            </a:solidFill>
          </p:spPr>
        </p:sp>
        <p:sp>
          <p:nvSpPr>
            <p:cNvPr id="12" name="TextBox 12"/>
            <p:cNvSpPr txBox="1"/>
            <p:nvPr/>
          </p:nvSpPr>
          <p:spPr>
            <a:xfrm>
              <a:off x="101600" y="-57150"/>
              <a:ext cx="2001925" cy="363344"/>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5391282" y="-686331"/>
            <a:ext cx="10440148" cy="1162581"/>
            <a:chOff x="0" y="0"/>
            <a:chExt cx="2749669" cy="306194"/>
          </a:xfrm>
        </p:grpSpPr>
        <p:sp>
          <p:nvSpPr>
            <p:cNvPr id="14" name="Freeform 14"/>
            <p:cNvSpPr/>
            <p:nvPr/>
          </p:nvSpPr>
          <p:spPr>
            <a:xfrm>
              <a:off x="0" y="0"/>
              <a:ext cx="2749669" cy="306194"/>
            </a:xfrm>
            <a:custGeom>
              <a:avLst/>
              <a:gdLst/>
              <a:ahLst/>
              <a:cxnLst/>
              <a:rect l="l" t="t" r="r" b="b"/>
              <a:pathLst>
                <a:path w="2749669" h="306194">
                  <a:moveTo>
                    <a:pt x="2546469" y="0"/>
                  </a:moveTo>
                  <a:lnTo>
                    <a:pt x="0" y="0"/>
                  </a:lnTo>
                  <a:lnTo>
                    <a:pt x="203200" y="306194"/>
                  </a:lnTo>
                  <a:lnTo>
                    <a:pt x="2749669" y="306194"/>
                  </a:lnTo>
                  <a:lnTo>
                    <a:pt x="2546469" y="0"/>
                  </a:lnTo>
                  <a:close/>
                </a:path>
              </a:pathLst>
            </a:custGeom>
            <a:solidFill>
              <a:srgbClr val="B9CEDB"/>
            </a:solidFill>
          </p:spPr>
        </p:sp>
        <p:sp>
          <p:nvSpPr>
            <p:cNvPr id="15" name="TextBox 15"/>
            <p:cNvSpPr txBox="1"/>
            <p:nvPr/>
          </p:nvSpPr>
          <p:spPr>
            <a:xfrm>
              <a:off x="101600" y="-57150"/>
              <a:ext cx="2546469" cy="363344"/>
            </a:xfrm>
            <a:prstGeom prst="rect">
              <a:avLst/>
            </a:prstGeom>
          </p:spPr>
          <p:txBody>
            <a:bodyPr lIns="50800" tIns="50800" rIns="50800" bIns="50800" rtlCol="0" anchor="ctr"/>
            <a:lstStyle/>
            <a:p>
              <a:pPr algn="ctr">
                <a:lnSpc>
                  <a:spcPts val="2660"/>
                </a:lnSpc>
              </a:pPr>
            </a:p>
          </p:txBody>
        </p:sp>
      </p:grpSp>
      <p:sp>
        <p:nvSpPr>
          <p:cNvPr id="16" name="Freeform 16"/>
          <p:cNvSpPr/>
          <p:nvPr/>
        </p:nvSpPr>
        <p:spPr>
          <a:xfrm>
            <a:off x="1028700" y="3752850"/>
            <a:ext cx="8574309" cy="5325097"/>
          </a:xfrm>
          <a:custGeom>
            <a:avLst/>
            <a:gdLst/>
            <a:ahLst/>
            <a:cxnLst/>
            <a:rect l="l" t="t" r="r" b="b"/>
            <a:pathLst>
              <a:path w="8574309" h="5325097">
                <a:moveTo>
                  <a:pt x="0" y="0"/>
                </a:moveTo>
                <a:lnTo>
                  <a:pt x="8574309" y="0"/>
                </a:lnTo>
                <a:lnTo>
                  <a:pt x="8574309" y="5325097"/>
                </a:lnTo>
                <a:lnTo>
                  <a:pt x="0" y="5325097"/>
                </a:lnTo>
                <a:lnTo>
                  <a:pt x="0" y="0"/>
                </a:lnTo>
                <a:close/>
              </a:path>
            </a:pathLst>
          </a:custGeom>
          <a:blipFill>
            <a:blip r:embed="rId2"/>
            <a:stretch>
              <a:fillRect/>
            </a:stretch>
          </a:blipFill>
        </p:spPr>
      </p:sp>
      <p:sp>
        <p:nvSpPr>
          <p:cNvPr id="17" name="TextBox 17"/>
          <p:cNvSpPr txBox="1"/>
          <p:nvPr/>
        </p:nvSpPr>
        <p:spPr>
          <a:xfrm>
            <a:off x="1028700" y="2809875"/>
            <a:ext cx="9395166" cy="390525"/>
          </a:xfrm>
          <a:prstGeom prst="rect">
            <a:avLst/>
          </a:prstGeom>
        </p:spPr>
        <p:txBody>
          <a:bodyPr lIns="0" tIns="0" rIns="0" bIns="0" rtlCol="0" anchor="t">
            <a:spAutoFit/>
          </a:bodyPr>
          <a:lstStyle/>
          <a:p>
            <a:pPr algn="just">
              <a:lnSpc>
                <a:spcPts val="3000"/>
              </a:lnSpc>
            </a:pPr>
            <a:r>
              <a:rPr lang="en-US" sz="2500">
                <a:solidFill>
                  <a:srgbClr val="000000"/>
                </a:solidFill>
                <a:latin typeface="Poppins Bold" panose="00000800000000000000"/>
                <a:ea typeface="Poppins Bold" panose="00000800000000000000"/>
                <a:cs typeface="Poppins Bold" panose="00000800000000000000"/>
                <a:sym typeface="Poppins Bold" panose="00000800000000000000"/>
              </a:rPr>
              <a:t>Controller File</a:t>
            </a:r>
            <a:endParaRPr lang="en-US" sz="25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
        <p:nvSpPr>
          <p:cNvPr id="18" name="TextBox 18"/>
          <p:cNvSpPr txBox="1"/>
          <p:nvPr/>
        </p:nvSpPr>
        <p:spPr>
          <a:xfrm>
            <a:off x="1028700" y="990600"/>
            <a:ext cx="6527636" cy="1838325"/>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Access Control List</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a:p>
            <a:pPr algn="l">
              <a:lnSpc>
                <a:spcPts val="4800"/>
              </a:lnSpc>
            </a:p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0776291" y="-4244679"/>
            <a:ext cx="24881589" cy="16276039"/>
            <a:chOff x="0" y="0"/>
            <a:chExt cx="487489" cy="318886"/>
          </a:xfrm>
        </p:grpSpPr>
        <p:sp>
          <p:nvSpPr>
            <p:cNvPr id="3" name="Freeform 3"/>
            <p:cNvSpPr/>
            <p:nvPr/>
          </p:nvSpPr>
          <p:spPr>
            <a:xfrm>
              <a:off x="0" y="0"/>
              <a:ext cx="487489" cy="318886"/>
            </a:xfrm>
            <a:custGeom>
              <a:avLst/>
              <a:gdLst/>
              <a:ahLst/>
              <a:cxnLst/>
              <a:rect l="l" t="t" r="r" b="b"/>
              <a:pathLst>
                <a:path w="487489" h="318886">
                  <a:moveTo>
                    <a:pt x="487489" y="0"/>
                  </a:moveTo>
                  <a:lnTo>
                    <a:pt x="0" y="0"/>
                  </a:lnTo>
                  <a:lnTo>
                    <a:pt x="101600" y="159443"/>
                  </a:lnTo>
                  <a:lnTo>
                    <a:pt x="0" y="318886"/>
                  </a:lnTo>
                  <a:lnTo>
                    <a:pt x="487489" y="318886"/>
                  </a:lnTo>
                  <a:lnTo>
                    <a:pt x="385889" y="159443"/>
                  </a:lnTo>
                  <a:lnTo>
                    <a:pt x="487489"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309689"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27645" y="1628775"/>
            <a:ext cx="7029450" cy="7029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11315001" y="1916143"/>
            <a:ext cx="6454740" cy="645471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l="-59411" r="-59411"/>
              </a:stretch>
            </a:blipFill>
          </p:spPr>
        </p:sp>
      </p:grpSp>
      <p:grpSp>
        <p:nvGrpSpPr>
          <p:cNvPr id="10" name="Group 10"/>
          <p:cNvGrpSpPr/>
          <p:nvPr/>
        </p:nvGrpSpPr>
        <p:grpSpPr>
          <a:xfrm rot="0">
            <a:off x="3950296" y="-686331"/>
            <a:ext cx="8127004" cy="1162581"/>
            <a:chOff x="0" y="0"/>
            <a:chExt cx="2140446" cy="306194"/>
          </a:xfrm>
        </p:grpSpPr>
        <p:sp>
          <p:nvSpPr>
            <p:cNvPr id="11" name="Freeform 11"/>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12" name="TextBox 12"/>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5391282" y="-686331"/>
            <a:ext cx="10440148" cy="1162581"/>
            <a:chOff x="0" y="0"/>
            <a:chExt cx="2749669" cy="306194"/>
          </a:xfrm>
        </p:grpSpPr>
        <p:sp>
          <p:nvSpPr>
            <p:cNvPr id="14" name="Freeform 14"/>
            <p:cNvSpPr/>
            <p:nvPr/>
          </p:nvSpPr>
          <p:spPr>
            <a:xfrm>
              <a:off x="0" y="0"/>
              <a:ext cx="2749669" cy="306194"/>
            </a:xfrm>
            <a:custGeom>
              <a:avLst/>
              <a:gdLst/>
              <a:ahLst/>
              <a:cxnLst/>
              <a:rect l="l" t="t" r="r" b="b"/>
              <a:pathLst>
                <a:path w="2749669" h="306194">
                  <a:moveTo>
                    <a:pt x="2546469" y="0"/>
                  </a:moveTo>
                  <a:lnTo>
                    <a:pt x="0" y="0"/>
                  </a:lnTo>
                  <a:lnTo>
                    <a:pt x="203200" y="306194"/>
                  </a:lnTo>
                  <a:lnTo>
                    <a:pt x="2749669" y="306194"/>
                  </a:lnTo>
                  <a:lnTo>
                    <a:pt x="2546469" y="0"/>
                  </a:lnTo>
                  <a:close/>
                </a:path>
              </a:pathLst>
            </a:custGeom>
            <a:solidFill>
              <a:srgbClr val="B9CEDB"/>
            </a:solidFill>
          </p:spPr>
        </p:sp>
        <p:sp>
          <p:nvSpPr>
            <p:cNvPr id="15" name="TextBox 15"/>
            <p:cNvSpPr txBox="1"/>
            <p:nvPr/>
          </p:nvSpPr>
          <p:spPr>
            <a:xfrm>
              <a:off x="101600" y="-57150"/>
              <a:ext cx="2546469" cy="363344"/>
            </a:xfrm>
            <a:prstGeom prst="rect">
              <a:avLst/>
            </a:prstGeom>
          </p:spPr>
          <p:txBody>
            <a:bodyPr lIns="50800" tIns="50800" rIns="50800" bIns="50800" rtlCol="0" anchor="ctr"/>
            <a:lstStyle/>
            <a:p>
              <a:pPr algn="ctr">
                <a:lnSpc>
                  <a:spcPts val="2660"/>
                </a:lnSpc>
              </a:pPr>
            </a:p>
          </p:txBody>
        </p:sp>
      </p:grpSp>
      <p:sp>
        <p:nvSpPr>
          <p:cNvPr id="16" name="Freeform 16"/>
          <p:cNvSpPr/>
          <p:nvPr/>
        </p:nvSpPr>
        <p:spPr>
          <a:xfrm>
            <a:off x="2236771" y="2781300"/>
            <a:ext cx="5624190" cy="3401456"/>
          </a:xfrm>
          <a:custGeom>
            <a:avLst/>
            <a:gdLst/>
            <a:ahLst/>
            <a:cxnLst/>
            <a:rect l="l" t="t" r="r" b="b"/>
            <a:pathLst>
              <a:path w="5624190" h="3401456">
                <a:moveTo>
                  <a:pt x="0" y="0"/>
                </a:moveTo>
                <a:lnTo>
                  <a:pt x="5624190" y="0"/>
                </a:lnTo>
                <a:lnTo>
                  <a:pt x="5624190" y="3401456"/>
                </a:lnTo>
                <a:lnTo>
                  <a:pt x="0" y="3401456"/>
                </a:lnTo>
                <a:lnTo>
                  <a:pt x="0" y="0"/>
                </a:lnTo>
                <a:close/>
              </a:path>
            </a:pathLst>
          </a:custGeom>
          <a:blipFill>
            <a:blip r:embed="rId2"/>
            <a:stretch>
              <a:fillRect/>
            </a:stretch>
          </a:blipFill>
        </p:spPr>
      </p:sp>
      <p:sp>
        <p:nvSpPr>
          <p:cNvPr id="17" name="Freeform 17"/>
          <p:cNvSpPr/>
          <p:nvPr/>
        </p:nvSpPr>
        <p:spPr>
          <a:xfrm>
            <a:off x="4651871" y="6406449"/>
            <a:ext cx="5808930" cy="3443551"/>
          </a:xfrm>
          <a:custGeom>
            <a:avLst/>
            <a:gdLst/>
            <a:ahLst/>
            <a:cxnLst/>
            <a:rect l="l" t="t" r="r" b="b"/>
            <a:pathLst>
              <a:path w="5808930" h="3443551">
                <a:moveTo>
                  <a:pt x="0" y="0"/>
                </a:moveTo>
                <a:lnTo>
                  <a:pt x="5808930" y="0"/>
                </a:lnTo>
                <a:lnTo>
                  <a:pt x="5808930" y="3443552"/>
                </a:lnTo>
                <a:lnTo>
                  <a:pt x="0" y="3443552"/>
                </a:lnTo>
                <a:lnTo>
                  <a:pt x="0" y="0"/>
                </a:lnTo>
                <a:close/>
              </a:path>
            </a:pathLst>
          </a:custGeom>
          <a:blipFill>
            <a:blip r:embed="rId3"/>
            <a:stretch>
              <a:fillRect/>
            </a:stretch>
          </a:blipFill>
        </p:spPr>
      </p:sp>
      <p:sp>
        <p:nvSpPr>
          <p:cNvPr id="18" name="TextBox 18"/>
          <p:cNvSpPr txBox="1"/>
          <p:nvPr/>
        </p:nvSpPr>
        <p:spPr>
          <a:xfrm>
            <a:off x="1028700" y="990600"/>
            <a:ext cx="6527636" cy="1238250"/>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Access Control List</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9603009" y="-4244679"/>
            <a:ext cx="26054872" cy="16276039"/>
            <a:chOff x="0" y="0"/>
            <a:chExt cx="510476" cy="318886"/>
          </a:xfrm>
        </p:grpSpPr>
        <p:sp>
          <p:nvSpPr>
            <p:cNvPr id="3" name="Freeform 3"/>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33267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27645" y="1628775"/>
            <a:ext cx="7029450" cy="7029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11315001" y="1916143"/>
            <a:ext cx="6454740" cy="645471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l="-62909" r="-62909"/>
              </a:stretch>
            </a:blipFill>
          </p:spPr>
        </p:sp>
      </p:grpSp>
      <p:grpSp>
        <p:nvGrpSpPr>
          <p:cNvPr id="10" name="Group 10"/>
          <p:cNvGrpSpPr/>
          <p:nvPr/>
        </p:nvGrpSpPr>
        <p:grpSpPr>
          <a:xfrm rot="0">
            <a:off x="3950296" y="-686331"/>
            <a:ext cx="8127004" cy="1162581"/>
            <a:chOff x="0" y="0"/>
            <a:chExt cx="2140446" cy="306194"/>
          </a:xfrm>
        </p:grpSpPr>
        <p:sp>
          <p:nvSpPr>
            <p:cNvPr id="11" name="Freeform 11"/>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12" name="TextBox 12"/>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5391282" y="-686331"/>
            <a:ext cx="10440148" cy="1162581"/>
            <a:chOff x="0" y="0"/>
            <a:chExt cx="2749669" cy="306194"/>
          </a:xfrm>
        </p:grpSpPr>
        <p:sp>
          <p:nvSpPr>
            <p:cNvPr id="14" name="Freeform 14"/>
            <p:cNvSpPr/>
            <p:nvPr/>
          </p:nvSpPr>
          <p:spPr>
            <a:xfrm>
              <a:off x="0" y="0"/>
              <a:ext cx="2749669" cy="306194"/>
            </a:xfrm>
            <a:custGeom>
              <a:avLst/>
              <a:gdLst/>
              <a:ahLst/>
              <a:cxnLst/>
              <a:rect l="l" t="t" r="r" b="b"/>
              <a:pathLst>
                <a:path w="2749669" h="306194">
                  <a:moveTo>
                    <a:pt x="2546469" y="0"/>
                  </a:moveTo>
                  <a:lnTo>
                    <a:pt x="0" y="0"/>
                  </a:lnTo>
                  <a:lnTo>
                    <a:pt x="203200" y="306194"/>
                  </a:lnTo>
                  <a:lnTo>
                    <a:pt x="2749669" y="306194"/>
                  </a:lnTo>
                  <a:lnTo>
                    <a:pt x="2546469" y="0"/>
                  </a:lnTo>
                  <a:close/>
                </a:path>
              </a:pathLst>
            </a:custGeom>
            <a:solidFill>
              <a:srgbClr val="B9CEDB"/>
            </a:solidFill>
          </p:spPr>
        </p:sp>
        <p:sp>
          <p:nvSpPr>
            <p:cNvPr id="15" name="TextBox 15"/>
            <p:cNvSpPr txBox="1"/>
            <p:nvPr/>
          </p:nvSpPr>
          <p:spPr>
            <a:xfrm>
              <a:off x="101600" y="-57150"/>
              <a:ext cx="2546469" cy="363344"/>
            </a:xfrm>
            <a:prstGeom prst="rect">
              <a:avLst/>
            </a:prstGeom>
          </p:spPr>
          <p:txBody>
            <a:bodyPr lIns="50800" tIns="50800" rIns="50800" bIns="50800" rtlCol="0" anchor="ctr"/>
            <a:lstStyle/>
            <a:p>
              <a:pPr algn="ctr">
                <a:lnSpc>
                  <a:spcPts val="2660"/>
                </a:lnSpc>
              </a:pPr>
            </a:p>
          </p:txBody>
        </p:sp>
      </p:grpSp>
      <p:sp>
        <p:nvSpPr>
          <p:cNvPr id="16" name="Freeform 16"/>
          <p:cNvSpPr/>
          <p:nvPr/>
        </p:nvSpPr>
        <p:spPr>
          <a:xfrm>
            <a:off x="1196931" y="4198140"/>
            <a:ext cx="7246643" cy="5380338"/>
          </a:xfrm>
          <a:custGeom>
            <a:avLst/>
            <a:gdLst/>
            <a:ahLst/>
            <a:cxnLst/>
            <a:rect l="l" t="t" r="r" b="b"/>
            <a:pathLst>
              <a:path w="7246643" h="5380338">
                <a:moveTo>
                  <a:pt x="0" y="0"/>
                </a:moveTo>
                <a:lnTo>
                  <a:pt x="7246643" y="0"/>
                </a:lnTo>
                <a:lnTo>
                  <a:pt x="7246643" y="5380338"/>
                </a:lnTo>
                <a:lnTo>
                  <a:pt x="0" y="5380338"/>
                </a:lnTo>
                <a:lnTo>
                  <a:pt x="0" y="0"/>
                </a:lnTo>
                <a:close/>
              </a:path>
            </a:pathLst>
          </a:custGeom>
          <a:blipFill>
            <a:blip r:embed="rId2"/>
            <a:stretch>
              <a:fillRect/>
            </a:stretch>
          </a:blipFill>
        </p:spPr>
      </p:sp>
      <p:sp>
        <p:nvSpPr>
          <p:cNvPr id="17" name="TextBox 17"/>
          <p:cNvSpPr txBox="1"/>
          <p:nvPr/>
        </p:nvSpPr>
        <p:spPr>
          <a:xfrm>
            <a:off x="1028700" y="2512982"/>
            <a:ext cx="9395166" cy="390525"/>
          </a:xfrm>
          <a:prstGeom prst="rect">
            <a:avLst/>
          </a:prstGeom>
        </p:spPr>
        <p:txBody>
          <a:bodyPr lIns="0" tIns="0" rIns="0" bIns="0" rtlCol="0" anchor="t">
            <a:spAutoFit/>
          </a:bodyPr>
          <a:lstStyle/>
          <a:p>
            <a:pPr algn="just">
              <a:lnSpc>
                <a:spcPts val="3000"/>
              </a:lnSpc>
            </a:pPr>
            <a:r>
              <a:rPr lang="en-US" sz="2500">
                <a:solidFill>
                  <a:srgbClr val="000000"/>
                </a:solidFill>
                <a:latin typeface="Poppins Bold" panose="00000800000000000000"/>
                <a:ea typeface="Poppins Bold" panose="00000800000000000000"/>
                <a:cs typeface="Poppins Bold" panose="00000800000000000000"/>
                <a:sym typeface="Poppins Bold" panose="00000800000000000000"/>
              </a:rPr>
              <a:t>Scripts</a:t>
            </a:r>
            <a:endParaRPr lang="en-US" sz="25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
        <p:nvSpPr>
          <p:cNvPr id="18" name="TextBox 18"/>
          <p:cNvSpPr txBox="1"/>
          <p:nvPr/>
        </p:nvSpPr>
        <p:spPr>
          <a:xfrm>
            <a:off x="1028700" y="990600"/>
            <a:ext cx="6527636" cy="1238250"/>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Access Control List</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
        <p:nvSpPr>
          <p:cNvPr id="19" name="TextBox 19"/>
          <p:cNvSpPr txBox="1"/>
          <p:nvPr/>
        </p:nvSpPr>
        <p:spPr>
          <a:xfrm>
            <a:off x="783119" y="3131340"/>
            <a:ext cx="9395166" cy="762000"/>
          </a:xfrm>
          <a:prstGeom prst="rect">
            <a:avLst/>
          </a:prstGeom>
        </p:spPr>
        <p:txBody>
          <a:bodyPr lIns="0" tIns="0" rIns="0" bIns="0" rtlCol="0" anchor="t">
            <a:spAutoFit/>
          </a:bodyPr>
          <a:lstStyle/>
          <a:p>
            <a:pPr marL="539750" lvl="1" indent="-269875" algn="just">
              <a:lnSpc>
                <a:spcPts val="3000"/>
              </a:lnSpc>
              <a:buFont typeface="Arial" panose="020B0604020202020204"/>
              <a:buChar char="•"/>
            </a:pPr>
            <a:r>
              <a:rPr lang="en-US" sz="2500">
                <a:solidFill>
                  <a:srgbClr val="000000"/>
                </a:solidFill>
                <a:latin typeface="Poppins" panose="00000500000000000000"/>
                <a:ea typeface="Poppins" panose="00000500000000000000"/>
                <a:cs typeface="Poppins" panose="00000500000000000000"/>
                <a:sym typeface="Poppins" panose="00000500000000000000"/>
              </a:rPr>
              <a:t>Used to autofill the table, based on the user clicking on one of the dropdown buttons</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9603009" y="-4244679"/>
            <a:ext cx="26054872" cy="16276039"/>
            <a:chOff x="0" y="0"/>
            <a:chExt cx="510476" cy="318886"/>
          </a:xfrm>
        </p:grpSpPr>
        <p:sp>
          <p:nvSpPr>
            <p:cNvPr id="3" name="Freeform 3"/>
            <p:cNvSpPr/>
            <p:nvPr/>
          </p:nvSpPr>
          <p:spPr>
            <a:xfrm>
              <a:off x="0" y="0"/>
              <a:ext cx="510476" cy="318886"/>
            </a:xfrm>
            <a:custGeom>
              <a:avLst/>
              <a:gdLst/>
              <a:ahLst/>
              <a:cxnLst/>
              <a:rect l="l" t="t" r="r" b="b"/>
              <a:pathLst>
                <a:path w="510476" h="318886">
                  <a:moveTo>
                    <a:pt x="510476" y="0"/>
                  </a:moveTo>
                  <a:lnTo>
                    <a:pt x="0" y="0"/>
                  </a:lnTo>
                  <a:lnTo>
                    <a:pt x="101600" y="159443"/>
                  </a:lnTo>
                  <a:lnTo>
                    <a:pt x="0" y="318886"/>
                  </a:lnTo>
                  <a:lnTo>
                    <a:pt x="510476" y="318886"/>
                  </a:lnTo>
                  <a:lnTo>
                    <a:pt x="408876" y="159443"/>
                  </a:lnTo>
                  <a:lnTo>
                    <a:pt x="510476" y="0"/>
                  </a:lnTo>
                  <a:close/>
                </a:path>
              </a:pathLst>
            </a:custGeom>
            <a:solidFill>
              <a:srgbClr val="153F60"/>
            </a:solidFill>
            <a:ln w="447675" cap="sq">
              <a:solidFill>
                <a:srgbClr val="B9CEDB"/>
              </a:solidFill>
              <a:prstDash val="solid"/>
              <a:miter/>
            </a:ln>
          </p:spPr>
        </p:sp>
        <p:sp>
          <p:nvSpPr>
            <p:cNvPr id="4" name="TextBox 4"/>
            <p:cNvSpPr txBox="1"/>
            <p:nvPr/>
          </p:nvSpPr>
          <p:spPr>
            <a:xfrm>
              <a:off x="88900" y="-57150"/>
              <a:ext cx="332676" cy="376036"/>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0">
            <a:off x="11027645" y="1628775"/>
            <a:ext cx="7029450" cy="7029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EDB"/>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60"/>
                </a:lnSpc>
              </a:pPr>
            </a:p>
          </p:txBody>
        </p:sp>
      </p:grpSp>
      <p:grpSp>
        <p:nvGrpSpPr>
          <p:cNvPr id="8" name="Group 8"/>
          <p:cNvGrpSpPr>
            <a:grpSpLocks noChangeAspect="1"/>
          </p:cNvGrpSpPr>
          <p:nvPr/>
        </p:nvGrpSpPr>
        <p:grpSpPr>
          <a:xfrm rot="0">
            <a:off x="11315001" y="1916143"/>
            <a:ext cx="6454740" cy="645471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l="-62909" r="-62909"/>
              </a:stretch>
            </a:blipFill>
          </p:spPr>
        </p:sp>
      </p:grpSp>
      <p:grpSp>
        <p:nvGrpSpPr>
          <p:cNvPr id="10" name="Group 10"/>
          <p:cNvGrpSpPr/>
          <p:nvPr/>
        </p:nvGrpSpPr>
        <p:grpSpPr>
          <a:xfrm rot="0">
            <a:off x="3950296" y="-686331"/>
            <a:ext cx="8127004" cy="1162581"/>
            <a:chOff x="0" y="0"/>
            <a:chExt cx="2140446" cy="306194"/>
          </a:xfrm>
        </p:grpSpPr>
        <p:sp>
          <p:nvSpPr>
            <p:cNvPr id="11" name="Freeform 11"/>
            <p:cNvSpPr/>
            <p:nvPr/>
          </p:nvSpPr>
          <p:spPr>
            <a:xfrm>
              <a:off x="0" y="0"/>
              <a:ext cx="2140446" cy="306194"/>
            </a:xfrm>
            <a:custGeom>
              <a:avLst/>
              <a:gdLst/>
              <a:ahLst/>
              <a:cxnLst/>
              <a:rect l="l" t="t" r="r" b="b"/>
              <a:pathLst>
                <a:path w="2140446" h="306194">
                  <a:moveTo>
                    <a:pt x="1937246" y="0"/>
                  </a:moveTo>
                  <a:lnTo>
                    <a:pt x="0" y="0"/>
                  </a:lnTo>
                  <a:lnTo>
                    <a:pt x="203200" y="306194"/>
                  </a:lnTo>
                  <a:lnTo>
                    <a:pt x="2140446" y="306194"/>
                  </a:lnTo>
                  <a:lnTo>
                    <a:pt x="1937246" y="0"/>
                  </a:lnTo>
                  <a:close/>
                </a:path>
              </a:pathLst>
            </a:custGeom>
            <a:solidFill>
              <a:srgbClr val="153F60"/>
            </a:solidFill>
          </p:spPr>
        </p:sp>
        <p:sp>
          <p:nvSpPr>
            <p:cNvPr id="12" name="TextBox 12"/>
            <p:cNvSpPr txBox="1"/>
            <p:nvPr/>
          </p:nvSpPr>
          <p:spPr>
            <a:xfrm>
              <a:off x="101600" y="-57150"/>
              <a:ext cx="1937246" cy="363344"/>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5391282" y="-686331"/>
            <a:ext cx="10440148" cy="1162581"/>
            <a:chOff x="0" y="0"/>
            <a:chExt cx="2749669" cy="306194"/>
          </a:xfrm>
        </p:grpSpPr>
        <p:sp>
          <p:nvSpPr>
            <p:cNvPr id="14" name="Freeform 14"/>
            <p:cNvSpPr/>
            <p:nvPr/>
          </p:nvSpPr>
          <p:spPr>
            <a:xfrm>
              <a:off x="0" y="0"/>
              <a:ext cx="2749669" cy="306194"/>
            </a:xfrm>
            <a:custGeom>
              <a:avLst/>
              <a:gdLst/>
              <a:ahLst/>
              <a:cxnLst/>
              <a:rect l="l" t="t" r="r" b="b"/>
              <a:pathLst>
                <a:path w="2749669" h="306194">
                  <a:moveTo>
                    <a:pt x="2546469" y="0"/>
                  </a:moveTo>
                  <a:lnTo>
                    <a:pt x="0" y="0"/>
                  </a:lnTo>
                  <a:lnTo>
                    <a:pt x="203200" y="306194"/>
                  </a:lnTo>
                  <a:lnTo>
                    <a:pt x="2749669" y="306194"/>
                  </a:lnTo>
                  <a:lnTo>
                    <a:pt x="2546469" y="0"/>
                  </a:lnTo>
                  <a:close/>
                </a:path>
              </a:pathLst>
            </a:custGeom>
            <a:solidFill>
              <a:srgbClr val="B9CEDB"/>
            </a:solidFill>
          </p:spPr>
        </p:sp>
        <p:sp>
          <p:nvSpPr>
            <p:cNvPr id="15" name="TextBox 15"/>
            <p:cNvSpPr txBox="1"/>
            <p:nvPr/>
          </p:nvSpPr>
          <p:spPr>
            <a:xfrm>
              <a:off x="101600" y="-57150"/>
              <a:ext cx="2546469" cy="363344"/>
            </a:xfrm>
            <a:prstGeom prst="rect">
              <a:avLst/>
            </a:prstGeom>
          </p:spPr>
          <p:txBody>
            <a:bodyPr lIns="50800" tIns="50800" rIns="50800" bIns="50800" rtlCol="0" anchor="ctr"/>
            <a:lstStyle/>
            <a:p>
              <a:pPr algn="ctr">
                <a:lnSpc>
                  <a:spcPts val="2660"/>
                </a:lnSpc>
              </a:pPr>
            </a:p>
          </p:txBody>
        </p:sp>
      </p:grpSp>
      <p:sp>
        <p:nvSpPr>
          <p:cNvPr id="16" name="Freeform 16"/>
          <p:cNvSpPr/>
          <p:nvPr/>
        </p:nvSpPr>
        <p:spPr>
          <a:xfrm>
            <a:off x="1028700" y="4260774"/>
            <a:ext cx="8574309" cy="5496352"/>
          </a:xfrm>
          <a:custGeom>
            <a:avLst/>
            <a:gdLst/>
            <a:ahLst/>
            <a:cxnLst/>
            <a:rect l="l" t="t" r="r" b="b"/>
            <a:pathLst>
              <a:path w="8574309" h="5496352">
                <a:moveTo>
                  <a:pt x="0" y="0"/>
                </a:moveTo>
                <a:lnTo>
                  <a:pt x="8574309" y="0"/>
                </a:lnTo>
                <a:lnTo>
                  <a:pt x="8574309" y="5496351"/>
                </a:lnTo>
                <a:lnTo>
                  <a:pt x="0" y="5496351"/>
                </a:lnTo>
                <a:lnTo>
                  <a:pt x="0" y="0"/>
                </a:lnTo>
                <a:close/>
              </a:path>
            </a:pathLst>
          </a:custGeom>
          <a:blipFill>
            <a:blip r:embed="rId2"/>
            <a:stretch>
              <a:fillRect/>
            </a:stretch>
          </a:blipFill>
        </p:spPr>
      </p:sp>
      <p:sp>
        <p:nvSpPr>
          <p:cNvPr id="17" name="TextBox 17"/>
          <p:cNvSpPr txBox="1"/>
          <p:nvPr/>
        </p:nvSpPr>
        <p:spPr>
          <a:xfrm>
            <a:off x="1028700" y="2541557"/>
            <a:ext cx="9395166" cy="390525"/>
          </a:xfrm>
          <a:prstGeom prst="rect">
            <a:avLst/>
          </a:prstGeom>
        </p:spPr>
        <p:txBody>
          <a:bodyPr lIns="0" tIns="0" rIns="0" bIns="0" rtlCol="0" anchor="t">
            <a:spAutoFit/>
          </a:bodyPr>
          <a:lstStyle/>
          <a:p>
            <a:pPr algn="just">
              <a:lnSpc>
                <a:spcPts val="3000"/>
              </a:lnSpc>
            </a:pPr>
            <a:r>
              <a:rPr lang="en-US" sz="2500">
                <a:solidFill>
                  <a:srgbClr val="000000"/>
                </a:solidFill>
                <a:latin typeface="Poppins Bold" panose="00000800000000000000"/>
                <a:ea typeface="Poppins Bold" panose="00000800000000000000"/>
                <a:cs typeface="Poppins Bold" panose="00000800000000000000"/>
                <a:sym typeface="Poppins Bold" panose="00000800000000000000"/>
              </a:rPr>
              <a:t>Scripts (Only applicable to admins)</a:t>
            </a:r>
            <a:endParaRPr lang="en-US" sz="2500">
              <a:solidFill>
                <a:srgbClr val="000000"/>
              </a:solidFill>
              <a:latin typeface="Poppins Bold" panose="00000800000000000000"/>
              <a:ea typeface="Poppins Bold" panose="00000800000000000000"/>
              <a:cs typeface="Poppins Bold" panose="00000800000000000000"/>
              <a:sym typeface="Poppins Bold" panose="00000800000000000000"/>
            </a:endParaRPr>
          </a:p>
        </p:txBody>
      </p:sp>
      <p:sp>
        <p:nvSpPr>
          <p:cNvPr id="18" name="TextBox 18"/>
          <p:cNvSpPr txBox="1"/>
          <p:nvPr/>
        </p:nvSpPr>
        <p:spPr>
          <a:xfrm>
            <a:off x="1028700" y="990600"/>
            <a:ext cx="6527636" cy="1838325"/>
          </a:xfrm>
          <a:prstGeom prst="rect">
            <a:avLst/>
          </a:prstGeom>
        </p:spPr>
        <p:txBody>
          <a:bodyPr lIns="0" tIns="0" rIns="0" bIns="0" rtlCol="0" anchor="t">
            <a:spAutoFit/>
          </a:bodyPr>
          <a:lstStyle/>
          <a:p>
            <a:pPr algn="l">
              <a:lnSpc>
                <a:spcPts val="4800"/>
              </a:lnSpc>
            </a:pPr>
            <a:r>
              <a:rPr lang="en-US" sz="4000">
                <a:solidFill>
                  <a:srgbClr val="000000"/>
                </a:solidFill>
                <a:latin typeface="Poppins Bold" panose="00000800000000000000"/>
                <a:ea typeface="Poppins Bold" panose="00000800000000000000"/>
                <a:cs typeface="Poppins Bold" panose="00000800000000000000"/>
                <a:sym typeface="Poppins Bold" panose="00000800000000000000"/>
              </a:rPr>
              <a:t>Coding &amp; Interfaces of Access Control List</a:t>
            </a:r>
            <a:endParaRPr lang="en-US" sz="4000">
              <a:solidFill>
                <a:srgbClr val="000000"/>
              </a:solidFill>
              <a:latin typeface="Poppins Bold" panose="00000800000000000000"/>
              <a:ea typeface="Poppins Bold" panose="00000800000000000000"/>
              <a:cs typeface="Poppins Bold" panose="00000800000000000000"/>
              <a:sym typeface="Poppins Bold" panose="00000800000000000000"/>
            </a:endParaRPr>
          </a:p>
          <a:p>
            <a:pPr algn="l">
              <a:lnSpc>
                <a:spcPts val="4800"/>
              </a:lnSpc>
            </a:pPr>
          </a:p>
        </p:txBody>
      </p:sp>
      <p:sp>
        <p:nvSpPr>
          <p:cNvPr id="19" name="TextBox 19"/>
          <p:cNvSpPr txBox="1"/>
          <p:nvPr/>
        </p:nvSpPr>
        <p:spPr>
          <a:xfrm>
            <a:off x="810406" y="3205903"/>
            <a:ext cx="9395166" cy="762000"/>
          </a:xfrm>
          <a:prstGeom prst="rect">
            <a:avLst/>
          </a:prstGeom>
        </p:spPr>
        <p:txBody>
          <a:bodyPr lIns="0" tIns="0" rIns="0" bIns="0" rtlCol="0" anchor="t">
            <a:spAutoFit/>
          </a:bodyPr>
          <a:lstStyle/>
          <a:p>
            <a:pPr marL="539750" lvl="1" indent="-269875" algn="just">
              <a:lnSpc>
                <a:spcPts val="3000"/>
              </a:lnSpc>
              <a:buFont typeface="Arial" panose="020B0604020202020204"/>
              <a:buChar char="•"/>
            </a:pPr>
            <a:r>
              <a:rPr lang="en-US" sz="2500">
                <a:solidFill>
                  <a:srgbClr val="000000"/>
                </a:solidFill>
                <a:latin typeface="Poppins" panose="00000500000000000000"/>
                <a:ea typeface="Poppins" panose="00000500000000000000"/>
                <a:cs typeface="Poppins" panose="00000500000000000000"/>
                <a:sym typeface="Poppins" panose="00000500000000000000"/>
              </a:rPr>
              <a:t>Fetches the data of every team member from different teams and their contributions to the project.</a:t>
            </a:r>
            <a:endParaRPr lang="en-US" sz="2500">
              <a:solidFill>
                <a:srgbClr val="000000"/>
              </a:solidFill>
              <a:latin typeface="Poppins" panose="00000500000000000000"/>
              <a:ea typeface="Poppins" panose="00000500000000000000"/>
              <a:cs typeface="Poppins" panose="00000500000000000000"/>
              <a:sym typeface="Poppins" panose="0000050000000000000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3301</Words>
  <Application>WPS Presentation</Application>
  <PresentationFormat>On-screen Show (4:3)</PresentationFormat>
  <Paragraphs>154</Paragraphs>
  <Slides>23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SimSun</vt:lpstr>
      <vt:lpstr>Wingdings</vt:lpstr>
      <vt:lpstr>Poppins Semi-Bold</vt:lpstr>
      <vt:lpstr>Liberation Mono</vt:lpstr>
      <vt:lpstr>Poppins</vt:lpstr>
      <vt:lpstr>Poppins Medium</vt:lpstr>
      <vt:lpstr>Poppins Bold</vt:lpstr>
      <vt:lpstr>Arial</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Dark Teal Modern Professional Product Management Presentation</dc:title>
  <dc:creator/>
  <cp:lastModifiedBy>Amirul Shafiq</cp:lastModifiedBy>
  <cp:revision>5</cp:revision>
  <dcterms:created xsi:type="dcterms:W3CDTF">2006-08-16T00:00:00Z</dcterms:created>
  <dcterms:modified xsi:type="dcterms:W3CDTF">2024-07-04T01:16:17Z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FE8FFA8F61604CBA9C5D6E3DCA03406B_12</vt:lpwstr>
  </property>
  <property fmtid="{D5CDD505-2E9C-101B-9397-08002B2CF9AE}" pid="3" name="KSOProductBuildVer">
    <vt:lpwstr>1033-12.2.0.17119</vt:lpwstr>
  </property>
</Properties>
</file>