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96" r:id="rId2"/>
    <p:sldId id="297" r:id="rId3"/>
    <p:sldId id="391" r:id="rId4"/>
    <p:sldId id="357" r:id="rId5"/>
    <p:sldId id="361" r:id="rId6"/>
    <p:sldId id="363" r:id="rId7"/>
    <p:sldId id="364" r:id="rId8"/>
    <p:sldId id="365" r:id="rId9"/>
    <p:sldId id="366" r:id="rId10"/>
    <p:sldId id="367" r:id="rId11"/>
    <p:sldId id="368" r:id="rId12"/>
    <p:sldId id="362" r:id="rId13"/>
    <p:sldId id="370" r:id="rId14"/>
    <p:sldId id="369" r:id="rId15"/>
    <p:sldId id="371" r:id="rId16"/>
    <p:sldId id="372" r:id="rId17"/>
    <p:sldId id="373" r:id="rId18"/>
    <p:sldId id="374" r:id="rId19"/>
    <p:sldId id="375" r:id="rId20"/>
    <p:sldId id="376" r:id="rId21"/>
    <p:sldId id="377" r:id="rId22"/>
    <p:sldId id="378" r:id="rId23"/>
    <p:sldId id="381" r:id="rId24"/>
    <p:sldId id="382" r:id="rId25"/>
    <p:sldId id="383" r:id="rId26"/>
    <p:sldId id="384" r:id="rId27"/>
    <p:sldId id="385" r:id="rId28"/>
    <p:sldId id="379" r:id="rId29"/>
    <p:sldId id="380" r:id="rId30"/>
    <p:sldId id="386" r:id="rId31"/>
    <p:sldId id="387" r:id="rId32"/>
    <p:sldId id="388" r:id="rId33"/>
    <p:sldId id="397" r:id="rId34"/>
    <p:sldId id="389" r:id="rId35"/>
    <p:sldId id="390" r:id="rId36"/>
    <p:sldId id="392" r:id="rId37"/>
    <p:sldId id="393" r:id="rId38"/>
    <p:sldId id="394" r:id="rId39"/>
    <p:sldId id="395" r:id="rId40"/>
    <p:sldId id="398" r:id="rId41"/>
    <p:sldId id="399" r:id="rId42"/>
    <p:sldId id="400" r:id="rId43"/>
    <p:sldId id="401" r:id="rId44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8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4988" cy="512763"/>
          </a:xfrm>
          <a:prstGeom prst="rect">
            <a:avLst/>
          </a:prstGeom>
        </p:spPr>
        <p:txBody>
          <a:bodyPr vert="horz" wrap="square" lIns="99044" tIns="49522" rIns="99044" bIns="49522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4988" cy="512763"/>
          </a:xfrm>
          <a:prstGeom prst="rect">
            <a:avLst/>
          </a:prstGeom>
        </p:spPr>
        <p:txBody>
          <a:bodyPr vert="horz" wrap="square" lIns="99044" tIns="49522" rIns="99044" bIns="49522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AD6F65E2-0CD4-408F-8DF2-89085E8E0FDA}" type="datetimeFigureOut">
              <a:rPr lang="en-US"/>
              <a:pPr>
                <a:defRPr/>
              </a:pPr>
              <a:t>10/8/2011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4" tIns="49522" rIns="99044" bIns="49522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4" tIns="49522" rIns="99044" bIns="49522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4988" cy="512762"/>
          </a:xfrm>
          <a:prstGeom prst="rect">
            <a:avLst/>
          </a:prstGeom>
        </p:spPr>
        <p:txBody>
          <a:bodyPr vert="horz" wrap="square" lIns="99044" tIns="49522" rIns="99044" bIns="49522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9720263"/>
            <a:ext cx="3074988" cy="512762"/>
          </a:xfrm>
          <a:prstGeom prst="rect">
            <a:avLst/>
          </a:prstGeom>
        </p:spPr>
        <p:txBody>
          <a:bodyPr vert="horz" wrap="square" lIns="99044" tIns="49522" rIns="99044" bIns="49522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209AA5F8-C5FE-4660-968F-A70939949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729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Lucida Sans Unicode" pitchFamily="34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Lucida Sans Unicode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D890835-DD1B-4E6D-BA00-98B19AB0D765}" type="datetime1">
              <a:rPr lang="en-US"/>
              <a:pPr>
                <a:defRPr/>
              </a:pPr>
              <a:t>10/8/2011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8F0F4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BE0B788-10B6-44DA-8E4B-803A0103E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621F8-09FD-4E64-AFEE-11D574213559}" type="datetime1">
              <a:rPr lang="en-US"/>
              <a:pPr>
                <a:defRPr/>
              </a:pPr>
              <a:t>10/8/2011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5B2F7-42C9-4006-9E9C-3C4846C7D4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6991C-C9BE-4F68-9651-2FD07B2E58BE}" type="datetime1">
              <a:rPr lang="en-US"/>
              <a:pPr>
                <a:defRPr/>
              </a:pPr>
              <a:t>10/8/2011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B43D8-160A-469D-B0BD-26547689DF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CA56F-9A52-453E-8D90-A29B3635843F}" type="datetime1">
              <a:rPr lang="en-US"/>
              <a:pPr>
                <a:defRPr/>
              </a:pPr>
              <a:t>10/8/2011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6E1FF-688D-4789-9AD2-08ECF115EB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44F7E-87F1-4E13-9176-60C52527C105}" type="datetime1">
              <a:rPr lang="en-US"/>
              <a:pPr>
                <a:defRPr/>
              </a:pPr>
              <a:t>10/8/2011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D984E-BD78-4171-A34A-987F5D2F3B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38E9A-F7CF-462D-BAE2-49AD39DFD32B}" type="datetime1">
              <a:rPr lang="en-US"/>
              <a:pPr>
                <a:defRPr/>
              </a:pPr>
              <a:t>10/8/2011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782B4-5159-4367-9D07-719858A97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2FCF5-171F-4AE9-94A8-3BCCA96EC7EA}" type="datetime1">
              <a:rPr lang="en-US"/>
              <a:pPr>
                <a:defRPr/>
              </a:pPr>
              <a:t>10/8/2011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C3259-EF61-4D85-98AE-E9BC188D9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C833A-8EB0-441F-8718-FCFD0EBFE94D}" type="datetime1">
              <a:rPr lang="en-US"/>
              <a:pPr>
                <a:defRPr/>
              </a:pPr>
              <a:t>10/8/2011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4F915-DD08-4DE8-94C6-873BF721A8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8574C-20A8-422E-8922-0E5632BDC600}" type="datetime1">
              <a:rPr lang="en-US"/>
              <a:pPr>
                <a:defRPr/>
              </a:pPr>
              <a:t>10/8/2011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DF3A5-8177-43E4-BB11-81D968DB63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3C6A9-F273-4C9C-9FBC-3ED8FED46E93}" type="datetime1">
              <a:rPr lang="en-US"/>
              <a:pPr>
                <a:defRPr/>
              </a:pPr>
              <a:t>10/8/2011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FAAFC-83D5-47EB-8249-8645255E1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Lucida Sans Unicode" pitchFamily="34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Lucida Sans Unicode" pitchFamily="34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151E8-41F4-42A0-BAA6-A3A84FFDE7E3}" type="datetime1">
              <a:rPr lang="en-US"/>
              <a:pPr>
                <a:defRPr/>
              </a:pPr>
              <a:t>10/8/2011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2F809-B357-4B4D-900A-937BB765CD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Lucida Sans Unicode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Lucida Sans Unicode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Lucida Sans Unicode" pitchFamily="34" charset="0"/>
              </a:defRPr>
            </a:lvl1pPr>
          </a:lstStyle>
          <a:p>
            <a:pPr>
              <a:defRPr/>
            </a:pPr>
            <a:fld id="{040A1D26-FB2C-4CC7-91B8-4F129111D93F}" type="datetime1">
              <a:rPr lang="en-US"/>
              <a:pPr>
                <a:defRPr/>
              </a:pPr>
              <a:t>10/8/2011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Lucida Sans Unicod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Lucida Sans Unicode" pitchFamily="34" charset="0"/>
              </a:defRPr>
            </a:lvl1pPr>
          </a:lstStyle>
          <a:p>
            <a:pPr>
              <a:defRPr/>
            </a:pPr>
            <a:fld id="{25DA669C-C2D6-4F5D-8F1D-C472631AF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75" r:id="rId2"/>
    <p:sldLayoutId id="2147484080" r:id="rId3"/>
    <p:sldLayoutId id="2147484081" r:id="rId4"/>
    <p:sldLayoutId id="2147484082" r:id="rId5"/>
    <p:sldLayoutId id="2147484083" r:id="rId6"/>
    <p:sldLayoutId id="2147484076" r:id="rId7"/>
    <p:sldLayoutId id="2147484084" r:id="rId8"/>
    <p:sldLayoutId id="2147484085" r:id="rId9"/>
    <p:sldLayoutId id="2147484077" r:id="rId10"/>
    <p:sldLayoutId id="214748407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ChangeArrowheads="1"/>
          </p:cNvSpPr>
          <p:nvPr/>
        </p:nvSpPr>
        <p:spPr bwMode="auto">
          <a:xfrm>
            <a:off x="265113" y="266700"/>
            <a:ext cx="8763000" cy="647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Verdana" pitchFamily="34" charset="0"/>
            </a:endParaRPr>
          </a:p>
        </p:txBody>
      </p:sp>
      <p:grpSp>
        <p:nvGrpSpPr>
          <p:cNvPr id="13315" name="Group 4"/>
          <p:cNvGrpSpPr>
            <a:grpSpLocks/>
          </p:cNvGrpSpPr>
          <p:nvPr/>
        </p:nvGrpSpPr>
        <p:grpSpPr bwMode="auto">
          <a:xfrm>
            <a:off x="115888" y="114300"/>
            <a:ext cx="3617912" cy="381000"/>
            <a:chOff x="0" y="0"/>
            <a:chExt cx="1918" cy="240"/>
          </a:xfrm>
        </p:grpSpPr>
        <p:pic>
          <p:nvPicPr>
            <p:cNvPr id="13318" name="Picture 5" descr="ut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4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19" name="Text Box 28"/>
            <p:cNvSpPr txBox="1">
              <a:spLocks noChangeArrowheads="1"/>
            </p:cNvSpPr>
            <p:nvPr/>
          </p:nvSpPr>
          <p:spPr bwMode="auto">
            <a:xfrm>
              <a:off x="288" y="16"/>
              <a:ext cx="1630" cy="192"/>
            </a:xfrm>
            <a:prstGeom prst="rect">
              <a:avLst/>
            </a:prstGeom>
            <a:solidFill>
              <a:srgbClr val="0033C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 i="1">
                  <a:solidFill>
                    <a:schemeClr val="bg1"/>
                  </a:solidFill>
                  <a:latin typeface="Verdana" pitchFamily="34" charset="0"/>
                </a:rPr>
                <a:t>Fakulti Kejuruteraan Elektrik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CDF3A5-8177-43E4-BB11-81D968DB635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304800"/>
            <a:ext cx="42672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terms of the </a:t>
            </a:r>
            <a:r>
              <a:rPr lang="en-US" sz="2400" dirty="0" err="1" smtClean="0"/>
              <a:t>conductances</a:t>
            </a:r>
            <a:r>
              <a:rPr lang="en-US" sz="2400" dirty="0" smtClean="0"/>
              <a:t>:</a:t>
            </a:r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1295400"/>
            <a:ext cx="3752850" cy="409575"/>
          </a:xfrm>
          <a:prstGeom prst="rect">
            <a:avLst/>
          </a:prstGeom>
          <a:noFill/>
        </p:spPr>
      </p:pic>
      <p:pic>
        <p:nvPicPr>
          <p:cNvPr id="14131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2133600"/>
            <a:ext cx="3171825" cy="409575"/>
          </a:xfrm>
          <a:prstGeom prst="rect">
            <a:avLst/>
          </a:prstGeom>
          <a:noFill/>
        </p:spPr>
      </p:pic>
      <p:sp>
        <p:nvSpPr>
          <p:cNvPr id="14131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1316" name="Rectangle 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1317" name="Rectangle 5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3886200"/>
            <a:ext cx="48768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Solve for the node voltages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2971800"/>
            <a:ext cx="22098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matrix form:</a:t>
            </a:r>
            <a:endParaRPr lang="en-US" sz="2400" dirty="0"/>
          </a:p>
        </p:txBody>
      </p:sp>
      <p:sp>
        <p:nvSpPr>
          <p:cNvPr id="14131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1318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2895600"/>
            <a:ext cx="4591050" cy="733425"/>
          </a:xfrm>
          <a:prstGeom prst="rect">
            <a:avLst/>
          </a:prstGeom>
          <a:noFill/>
        </p:spPr>
      </p:pic>
      <p:sp>
        <p:nvSpPr>
          <p:cNvPr id="141320" name="Rectangle 8"/>
          <p:cNvSpPr>
            <a:spLocks noChangeArrowheads="1"/>
          </p:cNvSpPr>
          <p:nvPr/>
        </p:nvSpPr>
        <p:spPr bwMode="auto">
          <a:xfrm>
            <a:off x="0" y="119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95400" y="4495800"/>
            <a:ext cx="4191000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400" dirty="0" err="1" smtClean="0"/>
              <a:t>cramer’s</a:t>
            </a:r>
            <a:r>
              <a:rPr lang="en-US" sz="2400" dirty="0" smtClean="0"/>
              <a:t> rule</a:t>
            </a:r>
          </a:p>
          <a:p>
            <a:pPr>
              <a:buFontTx/>
              <a:buChar char="-"/>
            </a:pPr>
            <a:r>
              <a:rPr lang="en-US" sz="2400" dirty="0" smtClean="0"/>
              <a:t>Substitution method</a:t>
            </a:r>
          </a:p>
          <a:p>
            <a:pPr>
              <a:buFontTx/>
              <a:buChar char="-"/>
            </a:pPr>
            <a:r>
              <a:rPr lang="en-US" sz="2400" dirty="0" smtClean="0"/>
              <a:t>elimination method</a:t>
            </a:r>
          </a:p>
          <a:p>
            <a:pPr>
              <a:buFontTx/>
              <a:buChar char="-"/>
            </a:pPr>
            <a:r>
              <a:rPr lang="en-US" sz="2400" dirty="0" smtClean="0"/>
              <a:t>Calculators</a:t>
            </a:r>
          </a:p>
          <a:p>
            <a:pPr>
              <a:buFontTx/>
              <a:buChar char="-"/>
            </a:pPr>
            <a:r>
              <a:rPr lang="en-US" sz="2400" dirty="0" smtClean="0"/>
              <a:t>Software packages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1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CDF3A5-8177-43E4-BB11-81D968DB635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4" name="Picture 3" descr="ale29559_03003"/>
          <p:cNvPicPr/>
          <p:nvPr/>
        </p:nvPicPr>
        <p:blipFill rotWithShape="1">
          <a:blip r:embed="rId2" cstate="print"/>
          <a:srcRect b="59928"/>
          <a:stretch/>
        </p:blipFill>
        <p:spPr bwMode="auto">
          <a:xfrm>
            <a:off x="1951672" y="1249998"/>
            <a:ext cx="5134928" cy="3855402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6E1FF-688D-4789-9AD2-08ECF115EBE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Text Box 7"/>
          <p:cNvSpPr txBox="1">
            <a:spLocks noGrp="1" noChangeArrowheads="1"/>
          </p:cNvSpPr>
          <p:nvPr>
            <p:ph idx="4294967295"/>
          </p:nvPr>
        </p:nvSpPr>
        <p:spPr bwMode="auto">
          <a:xfrm>
            <a:off x="914400" y="533400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Practice problem 3.1 (pg 85)</a:t>
            </a:r>
            <a:endParaRPr lang="en-US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4" descr="03-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905000"/>
            <a:ext cx="6248400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5486400" y="53340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3300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CDF3A5-8177-43E4-BB11-81D968DB635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7" name="Picture 6" descr="C:\Users\Nour\Desktop\Untitled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10" b="15303"/>
          <a:stretch/>
        </p:blipFill>
        <p:spPr bwMode="auto">
          <a:xfrm>
            <a:off x="1295400" y="990600"/>
            <a:ext cx="6400800" cy="44608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CDF3A5-8177-43E4-BB11-81D968DB635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3" name="Picture 3" descr="ale29559_03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334421"/>
            <a:ext cx="5410200" cy="3999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57200" y="1524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Practice Problem 3.2 (page 88)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CDF3A5-8177-43E4-BB11-81D968DB635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9600" y="228600"/>
            <a:ext cx="510540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Nodal analysis with voltage sources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457200" y="990600"/>
            <a:ext cx="853440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Case 1</a:t>
            </a:r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If a voltage source is connected between the reference node and the non-reference node, we simply set the voltage at the non-reference equal to the voltage of the voltage source.</a:t>
            </a:r>
          </a:p>
        </p:txBody>
      </p:sp>
      <p:pic>
        <p:nvPicPr>
          <p:cNvPr id="5" name="Picture 3" descr="ale29559_03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2743200"/>
            <a:ext cx="4067175" cy="3301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04800" y="3352800"/>
            <a:ext cx="4572000" cy="32685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 b="1" u="sng" dirty="0" smtClean="0">
                <a:solidFill>
                  <a:schemeClr val="tx2"/>
                </a:solidFill>
              </a:rPr>
              <a:t>Case 2</a:t>
            </a:r>
            <a:r>
              <a:rPr lang="en-US" sz="2400" b="1" dirty="0" smtClean="0">
                <a:solidFill>
                  <a:schemeClr val="tx2"/>
                </a:solidFill>
              </a:rPr>
              <a:t>: When a voltage source (dependent or independent) is connected </a:t>
            </a:r>
            <a:r>
              <a:rPr lang="en-US" sz="2400" b="1" dirty="0" smtClean="0">
                <a:solidFill>
                  <a:srgbClr val="CC3300"/>
                </a:solidFill>
              </a:rPr>
              <a:t>between two </a:t>
            </a:r>
            <a:r>
              <a:rPr lang="en-US" sz="2400" b="1" dirty="0" err="1" smtClean="0">
                <a:solidFill>
                  <a:srgbClr val="CC3300"/>
                </a:solidFill>
              </a:rPr>
              <a:t>nonreference</a:t>
            </a:r>
            <a:r>
              <a:rPr lang="en-US" sz="2400" b="1" dirty="0" smtClean="0">
                <a:solidFill>
                  <a:srgbClr val="CC3300"/>
                </a:solidFill>
              </a:rPr>
              <a:t> nodes</a:t>
            </a:r>
            <a:r>
              <a:rPr lang="en-US" sz="2400" b="1" dirty="0" smtClean="0">
                <a:solidFill>
                  <a:schemeClr val="tx2"/>
                </a:solidFill>
              </a:rPr>
              <a:t>, we can combine those nodes to form a </a:t>
            </a:r>
            <a:r>
              <a:rPr lang="en-US" sz="2400" b="1" dirty="0" err="1" smtClean="0">
                <a:solidFill>
                  <a:srgbClr val="C00000"/>
                </a:solidFill>
              </a:rPr>
              <a:t>supernode</a:t>
            </a:r>
            <a:r>
              <a:rPr lang="en-US" sz="2400" b="1" dirty="0" smtClean="0">
                <a:solidFill>
                  <a:srgbClr val="C00000"/>
                </a:solidFill>
              </a:rPr>
              <a:t>: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 b="1" dirty="0" smtClean="0"/>
              <a:t>KCL and KVL will be applied to determine the node voltages</a:t>
            </a:r>
          </a:p>
        </p:txBody>
      </p:sp>
      <p:sp>
        <p:nvSpPr>
          <p:cNvPr id="143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336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2667000"/>
            <a:ext cx="1676400" cy="4095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143363" name="Rectangle 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CDF3A5-8177-43E4-BB11-81D968DB635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3" name="Picture 3" descr="ale29559_03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304800"/>
            <a:ext cx="4067175" cy="3301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28600" y="457200"/>
            <a:ext cx="457200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Node 2 and 3 form a </a:t>
            </a:r>
            <a:r>
              <a:rPr lang="en-US" sz="2400" dirty="0" err="1" smtClean="0"/>
              <a:t>supernode</a:t>
            </a:r>
            <a:endParaRPr lang="en-US" sz="2400" dirty="0"/>
          </a:p>
        </p:txBody>
      </p:sp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1219200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1st</a:t>
            </a:r>
            <a:r>
              <a:rPr lang="en-US" sz="2400" dirty="0" smtClean="0"/>
              <a:t> – Applying KCL to the </a:t>
            </a:r>
            <a:r>
              <a:rPr lang="en-US" sz="2400" dirty="0" err="1" smtClean="0"/>
              <a:t>supernode</a:t>
            </a:r>
            <a:r>
              <a:rPr lang="en-US" sz="2400" dirty="0" smtClean="0"/>
              <a:t>;(</a:t>
            </a:r>
            <a:r>
              <a:rPr lang="en-US" sz="2400" dirty="0" err="1" smtClean="0"/>
              <a:t>Supernode</a:t>
            </a:r>
            <a:r>
              <a:rPr lang="en-US" sz="2400" dirty="0" smtClean="0"/>
              <a:t> </a:t>
            </a:r>
            <a:r>
              <a:rPr lang="en-US" sz="2400" dirty="0" err="1" smtClean="0"/>
              <a:t>eqns</a:t>
            </a:r>
            <a:r>
              <a:rPr lang="en-US" sz="2400" dirty="0" smtClean="0"/>
              <a:t>)</a:t>
            </a:r>
          </a:p>
          <a:p>
            <a:pPr>
              <a:buNone/>
            </a:pPr>
            <a:r>
              <a:rPr lang="en-US" dirty="0" smtClean="0">
                <a:latin typeface="Verdana" pitchFamily="34" charset="0"/>
              </a:rPr>
              <a:t>	</a:t>
            </a:r>
            <a:endParaRPr lang="en-US" dirty="0" smtClean="0"/>
          </a:p>
        </p:txBody>
      </p:sp>
      <p:sp>
        <p:nvSpPr>
          <p:cNvPr id="10" name="Rectangle 9"/>
          <p:cNvSpPr/>
          <p:nvPr/>
        </p:nvSpPr>
        <p:spPr>
          <a:xfrm>
            <a:off x="381000" y="22860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2nd</a:t>
            </a:r>
            <a:r>
              <a:rPr lang="en-US" sz="2400" dirty="0" smtClean="0"/>
              <a:t> – Applying KVL to get the relationship between the two nodes. (</a:t>
            </a:r>
            <a:r>
              <a:rPr lang="en-US" sz="2400" b="1" dirty="0" smtClean="0">
                <a:solidFill>
                  <a:srgbClr val="CC0066"/>
                </a:solidFill>
              </a:rPr>
              <a:t>Supporting </a:t>
            </a:r>
            <a:r>
              <a:rPr lang="en-US" sz="2400" b="1" dirty="0" err="1" smtClean="0">
                <a:solidFill>
                  <a:srgbClr val="CC0066"/>
                </a:solidFill>
              </a:rPr>
              <a:t>eqns</a:t>
            </a:r>
            <a:r>
              <a:rPr lang="en-US" sz="2400" b="1" dirty="0" smtClean="0">
                <a:solidFill>
                  <a:srgbClr val="CC0066"/>
                </a:solidFill>
              </a:rPr>
              <a:t>)</a:t>
            </a:r>
            <a:endParaRPr lang="en-US" sz="2400" dirty="0"/>
          </a:p>
        </p:txBody>
      </p:sp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2342" name="Rectangle 6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CDF3A5-8177-43E4-BB11-81D968DB635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3" name="Picture 3" descr="ale29559_03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304800"/>
            <a:ext cx="4067175" cy="3301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81000" y="381000"/>
            <a:ext cx="3352800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At the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supernode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362200"/>
            <a:ext cx="4724400" cy="74295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828800"/>
            <a:ext cx="2066925" cy="4095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1219200"/>
            <a:ext cx="35814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 KCL at </a:t>
            </a:r>
            <a:r>
              <a:rPr lang="en-US" sz="2400" dirty="0" err="1" smtClean="0"/>
              <a:t>supernode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3429000"/>
            <a:ext cx="37338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KVL to the </a:t>
            </a:r>
            <a:r>
              <a:rPr lang="en-US" sz="2400" dirty="0" err="1" smtClean="0"/>
              <a:t>supernode</a:t>
            </a:r>
            <a:endParaRPr lang="en-US" sz="2400" dirty="0"/>
          </a:p>
        </p:txBody>
      </p:sp>
      <p:pic>
        <p:nvPicPr>
          <p:cNvPr id="9" name="Picture 3" descr="ale29559_0300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810000"/>
            <a:ext cx="4260850" cy="2334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4267200"/>
            <a:ext cx="2295525" cy="409575"/>
          </a:xfrm>
          <a:prstGeom prst="rect">
            <a:avLst/>
          </a:prstGeom>
          <a:noFill/>
        </p:spPr>
      </p:pic>
      <p:pic>
        <p:nvPicPr>
          <p:cNvPr id="147457" name="Picture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4953000"/>
            <a:ext cx="1533525" cy="409575"/>
          </a:xfrm>
          <a:prstGeom prst="rect">
            <a:avLst/>
          </a:prstGeom>
          <a:noFill/>
        </p:spPr>
      </p:pic>
      <p:sp>
        <p:nvSpPr>
          <p:cNvPr id="14745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7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CDF3A5-8177-43E4-BB11-81D968DB635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3" name="Picture 3" descr="ale29559_03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03621"/>
            <a:ext cx="4038600" cy="2991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 descr="ale29559_03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76600"/>
            <a:ext cx="7924800" cy="3117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FAAFC-83D5-47EB-8249-8645255E134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6" name="Picture 3" descr="ale29559_03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6248400" cy="341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52400" y="2286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Practice Problem 3.3 (page 90)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265113" y="266700"/>
            <a:ext cx="8763000" cy="647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Verdana" pitchFamily="34" charset="0"/>
            </a:endParaRPr>
          </a:p>
        </p:txBody>
      </p:sp>
      <p:grpSp>
        <p:nvGrpSpPr>
          <p:cNvPr id="16387" name="Group 4"/>
          <p:cNvGrpSpPr>
            <a:grpSpLocks/>
          </p:cNvGrpSpPr>
          <p:nvPr/>
        </p:nvGrpSpPr>
        <p:grpSpPr bwMode="auto">
          <a:xfrm>
            <a:off x="115888" y="114300"/>
            <a:ext cx="3617912" cy="381000"/>
            <a:chOff x="0" y="0"/>
            <a:chExt cx="1918" cy="240"/>
          </a:xfrm>
        </p:grpSpPr>
        <p:pic>
          <p:nvPicPr>
            <p:cNvPr id="16390" name="Picture 5" descr="ut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4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1" name="Text Box 28"/>
            <p:cNvSpPr txBox="1">
              <a:spLocks noChangeArrowheads="1"/>
            </p:cNvSpPr>
            <p:nvPr/>
          </p:nvSpPr>
          <p:spPr bwMode="auto">
            <a:xfrm>
              <a:off x="288" y="16"/>
              <a:ext cx="1630" cy="192"/>
            </a:xfrm>
            <a:prstGeom prst="rect">
              <a:avLst/>
            </a:prstGeom>
            <a:solidFill>
              <a:srgbClr val="0033C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 i="1">
                  <a:solidFill>
                    <a:schemeClr val="bg1"/>
                  </a:solidFill>
                  <a:latin typeface="Verdana" pitchFamily="34" charset="0"/>
                </a:rPr>
                <a:t>Fakulti Kejuruteraan Elektrik</a:t>
              </a:r>
            </a:p>
          </p:txBody>
        </p:sp>
      </p:grp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57200" y="685800"/>
            <a:ext cx="7848600" cy="52322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 smtClean="0"/>
              <a:t>Methods of Analysis</a:t>
            </a:r>
            <a:endParaRPr lang="en-US" sz="2800" dirty="0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57200" y="1524000"/>
            <a:ext cx="80010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/>
            <a:endParaRPr lang="en-US" sz="2800" dirty="0" smtClean="0"/>
          </a:p>
          <a:p>
            <a:pPr marL="609600" indent="-609600">
              <a:buFont typeface="Arial" pitchFamily="34" charset="0"/>
              <a:buChar char="•"/>
            </a:pPr>
            <a:r>
              <a:rPr lang="en-US" sz="3200" dirty="0" smtClean="0"/>
              <a:t>Nodal Analysis</a:t>
            </a:r>
          </a:p>
          <a:p>
            <a:pPr marL="609600" indent="-609600">
              <a:buFont typeface="Arial" pitchFamily="34" charset="0"/>
              <a:buChar char="•"/>
            </a:pPr>
            <a:r>
              <a:rPr lang="en-US" sz="3200" dirty="0" smtClean="0"/>
              <a:t>Mesh Analysis</a:t>
            </a:r>
          </a:p>
          <a:p>
            <a:pPr marL="609600" indent="-609600"/>
            <a:r>
              <a:rPr lang="en-US" sz="3200" dirty="0" smtClean="0"/>
              <a:t>		-   with both independent voltage and 	    current sources</a:t>
            </a:r>
          </a:p>
          <a:p>
            <a:pPr marL="609600" indent="-609600"/>
            <a:r>
              <a:rPr lang="en-US" sz="3200" dirty="0" smtClean="0"/>
              <a:t>		-    With both dependent voltage and 	      current sources</a:t>
            </a:r>
          </a:p>
          <a:p>
            <a:pPr marL="609600" indent="-609600"/>
            <a:endParaRPr lang="en-US" sz="3200" dirty="0" smtClean="0"/>
          </a:p>
          <a:p>
            <a:pPr marL="609600" indent="-609600"/>
            <a:r>
              <a:rPr lang="en-US" sz="3200" dirty="0" smtClean="0"/>
              <a:t>  </a:t>
            </a:r>
          </a:p>
          <a:p>
            <a:pPr>
              <a:spcBef>
                <a:spcPct val="50000"/>
              </a:spcBef>
            </a:pPr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CDF3A5-8177-43E4-BB11-81D968DB635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3" name="Picture 3" descr="ale29559_03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00" y="271197"/>
            <a:ext cx="5016500" cy="2929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ale29559_03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76600"/>
            <a:ext cx="8286750" cy="3281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CDF3A5-8177-43E4-BB11-81D968DB635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3" name="Picture 3" descr="ale29559_03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447800"/>
            <a:ext cx="5722937" cy="4433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09600" y="3048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Practice problem 3.4 (page 93)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MESH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E0B788-10B6-44DA-8E4B-803A0103E65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Only applicable to a planar circuit only</a:t>
            </a:r>
          </a:p>
          <a:p>
            <a:r>
              <a:rPr lang="en-US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Planar Circuit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the circuit that can be drawn in a plane with no branches crossing one another, otherwise it is </a:t>
            </a:r>
            <a:r>
              <a:rPr lang="en-US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nonplanar</a:t>
            </a:r>
            <a:r>
              <a:rPr lang="en-US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n-US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Mesh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6E1FF-688D-4789-9AD2-08ECF115EBE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CDF3A5-8177-43E4-BB11-81D968DB635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3" name="Picture 4" descr="AAAZIOB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295400"/>
            <a:ext cx="4919662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09600" y="2286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Planar circuit</a:t>
            </a:r>
            <a:endParaRPr lang="en-US" sz="28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CDF3A5-8177-43E4-BB11-81D968DB635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3" name="Picture 3" descr="ale29559_030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175"/>
            <a:ext cx="3309938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57200" y="24384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Planar circuit</a:t>
            </a:r>
            <a:endParaRPr lang="en-US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CDF3A5-8177-43E4-BB11-81D968DB635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3" name="Picture 3" descr="ale29559_030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676400"/>
            <a:ext cx="4940300" cy="359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33400" y="2286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Nonplanar</a:t>
            </a:r>
            <a:r>
              <a:rPr lang="en-US" sz="28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circuit</a:t>
            </a:r>
            <a:endParaRPr lang="en-US" sz="28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CDF3A5-8177-43E4-BB11-81D968DB635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3" name="Picture 4" descr="AAAZIOC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81200"/>
            <a:ext cx="822960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85800" y="381000"/>
            <a:ext cx="40386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Nonplanar</a:t>
            </a: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Mesh Analysis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CDF3A5-8177-43E4-BB11-81D968DB635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5" name="Text Box 5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31825" lvl="1" indent="-517525">
              <a:spcBef>
                <a:spcPct val="20000"/>
              </a:spcBef>
              <a:buFontTx/>
              <a:buAutoNum type="arabicPeriod"/>
            </a:pP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Mesh analysis provides another general procedure for analyzing circuits using </a:t>
            </a:r>
            <a:r>
              <a:rPr lang="en-US" sz="2400" u="sng" dirty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mesh currents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as the circuit variables. </a:t>
            </a:r>
          </a:p>
          <a:p>
            <a:pPr marL="631825" lvl="1" indent="-517525">
              <a:spcBef>
                <a:spcPct val="20000"/>
              </a:spcBef>
              <a:buFontTx/>
              <a:buAutoNum type="arabicPeriod"/>
            </a:pP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31825" lvl="1" indent="-517525">
              <a:spcBef>
                <a:spcPct val="20000"/>
              </a:spcBef>
              <a:buFontTx/>
              <a:buAutoNum type="arabicPeriod"/>
            </a:pP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Nodal analysis applies KCL to find unknown voltages in a given circuit, while </a:t>
            </a:r>
            <a:r>
              <a:rPr lang="en-US" sz="2400" u="sng" dirty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mesh analysis applies KVL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to find unknown currents.</a:t>
            </a:r>
          </a:p>
          <a:p>
            <a:pPr marL="631825" lvl="1" indent="-517525">
              <a:spcBef>
                <a:spcPct val="20000"/>
              </a:spcBef>
              <a:buFontTx/>
              <a:buAutoNum type="arabicPeriod"/>
            </a:pP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31825" lvl="1" indent="-517525">
              <a:spcBef>
                <a:spcPct val="20000"/>
              </a:spcBef>
              <a:buFontTx/>
              <a:buAutoNum type="arabicPeriod"/>
            </a:pP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A </a:t>
            </a:r>
            <a:r>
              <a:rPr lang="en-US" sz="2400" u="sng" dirty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mesh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is a loop which does not contain any other loops within it.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Mesh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6E1FF-688D-4789-9AD2-08ECF115EBE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5" name="Text Box 5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481138"/>
            <a:ext cx="8229600" cy="459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66675"/>
            <a:r>
              <a:rPr lang="en-US" sz="2400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Steps to determine the mesh currents:</a:t>
            </a:r>
          </a:p>
          <a:p>
            <a:pPr indent="66675">
              <a:spcBef>
                <a:spcPct val="20000"/>
              </a:spcBef>
            </a:pP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77850" lvl="1" indent="-396875">
              <a:spcBef>
                <a:spcPct val="20000"/>
              </a:spcBef>
              <a:buClr>
                <a:schemeClr val="tx1"/>
              </a:buClr>
              <a:buFontTx/>
              <a:buAutoNum type="arabicPeriod"/>
            </a:pPr>
            <a:r>
              <a:rPr lang="en-US" sz="2400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Assign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mesh currents i</a:t>
            </a:r>
            <a:r>
              <a:rPr lang="en-US" sz="2400" baseline="-25000" dirty="0"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, i</a:t>
            </a:r>
            <a:r>
              <a:rPr lang="en-US" sz="2400" baseline="-25000" dirty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, …, i</a:t>
            </a:r>
            <a:r>
              <a:rPr lang="en-US" sz="2400" baseline="-25000" dirty="0">
                <a:latin typeface="Verdana" pitchFamily="34" charset="0"/>
                <a:ea typeface="Verdana" pitchFamily="34" charset="0"/>
                <a:cs typeface="Verdana" pitchFamily="34" charset="0"/>
              </a:rPr>
              <a:t>n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to the            n meshes. </a:t>
            </a:r>
          </a:p>
          <a:p>
            <a:pPr marL="577850" lvl="1" indent="-396875">
              <a:spcBef>
                <a:spcPct val="20000"/>
              </a:spcBef>
              <a:buClr>
                <a:schemeClr val="tx1"/>
              </a:buClr>
              <a:buFontTx/>
              <a:buAutoNum type="arabicPeriod"/>
            </a:pP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77850" lvl="1" indent="-396875">
              <a:spcBef>
                <a:spcPct val="20000"/>
              </a:spcBef>
              <a:buClr>
                <a:schemeClr val="tx1"/>
              </a:buClr>
              <a:buFontTx/>
              <a:buAutoNum type="arabicPeriod"/>
            </a:pPr>
            <a:r>
              <a:rPr lang="en-US" sz="2400" u="sng" dirty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Apply</a:t>
            </a:r>
            <a:r>
              <a:rPr lang="en-US" sz="2400" dirty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KCL to each of the n meshes. Use </a:t>
            </a:r>
            <a:r>
              <a:rPr lang="en-US" sz="2400" u="sng" dirty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Ohm’s law</a:t>
            </a:r>
            <a:r>
              <a:rPr lang="en-US" sz="2400" dirty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to express the voltages in terms of the mesh currents. </a:t>
            </a:r>
          </a:p>
          <a:p>
            <a:pPr marL="577850" lvl="1" indent="-396875">
              <a:spcBef>
                <a:spcPct val="20000"/>
              </a:spcBef>
              <a:buClr>
                <a:schemeClr val="tx1"/>
              </a:buClr>
              <a:buFontTx/>
              <a:buAutoNum type="arabicPeriod"/>
            </a:pPr>
            <a:endParaRPr lang="en-US" sz="2400" dirty="0">
              <a:solidFill>
                <a:srgbClr val="FF33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77850" lvl="1" indent="-396875">
              <a:spcBef>
                <a:spcPct val="20000"/>
              </a:spcBef>
              <a:buClr>
                <a:schemeClr val="tx1"/>
              </a:buClr>
              <a:buFontTx/>
              <a:buAutoNum type="arabicPeriod"/>
            </a:pPr>
            <a:r>
              <a:rPr lang="en-US" sz="2400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Solve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the resulting n simultaneous equations   to get the mesh currents.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NODAL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E0B788-10B6-44DA-8E4B-803A0103E65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CDF3A5-8177-43E4-BB11-81D968DB635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533400"/>
            <a:ext cx="6358548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rc 3"/>
          <p:cNvSpPr/>
          <p:nvPr/>
        </p:nvSpPr>
        <p:spPr>
          <a:xfrm>
            <a:off x="3048000" y="1828800"/>
            <a:ext cx="1447800" cy="685800"/>
          </a:xfrm>
          <a:prstGeom prst="arc">
            <a:avLst>
              <a:gd name="adj1" fmla="val 16200000"/>
              <a:gd name="adj2" fmla="val 7163108"/>
            </a:avLst>
          </a:prstGeom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86200" y="19050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b="1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rc 6"/>
          <p:cNvSpPr/>
          <p:nvPr/>
        </p:nvSpPr>
        <p:spPr>
          <a:xfrm>
            <a:off x="5562600" y="1752600"/>
            <a:ext cx="1447800" cy="685800"/>
          </a:xfrm>
          <a:prstGeom prst="arc">
            <a:avLst>
              <a:gd name="adj1" fmla="val 16200000"/>
              <a:gd name="adj2" fmla="val 7163108"/>
            </a:avLst>
          </a:prstGeom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00800" y="1828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="1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528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Applying KVL to mesh 1</a:t>
            </a: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038600"/>
            <a:ext cx="3771900" cy="409575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648200"/>
            <a:ext cx="3609975" cy="476250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1343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6800" y="34290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Applying KVL to mesh 2</a:t>
            </a: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4038600"/>
            <a:ext cx="4143375" cy="476250"/>
          </a:xfrm>
          <a:prstGeom prst="rect">
            <a:avLst/>
          </a:prstGeom>
          <a:noFill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4648200"/>
            <a:ext cx="4162425" cy="476250"/>
          </a:xfrm>
          <a:prstGeom prst="rect">
            <a:avLst/>
          </a:prstGeom>
          <a:noFill/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5562600"/>
            <a:ext cx="923925" cy="447675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3400" y="5562600"/>
            <a:ext cx="1581150" cy="447675"/>
          </a:xfrm>
          <a:prstGeom prst="rect">
            <a:avLst/>
          </a:prstGeom>
          <a:noFill/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0400" y="5562600"/>
            <a:ext cx="942975" cy="447675"/>
          </a:xfrm>
          <a:prstGeom prst="rect">
            <a:avLst/>
          </a:prstGeom>
          <a:noFill/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0" y="1800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/>
      <p:bldP spid="9" grpId="0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3.5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6E1FF-688D-4789-9AD2-08ECF115EBE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5" name="Picture 3" descr="ale29559_0301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676399"/>
            <a:ext cx="5238789" cy="4090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CDF3A5-8177-43E4-BB11-81D968DB635B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381000"/>
            <a:ext cx="64770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Practice problem 3.5 (page 96)</a:t>
            </a:r>
            <a:endParaRPr lang="en-US" sz="2400" dirty="0"/>
          </a:p>
        </p:txBody>
      </p:sp>
      <p:pic>
        <p:nvPicPr>
          <p:cNvPr id="4" name="Picture 3" descr="ale29559_030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143000"/>
            <a:ext cx="6957625" cy="399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6E1FF-688D-4789-9AD2-08ECF115EBE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04800" y="274638"/>
            <a:ext cx="8229600" cy="1143000"/>
          </a:xfrm>
        </p:spPr>
        <p:txBody>
          <a:bodyPr/>
          <a:lstStyle/>
          <a:p>
            <a:r>
              <a:rPr lang="en-US" dirty="0" smtClean="0"/>
              <a:t>Example 3.6</a:t>
            </a:r>
            <a:endParaRPr lang="en-US" dirty="0"/>
          </a:p>
        </p:txBody>
      </p:sp>
      <p:pic>
        <p:nvPicPr>
          <p:cNvPr id="6" name="Picture 3" descr="ale29559_03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6469063" cy="5017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146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CDF3A5-8177-43E4-BB11-81D968DB635B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152400"/>
            <a:ext cx="72390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Practice Problem 3.6 (page 98)</a:t>
            </a:r>
            <a:endParaRPr lang="en-US" sz="2400" dirty="0"/>
          </a:p>
        </p:txBody>
      </p:sp>
      <p:pic>
        <p:nvPicPr>
          <p:cNvPr id="4" name="Picture 3" descr="ale29559_030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90600"/>
            <a:ext cx="6887136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6E1FF-688D-4789-9AD2-08ECF115EBE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152400"/>
            <a:ext cx="5715000" cy="461665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Mesh analysis with Current sources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228600" y="990600"/>
            <a:ext cx="85344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en-US" sz="2400" b="1" u="sng" dirty="0" smtClean="0">
                <a:solidFill>
                  <a:schemeClr val="tx2"/>
                </a:solidFill>
              </a:rPr>
              <a:t>Case 1</a:t>
            </a:r>
            <a:r>
              <a:rPr lang="en-US" sz="2400" b="1" dirty="0" smtClean="0">
                <a:solidFill>
                  <a:schemeClr val="tx2"/>
                </a:solidFill>
              </a:rPr>
              <a:t>: When a current source exists </a:t>
            </a:r>
            <a:r>
              <a:rPr lang="en-US" sz="2400" b="1" dirty="0" smtClean="0">
                <a:solidFill>
                  <a:srgbClr val="CC0099"/>
                </a:solidFill>
              </a:rPr>
              <a:t>only</a:t>
            </a:r>
            <a:r>
              <a:rPr lang="en-US" sz="2400" b="1" dirty="0" smtClean="0">
                <a:solidFill>
                  <a:schemeClr val="tx2"/>
                </a:solidFill>
              </a:rPr>
              <a:t> in one mesh, we simply take the value for that loop/mesh equal to the value stated for the current source</a:t>
            </a:r>
          </a:p>
        </p:txBody>
      </p:sp>
      <p:pic>
        <p:nvPicPr>
          <p:cNvPr id="9" name="Picture 3" descr="ale29559_030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064440"/>
            <a:ext cx="5540853" cy="253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CDF3A5-8177-43E4-BB11-81D968DB635B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" y="152400"/>
            <a:ext cx="5715000" cy="461665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Mesh analysis with Current sources</a:t>
            </a:r>
            <a:endParaRPr lang="en-US" sz="24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28600" y="762000"/>
            <a:ext cx="8686800" cy="1676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US" sz="2700" i="0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Verdana" pitchFamily="34" charset="0"/>
                <a:cs typeface="Verdana" pitchFamily="34" charset="0"/>
              </a:rPr>
              <a:t>Case </a:t>
            </a:r>
            <a:r>
              <a:rPr kumimoji="0" lang="en-US" sz="2400" i="0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Verdana" pitchFamily="34" charset="0"/>
                <a:cs typeface="Verdana" pitchFamily="34" charset="0"/>
              </a:rPr>
              <a:t>2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Verdana" pitchFamily="34" charset="0"/>
                <a:cs typeface="Verdana" pitchFamily="34" charset="0"/>
              </a:rPr>
              <a:t>: If the current source (dependent or</a:t>
            </a:r>
            <a:r>
              <a:rPr lang="en-US" sz="2400" dirty="0" smtClean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Verdana" pitchFamily="34" charset="0"/>
                <a:cs typeface="Verdana" pitchFamily="34" charset="0"/>
              </a:rPr>
              <a:t>independent) exists between two meshes,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Verdana" pitchFamily="34" charset="0"/>
                <a:cs typeface="Verdana" pitchFamily="34" charset="0"/>
              </a:rPr>
              <a:t> w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Verdana" pitchFamily="34" charset="0"/>
                <a:cs typeface="Verdana" pitchFamily="34" charset="0"/>
              </a:rPr>
              <a:t>e create a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j-lt"/>
                <a:ea typeface="Verdana" pitchFamily="34" charset="0"/>
                <a:cs typeface="Verdana" pitchFamily="34" charset="0"/>
              </a:rPr>
              <a:t>supermesh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Verdana" pitchFamily="34" charset="0"/>
                <a:cs typeface="Verdana" pitchFamily="34" charset="0"/>
              </a:rPr>
              <a:t>by excluding the current source and any elements connected in series with it.</a:t>
            </a:r>
          </a:p>
        </p:txBody>
      </p:sp>
      <p:pic>
        <p:nvPicPr>
          <p:cNvPr id="7" name="Picture 3" descr="ale29559_030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19400"/>
            <a:ext cx="9137650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CDF3A5-8177-43E4-BB11-81D968DB635B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457200"/>
            <a:ext cx="579120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Mesh 1 and 2 form a </a:t>
            </a:r>
            <a:r>
              <a:rPr lang="en-US" sz="2400" dirty="0" err="1" smtClean="0"/>
              <a:t>supermesh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04800" y="1219200"/>
            <a:ext cx="8458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1st</a:t>
            </a:r>
            <a:r>
              <a:rPr lang="en-US" sz="2400" dirty="0" smtClean="0"/>
              <a:t> – Applying KVL to the </a:t>
            </a:r>
            <a:r>
              <a:rPr lang="en-US" sz="2400" dirty="0" err="1" smtClean="0"/>
              <a:t>supermesh</a:t>
            </a:r>
            <a:r>
              <a:rPr lang="en-US" sz="2400" dirty="0" smtClean="0"/>
              <a:t>;(</a:t>
            </a:r>
            <a:r>
              <a:rPr lang="en-US" sz="2400" dirty="0" err="1" smtClean="0"/>
              <a:t>Supermesh</a:t>
            </a:r>
            <a:r>
              <a:rPr lang="en-US" sz="2400" dirty="0" smtClean="0"/>
              <a:t> </a:t>
            </a:r>
            <a:r>
              <a:rPr lang="en-US" sz="2400" dirty="0" err="1" smtClean="0"/>
              <a:t>eqns</a:t>
            </a:r>
            <a:r>
              <a:rPr lang="en-US" sz="2400" dirty="0" smtClean="0"/>
              <a:t>)</a:t>
            </a:r>
          </a:p>
          <a:p>
            <a:pPr>
              <a:buNone/>
            </a:pPr>
            <a:r>
              <a:rPr lang="en-US" dirty="0" smtClean="0">
                <a:latin typeface="Verdana" pitchFamily="34" charset="0"/>
              </a:rPr>
              <a:t>	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381000" y="1752600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2nd</a:t>
            </a:r>
            <a:r>
              <a:rPr lang="en-US" sz="2400" dirty="0" smtClean="0"/>
              <a:t> – Applying KCL to a node in the branch where the two meshes intersect. (</a:t>
            </a:r>
            <a:r>
              <a:rPr lang="en-US" sz="2400" b="1" dirty="0" smtClean="0">
                <a:solidFill>
                  <a:srgbClr val="CC0066"/>
                </a:solidFill>
              </a:rPr>
              <a:t>Supporting </a:t>
            </a:r>
            <a:r>
              <a:rPr lang="en-US" sz="2400" b="1" dirty="0" err="1" smtClean="0">
                <a:solidFill>
                  <a:srgbClr val="CC0066"/>
                </a:solidFill>
              </a:rPr>
              <a:t>eqns</a:t>
            </a:r>
            <a:r>
              <a:rPr lang="en-US" sz="2400" b="1" dirty="0" smtClean="0">
                <a:solidFill>
                  <a:srgbClr val="CC0066"/>
                </a:solidFill>
              </a:rPr>
              <a:t>)</a:t>
            </a:r>
            <a:endParaRPr lang="en-US" sz="2400" dirty="0"/>
          </a:p>
        </p:txBody>
      </p:sp>
      <p:pic>
        <p:nvPicPr>
          <p:cNvPr id="6" name="Picture 3" descr="ale29559_030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19400"/>
            <a:ext cx="8077200" cy="282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flipH="1">
            <a:off x="2209800" y="2514600"/>
            <a:ext cx="3581400" cy="2438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CDF3A5-8177-43E4-BB11-81D968DB635B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3" name="Picture 3" descr="ale29559_030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28600"/>
            <a:ext cx="6232525" cy="4015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CDF3A5-8177-43E4-BB11-81D968DB635B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9600" y="304800"/>
            <a:ext cx="36576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Practice problem 3.7</a:t>
            </a: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3" descr="ale29559_030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0461" y="2762287"/>
            <a:ext cx="5103339" cy="34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38200" y="1066800"/>
            <a:ext cx="381000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a) Determine i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i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i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676400"/>
            <a:ext cx="403860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b)  Determine the current   through each element.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rgbClr val="92D050"/>
          </a:solidFill>
        </p:spPr>
        <p:txBody>
          <a:bodyPr/>
          <a:lstStyle/>
          <a:p>
            <a:r>
              <a:rPr lang="en-US" dirty="0" smtClean="0"/>
              <a:t>Nodal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6E1FF-688D-4789-9AD2-08ECF115EBE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Text Box 144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481138"/>
            <a:ext cx="822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It provides a general procedure for analyzing circuits using </a:t>
            </a:r>
            <a:r>
              <a:rPr lang="en-US" sz="2400" b="1" u="sng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node voltages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as the circuit variables.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Text Box 151"/>
          <p:cNvSpPr txBox="1">
            <a:spLocks noChangeArrowheads="1"/>
          </p:cNvSpPr>
          <p:nvPr/>
        </p:nvSpPr>
        <p:spPr bwMode="auto">
          <a:xfrm>
            <a:off x="457200" y="2590800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 dirty="0"/>
              <a:t>Example 1</a:t>
            </a:r>
          </a:p>
        </p:txBody>
      </p:sp>
      <p:pic>
        <p:nvPicPr>
          <p:cNvPr id="11" name="Picture 10" descr="C:\Users\Nour\Desktop\Untitled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85" b="26752"/>
          <a:stretch/>
        </p:blipFill>
        <p:spPr bwMode="auto">
          <a:xfrm>
            <a:off x="2057400" y="2987675"/>
            <a:ext cx="5562600" cy="28867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CDF3A5-8177-43E4-BB11-81D968DB635B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9600" y="304800"/>
            <a:ext cx="36576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Problem 3.38</a:t>
            </a: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066800"/>
            <a:ext cx="381000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Appy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mesh analysis to obtain 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ale29559_030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209800"/>
            <a:ext cx="3856038" cy="4166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48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CDF3A5-8177-43E4-BB11-81D968DB635B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9600" y="304800"/>
            <a:ext cx="36576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Problem 3.27</a:t>
            </a: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066800"/>
            <a:ext cx="662940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Use nodal analysis to find voltages V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V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V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ale29559_030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8800"/>
            <a:ext cx="4927600" cy="4370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781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CDF3A5-8177-43E4-BB11-81D968DB635B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9600" y="304800"/>
            <a:ext cx="36576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Problem 3.31</a:t>
            </a: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066800"/>
            <a:ext cx="662940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Find the node voltages for the circuit below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ale29559_030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133600"/>
            <a:ext cx="6086475" cy="3641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194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CDF3A5-8177-43E4-BB11-81D968DB635B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9600" y="304800"/>
            <a:ext cx="36576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Problem 3.64</a:t>
            </a: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066800"/>
            <a:ext cx="662940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Find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ale29559_031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05000"/>
            <a:ext cx="6010275" cy="415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023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6E1FF-688D-4789-9AD2-08ECF115EBE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 </a:t>
            </a:r>
            <a:r>
              <a:rPr lang="en-US" sz="4000" dirty="0"/>
              <a:t>Nodal </a:t>
            </a:r>
            <a:r>
              <a:rPr lang="en-US" sz="4000" dirty="0" smtClean="0"/>
              <a:t>Analysis</a:t>
            </a:r>
            <a:endParaRPr lang="en-US" sz="4000" dirty="0"/>
          </a:p>
        </p:txBody>
      </p:sp>
      <p:sp>
        <p:nvSpPr>
          <p:cNvPr id="6" name="Text Box 7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400" u="sng" dirty="0"/>
              <a:t>Steps to determine the node voltages:</a:t>
            </a:r>
          </a:p>
          <a:p>
            <a:pPr marL="342900" indent="-342900">
              <a:spcBef>
                <a:spcPct val="20000"/>
              </a:spcBef>
            </a:pPr>
            <a:endParaRPr lang="en-US" sz="2400" dirty="0"/>
          </a:p>
          <a:p>
            <a:pPr marL="914400" lvl="1" indent="-457200">
              <a:spcBef>
                <a:spcPct val="20000"/>
              </a:spcBef>
              <a:buClr>
                <a:schemeClr val="tx1"/>
              </a:buClr>
              <a:buFontTx/>
              <a:buAutoNum type="arabicPeriod"/>
            </a:pPr>
            <a:r>
              <a:rPr lang="en-US" sz="2400" u="sng" dirty="0">
                <a:solidFill>
                  <a:srgbClr val="0066CC"/>
                </a:solidFill>
              </a:rPr>
              <a:t>Select</a:t>
            </a:r>
            <a:r>
              <a:rPr lang="en-US" sz="2400" dirty="0">
                <a:solidFill>
                  <a:srgbClr val="0066CC"/>
                </a:solidFill>
              </a:rPr>
              <a:t> a node as the reference node.</a:t>
            </a:r>
          </a:p>
          <a:p>
            <a:pPr marL="914400" lvl="1" indent="-457200">
              <a:spcBef>
                <a:spcPct val="20000"/>
              </a:spcBef>
              <a:buClr>
                <a:schemeClr val="tx1"/>
              </a:buClr>
              <a:buFontTx/>
              <a:buAutoNum type="arabicPeriod"/>
            </a:pPr>
            <a:r>
              <a:rPr lang="en-US" sz="2400" u="sng" dirty="0">
                <a:solidFill>
                  <a:srgbClr val="FF3300"/>
                </a:solidFill>
              </a:rPr>
              <a:t>Assign</a:t>
            </a:r>
            <a:r>
              <a:rPr lang="en-US" sz="2400" dirty="0">
                <a:solidFill>
                  <a:srgbClr val="FF3300"/>
                </a:solidFill>
              </a:rPr>
              <a:t> voltages v1,v2,…,vn-1 to the remaining n-1 nodes. The voltages are referenced with respect to the </a:t>
            </a:r>
            <a:r>
              <a:rPr lang="en-US" sz="2400" dirty="0" smtClean="0">
                <a:solidFill>
                  <a:srgbClr val="FF3300"/>
                </a:solidFill>
              </a:rPr>
              <a:t>reference </a:t>
            </a:r>
            <a:r>
              <a:rPr lang="en-US" sz="2400" dirty="0">
                <a:solidFill>
                  <a:srgbClr val="FF3300"/>
                </a:solidFill>
              </a:rPr>
              <a:t>node. </a:t>
            </a:r>
          </a:p>
          <a:p>
            <a:pPr marL="914400" lvl="1" indent="-457200">
              <a:spcBef>
                <a:spcPct val="20000"/>
              </a:spcBef>
              <a:buClr>
                <a:schemeClr val="tx1"/>
              </a:buClr>
              <a:buFontTx/>
              <a:buAutoNum type="arabicPeriod"/>
            </a:pPr>
            <a:r>
              <a:rPr lang="en-US" sz="2400" u="sng" dirty="0">
                <a:solidFill>
                  <a:srgbClr val="0066CC"/>
                </a:solidFill>
              </a:rPr>
              <a:t>Apply</a:t>
            </a:r>
            <a:r>
              <a:rPr lang="en-US" sz="2400" dirty="0">
                <a:solidFill>
                  <a:srgbClr val="0066CC"/>
                </a:solidFill>
              </a:rPr>
              <a:t> KCL to each of the n-1 non-reference nodes. Use Ohm’s law to express the branch currents in terms of node voltages.</a:t>
            </a:r>
            <a:r>
              <a:rPr lang="en-US" sz="2400" dirty="0"/>
              <a:t> </a:t>
            </a:r>
          </a:p>
          <a:p>
            <a:pPr marL="914400" lvl="1" indent="-457200">
              <a:spcBef>
                <a:spcPct val="20000"/>
              </a:spcBef>
              <a:buClr>
                <a:schemeClr val="tx1"/>
              </a:buClr>
              <a:buFontTx/>
              <a:buAutoNum type="arabicPeriod"/>
            </a:pPr>
            <a:r>
              <a:rPr lang="en-US" sz="2400" u="sng" dirty="0">
                <a:solidFill>
                  <a:srgbClr val="FF3300"/>
                </a:solidFill>
              </a:rPr>
              <a:t>Solve</a:t>
            </a:r>
            <a:r>
              <a:rPr lang="en-US" sz="2400" dirty="0">
                <a:solidFill>
                  <a:srgbClr val="FF3300"/>
                </a:solidFill>
              </a:rPr>
              <a:t> the resulting simultaneous equations  to obtain the unknown node voltages.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CDF3A5-8177-43E4-BB11-81D968DB635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3" name="Picture 3" descr="ale29559_03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6550" y="2057400"/>
            <a:ext cx="5937250" cy="2281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33400" y="3810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Reference node: zero potential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971800"/>
            <a:ext cx="2476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0"/>
            <a:ext cx="4400550" cy="300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667000" y="266700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0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438400" y="12192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495800" y="13716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133600" y="1828800"/>
            <a:ext cx="53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+</a:t>
            </a:r>
          </a:p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2000" dirty="0" smtClean="0"/>
              <a:t>-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3962400" y="1752600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+</a:t>
            </a:r>
          </a:p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en-US" sz="2000" dirty="0" smtClean="0"/>
              <a:t>-</a:t>
            </a:r>
            <a:endParaRPr lang="en-US" sz="2000" dirty="0"/>
          </a:p>
        </p:txBody>
      </p:sp>
      <p:pic>
        <p:nvPicPr>
          <p:cNvPr id="129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3092003"/>
            <a:ext cx="4419600" cy="376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5715000" y="43434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0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24800" y="44958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0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096000" y="4724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924800" y="4724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096000" y="6019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172200" y="4648200"/>
            <a:ext cx="457200" cy="0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172200" y="419100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0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6324600" y="4800600"/>
            <a:ext cx="0" cy="3810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324600" y="472440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0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8077200" y="4800600"/>
            <a:ext cx="0" cy="3810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077200" y="472440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0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43600" y="914400"/>
            <a:ext cx="28956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Circuit with current sources only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9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7" grpId="0"/>
      <p:bldP spid="18" grpId="0"/>
      <p:bldP spid="19" grpId="0" animBg="1"/>
      <p:bldP spid="20" grpId="0" animBg="1"/>
      <p:bldP spid="21" grpId="0" animBg="1"/>
      <p:bldP spid="24" grpId="0"/>
      <p:bldP spid="27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CDF3A5-8177-43E4-BB11-81D968DB635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19600" cy="376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76400" y="1251397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0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0" y="1403797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0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057400" y="1632397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86200" y="1632397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057400" y="2927797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133600" y="1556197"/>
            <a:ext cx="457200" cy="0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133600" y="1098997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0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86000" y="1708597"/>
            <a:ext cx="0" cy="3810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86000" y="1632397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0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038600" y="1708597"/>
            <a:ext cx="0" cy="3810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038600" y="1632397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0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403860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Applying KCL</a:t>
            </a:r>
          </a:p>
          <a:p>
            <a:r>
              <a:rPr lang="en-US" sz="2400" dirty="0" smtClean="0"/>
              <a:t>At node 1:</a:t>
            </a:r>
            <a:endParaRPr lang="en-US" sz="2400" dirty="0"/>
          </a:p>
        </p:txBody>
      </p:sp>
      <p:sp>
        <p:nvSpPr>
          <p:cNvPr id="130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0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005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4495800"/>
            <a:ext cx="4029075" cy="381000"/>
          </a:xfrm>
          <a:prstGeom prst="rect">
            <a:avLst/>
          </a:prstGeom>
          <a:noFill/>
        </p:spPr>
      </p:pic>
      <p:sp>
        <p:nvSpPr>
          <p:cNvPr id="130054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00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0055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5105400"/>
            <a:ext cx="4267200" cy="404261"/>
          </a:xfrm>
          <a:prstGeom prst="rect">
            <a:avLst/>
          </a:prstGeom>
          <a:noFill/>
        </p:spPr>
      </p:pic>
      <p:sp>
        <p:nvSpPr>
          <p:cNvPr id="130057" name="Rectangle 9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800" y="51054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At node 2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4800600" y="762000"/>
            <a:ext cx="403860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Ohm’s law:</a:t>
            </a:r>
          </a:p>
          <a:p>
            <a:endParaRPr lang="en-US" sz="2400" dirty="0" smtClean="0"/>
          </a:p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, i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in terms of node   		voltages</a:t>
            </a:r>
            <a:endParaRPr lang="en-US" sz="24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05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0058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2819400"/>
            <a:ext cx="3200400" cy="8459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30060" name="Rectangle 12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0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0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6" grpId="0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CDF3A5-8177-43E4-BB11-81D968DB635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19600" cy="376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76400" y="1251397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0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0" y="1403797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0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057400" y="1632397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86200" y="1632397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057400" y="2927797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133600" y="1556197"/>
            <a:ext cx="457200" cy="0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133600" y="1098997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0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86000" y="1708597"/>
            <a:ext cx="0" cy="3810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86000" y="1632397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0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038600" y="1708597"/>
            <a:ext cx="0" cy="3810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038600" y="1632397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0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028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533400"/>
            <a:ext cx="1457325" cy="800100"/>
          </a:xfrm>
          <a:prstGeom prst="rect">
            <a:avLst/>
          </a:prstGeom>
          <a:noFill/>
        </p:spPr>
      </p:pic>
      <p:sp>
        <p:nvSpPr>
          <p:cNvPr id="14029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029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1676400"/>
            <a:ext cx="1600200" cy="742950"/>
          </a:xfrm>
          <a:prstGeom prst="rect">
            <a:avLst/>
          </a:prstGeom>
          <a:noFill/>
        </p:spPr>
      </p:pic>
      <p:sp>
        <p:nvSpPr>
          <p:cNvPr id="140293" name="Rectangle 5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029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0294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2514600"/>
            <a:ext cx="1524001" cy="826977"/>
          </a:xfrm>
          <a:prstGeom prst="rect">
            <a:avLst/>
          </a:prstGeom>
          <a:noFill/>
        </p:spPr>
      </p:pic>
      <p:sp>
        <p:nvSpPr>
          <p:cNvPr id="140296" name="Rectangle 8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029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0299" name="Rectangle 11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030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0300" name="Picture 1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4191000"/>
            <a:ext cx="4657725" cy="742950"/>
          </a:xfrm>
          <a:prstGeom prst="rect">
            <a:avLst/>
          </a:prstGeom>
          <a:noFill/>
        </p:spPr>
      </p:pic>
      <p:sp>
        <p:nvSpPr>
          <p:cNvPr id="140302" name="Rectangle 14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0304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0303" name="Picture 1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5257800"/>
            <a:ext cx="3867150" cy="742950"/>
          </a:xfrm>
          <a:prstGeom prst="rect">
            <a:avLst/>
          </a:prstGeom>
          <a:noFill/>
        </p:spPr>
      </p:pic>
      <p:sp>
        <p:nvSpPr>
          <p:cNvPr id="140305" name="Rectangle 17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0307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0306" name="Picture 1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685800"/>
            <a:ext cx="1238250" cy="409575"/>
          </a:xfrm>
          <a:prstGeom prst="rect">
            <a:avLst/>
          </a:prstGeom>
          <a:noFill/>
        </p:spPr>
      </p:pic>
      <p:sp>
        <p:nvSpPr>
          <p:cNvPr id="140308" name="Rectangle 2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0310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0309" name="Picture 2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1676400"/>
            <a:ext cx="2171700" cy="409575"/>
          </a:xfrm>
          <a:prstGeom prst="rect">
            <a:avLst/>
          </a:prstGeom>
          <a:noFill/>
        </p:spPr>
      </p:pic>
      <p:sp>
        <p:nvSpPr>
          <p:cNvPr id="140311" name="Rectangle 2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0313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0312" name="Picture 2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2667000"/>
            <a:ext cx="1266825" cy="409575"/>
          </a:xfrm>
          <a:prstGeom prst="rect">
            <a:avLst/>
          </a:prstGeom>
          <a:noFill/>
        </p:spPr>
      </p:pic>
      <p:sp>
        <p:nvSpPr>
          <p:cNvPr id="140314" name="Rectangle 26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0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0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0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0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0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0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6498</TotalTime>
  <Words>711</Words>
  <Application>Microsoft Office PowerPoint</Application>
  <PresentationFormat>On-screen Show (4:3)</PresentationFormat>
  <Paragraphs>167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Concourse</vt:lpstr>
      <vt:lpstr>PowerPoint Presentation</vt:lpstr>
      <vt:lpstr>PowerPoint Presentation</vt:lpstr>
      <vt:lpstr>NODAL ANALYSIS</vt:lpstr>
      <vt:lpstr>Nodal Analysis</vt:lpstr>
      <vt:lpstr> Nodal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MESH ANALYSIS</vt:lpstr>
      <vt:lpstr>Mesh Analysis</vt:lpstr>
      <vt:lpstr>PowerPoint Presentation</vt:lpstr>
      <vt:lpstr>PowerPoint Presentation</vt:lpstr>
      <vt:lpstr>PowerPoint Presentation</vt:lpstr>
      <vt:lpstr>PowerPoint Presentation</vt:lpstr>
      <vt:lpstr>Mesh Analysis</vt:lpstr>
      <vt:lpstr>Mesh Analysis</vt:lpstr>
      <vt:lpstr>PowerPoint Presentation</vt:lpstr>
      <vt:lpstr>Example 3.5</vt:lpstr>
      <vt:lpstr>PowerPoint Presentation</vt:lpstr>
      <vt:lpstr>Example 3.6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UTM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Lecturer</dc:creator>
  <cp:lastModifiedBy>Nour</cp:lastModifiedBy>
  <cp:revision>166</cp:revision>
  <dcterms:created xsi:type="dcterms:W3CDTF">2008-06-30T23:15:38Z</dcterms:created>
  <dcterms:modified xsi:type="dcterms:W3CDTF">2011-10-08T02:13:16Z</dcterms:modified>
</cp:coreProperties>
</file>