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0" r:id="rId35"/>
    <p:sldId id="291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830E3E"/>
    <a:srgbClr val="FFC000"/>
    <a:srgbClr val="E2A22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CB005FD-FC8B-4FF4-955B-7EA50B8B0663}" type="datetimeFigureOut">
              <a:rPr lang="en-MY"/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D76A01-9653-4E88-A0A9-E9EA91B8AD2B}" type="slidenum">
              <a:rPr lang="en-MY"/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000" b="1">
                <a:solidFill>
                  <a:srgbClr val="830E3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3CF4-109C-4FE6-80A1-A3A7C4A1C9CB}" type="datetime5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A6F-F68E-42AE-AE2F-753F71817D84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9568F-F0D6-403B-AB3A-3B8E3EBB0E11}" type="datetime5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142B-9149-44AD-9D92-D86EB0C2BF77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88C3-B177-42F3-BE2F-8B9EBCC4D498}" type="datetime5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EE60-E854-4E7C-BF7C-54A65C2A0E64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F2DB-3D68-4EFF-B92B-90C34555BE45}" type="slidenum">
              <a:rPr lang="en-US"/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EEA4-F828-495B-BB5A-5FB94BA1BC38}" type="datetime5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586-745C-4D1D-AC0D-50A29C310C58}" type="slidenum">
              <a:rPr lang="en-US"/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FE1A-A964-4647-9635-298DB85DE0B7}" type="datetime5">
              <a:rPr lang="en-US" smtClean="0"/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9A2C-1C93-4A5E-AA86-D928C00BCD92}" type="slidenum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1167-40B2-482E-B456-76549DF86949}" type="datetime5">
              <a:rPr lang="en-US" smtClean="0"/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D458-EF61-4B7E-AFE9-875D2476F532}" type="slidenum">
              <a:rPr lang="en-US"/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F6C9-4AD5-4411-8649-D6F984D48FA4}" type="datetime5">
              <a:rPr lang="en-US" smtClean="0"/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5FEE-A042-4E46-858D-E255F286AFAD}" type="slidenum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86AE-B655-4509-BBFC-5689C148EBF3}" type="datetime5">
              <a:rPr lang="en-US" smtClean="0"/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C836-3674-4059-90D2-D86E3DE58AF5}" type="slidenum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C2DC-1E95-407C-A89D-3B39847998E9}" type="datetime5">
              <a:rPr lang="en-US" smtClean="0"/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BA56-7896-42D5-8307-DADE9CA6683E}" type="slidenum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5EB6-3131-4EF5-A2E7-0C93C1B8B406}" type="datetime5">
              <a:rPr lang="en-US" smtClean="0"/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2DB0-978D-4D16-877F-1B531896CD64}" type="slidenum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582613"/>
            <a:ext cx="7886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46238"/>
            <a:ext cx="78867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457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07FC852-7401-44AF-9A8B-892E1107FF64}" type="datetime5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66963" y="6492875"/>
            <a:ext cx="67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78DD1A9-E041-452A-A8AB-5B84301EF847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830E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MY" altLang="en-US" sz="3200" dirty="0"/>
              <a:t>Logical Database Design (Part 1)</a:t>
            </a:r>
            <a:endParaRPr lang="en-MY" altLang="en-US" sz="3200" dirty="0"/>
          </a:p>
        </p:txBody>
      </p:sp>
      <p:sp>
        <p:nvSpPr>
          <p:cNvPr id="3075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MY" altLang="en-US">
                <a:sym typeface="+mn-ea"/>
              </a:rPr>
              <a:t>SECD2523 Database</a:t>
            </a:r>
            <a:endParaRPr lang="en-MY" altLang="en-US"/>
          </a:p>
          <a:p>
            <a:pPr eaLnBrk="1" hangingPunct="1"/>
            <a:r>
              <a:rPr lang="en-MY" altLang="en-US">
                <a:sym typeface="+mn-ea"/>
              </a:rPr>
              <a:t>Semester 1 2020/2021</a:t>
            </a:r>
            <a:endParaRPr lang="en-MY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One-to-one (1:1) binary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a) Mandatory participation on both sides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dirty="0"/>
              <a:t>Combine entities involved into one relation.</a:t>
            </a:r>
            <a:endParaRPr lang="en-US" dirty="0"/>
          </a:p>
          <a:p>
            <a:pPr lvl="1"/>
            <a:r>
              <a:rPr lang="en-US" dirty="0"/>
              <a:t>Choose one of the primary keys of original entities to be primary key of new relation, while other (if exists) is used as an alternate key.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7786" y="3933711"/>
            <a:ext cx="8868427" cy="233294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Relationship States</a:t>
            </a:r>
            <a:r>
              <a:rPr lang="en-US" altLang="en-US" sz="2000" i="1" dirty="0"/>
              <a:t> </a:t>
            </a:r>
            <a:r>
              <a:rPr lang="en-US" altLang="en-US" sz="2000" dirty="0"/>
              <a:t>between Client and Preference 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endParaRPr lang="en-US" altLang="en-US" sz="2000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rgbClr val="0000CC"/>
                </a:solidFill>
                <a:sym typeface="Wingdings" panose="05000000000000000000" pitchFamily="2" charset="2"/>
              </a:rPr>
              <a:t>  combine Client &amp; Preference </a:t>
            </a:r>
            <a:endParaRPr lang="en-US" altLang="en-US" sz="2000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 dirty="0">
              <a:latin typeface="Times New Roman" panose="020206030504050203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CLIENT_PREF (</a:t>
            </a:r>
            <a:r>
              <a:rPr lang="en-US" altLang="en-US" sz="2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fName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lName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prefType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maxRent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i="1" dirty="0" err="1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Fk</a:t>
            </a:r>
            <a:r>
              <a:rPr lang="en-US" altLang="en-US" sz="2000" i="1" dirty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: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staffNo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references Staff(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staffNo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  **  Relation PREFERENCE no longer exist</a:t>
            </a:r>
            <a:endParaRPr lang="en-US" alt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**  Relation CLIENT is renamed as CLIENT_PREF</a:t>
            </a:r>
            <a:endParaRPr lang="en-US" alt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One-to-one (1:1) binary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b) Mandatory participation on one side, optional on another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dirty="0"/>
              <a:t>Entity with optional participation is the parent.</a:t>
            </a:r>
            <a:endParaRPr lang="en-US" dirty="0"/>
          </a:p>
          <a:p>
            <a:pPr lvl="1"/>
            <a:r>
              <a:rPr lang="en-US" dirty="0"/>
              <a:t>Entity with mandatory participation is child.</a:t>
            </a:r>
            <a:endParaRPr lang="en-US" dirty="0"/>
          </a:p>
          <a:p>
            <a:pPr lvl="1"/>
            <a:r>
              <a:rPr lang="en-US" dirty="0"/>
              <a:t>Create one relation for each entity, then copy PK of parent into child relation.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4838" y="3465742"/>
            <a:ext cx="4040478" cy="526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51" y="4090972"/>
            <a:ext cx="7886700" cy="218521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Client   optional		Preference      mandatory</a:t>
            </a:r>
            <a:endParaRPr lang="en-US" altLang="en-US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	  parent			          child</a:t>
            </a:r>
            <a:endParaRPr lang="en-US" altLang="en-US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 eaLnBrk="1" hangingPunct="1"/>
            <a:endParaRPr lang="en-US" altLang="en-US" sz="2000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	CLIENT (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charset="0"/>
              </a:rPr>
              <a:t>clientNo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charset="0"/>
              </a:rPr>
              <a:t>fName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charset="0"/>
              </a:rPr>
              <a:t>lName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charset="0"/>
              </a:rPr>
              <a:t>telNo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charset="0"/>
              </a:rPr>
              <a:t>staffNo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)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charset="0"/>
            </a:endParaRPr>
          </a:p>
          <a:p>
            <a:pPr eaLnBrk="1" hangingPunct="1"/>
            <a:r>
              <a:rPr lang="en-US" altLang="en-US" sz="2000" i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		</a:t>
            </a:r>
            <a:r>
              <a:rPr lang="en-US" altLang="en-US" sz="2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FK: </a:t>
            </a:r>
            <a:r>
              <a:rPr lang="en-US" altLang="en-US" sz="2000" dirty="0" err="1">
                <a:latin typeface="Times New Roman" panose="02020603050405020304" charset="0"/>
              </a:rPr>
              <a:t>staffNo</a:t>
            </a:r>
            <a:r>
              <a:rPr lang="en-US" altLang="en-US" sz="2000" dirty="0">
                <a:latin typeface="Times New Roman" panose="02020603050405020304" charset="0"/>
              </a:rPr>
              <a:t> references Staff(</a:t>
            </a:r>
            <a:r>
              <a:rPr lang="en-US" altLang="en-US" sz="2000" dirty="0" err="1">
                <a:latin typeface="Times New Roman" panose="02020603050405020304" charset="0"/>
              </a:rPr>
              <a:t>staffNo</a:t>
            </a:r>
            <a:r>
              <a:rPr lang="en-US" altLang="en-US" sz="2000" dirty="0">
                <a:latin typeface="Times New Roman" panose="02020603050405020304" charset="0"/>
              </a:rPr>
              <a:t>)</a:t>
            </a:r>
            <a:endParaRPr lang="en-US" altLang="en-US" sz="2000" dirty="0">
              <a:latin typeface="Times New Roman" panose="0202060305040502030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	PREFERENCE (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charset="0"/>
              </a:rPr>
              <a:t>clientNo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charset="0"/>
              </a:rPr>
              <a:t>prefType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charset="0"/>
              </a:rPr>
              <a:t>maxRent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)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charset="0"/>
            </a:endParaRPr>
          </a:p>
          <a:p>
            <a:pPr eaLnBrk="1" hangingPunct="1"/>
            <a:r>
              <a:rPr lang="en-US" altLang="en-US" sz="2000" i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		</a:t>
            </a:r>
            <a:r>
              <a:rPr lang="en-US" altLang="en-US" sz="2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FK: </a:t>
            </a:r>
            <a:r>
              <a:rPr lang="en-US" altLang="en-US" sz="2000" dirty="0" err="1">
                <a:latin typeface="Times New Roman" panose="02020603050405020304" charset="0"/>
              </a:rPr>
              <a:t>clientNo</a:t>
            </a:r>
            <a:r>
              <a:rPr lang="en-US" altLang="en-US" sz="2000" dirty="0">
                <a:latin typeface="Times New Roman" panose="02020603050405020304" charset="0"/>
              </a:rPr>
              <a:t> references Client(</a:t>
            </a:r>
            <a:r>
              <a:rPr lang="en-US" altLang="en-US" sz="2000" dirty="0" err="1">
                <a:latin typeface="Times New Roman" panose="02020603050405020304" charset="0"/>
              </a:rPr>
              <a:t>clientNo</a:t>
            </a:r>
            <a:r>
              <a:rPr lang="en-US" altLang="en-US" sz="2000" dirty="0">
                <a:latin typeface="Times New Roman" panose="02020603050405020304" charset="0"/>
              </a:rPr>
              <a:t>)</a:t>
            </a:r>
            <a:endParaRPr lang="en-US" altLang="en-US" sz="2000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One-to-one (1:1) binary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c) Optional participation on both sides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dirty="0"/>
              <a:t>Designation of the parent and child entities is arbitrary unless can find out more about the relationship.</a:t>
            </a:r>
            <a:endParaRPr lang="en-US" dirty="0"/>
          </a:p>
          <a:p>
            <a:pPr lvl="1"/>
            <a:r>
              <a:rPr lang="en-US" dirty="0"/>
              <a:t>Must try to understand more about the relationship</a:t>
            </a:r>
            <a:endParaRPr lang="en-US" dirty="0"/>
          </a:p>
          <a:p>
            <a:pPr lvl="2"/>
            <a:r>
              <a:rPr lang="en-US" dirty="0"/>
              <a:t>Entity which is closer to being optional is the parent.</a:t>
            </a:r>
            <a:endParaRPr lang="en-US" dirty="0"/>
          </a:p>
          <a:p>
            <a:pPr lvl="2"/>
            <a:r>
              <a:rPr lang="en-US" dirty="0"/>
              <a:t>Entity which is closer to being mandatory is the child.</a:t>
            </a:r>
            <a:endParaRPr lang="en-US" dirty="0"/>
          </a:p>
          <a:p>
            <a:pPr lvl="1"/>
            <a:r>
              <a:rPr lang="en-US" dirty="0"/>
              <a:t>Create a relation for each entity, then copy PK of parent into child.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2125" y="4390591"/>
            <a:ext cx="3041984" cy="475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" y="4881683"/>
            <a:ext cx="8153400" cy="138499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66FF"/>
                </a:solidFill>
                <a:ea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en-US" sz="1600" dirty="0" err="1">
                <a:solidFill>
                  <a:srgbClr val="0066FF"/>
                </a:solidFill>
                <a:ea typeface="Times New Roman" panose="02020603050405020304" charset="0"/>
                <a:cs typeface="Times New Roman" panose="02020603050405020304" charset="0"/>
              </a:rPr>
              <a:t>ssume</a:t>
            </a:r>
            <a:r>
              <a:rPr lang="en-US" altLang="en-US" sz="1600" dirty="0">
                <a:solidFill>
                  <a:srgbClr val="0066FF"/>
                </a:solidFill>
                <a:ea typeface="Times New Roman" panose="02020603050405020304" charset="0"/>
                <a:cs typeface="Times New Roman" panose="02020603050405020304" charset="0"/>
              </a:rPr>
              <a:t> majority of cars, but not all, are used by staff and only minority of staff use cars. </a:t>
            </a:r>
            <a:endParaRPr lang="en-US" altLang="en-US" sz="1600" dirty="0">
              <a:solidFill>
                <a:srgbClr val="0066FF"/>
              </a:solidFill>
              <a:ea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66FF"/>
                </a:solidFill>
                <a:ea typeface="Times New Roman" panose="02020603050405020304" charset="0"/>
                <a:cs typeface="Times New Roman" panose="02020603050405020304" charset="0"/>
              </a:rPr>
              <a:t>Car entity, although optional, is closer to being mandatory than Staff entity. Therefore designate Staff as parent entity and Car as child entity.</a:t>
            </a:r>
            <a:endParaRPr lang="en-US" altLang="en-US" sz="1600" dirty="0">
              <a:solidFill>
                <a:srgbClr val="0066FF"/>
              </a:solidFill>
              <a:ea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dirty="0">
                <a:solidFill>
                  <a:srgbClr val="0066FF"/>
                </a:solidFill>
                <a:ea typeface="Times New Roman" panose="02020603050405020304" charset="0"/>
                <a:cs typeface="Times New Roman" panose="02020603050405020304" charset="0"/>
              </a:rPr>
              <a:t>		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STAFF (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staffNo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sName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		CAR (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carNo</a:t>
            </a:r>
            <a:r>
              <a:rPr lang="en-US" altLang="en-US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staffNo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Superclass/subclass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Designate superclass as parent entity and subclass as child entity.</a:t>
            </a:r>
            <a:endParaRPr lang="en-US" dirty="0"/>
          </a:p>
          <a:p>
            <a:pPr lvl="1"/>
            <a:r>
              <a:rPr lang="en-US" dirty="0"/>
              <a:t>There are various options on how to represent such a relationship as one or more relations.</a:t>
            </a:r>
            <a:endParaRPr lang="en-US" dirty="0"/>
          </a:p>
          <a:p>
            <a:pPr lvl="1"/>
            <a:r>
              <a:rPr lang="en-US" dirty="0"/>
              <a:t>Most appropriate option depends on number of factors such as:</a:t>
            </a:r>
            <a:endParaRPr lang="en-US" dirty="0"/>
          </a:p>
          <a:p>
            <a:pPr lvl="2"/>
            <a:r>
              <a:rPr lang="en-US" dirty="0"/>
              <a:t>Disjoint and participation constraints on the superclass/subclass relationship.</a:t>
            </a:r>
            <a:endParaRPr lang="en-US" dirty="0"/>
          </a:p>
          <a:p>
            <a:pPr lvl="2"/>
            <a:r>
              <a:rPr lang="en-US" dirty="0"/>
              <a:t>Whether subclasses are involved in distinct relationships,</a:t>
            </a:r>
            <a:endParaRPr lang="en-US" dirty="0"/>
          </a:p>
          <a:p>
            <a:pPr lvl="2"/>
            <a:r>
              <a:rPr lang="en-US" dirty="0"/>
              <a:t>Number of participants in superclass/subclass relationship.</a:t>
            </a:r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Superclass/subclass relationship types</a:t>
            </a:r>
            <a:endParaRPr lang="en-MY" b="1" dirty="0">
              <a:solidFill>
                <a:srgbClr val="0070C0"/>
              </a:solidFill>
            </a:endParaRP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349" y="2188381"/>
            <a:ext cx="7195302" cy="37953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Superclass/subclass relationship types</a:t>
            </a:r>
            <a:endParaRPr lang="en-MY" b="1" dirty="0">
              <a:solidFill>
                <a:srgbClr val="0070C0"/>
              </a:solidFill>
            </a:endParaRP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661" y="2139116"/>
            <a:ext cx="3413633" cy="2579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157" y="4678482"/>
            <a:ext cx="8993686" cy="153888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CC"/>
                </a:solidFill>
              </a:rPr>
              <a:t>Guideline No 3:</a:t>
            </a:r>
            <a:endParaRPr lang="en-US" altLang="en-US" dirty="0">
              <a:solidFill>
                <a:srgbClr val="0000CC"/>
              </a:solidFill>
            </a:endParaRPr>
          </a:p>
          <a:p>
            <a:pPr eaLnBrk="1" hangingPunct="1"/>
            <a:endParaRPr lang="en-US" altLang="en-US" dirty="0">
              <a:solidFill>
                <a:srgbClr val="00B050"/>
              </a:solidFill>
              <a:latin typeface="Times New Roman" panose="0202060305040502030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PRIVATEOWNER (</a:t>
            </a:r>
            <a:r>
              <a:rPr lang="en-US" altLang="en-US" sz="2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fName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lName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address,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BUSINESSOWNER (</a:t>
            </a:r>
            <a:r>
              <a:rPr lang="en-US" altLang="en-US" sz="2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bName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bType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contactName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address,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telNo</a:t>
            </a: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Many-to-many (*:*) binary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Option 1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dirty="0"/>
              <a:t>First, transform *:* relationships by creating two 1:* relationships</a:t>
            </a:r>
            <a:endParaRPr lang="en-US" dirty="0"/>
          </a:p>
          <a:p>
            <a:pPr lvl="1"/>
            <a:r>
              <a:rPr lang="en-US" dirty="0"/>
              <a:t>Then, create relations from the transformed diagram</a:t>
            </a:r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 descr="DS3-Figure 15-0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r="12621" b="45238"/>
          <a:stretch>
            <a:fillRect/>
          </a:stretch>
        </p:blipFill>
        <p:spPr bwMode="auto">
          <a:xfrm>
            <a:off x="3459436" y="3229496"/>
            <a:ext cx="5364793" cy="1623556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 descr="DS3-Figure 15-0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5" b="7143"/>
          <a:stretch>
            <a:fillRect/>
          </a:stretch>
        </p:blipFill>
        <p:spPr bwMode="auto">
          <a:xfrm>
            <a:off x="446240" y="5053102"/>
            <a:ext cx="8001000" cy="1219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75543" y="3203228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charset="-128"/>
              </a:rPr>
              <a:t>Original</a:t>
            </a:r>
            <a:r>
              <a:rPr lang="en-US" altLang="en-US" sz="2000" dirty="0">
                <a:solidFill>
                  <a:srgbClr val="00B0F0"/>
                </a:solidFill>
                <a:latin typeface="Arial" panose="020B0604020202020204" pitchFamily="34" charset="0"/>
                <a:ea typeface="MS PGothic" panose="020B0600070205080204" charset="-128"/>
              </a:rPr>
              <a:t>:</a:t>
            </a:r>
            <a:endParaRPr lang="en-US" altLang="en-US" sz="2000" dirty="0">
              <a:solidFill>
                <a:srgbClr val="00B0F0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6240" y="4582765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Transformed</a:t>
            </a:r>
            <a:r>
              <a:rPr lang="en-US" altLang="en-US" sz="2000" dirty="0">
                <a:solidFill>
                  <a:srgbClr val="00B0F0"/>
                </a:solidFill>
                <a:latin typeface="Arial" panose="020B0604020202020204" pitchFamily="34" charset="0"/>
                <a:ea typeface="MS PGothic" panose="020B0600070205080204" charset="-128"/>
              </a:rPr>
              <a:t>:</a:t>
            </a:r>
            <a:endParaRPr lang="en-US" altLang="en-US" sz="2000" dirty="0">
              <a:solidFill>
                <a:srgbClr val="00B0F0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Curved Left Arrow 9"/>
          <p:cNvSpPr>
            <a:spLocks noChangeArrowheads="1"/>
          </p:cNvSpPr>
          <p:nvPr/>
        </p:nvSpPr>
        <p:spPr bwMode="auto">
          <a:xfrm>
            <a:off x="8447240" y="4059559"/>
            <a:ext cx="609600" cy="1371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Many-to-many (*:*) binary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Option 1</a:t>
            </a:r>
            <a:endParaRPr lang="en-US" b="1" dirty="0">
              <a:solidFill>
                <a:srgbClr val="830E3E"/>
              </a:solidFill>
            </a:endParaRP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628650" y="2638925"/>
            <a:ext cx="8058150" cy="353803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0000CC"/>
                </a:solidFill>
              </a:rPr>
              <a:t>Relations: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 marL="457200" lvl="1" indent="0"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PROPERTYFORRENT (</a:t>
            </a:r>
            <a:r>
              <a:rPr lang="en-US" altLang="en-US" sz="2000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propertyNo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street, city, postcode, type, rooms, rent)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VIEWING (</a:t>
            </a:r>
            <a:r>
              <a:rPr lang="en-US" altLang="en-US" sz="2000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propertyNo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000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clientNo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viewDate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comment)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CLIENT_PREF (</a:t>
            </a:r>
            <a:r>
              <a:rPr lang="en-US" altLang="en-US" sz="2000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clientNo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fName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lName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telNo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prefType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maxRent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staffNo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)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endParaRPr lang="en-US" altLang="en-US" sz="20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altLang="en-US" sz="2000" i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lvl="1"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	Note:  recall that relation CLIENT_PREF is the result from our earlier work on deriving relation for 1..1 binary relationship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lvl="1">
              <a:buFontTx/>
              <a:buNone/>
            </a:pPr>
            <a:endParaRPr lang="en-US" altLang="en-US" sz="2000" dirty="0">
              <a:solidFill>
                <a:srgbClr val="00B05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Many-to-many (*:*) binary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Option 2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dirty="0"/>
              <a:t>Create a </a:t>
            </a:r>
            <a:r>
              <a:rPr lang="en-US" b="1" dirty="0">
                <a:solidFill>
                  <a:srgbClr val="0070C0"/>
                </a:solidFill>
              </a:rPr>
              <a:t>new relation </a:t>
            </a:r>
            <a:r>
              <a:rPr lang="en-US" dirty="0"/>
              <a:t>to represent the relationship and include any attributes that are part of relationship.</a:t>
            </a:r>
            <a:endParaRPr lang="en-US" dirty="0"/>
          </a:p>
          <a:p>
            <a:pPr lvl="1"/>
            <a:r>
              <a:rPr lang="en-US" dirty="0"/>
              <a:t>Copy the primary key attribute(s) of the entities that participate in relationship into the new relation.</a:t>
            </a:r>
            <a:endParaRPr lang="en-US" dirty="0"/>
          </a:p>
          <a:p>
            <a:pPr lvl="2"/>
            <a:r>
              <a:rPr lang="en-US" dirty="0"/>
              <a:t>This attribute(s) is now act as </a:t>
            </a:r>
            <a:r>
              <a:rPr lang="en-US" b="1" dirty="0">
                <a:solidFill>
                  <a:srgbClr val="0070C0"/>
                </a:solidFill>
              </a:rPr>
              <a:t>foreign key </a:t>
            </a:r>
            <a:r>
              <a:rPr lang="en-US" dirty="0"/>
              <a:t>in the new relation.</a:t>
            </a:r>
            <a:endParaRPr lang="en-US" dirty="0"/>
          </a:p>
          <a:p>
            <a:pPr lvl="2"/>
            <a:r>
              <a:rPr lang="en-US" dirty="0"/>
              <a:t>This attribute (the FK) is also the primary key of new relation, possibly in combination with some of the attributes of the relationships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4784128"/>
            <a:ext cx="8382000" cy="120032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CLIENT_PREF (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clientNo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fName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lName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telNo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prefType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maxRent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staffNo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PROPERTYFORRENT (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propertyNo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street, city, postcode, type, rooms, rent)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VIEWING (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clientNo</a:t>
            </a:r>
            <a:r>
              <a:rPr lang="en-US" altLang="en-US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propertyNo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viewDate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comment)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58045" y="5063262"/>
            <a:ext cx="601249" cy="640459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06944" y="5383491"/>
            <a:ext cx="644142" cy="320230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Recursive relationship type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1:1 recursive relationships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dirty="0"/>
              <a:t>Use rules for participation for a 1:1 relationship</a:t>
            </a: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Mandatory participation on both sides:</a:t>
            </a:r>
            <a:endParaRPr lang="en-US" b="1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Represent recursive relationship as a single relation with two copies of the primary key</a:t>
            </a:r>
            <a:endParaRPr lang="en-US" dirty="0"/>
          </a:p>
          <a:p>
            <a:pPr lvl="2"/>
            <a:r>
              <a:rPr lang="en-US" dirty="0"/>
              <a:t>One copy of the primary key represents a foreign key and should be renamed to represent the relationship it presents.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auto">
          <a:xfrm>
            <a:off x="327625" y="4817268"/>
            <a:ext cx="3030538" cy="1190625"/>
            <a:chOff x="2971800" y="4191000"/>
            <a:chExt cx="2449791" cy="515666"/>
          </a:xfrm>
        </p:grpSpPr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2971800" y="4407106"/>
              <a:ext cx="1094382" cy="2618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  <a:ea typeface="MS PGothic" panose="020B0600070205080204" charset="-128"/>
                </a:rPr>
                <a:t>staff</a:t>
              </a:r>
              <a:endParaRPr lang="en-US" altLang="en-US" sz="1800" dirty="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cxnSp>
          <p:nvCxnSpPr>
            <p:cNvPr id="9" name="Shape 12"/>
            <p:cNvCxnSpPr>
              <a:cxnSpLocks noChangeShapeType="1"/>
              <a:stCxn id="8" idx="3"/>
              <a:endCxn id="8" idx="0"/>
            </p:cNvCxnSpPr>
            <p:nvPr/>
          </p:nvCxnSpPr>
          <p:spPr bwMode="auto">
            <a:xfrm flipH="1" flipV="1">
              <a:off x="3518991" y="4407106"/>
              <a:ext cx="547191" cy="130930"/>
            </a:xfrm>
            <a:prstGeom prst="bentConnector4">
              <a:avLst>
                <a:gd name="adj1" fmla="val -33778"/>
                <a:gd name="adj2" fmla="val 35133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4127790" y="4578582"/>
              <a:ext cx="441146" cy="12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  <a:ea typeface="MS PGothic" panose="020B0600070205080204" charset="-128"/>
                </a:rPr>
                <a:t>1..1</a:t>
              </a:r>
              <a:endParaRPr lang="en-US" altLang="en-US" sz="120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3142037" y="4296705"/>
              <a:ext cx="441146" cy="12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  <a:ea typeface="MS PGothic" panose="020B0600070205080204" charset="-128"/>
                </a:rPr>
                <a:t>1..1</a:t>
              </a:r>
              <a:endParaRPr lang="en-US" altLang="en-US" sz="120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4559057" y="4191000"/>
              <a:ext cx="862534" cy="21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  <a:ea typeface="MS PGothic" panose="020B0600070205080204" charset="-128"/>
                </a:rPr>
                <a:t>supervise</a:t>
              </a:r>
              <a:endParaRPr lang="en-US" altLang="en-US" sz="140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13" name="Isosceles Triangle 12"/>
            <p:cNvSpPr>
              <a:spLocks noChangeArrowheads="1"/>
            </p:cNvSpPr>
            <p:nvPr/>
          </p:nvSpPr>
          <p:spPr bwMode="auto">
            <a:xfrm>
              <a:off x="4374230" y="4245027"/>
              <a:ext cx="123217" cy="5167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3586761" y="4942681"/>
            <a:ext cx="5029200" cy="1138237"/>
          </a:xfrm>
          <a:prstGeom prst="rect">
            <a:avLst/>
          </a:prstGeom>
          <a:solidFill>
            <a:srgbClr val="FFFF99"/>
          </a:solidFill>
          <a:ln w="9525">
            <a:solidFill>
              <a:srgbClr val="0066FF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SUPERVISION (</a:t>
            </a:r>
            <a:r>
              <a:rPr lang="en-US" altLang="en-US" sz="2000" u="sng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, superviseeNo)</a:t>
            </a: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ea typeface="MS PGothic" panose="020B0600070205080204" charset="-128"/>
              </a:rPr>
              <a:t>    PK : staffNo</a:t>
            </a:r>
            <a:endParaRPr lang="en-US" altLang="en-US" sz="1600"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ea typeface="MS PGothic" panose="020B0600070205080204" charset="-128"/>
              </a:rPr>
              <a:t>    FK1: staffNo references Staff(staffNo)</a:t>
            </a:r>
            <a:endParaRPr lang="en-US" altLang="en-US" sz="1600"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ea typeface="MS PGothic" panose="020B0600070205080204" charset="-128"/>
              </a:rPr>
              <a:t>    FK2: superviseeNo references Staff(staffNo)</a:t>
            </a:r>
            <a:endParaRPr lang="en-US" altLang="en-US" sz="1600">
              <a:latin typeface="Arial" panose="020B0604020202020204" pitchFamily="3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the topic, students will be able to:</a:t>
            </a:r>
            <a:endParaRPr lang="en-US" dirty="0"/>
          </a:p>
          <a:p>
            <a:pPr lvl="1"/>
            <a:r>
              <a:rPr lang="en-US" dirty="0"/>
              <a:t>Derive a logical data model from conceptual ERD.</a:t>
            </a:r>
            <a:endParaRPr lang="en-US" dirty="0"/>
          </a:p>
          <a:p>
            <a:pPr lvl="1"/>
            <a:r>
              <a:rPr lang="en-US" dirty="0"/>
              <a:t>Derive a set of relations from a local logical data model.</a:t>
            </a:r>
            <a:endParaRPr lang="en-US" dirty="0"/>
          </a:p>
          <a:p>
            <a:pPr lvl="1"/>
            <a:r>
              <a:rPr lang="en-US" dirty="0"/>
              <a:t>Validate these relations using the technique of normalization. </a:t>
            </a:r>
            <a:endParaRPr lang="en-US" dirty="0"/>
          </a:p>
          <a:p>
            <a:pPr lvl="1"/>
            <a:r>
              <a:rPr lang="en-US" dirty="0"/>
              <a:t>Validate a logical data model to ensure it supports required user transactions.</a:t>
            </a:r>
            <a:endParaRPr lang="en-US" dirty="0"/>
          </a:p>
          <a:p>
            <a:pPr lvl="1"/>
            <a:r>
              <a:rPr lang="en-US" dirty="0"/>
              <a:t>Merge local logical data models based on specific views into a global logical data model of the enterprise.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18F9C-A22E-481F-9437-E53BA71DC644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Recursive relationship type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1:1 recursive relationships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Mandatory participation on only one side:</a:t>
            </a:r>
            <a:endParaRPr lang="en-US" b="1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Option 1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Create a single relation with two copies of primary key</a:t>
            </a:r>
            <a:endParaRPr lang="en-US" dirty="0"/>
          </a:p>
          <a:p>
            <a:pPr lvl="2"/>
            <a:r>
              <a:rPr lang="en-US" dirty="0"/>
              <a:t>Option 2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Create a new relation to represent the relationship. The new relation would only have two attributes, both copies of the primary key.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auto">
          <a:xfrm>
            <a:off x="5901917" y="4572751"/>
            <a:ext cx="3030538" cy="1114425"/>
            <a:chOff x="2971800" y="4191000"/>
            <a:chExt cx="2449791" cy="515666"/>
          </a:xfrm>
        </p:grpSpPr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2971800" y="4407106"/>
              <a:ext cx="1094382" cy="2618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  <a:ea typeface="MS PGothic" panose="020B0600070205080204" charset="-128"/>
                </a:rPr>
                <a:t>staff</a:t>
              </a:r>
              <a:endParaRPr lang="en-US" altLang="en-US" sz="1800" dirty="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cxnSp>
          <p:nvCxnSpPr>
            <p:cNvPr id="9" name="Shape 12"/>
            <p:cNvCxnSpPr>
              <a:cxnSpLocks noChangeShapeType="1"/>
              <a:stCxn id="8" idx="3"/>
              <a:endCxn id="8" idx="0"/>
            </p:cNvCxnSpPr>
            <p:nvPr/>
          </p:nvCxnSpPr>
          <p:spPr bwMode="auto">
            <a:xfrm flipH="1" flipV="1">
              <a:off x="3518991" y="4407106"/>
              <a:ext cx="547191" cy="130930"/>
            </a:xfrm>
            <a:prstGeom prst="bentConnector4">
              <a:avLst>
                <a:gd name="adj1" fmla="val -33778"/>
                <a:gd name="adj2" fmla="val 35133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4127790" y="4578582"/>
              <a:ext cx="441146" cy="12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  <a:ea typeface="MS PGothic" panose="020B0600070205080204" charset="-128"/>
                </a:rPr>
                <a:t>1..1</a:t>
              </a:r>
              <a:endParaRPr lang="en-US" altLang="en-US" sz="120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3142037" y="4296705"/>
              <a:ext cx="441146" cy="12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  <a:ea typeface="MS PGothic" panose="020B0600070205080204" charset="-128"/>
                </a:rPr>
                <a:t>0..1</a:t>
              </a:r>
              <a:endParaRPr lang="en-US" altLang="en-US" sz="120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4559057" y="4191000"/>
              <a:ext cx="862534" cy="21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  <a:ea typeface="MS PGothic" panose="020B0600070205080204" charset="-128"/>
                </a:rPr>
                <a:t>supervise</a:t>
              </a:r>
              <a:endParaRPr lang="en-US" altLang="en-US" sz="140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13" name="Isosceles Triangle 12"/>
            <p:cNvSpPr>
              <a:spLocks noChangeArrowheads="1"/>
            </p:cNvSpPr>
            <p:nvPr/>
          </p:nvSpPr>
          <p:spPr bwMode="auto">
            <a:xfrm>
              <a:off x="4374230" y="4245027"/>
              <a:ext cx="123217" cy="5167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172698" y="4058024"/>
            <a:ext cx="4558080" cy="892552"/>
          </a:xfrm>
          <a:prstGeom prst="rect">
            <a:avLst/>
          </a:prstGeom>
          <a:solidFill>
            <a:srgbClr val="FFFF99"/>
          </a:solidFill>
          <a:ln w="9525">
            <a:solidFill>
              <a:srgbClr val="0066FF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charset="-128"/>
              </a:rPr>
              <a:t>STAFF (</a:t>
            </a:r>
            <a:r>
              <a:rPr lang="en-US" altLang="en-US" sz="2000" u="sng" dirty="0" err="1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charset="-128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charset="-128"/>
              </a:rPr>
              <a:t>superviseeNo</a:t>
            </a: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charset="-128"/>
              </a:rPr>
              <a:t>)</a:t>
            </a:r>
            <a:endParaRPr lang="en-US" altLang="en-US" sz="2000" dirty="0">
              <a:solidFill>
                <a:srgbClr val="00B05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ea typeface="MS PGothic" panose="020B0600070205080204" charset="-128"/>
              </a:rPr>
              <a:t>PK: </a:t>
            </a:r>
            <a:r>
              <a:rPr lang="en-US" altLang="en-US" sz="1600" dirty="0" err="1"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endParaRPr lang="en-US" altLang="en-US" sz="1600" dirty="0"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ea typeface="MS PGothic" panose="020B0600070205080204" charset="-128"/>
              </a:rPr>
              <a:t>FK: </a:t>
            </a:r>
            <a:r>
              <a:rPr lang="en-US" altLang="en-US" sz="1600" dirty="0" err="1">
                <a:latin typeface="Arial" panose="020B0604020202020204" pitchFamily="34" charset="0"/>
                <a:ea typeface="MS PGothic" panose="020B0600070205080204" charset="-128"/>
              </a:rPr>
              <a:t>superviseeNo</a:t>
            </a:r>
            <a:r>
              <a:rPr lang="en-US" altLang="en-US" sz="1600" dirty="0">
                <a:latin typeface="Arial" panose="020B0604020202020204" pitchFamily="34" charset="0"/>
                <a:ea typeface="MS PGothic" panose="020B0600070205080204" charset="-128"/>
              </a:rPr>
              <a:t> reference STAFF(</a:t>
            </a:r>
            <a:r>
              <a:rPr lang="en-US" altLang="en-US" sz="1600" dirty="0" err="1"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r>
              <a:rPr lang="en-US" altLang="en-US" sz="1600" dirty="0">
                <a:latin typeface="Arial" panose="020B0604020202020204" pitchFamily="34" charset="0"/>
                <a:ea typeface="MS PGothic" panose="020B0600070205080204" charset="-128"/>
              </a:rPr>
              <a:t>)</a:t>
            </a:r>
            <a:endParaRPr lang="en-US" altLang="en-US" sz="1600" dirty="0"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172698" y="5040495"/>
            <a:ext cx="4558080" cy="892552"/>
          </a:xfrm>
          <a:prstGeom prst="rect">
            <a:avLst/>
          </a:prstGeom>
          <a:solidFill>
            <a:srgbClr val="FFFF99"/>
          </a:solidFill>
          <a:ln w="9525">
            <a:solidFill>
              <a:srgbClr val="0066FF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charset="-128"/>
              </a:rPr>
              <a:t>SUPERVISE (</a:t>
            </a:r>
            <a:r>
              <a:rPr lang="en-US" altLang="en-US" sz="2000" u="sng" dirty="0" err="1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charset="-128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charset="-128"/>
              </a:rPr>
              <a:t>superviseeNo</a:t>
            </a: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charset="-128"/>
              </a:rPr>
              <a:t>)</a:t>
            </a:r>
            <a:endParaRPr lang="en-US" altLang="en-US" sz="2000" dirty="0">
              <a:solidFill>
                <a:srgbClr val="00B05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ea typeface="MS PGothic" panose="020B0600070205080204" charset="-128"/>
              </a:rPr>
              <a:t>PK: </a:t>
            </a:r>
            <a:r>
              <a:rPr lang="en-US" altLang="en-US" sz="1600" dirty="0" err="1"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endParaRPr lang="en-US" altLang="en-US" sz="1600" dirty="0"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ea typeface="MS PGothic" panose="020B0600070205080204" charset="-128"/>
              </a:rPr>
              <a:t>FK: </a:t>
            </a:r>
            <a:r>
              <a:rPr lang="en-US" altLang="en-US" sz="1600" dirty="0" err="1">
                <a:latin typeface="Arial" panose="020B0604020202020204" pitchFamily="34" charset="0"/>
                <a:ea typeface="MS PGothic" panose="020B0600070205080204" charset="-128"/>
              </a:rPr>
              <a:t>superviseeNo</a:t>
            </a:r>
            <a:r>
              <a:rPr lang="en-US" altLang="en-US" sz="1600" dirty="0">
                <a:latin typeface="Arial" panose="020B0604020202020204" pitchFamily="34" charset="0"/>
                <a:ea typeface="MS PGothic" panose="020B0600070205080204" charset="-128"/>
              </a:rPr>
              <a:t> reference STAFF(</a:t>
            </a:r>
            <a:r>
              <a:rPr lang="en-US" altLang="en-US" sz="1600" dirty="0" err="1"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r>
              <a:rPr lang="en-US" altLang="en-US" sz="1600" dirty="0">
                <a:latin typeface="Arial" panose="020B0604020202020204" pitchFamily="34" charset="0"/>
                <a:ea typeface="MS PGothic" panose="020B0600070205080204" charset="-128"/>
              </a:rPr>
              <a:t>)</a:t>
            </a:r>
            <a:endParaRPr lang="en-US" altLang="en-US" sz="1600" dirty="0"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001" y="437354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/>
              <a:t>Option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9340" y="5322743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/>
              <a:t>Option 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Recursive relationship type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1:1 recursive relationships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Optional participation on both sides:</a:t>
            </a:r>
            <a:endParaRPr lang="en-US" b="1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Create a new relation as described above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auto">
          <a:xfrm>
            <a:off x="253653" y="3650413"/>
            <a:ext cx="3030538" cy="1114425"/>
            <a:chOff x="2971800" y="4191000"/>
            <a:chExt cx="2449791" cy="515666"/>
          </a:xfrm>
        </p:grpSpPr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2971800" y="4407106"/>
              <a:ext cx="1094382" cy="2618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ea typeface="MS PGothic" panose="020B0600070205080204" charset="-128"/>
                </a:rPr>
                <a:t>staff</a:t>
              </a:r>
              <a:endParaRPr lang="en-US" altLang="en-US" sz="180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cxnSp>
          <p:nvCxnSpPr>
            <p:cNvPr id="9" name="Shape 12"/>
            <p:cNvCxnSpPr>
              <a:cxnSpLocks noChangeShapeType="1"/>
              <a:stCxn id="8" idx="3"/>
              <a:endCxn id="8" idx="0"/>
            </p:cNvCxnSpPr>
            <p:nvPr/>
          </p:nvCxnSpPr>
          <p:spPr bwMode="auto">
            <a:xfrm flipH="1" flipV="1">
              <a:off x="3518991" y="4407106"/>
              <a:ext cx="547191" cy="130930"/>
            </a:xfrm>
            <a:prstGeom prst="bentConnector4">
              <a:avLst>
                <a:gd name="adj1" fmla="val -33778"/>
                <a:gd name="adj2" fmla="val 35133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4127790" y="4578582"/>
              <a:ext cx="441146" cy="12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  <a:ea typeface="MS PGothic" panose="020B0600070205080204" charset="-128"/>
                </a:rPr>
                <a:t>0..1</a:t>
              </a:r>
              <a:endParaRPr lang="en-US" altLang="en-US" sz="120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3142037" y="4296705"/>
              <a:ext cx="441146" cy="12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  <a:ea typeface="MS PGothic" panose="020B0600070205080204" charset="-128"/>
                </a:rPr>
                <a:t>0..1</a:t>
              </a:r>
              <a:endParaRPr lang="en-US" altLang="en-US" sz="120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4559057" y="4191000"/>
              <a:ext cx="862534" cy="21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  <a:ea typeface="MS PGothic" panose="020B0600070205080204" charset="-128"/>
                </a:rPr>
                <a:t>supervise</a:t>
              </a:r>
              <a:endParaRPr lang="en-US" altLang="en-US" sz="1400"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13" name="Isosceles Triangle 12"/>
            <p:cNvSpPr>
              <a:spLocks noChangeArrowheads="1"/>
            </p:cNvSpPr>
            <p:nvPr/>
          </p:nvSpPr>
          <p:spPr bwMode="auto">
            <a:xfrm>
              <a:off x="4374230" y="4245027"/>
              <a:ext cx="123217" cy="5167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301653" y="3286876"/>
            <a:ext cx="5638800" cy="1662112"/>
          </a:xfrm>
          <a:prstGeom prst="rect">
            <a:avLst/>
          </a:prstGeom>
          <a:solidFill>
            <a:srgbClr val="FFFF99"/>
          </a:solidFill>
          <a:ln w="9525">
            <a:solidFill>
              <a:srgbClr val="0066FF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SUPERVISE (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, superviseeNo)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MS PGothic" panose="020B0600070205080204" charset="-128"/>
              </a:rPr>
              <a:t>PK: staffNo</a:t>
            </a:r>
            <a:endParaRPr lang="en-US" altLang="en-US" sz="1800"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MS PGothic" panose="020B0600070205080204" charset="-128"/>
              </a:rPr>
              <a:t>FK: superviseeNo reference STAFF(staffNo)</a:t>
            </a:r>
            <a:endParaRPr lang="en-US" altLang="en-US" sz="1800"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Recursive relationship type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*:* recursive relationships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dirty="0"/>
              <a:t>Transform *:* recursive relationship into 1:* binary relationship</a:t>
            </a:r>
            <a:endParaRPr lang="en-US" dirty="0"/>
          </a:p>
          <a:p>
            <a:pPr lvl="1"/>
            <a:r>
              <a:rPr lang="en-US" dirty="0"/>
              <a:t>Create relations to represent relationships from the transformed diagram, follow rules for participation 1:*</a:t>
            </a:r>
            <a:endParaRPr lang="en-US" dirty="0"/>
          </a:p>
          <a:p>
            <a:pPr lvl="2"/>
            <a:r>
              <a:rPr lang="en-US" dirty="0"/>
              <a:t>Entity on ‘one’ side is designated the parent entity and entity on ‘many’ side is the child entity.</a:t>
            </a:r>
            <a:endParaRPr lang="en-US" dirty="0"/>
          </a:p>
          <a:p>
            <a:pPr lvl="2"/>
            <a:r>
              <a:rPr lang="en-US" dirty="0"/>
              <a:t>Copy the primary key attribute(s) of parent entity into relation representing child entity, to act as a foreign key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Recursive relationship type</a:t>
            </a:r>
            <a:endParaRPr lang="en-MY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MY" b="1" dirty="0">
                <a:solidFill>
                  <a:srgbClr val="830E3E"/>
                </a:solidFill>
              </a:rPr>
              <a:t>*:* recursive relationships</a:t>
            </a:r>
            <a:endParaRPr lang="en-MY" b="1" dirty="0">
              <a:solidFill>
                <a:srgbClr val="830E3E"/>
              </a:solidFill>
            </a:endParaRPr>
          </a:p>
          <a:p>
            <a:pPr marL="0" indent="0">
              <a:buNone/>
            </a:pPr>
            <a:endParaRPr lang="en-MY" b="1" dirty="0">
              <a:solidFill>
                <a:srgbClr val="0070C0"/>
              </a:solidFill>
            </a:endParaRP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063" y="2620238"/>
            <a:ext cx="6077873" cy="34666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Complex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Option 1: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dirty="0"/>
              <a:t>Transform *:* relationship by creating a new entity and binary relationships between original entities with this new entity.</a:t>
            </a:r>
            <a:endParaRPr lang="en-US" dirty="0"/>
          </a:p>
          <a:p>
            <a:pPr lvl="1"/>
            <a:r>
              <a:rPr lang="en-US" dirty="0"/>
              <a:t>Create relations for all entities (follow appropriate rules for binary relationships)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 descr="DS3-Figure 15-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5263" b="55814"/>
          <a:stretch>
            <a:fillRect/>
          </a:stretch>
        </p:blipFill>
        <p:spPr bwMode="auto">
          <a:xfrm>
            <a:off x="292233" y="3883992"/>
            <a:ext cx="3594970" cy="1894183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hape 8"/>
          <p:cNvCxnSpPr>
            <a:cxnSpLocks noChangeShapeType="1"/>
            <a:stCxn id="7" idx="2"/>
          </p:cNvCxnSpPr>
          <p:nvPr/>
        </p:nvCxnSpPr>
        <p:spPr bwMode="auto">
          <a:xfrm rot="16200000" flipH="1">
            <a:off x="2996921" y="4870971"/>
            <a:ext cx="398789" cy="2213195"/>
          </a:xfrm>
          <a:prstGeom prst="bentConnector2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 descr="DS3-Figure 15-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6" b="4463"/>
          <a:stretch>
            <a:fillRect/>
          </a:stretch>
        </p:blipFill>
        <p:spPr bwMode="auto">
          <a:xfrm>
            <a:off x="4302913" y="4042203"/>
            <a:ext cx="4419600" cy="2134759"/>
          </a:xfrm>
          <a:prstGeom prst="rect">
            <a:avLst/>
          </a:prstGeom>
          <a:solidFill>
            <a:srgbClr val="FFFF99"/>
          </a:solidFill>
          <a:ln w="952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Complex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Option 2: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dirty="0"/>
              <a:t>Create relation to represent relationship and include any attributes that are part of the relationship. </a:t>
            </a:r>
            <a:endParaRPr lang="en-US" dirty="0"/>
          </a:p>
          <a:p>
            <a:pPr lvl="1"/>
            <a:r>
              <a:rPr lang="en-US" dirty="0"/>
              <a:t>Copy primary key attribute(s) of entities that participate in the complex relationship into new relation, to act as foreign keys. </a:t>
            </a:r>
            <a:endParaRPr lang="en-US" dirty="0"/>
          </a:p>
          <a:p>
            <a:pPr lvl="1"/>
            <a:r>
              <a:rPr lang="en-US" dirty="0"/>
              <a:t>Any foreign keys that represent a ‘many’ relationship (for example, 1..*, 0..*) generally will also form the primary key of new relation, possibly in combination with some of the attributes of the relationship.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Complex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Option 2:</a:t>
            </a:r>
            <a:endParaRPr lang="en-US" b="1" dirty="0">
              <a:solidFill>
                <a:srgbClr val="830E3E"/>
              </a:solidFill>
            </a:endParaRP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 descr="DS3-Figure 15-04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5263" b="55814"/>
          <a:stretch>
            <a:fillRect/>
          </a:stretch>
        </p:blipFill>
        <p:spPr bwMode="auto">
          <a:xfrm>
            <a:off x="1010944" y="2606710"/>
            <a:ext cx="7122111" cy="2000593"/>
          </a:xfrm>
          <a:prstGeom prst="rect">
            <a:avLst/>
          </a:prstGeom>
          <a:noFill/>
          <a:ln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88474" y="4661739"/>
            <a:ext cx="7772400" cy="1569660"/>
          </a:xfrm>
          <a:prstGeom prst="rect">
            <a:avLst/>
          </a:prstGeom>
          <a:solidFill>
            <a:srgbClr val="FFFF99"/>
          </a:solidFill>
          <a:ln w="9525">
            <a:solidFill>
              <a:srgbClr val="0066FF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REGISTRATION (</a:t>
            </a:r>
            <a:r>
              <a:rPr lang="en-US" altLang="en-US" sz="2400" u="sng" dirty="0" err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clientNo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, branchNo,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charset="-128"/>
              </a:rPr>
              <a:t>)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charset="-128"/>
              </a:rPr>
              <a:t>     PK:  </a:t>
            </a:r>
            <a:r>
              <a:rPr lang="en-US" altLang="en-US" sz="1800" dirty="0" err="1">
                <a:latin typeface="Arial" panose="020B0604020202020204" pitchFamily="34" charset="0"/>
                <a:ea typeface="MS PGothic" panose="020B0600070205080204" charset="-128"/>
              </a:rPr>
              <a:t>clientNo</a:t>
            </a:r>
            <a:endParaRPr lang="en-US" altLang="en-US" sz="1800" dirty="0"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charset="-128"/>
              </a:rPr>
              <a:t>     FK1: </a:t>
            </a:r>
            <a:r>
              <a:rPr lang="en-US" altLang="en-US" sz="1800" dirty="0" err="1">
                <a:latin typeface="Arial" panose="020B0604020202020204" pitchFamily="34" charset="0"/>
                <a:ea typeface="MS PGothic" panose="020B0600070205080204" charset="-128"/>
              </a:rPr>
              <a:t>clientNo</a:t>
            </a:r>
            <a:r>
              <a:rPr lang="en-US" altLang="en-US" sz="1800" dirty="0">
                <a:latin typeface="Arial" panose="020B0604020202020204" pitchFamily="34" charset="0"/>
                <a:ea typeface="MS PGothic" panose="020B0600070205080204" charset="-128"/>
              </a:rPr>
              <a:t> references CLIENT (</a:t>
            </a:r>
            <a:r>
              <a:rPr lang="en-US" altLang="en-US" sz="1800" dirty="0" err="1">
                <a:latin typeface="Arial" panose="020B0604020202020204" pitchFamily="34" charset="0"/>
                <a:ea typeface="MS PGothic" panose="020B0600070205080204" charset="-128"/>
              </a:rPr>
              <a:t>clientNo</a:t>
            </a:r>
            <a:r>
              <a:rPr lang="en-US" altLang="en-US" sz="1800" dirty="0">
                <a:latin typeface="Arial" panose="020B0604020202020204" pitchFamily="34" charset="0"/>
                <a:ea typeface="MS PGothic" panose="020B0600070205080204" charset="-128"/>
              </a:rPr>
              <a:t>)</a:t>
            </a:r>
            <a:endParaRPr lang="en-US" altLang="en-US" sz="1800" dirty="0"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charset="-128"/>
              </a:rPr>
              <a:t>     FK2: branchNo references BRANCH (branchNo)</a:t>
            </a:r>
            <a:endParaRPr lang="en-US" altLang="en-US" sz="1800" dirty="0">
              <a:latin typeface="Arial" panose="020B0604020202020204" pitchFamily="34" charset="0"/>
              <a:ea typeface="MS PGothic" panose="020B060007020508020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MS PGothic" panose="020B0600070205080204" charset="-128"/>
              </a:rPr>
              <a:t>     FK3: </a:t>
            </a:r>
            <a:r>
              <a:rPr lang="en-US" altLang="en-US" sz="1800" dirty="0" err="1"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r>
              <a:rPr lang="en-US" altLang="en-US" sz="1800" dirty="0">
                <a:latin typeface="Arial" panose="020B0604020202020204" pitchFamily="34" charset="0"/>
                <a:ea typeface="MS PGothic" panose="020B0600070205080204" charset="-128"/>
              </a:rPr>
              <a:t> reference STAFF (</a:t>
            </a:r>
            <a:r>
              <a:rPr lang="en-US" altLang="en-US" sz="1800" dirty="0" err="1">
                <a:latin typeface="Arial" panose="020B0604020202020204" pitchFamily="34" charset="0"/>
                <a:ea typeface="MS PGothic" panose="020B0600070205080204" charset="-128"/>
              </a:rPr>
              <a:t>staffNo</a:t>
            </a:r>
            <a:r>
              <a:rPr lang="en-US" altLang="en-US" sz="1800" dirty="0">
                <a:latin typeface="Arial" panose="020B0604020202020204" pitchFamily="34" charset="0"/>
                <a:ea typeface="MS PGothic" panose="020B0600070205080204" charset="-128"/>
              </a:rPr>
              <a:t>)</a:t>
            </a:r>
            <a:endParaRPr lang="en-US" altLang="en-US" sz="1800" dirty="0">
              <a:latin typeface="Arial" panose="020B0604020202020204" pitchFamily="3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Multi-valued attributes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30E3E"/>
                </a:solidFill>
              </a:rPr>
              <a:t>Option 1:</a:t>
            </a:r>
            <a:endParaRPr lang="en-US" b="1" dirty="0">
              <a:solidFill>
                <a:srgbClr val="830E3E"/>
              </a:solidFill>
            </a:endParaRPr>
          </a:p>
          <a:p>
            <a:pPr lvl="1"/>
            <a:r>
              <a:rPr lang="en-US" dirty="0"/>
              <a:t>Remove multi-valued attribute from original entity and put in new entity</a:t>
            </a:r>
            <a:endParaRPr lang="en-US" dirty="0"/>
          </a:p>
          <a:p>
            <a:pPr lvl="1"/>
            <a:r>
              <a:rPr lang="en-US" dirty="0"/>
              <a:t>Create relationship between original entity to newly formed entity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1142" y="3621507"/>
            <a:ext cx="6621716" cy="26538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Summary Derive Relation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650" y="1291389"/>
            <a:ext cx="6092701" cy="49839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Local conceptual data model: Staff View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6716" y="1277315"/>
            <a:ext cx="5550568" cy="4998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Logical Database Design Phase: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70C0"/>
                </a:solidFill>
              </a:rPr>
              <a:t>METHODOLOGY REVIEW</a:t>
            </a:r>
            <a:r>
              <a:rPr lang="en-MY" b="1" dirty="0"/>
              <a:t>:</a:t>
            </a:r>
            <a:endParaRPr lang="en-MY" b="1" dirty="0"/>
          </a:p>
          <a:p>
            <a:pPr lvl="1"/>
            <a:r>
              <a:rPr lang="en-MY" dirty="0"/>
              <a:t>Build and validate local logical data model</a:t>
            </a:r>
            <a:endParaRPr lang="en-MY" dirty="0"/>
          </a:p>
          <a:p>
            <a:pPr lvl="2"/>
            <a:r>
              <a:rPr lang="en-MY" b="1" dirty="0">
                <a:solidFill>
                  <a:srgbClr val="0070C0"/>
                </a:solidFill>
              </a:rPr>
              <a:t>Input</a:t>
            </a:r>
            <a:r>
              <a:rPr lang="en-MY" dirty="0"/>
              <a:t>: Conceptual data model (e.g.: conceptual ERD) &amp; Data dictionary</a:t>
            </a:r>
            <a:endParaRPr lang="en-MY" dirty="0"/>
          </a:p>
          <a:p>
            <a:pPr lvl="2"/>
            <a:r>
              <a:rPr lang="en-MY" b="1" dirty="0">
                <a:solidFill>
                  <a:srgbClr val="0070C0"/>
                </a:solidFill>
              </a:rPr>
              <a:t>Output</a:t>
            </a:r>
            <a:r>
              <a:rPr lang="en-MY" dirty="0"/>
              <a:t>: Relational DB schemas (e.g.: the relations) &amp; Logical data model (e.g.: Logical ERD)</a:t>
            </a:r>
            <a:endParaRPr lang="en-MY" dirty="0"/>
          </a:p>
          <a:p>
            <a:pPr lvl="1"/>
            <a:r>
              <a:rPr lang="en-MY" dirty="0"/>
              <a:t>Steps:</a:t>
            </a:r>
            <a:endParaRPr lang="en-MY" dirty="0"/>
          </a:p>
          <a:p>
            <a:pPr marL="1257300" lvl="2" indent="-342900">
              <a:buFont typeface="+mj-lt"/>
              <a:buAutoNum type="arabicPeriod"/>
            </a:pPr>
            <a:r>
              <a:rPr lang="en-MY" b="1" dirty="0">
                <a:solidFill>
                  <a:srgbClr val="0070C0"/>
                </a:solidFill>
              </a:rPr>
              <a:t>Derive relations for local logical data model</a:t>
            </a:r>
            <a:endParaRPr lang="en-MY" b="1" dirty="0">
              <a:solidFill>
                <a:srgbClr val="0070C0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MY" dirty="0"/>
              <a:t>Validate relations using normalization</a:t>
            </a:r>
            <a:endParaRPr lang="en-MY" dirty="0"/>
          </a:p>
          <a:p>
            <a:pPr marL="1257300" lvl="2" indent="-342900">
              <a:buFont typeface="+mj-lt"/>
              <a:buAutoNum type="arabicPeriod"/>
            </a:pPr>
            <a:r>
              <a:rPr lang="en-MY" dirty="0"/>
              <a:t>Validate relations against user transactions</a:t>
            </a:r>
            <a:endParaRPr lang="en-MY" dirty="0"/>
          </a:p>
          <a:p>
            <a:pPr marL="1257300" lvl="2" indent="-342900">
              <a:buFont typeface="+mj-lt"/>
              <a:buAutoNum type="arabicPeriod"/>
            </a:pPr>
            <a:r>
              <a:rPr lang="en-MY" dirty="0"/>
              <a:t>Define integrity constraints</a:t>
            </a:r>
            <a:endParaRPr lang="en-MY" dirty="0"/>
          </a:p>
          <a:p>
            <a:pPr marL="1257300" lvl="2" indent="-342900">
              <a:buFont typeface="+mj-lt"/>
              <a:buAutoNum type="arabicPeriod"/>
            </a:pPr>
            <a:r>
              <a:rPr lang="en-MY" dirty="0"/>
              <a:t>Review local logical data model with user</a:t>
            </a:r>
            <a:endParaRPr lang="en-MY" dirty="0"/>
          </a:p>
          <a:p>
            <a:pPr marL="1257300" lvl="2" indent="-342900">
              <a:buFont typeface="+mj-lt"/>
              <a:buAutoNum type="arabicPeriod"/>
            </a:pPr>
            <a:r>
              <a:rPr lang="en-MY" dirty="0"/>
              <a:t>Merge logical data models into global model (optional)</a:t>
            </a:r>
            <a:endParaRPr lang="en-MY" dirty="0"/>
          </a:p>
          <a:p>
            <a:pPr marL="1257300" lvl="2" indent="-342900">
              <a:buFont typeface="+mj-lt"/>
              <a:buAutoNum type="arabicPeriod"/>
            </a:pPr>
            <a:r>
              <a:rPr lang="en-MY" dirty="0"/>
              <a:t>Check for future growth</a:t>
            </a:r>
            <a:endParaRPr lang="en-MY" dirty="0"/>
          </a:p>
          <a:p>
            <a:pPr lvl="1"/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67C6F-6C5A-4763-807D-2DF1CFB72261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Relations for the Staff View of </a:t>
            </a:r>
            <a:r>
              <a:rPr lang="en-US" sz="2400" dirty="0" err="1"/>
              <a:t>DreamHome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7616" y="1283368"/>
            <a:ext cx="5888769" cy="49088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Practice 1: Derive Relations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244474" y="1152525"/>
            <a:ext cx="8929133" cy="4697130"/>
            <a:chOff x="0" y="0"/>
            <a:chExt cx="9000" cy="3646"/>
          </a:xfrm>
        </p:grpSpPr>
        <p:sp>
          <p:nvSpPr>
            <p:cNvPr id="8" name="AutoShape 7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000" cy="3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028" y="163"/>
              <a:ext cx="1540" cy="2180"/>
            </a:xfrm>
            <a:prstGeom prst="rect">
              <a:avLst/>
            </a:prstGeom>
            <a:solidFill>
              <a:srgbClr val="FFFFCC"/>
            </a:solidFill>
            <a:ln w="4">
              <a:solidFill>
                <a:srgbClr val="990033"/>
              </a:solidFill>
              <a:miter lim="800000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340" y="216"/>
              <a:ext cx="9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Customers</a:t>
              </a:r>
              <a:endParaRPr lang="en-US" altLang="en-US" sz="18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028" y="465"/>
              <a:ext cx="1540" cy="1878"/>
            </a:xfrm>
            <a:prstGeom prst="rect">
              <a:avLst/>
            </a:prstGeom>
            <a:noFill/>
            <a:ln w="4">
              <a:solidFill>
                <a:srgbClr val="99003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311" y="494"/>
              <a:ext cx="97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custNo {PK}</a:t>
              </a:r>
              <a:endParaRPr lang="en-US" alt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311" y="719"/>
              <a:ext cx="81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firstName</a:t>
              </a:r>
              <a:endParaRPr lang="en-US" alt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311" y="944"/>
              <a:ext cx="79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lastName</a:t>
              </a:r>
              <a:endParaRPr lang="en-US" alt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311" y="1169"/>
              <a:ext cx="45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street</a:t>
              </a:r>
              <a:endParaRPr lang="en-US" alt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1" y="1394"/>
              <a:ext cx="2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city</a:t>
              </a:r>
              <a:endParaRPr lang="en-US" alt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1" y="1620"/>
              <a:ext cx="75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postcode</a:t>
              </a:r>
              <a:endParaRPr lang="en-US" altLang="en-US" sz="18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311" y="1845"/>
              <a:ext cx="82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custTelNo</a:t>
              </a:r>
              <a:endParaRPr lang="en-US" altLang="en-US" sz="18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311" y="2070"/>
              <a:ext cx="7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credLimit</a:t>
              </a:r>
              <a:endParaRPr lang="en-US" altLang="en-US" sz="18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21" y="613"/>
              <a:ext cx="1646" cy="1280"/>
            </a:xfrm>
            <a:prstGeom prst="rect">
              <a:avLst/>
            </a:prstGeom>
            <a:solidFill>
              <a:srgbClr val="FFFFCC"/>
            </a:solidFill>
            <a:ln w="4">
              <a:solidFill>
                <a:srgbClr val="990033"/>
              </a:solidFill>
              <a:miter lim="800000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116" y="666"/>
              <a:ext cx="4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Order</a:t>
              </a:r>
              <a:endParaRPr lang="en-US" altLang="en-US" sz="18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521" y="915"/>
              <a:ext cx="1646" cy="978"/>
            </a:xfrm>
            <a:prstGeom prst="rect">
              <a:avLst/>
            </a:prstGeom>
            <a:noFill/>
            <a:ln w="4">
              <a:solidFill>
                <a:srgbClr val="99003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04" y="944"/>
              <a:ext cx="108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orderNo {PK}</a:t>
              </a:r>
              <a:endParaRPr lang="en-US" altLang="en-US" sz="18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04" y="1169"/>
              <a:ext cx="70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dateDue</a:t>
              </a:r>
              <a:endParaRPr lang="en-US" altLang="en-US" sz="18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804" y="1394"/>
              <a:ext cx="7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totalPrice</a:t>
              </a:r>
              <a:endParaRPr lang="en-US" altLang="en-US" sz="180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04" y="1620"/>
              <a:ext cx="48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status</a:t>
              </a:r>
              <a:endParaRPr lang="en-US" altLang="en-US" sz="1800"/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 flipH="1">
              <a:off x="5181" y="1260"/>
              <a:ext cx="921" cy="1"/>
            </a:xfrm>
            <a:prstGeom prst="line">
              <a:avLst/>
            </a:prstGeom>
            <a:noFill/>
            <a:ln w="4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205" y="1409"/>
              <a:ext cx="2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0..*</a:t>
              </a:r>
              <a:endParaRPr lang="en-US" altLang="en-US" sz="1800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6102" y="1260"/>
              <a:ext cx="921" cy="1"/>
            </a:xfrm>
            <a:prstGeom prst="line">
              <a:avLst/>
            </a:prstGeom>
            <a:noFill/>
            <a:ln w="4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644" y="1409"/>
              <a:ext cx="3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1..1</a:t>
              </a:r>
              <a:endParaRPr lang="en-US" altLang="en-US" sz="180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205" y="1409"/>
              <a:ext cx="2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0..*</a:t>
              </a:r>
              <a:endParaRPr lang="en-US" altLang="en-US" sz="18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6644" y="1409"/>
              <a:ext cx="3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1..1</a:t>
              </a:r>
              <a:endParaRPr lang="en-US" altLang="en-US" sz="1800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876" y="867"/>
              <a:ext cx="559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place</a:t>
              </a:r>
              <a:endParaRPr lang="en-US" altLang="en-US" sz="1800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87" y="556"/>
              <a:ext cx="63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Product</a:t>
              </a:r>
              <a:endParaRPr lang="en-US" altLang="en-US" sz="1800"/>
            </a:p>
          </p:txBody>
        </p:sp>
        <p:grpSp>
          <p:nvGrpSpPr>
            <p:cNvPr id="35" name="Group 34"/>
            <p:cNvGrpSpPr/>
            <p:nvPr/>
          </p:nvGrpSpPr>
          <p:grpSpPr bwMode="auto">
            <a:xfrm>
              <a:off x="408" y="503"/>
              <a:ext cx="1578" cy="1780"/>
              <a:chOff x="408" y="503"/>
              <a:chExt cx="1578" cy="1502"/>
            </a:xfrm>
          </p:grpSpPr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408" y="503"/>
                <a:ext cx="1578" cy="1502"/>
              </a:xfrm>
              <a:prstGeom prst="rect">
                <a:avLst/>
              </a:prstGeom>
              <a:solidFill>
                <a:srgbClr val="FFFFCC"/>
              </a:solidFill>
              <a:ln w="4">
                <a:solidFill>
                  <a:srgbClr val="990033"/>
                </a:solidFill>
                <a:miter lim="800000"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ea typeface="Times New Roman" panose="02020603050405020304" charset="0"/>
                    <a:cs typeface="Times New Roman" panose="02020603050405020304" charset="0"/>
                  </a:rPr>
                  <a:t>Product</a:t>
                </a:r>
                <a:endParaRPr lang="en-US" altLang="en-US" sz="1800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408" y="805"/>
                <a:ext cx="1578" cy="1198"/>
              </a:xfrm>
              <a:prstGeom prst="rect">
                <a:avLst/>
              </a:prstGeom>
              <a:noFill/>
              <a:ln w="4">
                <a:solidFill>
                  <a:srgbClr val="990033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91" y="834"/>
              <a:ext cx="102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prodNo {PK}</a:t>
              </a:r>
              <a:endParaRPr lang="en-US" altLang="en-US" sz="18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91" y="1059"/>
              <a:ext cx="39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desc</a:t>
              </a:r>
              <a:endParaRPr lang="en-US" altLang="en-US" sz="1800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691" y="1284"/>
              <a:ext cx="33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cost</a:t>
              </a:r>
              <a:endParaRPr lang="en-US" altLang="en-US" sz="1800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91" y="1510"/>
              <a:ext cx="40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price</a:t>
              </a:r>
              <a:endParaRPr lang="en-US" altLang="en-US" sz="1800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91" y="1735"/>
              <a:ext cx="81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noInStock</a:t>
              </a:r>
              <a:endParaRPr lang="en-US" altLang="en-US" sz="1800"/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 flipH="1">
              <a:off x="2000" y="1260"/>
              <a:ext cx="758" cy="1"/>
            </a:xfrm>
            <a:prstGeom prst="line">
              <a:avLst/>
            </a:prstGeom>
            <a:noFill/>
            <a:ln w="4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005" y="1409"/>
              <a:ext cx="2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1..*</a:t>
              </a:r>
              <a:endParaRPr lang="en-US" altLang="en-US" sz="1800"/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>
              <a:off x="2758" y="1260"/>
              <a:ext cx="758" cy="1"/>
            </a:xfrm>
            <a:prstGeom prst="line">
              <a:avLst/>
            </a:prstGeom>
            <a:noFill/>
            <a:ln w="4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238" y="1409"/>
              <a:ext cx="2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1..*</a:t>
              </a:r>
              <a:endParaRPr lang="en-US" altLang="en-US" sz="1800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423" y="867"/>
              <a:ext cx="707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involves</a:t>
              </a:r>
              <a:endParaRPr lang="en-US" altLang="en-US" sz="180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238" y="1409"/>
              <a:ext cx="2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1..*</a:t>
              </a:r>
              <a:endParaRPr lang="en-US" altLang="en-US" sz="1800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005" y="1409"/>
              <a:ext cx="2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1..*</a:t>
              </a:r>
              <a:endParaRPr lang="en-US" altLang="en-US" sz="1800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096" y="2415"/>
              <a:ext cx="1272" cy="1050"/>
            </a:xfrm>
            <a:prstGeom prst="rect">
              <a:avLst/>
            </a:prstGeom>
            <a:solidFill>
              <a:srgbClr val="FFFFCC"/>
            </a:solidFill>
            <a:ln w="4">
              <a:solidFill>
                <a:srgbClr val="990033"/>
              </a:solidFill>
              <a:miter lim="800000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096" y="2717"/>
              <a:ext cx="1272" cy="748"/>
            </a:xfrm>
            <a:prstGeom prst="rect">
              <a:avLst/>
            </a:prstGeom>
            <a:noFill/>
            <a:ln w="4">
              <a:solidFill>
                <a:srgbClr val="99003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379" y="2746"/>
              <a:ext cx="64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quantity</a:t>
              </a:r>
              <a:endParaRPr lang="en-US" altLang="en-US" sz="1800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379" y="2971"/>
              <a:ext cx="7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totalPrice</a:t>
              </a:r>
              <a:endParaRPr lang="en-US" altLang="en-US" sz="1800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379" y="3196"/>
              <a:ext cx="48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status</a:t>
              </a:r>
              <a:endParaRPr lang="en-US" altLang="en-US" sz="1800"/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flipH="1">
              <a:off x="2752" y="1260"/>
              <a:ext cx="1" cy="1155"/>
            </a:xfrm>
            <a:prstGeom prst="line">
              <a:avLst/>
            </a:prstGeom>
            <a:noFill/>
            <a:ln w="0">
              <a:solidFill>
                <a:srgbClr val="990033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691" y="2005"/>
              <a:ext cx="100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noAllocated</a:t>
              </a:r>
              <a:endParaRPr lang="en-US" altLang="en-US" sz="180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Practice 2: Derive Relations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1113"/>
            <a:ext cx="73152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Practice 3: Derive Relations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612" y="1217627"/>
            <a:ext cx="7550776" cy="489873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Practice 4: Derive Relations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281907"/>
            <a:ext cx="82169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steps in logical DB design: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Step 2.2  Validate relations using normalization</a:t>
            </a:r>
            <a:endParaRPr lang="en-US" sz="2000" b="1" dirty="0">
              <a:solidFill>
                <a:srgbClr val="0070C0"/>
              </a:solidFill>
            </a:endParaRP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To validate the relations in the local logical data model using the technique of normalization (details will be discussed in Chapter Normalization). 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2000" b="1" dirty="0"/>
              <a:t>Step 2.3  Validate relations against user transactions</a:t>
            </a:r>
            <a:endParaRPr lang="en-US" sz="2000" b="1" dirty="0"/>
          </a:p>
          <a:p>
            <a:pPr lvl="1"/>
            <a:r>
              <a:rPr lang="en-US" sz="1800" dirty="0"/>
              <a:t>To ensure that the relations in the local logical data model support the transactions required by the view. </a:t>
            </a:r>
            <a:endParaRPr lang="en-US" sz="1800" dirty="0"/>
          </a:p>
          <a:p>
            <a:r>
              <a:rPr lang="en-US" sz="2000" b="1" dirty="0"/>
              <a:t>Step 2.4  Check integrity constraints</a:t>
            </a:r>
            <a:endParaRPr lang="en-US" sz="2000" b="1" dirty="0"/>
          </a:p>
          <a:p>
            <a:pPr lvl="1"/>
            <a:r>
              <a:rPr lang="en-US" sz="1800" dirty="0"/>
              <a:t>To check that integrity constraints are represented in logical data model (i.e. required data, entity and referential integrity, domains, and enterprise constraints).</a:t>
            </a:r>
            <a:endParaRPr lang="en-US" sz="1800" dirty="0"/>
          </a:p>
          <a:p>
            <a:r>
              <a:rPr lang="en-US" sz="2000" b="1" dirty="0"/>
              <a:t>Step 2.5  Review local logical data model with user</a:t>
            </a:r>
            <a:endParaRPr lang="en-US" sz="2000" b="1" dirty="0"/>
          </a:p>
          <a:p>
            <a:pPr lvl="1"/>
            <a:r>
              <a:rPr lang="en-US" sz="1800" dirty="0"/>
              <a:t>To ensure that the local logical data model and supporting documentation that describes the model is a true representation of the view.</a:t>
            </a:r>
            <a:endParaRPr lang="en-US" sz="1800" dirty="0"/>
          </a:p>
          <a:p>
            <a:endParaRPr lang="en-MY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steps in logical DB design: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2.6  Merge local logical data models into global model (optional step)</a:t>
            </a:r>
            <a:endParaRPr lang="en-US" b="1" dirty="0"/>
          </a:p>
          <a:p>
            <a:pPr lvl="1"/>
            <a:r>
              <a:rPr lang="en-US" dirty="0"/>
              <a:t>To merge the individual local logical data models into a single global logical data model of the enterprise that represents all user views of a database.</a:t>
            </a:r>
            <a:endParaRPr lang="en-US" dirty="0"/>
          </a:p>
          <a:p>
            <a:pPr lvl="2"/>
            <a:r>
              <a:rPr lang="en-US" dirty="0"/>
              <a:t>2.6.1	Merge logical data models into global logical data model</a:t>
            </a:r>
            <a:endParaRPr lang="en-US" dirty="0"/>
          </a:p>
          <a:p>
            <a:pPr lvl="2"/>
            <a:r>
              <a:rPr lang="en-US" dirty="0"/>
              <a:t>2.6.2	Validate global logical data model</a:t>
            </a:r>
            <a:endParaRPr lang="en-US" dirty="0"/>
          </a:p>
          <a:p>
            <a:pPr lvl="2"/>
            <a:r>
              <a:rPr lang="en-US" dirty="0"/>
              <a:t>2.6.3	Review global logical data model with users</a:t>
            </a:r>
            <a:endParaRPr lang="en-US" dirty="0"/>
          </a:p>
          <a:p>
            <a:r>
              <a:rPr lang="en-US" b="1" dirty="0"/>
              <a:t>Step 2.7  Check for future growth </a:t>
            </a:r>
            <a:endParaRPr lang="en-US" b="1" dirty="0"/>
          </a:p>
          <a:p>
            <a:pPr lvl="1"/>
            <a:r>
              <a:rPr lang="en-US" dirty="0"/>
              <a:t>To determine whether there are any significant changes likely in the foreseeable future and to assess whether the global logical data model can accommodate these changes.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conceptual data model: Staff View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6716" y="1277315"/>
            <a:ext cx="5550568" cy="4998072"/>
          </a:xfrm>
          <a:prstGeom prst="rect">
            <a:avLst/>
          </a:prstGeom>
        </p:spPr>
      </p:pic>
      <p:sp>
        <p:nvSpPr>
          <p:cNvPr id="8" name="Cloud Callout 6"/>
          <p:cNvSpPr>
            <a:spLocks noChangeArrowheads="1"/>
          </p:cNvSpPr>
          <p:nvPr/>
        </p:nvSpPr>
        <p:spPr bwMode="auto">
          <a:xfrm>
            <a:off x="6462873" y="1387385"/>
            <a:ext cx="2335343" cy="1634060"/>
          </a:xfrm>
          <a:prstGeom prst="cloudCallout">
            <a:avLst>
              <a:gd name="adj1" fmla="val -49000"/>
              <a:gd name="adj2" fmla="val 7160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we are using this data model as examples</a:t>
            </a:r>
            <a:endParaRPr lang="en-US" altLang="en-US" i="1" dirty="0"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</a:t>
            </a: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To create relations </a:t>
            </a:r>
            <a:r>
              <a:rPr lang="en-US" dirty="0"/>
              <a:t>for the local logical data model that represent the entities, relationships, and attributes identified in the conceptual data model (conceptual ERD – </a:t>
            </a:r>
            <a:r>
              <a:rPr lang="en-US" dirty="0" err="1"/>
              <a:t>cERD</a:t>
            </a:r>
            <a:r>
              <a:rPr lang="en-US" dirty="0"/>
              <a:t>).</a:t>
            </a:r>
            <a:endParaRPr lang="en-US" dirty="0"/>
          </a:p>
          <a:p>
            <a:pPr lvl="1"/>
            <a:r>
              <a:rPr lang="en-US" dirty="0"/>
              <a:t>Must consider following structure you may have in </a:t>
            </a:r>
            <a:r>
              <a:rPr lang="en-US" dirty="0" err="1"/>
              <a:t>cERD</a:t>
            </a:r>
            <a:r>
              <a:rPr lang="en-US" dirty="0"/>
              <a:t>:</a:t>
            </a:r>
            <a:endParaRPr lang="en-US" dirty="0"/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solidFill>
                  <a:srgbClr val="0070C0"/>
                </a:solidFill>
              </a:rPr>
              <a:t>Strong entity type</a:t>
            </a:r>
            <a:endParaRPr lang="en-US" dirty="0">
              <a:solidFill>
                <a:srgbClr val="0070C0"/>
              </a:solidFill>
            </a:endParaRPr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solidFill>
                  <a:srgbClr val="0070C0"/>
                </a:solidFill>
              </a:rPr>
              <a:t>Weak entity type</a:t>
            </a:r>
            <a:endParaRPr lang="en-US" dirty="0">
              <a:solidFill>
                <a:srgbClr val="0070C0"/>
              </a:solidFill>
            </a:endParaRPr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solidFill>
                  <a:srgbClr val="0070C0"/>
                </a:solidFill>
              </a:rPr>
              <a:t>One-to-many (1:*) binary relationship types</a:t>
            </a:r>
            <a:endParaRPr lang="en-US" dirty="0">
              <a:solidFill>
                <a:srgbClr val="0070C0"/>
              </a:solidFill>
            </a:endParaRPr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solidFill>
                  <a:srgbClr val="0070C0"/>
                </a:solidFill>
              </a:rPr>
              <a:t>One-to-one (1:1) binary relationship types</a:t>
            </a:r>
            <a:endParaRPr lang="en-US" dirty="0">
              <a:solidFill>
                <a:srgbClr val="0070C0"/>
              </a:solidFill>
            </a:endParaRPr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solidFill>
                  <a:srgbClr val="0070C0"/>
                </a:solidFill>
              </a:rPr>
              <a:t>Superclass/subclass relationship types</a:t>
            </a:r>
            <a:endParaRPr lang="en-US" dirty="0">
              <a:solidFill>
                <a:srgbClr val="0070C0"/>
              </a:solidFill>
            </a:endParaRPr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solidFill>
                  <a:srgbClr val="0070C0"/>
                </a:solidFill>
              </a:rPr>
              <a:t>Many-to-many (*:*) binary relationship types</a:t>
            </a:r>
            <a:endParaRPr lang="en-US" dirty="0">
              <a:solidFill>
                <a:srgbClr val="0070C0"/>
              </a:solidFill>
            </a:endParaRPr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solidFill>
                  <a:srgbClr val="0070C0"/>
                </a:solidFill>
              </a:rPr>
              <a:t>Recursive relationship types</a:t>
            </a:r>
            <a:endParaRPr lang="en-US" dirty="0">
              <a:solidFill>
                <a:srgbClr val="0070C0"/>
              </a:solidFill>
            </a:endParaRPr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solidFill>
                  <a:srgbClr val="0070C0"/>
                </a:solidFill>
              </a:rPr>
              <a:t>Complex relationship types</a:t>
            </a:r>
            <a:endParaRPr lang="en-US" dirty="0">
              <a:solidFill>
                <a:srgbClr val="0070C0"/>
              </a:solidFill>
            </a:endParaRPr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solidFill>
                  <a:srgbClr val="0070C0"/>
                </a:solidFill>
              </a:rPr>
              <a:t>Multi-valued attributes</a:t>
            </a:r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6238"/>
            <a:ext cx="4119813" cy="45307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Strong entity types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Create a relation for each strong entity that includes all simple attributes of that entity. </a:t>
            </a:r>
            <a:endParaRPr lang="en-US" dirty="0"/>
          </a:p>
          <a:p>
            <a:pPr lvl="1"/>
            <a:r>
              <a:rPr lang="en-US" dirty="0"/>
              <a:t>For composite attributes, include only constituent simple attributes.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8650" y="4224005"/>
            <a:ext cx="7886701" cy="2032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dirty="0"/>
              <a:t>Strong entity (from slide 4): </a:t>
            </a:r>
            <a:r>
              <a:rPr lang="en-GB" altLang="en-US" sz="2000" i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** entity with PK identified</a:t>
            </a:r>
            <a:endParaRPr lang="en-GB" altLang="en-US" sz="2000" i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CC"/>
                </a:solidFill>
              </a:rPr>
              <a:t>Staff, Client, </a:t>
            </a:r>
            <a:r>
              <a:rPr lang="en-GB" altLang="en-US" sz="2000" dirty="0" err="1">
                <a:solidFill>
                  <a:srgbClr val="0000CC"/>
                </a:solidFill>
              </a:rPr>
              <a:t>PropertyForRent</a:t>
            </a:r>
            <a:r>
              <a:rPr lang="en-GB" altLang="en-US" sz="2000" dirty="0">
                <a:solidFill>
                  <a:srgbClr val="0000CC"/>
                </a:solidFill>
              </a:rPr>
              <a:t>, Lease, Owner</a:t>
            </a:r>
            <a:endParaRPr lang="en-GB" altLang="en-US" sz="2000" dirty="0">
              <a:solidFill>
                <a:srgbClr val="0000CC"/>
              </a:solidFill>
            </a:endParaRPr>
          </a:p>
          <a:p>
            <a:pPr eaLnBrk="1" hangingPunct="1"/>
            <a:endParaRPr lang="en-GB" altLang="en-US" sz="2000" dirty="0">
              <a:solidFill>
                <a:srgbClr val="0066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entury Gothic" charset="0"/>
              <a:ea typeface="Times New Roman" panose="02020603050405020304" charset="0"/>
              <a:cs typeface="Times New Roman" panose="02020603050405020304" charset="0"/>
            </a:endParaRP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STAFF (</a:t>
            </a:r>
            <a:r>
              <a:rPr lang="en-US" altLang="en-US" sz="2400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staffNo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fName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lName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position, sex, DOB)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CLIENT (</a:t>
            </a:r>
            <a:r>
              <a:rPr lang="en-GB" altLang="en-US" sz="2400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clientNo</a:t>
            </a: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GB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fName</a:t>
            </a: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GB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lName</a:t>
            </a: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GB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telNo</a:t>
            </a: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)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1082" y="1368070"/>
            <a:ext cx="3534268" cy="25435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81082" y="1368070"/>
            <a:ext cx="1155023" cy="118262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/>
          <p:cNvSpPr/>
          <p:nvPr/>
        </p:nvSpPr>
        <p:spPr>
          <a:xfrm>
            <a:off x="7360327" y="2886931"/>
            <a:ext cx="1155023" cy="102466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5707562" y="3879100"/>
            <a:ext cx="1871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200" dirty="0"/>
              <a:t>Portion of ERD from slide 4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Weak entity types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Create a relation that includes all simple attributes of that entity.</a:t>
            </a:r>
            <a:endParaRPr lang="en-US" dirty="0"/>
          </a:p>
          <a:p>
            <a:pPr lvl="1"/>
            <a:r>
              <a:rPr lang="en-US" dirty="0"/>
              <a:t>Primary key is partially or fully derived from each owner entity</a:t>
            </a:r>
            <a:endParaRPr lang="en-US" dirty="0"/>
          </a:p>
          <a:p>
            <a:pPr lvl="2"/>
            <a:r>
              <a:rPr lang="en-US" dirty="0"/>
              <a:t>Usually can be made after all relationship with owner entities have been mapped.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0550" y="3654424"/>
            <a:ext cx="7924800" cy="1938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ea typeface="Times New Roman" panose="02020603050405020304" charset="0"/>
                <a:cs typeface="Times New Roman" panose="02020603050405020304" charset="0"/>
              </a:rPr>
              <a:t>Example of weak entity:</a:t>
            </a:r>
            <a:endParaRPr lang="en-US" altLang="en-US" sz="2400" dirty="0">
              <a:ea typeface="Times New Roman" panose="02020603050405020304" charset="0"/>
              <a:cs typeface="Times New Roman" panose="0202060305040502030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ea typeface="Times New Roman" panose="02020603050405020304" charset="0"/>
                <a:cs typeface="Times New Roman" panose="02020603050405020304" charset="0"/>
              </a:rPr>
              <a:t>Preference</a:t>
            </a:r>
            <a:endParaRPr lang="en-US" altLang="en-US" sz="2400" dirty="0">
              <a:solidFill>
                <a:srgbClr val="0000CC"/>
              </a:solidFill>
              <a:ea typeface="Times New Roman" panose="02020603050405020304" charset="0"/>
              <a:cs typeface="Times New Roman" panose="02020603050405020304" charset="0"/>
            </a:endParaRPr>
          </a:p>
          <a:p>
            <a:pPr lvl="2" eaLnBrk="1" hangingPunct="1"/>
            <a:endParaRPr lang="en-US" altLang="en-US" sz="2400" dirty="0">
              <a:ea typeface="Times New Roman" panose="02020603050405020304" charset="0"/>
              <a:cs typeface="Times New Roman" panose="02020603050405020304" charset="0"/>
            </a:endParaRP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PREFERENCE (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prefType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maxRent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)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lvl="3" eaLnBrk="1" hangingPunct="1"/>
            <a:r>
              <a:rPr lang="en-US" altLang="en-US" sz="2400" i="1" dirty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Primary Key : None (at present)</a:t>
            </a:r>
            <a:endParaRPr lang="en-US" altLang="en-US" sz="2400" i="1" dirty="0"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One-to-many (1:*) binary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Identify parent &amp; child entity by using cardinality.</a:t>
            </a:r>
            <a:endParaRPr lang="en-US" dirty="0"/>
          </a:p>
          <a:p>
            <a:pPr lvl="2"/>
            <a:r>
              <a:rPr lang="en-US" dirty="0"/>
              <a:t>Entity on ‘</a:t>
            </a:r>
            <a:r>
              <a:rPr lang="en-US" b="1" dirty="0">
                <a:solidFill>
                  <a:srgbClr val="0070C0"/>
                </a:solidFill>
              </a:rPr>
              <a:t>one</a:t>
            </a:r>
            <a:r>
              <a:rPr lang="en-US" dirty="0"/>
              <a:t>’ side is designated as </a:t>
            </a:r>
            <a:r>
              <a:rPr lang="en-US" b="1" dirty="0">
                <a:solidFill>
                  <a:srgbClr val="0070C0"/>
                </a:solidFill>
              </a:rPr>
              <a:t>parent</a:t>
            </a:r>
            <a:r>
              <a:rPr lang="en-US" dirty="0"/>
              <a:t> entity.</a:t>
            </a:r>
            <a:endParaRPr lang="en-US" dirty="0"/>
          </a:p>
          <a:p>
            <a:pPr lvl="2"/>
            <a:r>
              <a:rPr lang="en-US" dirty="0"/>
              <a:t>Entity on ‘</a:t>
            </a:r>
            <a:r>
              <a:rPr lang="en-US" b="1" dirty="0">
                <a:solidFill>
                  <a:srgbClr val="0070C0"/>
                </a:solidFill>
              </a:rPr>
              <a:t>many</a:t>
            </a:r>
            <a:r>
              <a:rPr lang="en-US" dirty="0"/>
              <a:t>’ side is the </a:t>
            </a:r>
            <a:r>
              <a:rPr lang="en-US" b="1" dirty="0">
                <a:solidFill>
                  <a:srgbClr val="0070C0"/>
                </a:solidFill>
              </a:rPr>
              <a:t>child</a:t>
            </a:r>
            <a:r>
              <a:rPr lang="en-US" dirty="0"/>
              <a:t> entity.</a:t>
            </a:r>
            <a:endParaRPr lang="en-US" dirty="0"/>
          </a:p>
          <a:p>
            <a:pPr lvl="1"/>
            <a:r>
              <a:rPr lang="en-US" dirty="0"/>
              <a:t>Copy the primary key attribute of parent entity into relation representing child entity, to act as a foreign key.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71500" y="3881437"/>
            <a:ext cx="8001000" cy="1630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Relationship Registers between Staff and Client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>
                <a:solidFill>
                  <a:srgbClr val="C00000"/>
                </a:solidFill>
              </a:rPr>
              <a:t>Parent 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 Staff</a:t>
            </a:r>
            <a:r>
              <a:rPr lang="en-US" altLang="en-US" sz="2000" dirty="0">
                <a:sym typeface="Wingdings" panose="05000000000000000000" pitchFamily="2" charset="2"/>
              </a:rPr>
              <a:t>		</a:t>
            </a:r>
            <a:r>
              <a:rPr lang="en-US" altLang="en-US" sz="2000" dirty="0">
                <a:solidFill>
                  <a:srgbClr val="0000CC"/>
                </a:solidFill>
                <a:sym typeface="Wingdings" panose="05000000000000000000" pitchFamily="2" charset="2"/>
              </a:rPr>
              <a:t>Child  Client</a:t>
            </a:r>
            <a:endParaRPr lang="en-US" altLang="en-US" sz="2000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 eaLnBrk="1" hangingPunct="1"/>
            <a:endParaRPr lang="en-US" altLang="en-US" sz="2000" dirty="0">
              <a:solidFill>
                <a:srgbClr val="0066FF"/>
              </a:solidFill>
              <a:latin typeface="Times New Roman" panose="02020603050405020304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	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(</a:t>
            </a:r>
            <a:r>
              <a:rPr lang="en-US" altLang="en-US" sz="20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staffNo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fName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lName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position, sex, DOB)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CLIENT (</a:t>
            </a:r>
            <a:r>
              <a:rPr lang="en-US" altLang="en-US" sz="2000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clientNo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fName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lName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telNo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staffNo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400" dirty="0"/>
              <a:t>Derive Relations for Local Logical Data Model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One-to-one (1:1) binary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More complex as cardinality cannot be used to identify parent and child entities in a relationship.</a:t>
            </a:r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0070C0"/>
                </a:solidFill>
              </a:rPr>
              <a:t>participation</a:t>
            </a:r>
            <a:r>
              <a:rPr lang="en-US" dirty="0"/>
              <a:t> to decide whether to combine entities to produce one relation or to create two relations and post copy of primary key from one relation to another.</a:t>
            </a:r>
            <a:endParaRPr lang="en-US" dirty="0"/>
          </a:p>
          <a:p>
            <a:pPr lvl="1"/>
            <a:r>
              <a:rPr lang="en-US" dirty="0"/>
              <a:t>Consider the following participation constraint:</a:t>
            </a:r>
            <a:endParaRPr lang="en-US" dirty="0"/>
          </a:p>
          <a:p>
            <a:pPr marL="1257300" lvl="2" indent="-342900">
              <a:buFont typeface="+mj-lt"/>
              <a:buAutoNum type="alphaLcPeriod"/>
            </a:pPr>
            <a:r>
              <a:rPr lang="en-US" dirty="0"/>
              <a:t>Mandatory participation on both sides;</a:t>
            </a:r>
            <a:endParaRPr lang="en-US" dirty="0"/>
          </a:p>
          <a:p>
            <a:pPr marL="1257300" lvl="2" indent="-342900">
              <a:buFont typeface="+mj-lt"/>
              <a:buAutoNum type="alphaLcPeriod"/>
            </a:pPr>
            <a:r>
              <a:rPr lang="en-US" dirty="0"/>
              <a:t>Mandatory participation on one side, optional on the another;</a:t>
            </a:r>
            <a:endParaRPr lang="en-US" dirty="0"/>
          </a:p>
          <a:p>
            <a:pPr marL="1257300" lvl="2" indent="-342900">
              <a:buFont typeface="+mj-lt"/>
              <a:buAutoNum type="alphaLcPeriod"/>
            </a:pPr>
            <a:r>
              <a:rPr lang="en-US" dirty="0"/>
              <a:t>Optional participation on both sides;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E3A3-F38E-40B2-B9CB-FADBA9C8A086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Logical DB Design Part I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14363</Words>
  <Application>WPS Presentation</Application>
  <PresentationFormat>On-screen Show (4:3)</PresentationFormat>
  <Paragraphs>670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SimSun</vt:lpstr>
      <vt:lpstr>Wingdings</vt:lpstr>
      <vt:lpstr>Calibri</vt:lpstr>
      <vt:lpstr>Calibri Light</vt:lpstr>
      <vt:lpstr>Times New Roman</vt:lpstr>
      <vt:lpstr>Century Gothic</vt:lpstr>
      <vt:lpstr>Microsoft YaHei</vt:lpstr>
      <vt:lpstr>Arial Unicode MS</vt:lpstr>
      <vt:lpstr>MS PGothic</vt:lpstr>
      <vt:lpstr>Office Theme</vt:lpstr>
      <vt:lpstr>Logical Database Design (Part 1)</vt:lpstr>
      <vt:lpstr>Learning Objective</vt:lpstr>
      <vt:lpstr>Logical Database Design Phase:</vt:lpstr>
      <vt:lpstr>Local conceptual data model: Staff View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Derive Relations for Local Logical Data Model</vt:lpstr>
      <vt:lpstr>Summary Derive Relation</vt:lpstr>
      <vt:lpstr>Local conceptual data model: Staff View</vt:lpstr>
      <vt:lpstr>Relations for the Staff View of DreamHome</vt:lpstr>
      <vt:lpstr>Practice 1: Derive Relations</vt:lpstr>
      <vt:lpstr>Practice 2: Derive Relations</vt:lpstr>
      <vt:lpstr>Practice 3: Derive Relations</vt:lpstr>
      <vt:lpstr>Practice 4: Derive Relations</vt:lpstr>
      <vt:lpstr>The rest of steps in logical DB design:</vt:lpstr>
      <vt:lpstr>The rest of steps in logical DB design: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acidfed</dc:creator>
  <cp:lastModifiedBy>Eyda</cp:lastModifiedBy>
  <cp:revision>122</cp:revision>
  <dcterms:created xsi:type="dcterms:W3CDTF">2019-01-07T08:53:00Z</dcterms:created>
  <dcterms:modified xsi:type="dcterms:W3CDTF">2020-09-30T05:39:33Z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