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8"/>
  </p:notesMasterIdLst>
  <p:sldIdLst>
    <p:sldId id="331" r:id="rId2"/>
    <p:sldId id="260" r:id="rId3"/>
    <p:sldId id="383" r:id="rId4"/>
    <p:sldId id="377" r:id="rId5"/>
    <p:sldId id="378" r:id="rId6"/>
    <p:sldId id="379" r:id="rId7"/>
    <p:sldId id="380" r:id="rId8"/>
    <p:sldId id="381" r:id="rId9"/>
    <p:sldId id="469" r:id="rId10"/>
    <p:sldId id="465" r:id="rId11"/>
    <p:sldId id="462" r:id="rId12"/>
    <p:sldId id="463" r:id="rId13"/>
    <p:sldId id="464" r:id="rId14"/>
    <p:sldId id="385" r:id="rId15"/>
    <p:sldId id="386" r:id="rId16"/>
    <p:sldId id="387" r:id="rId17"/>
    <p:sldId id="333" r:id="rId18"/>
    <p:sldId id="336" r:id="rId19"/>
    <p:sldId id="337" r:id="rId20"/>
    <p:sldId id="338" r:id="rId21"/>
    <p:sldId id="339" r:id="rId22"/>
    <p:sldId id="340" r:id="rId23"/>
    <p:sldId id="334" r:id="rId24"/>
    <p:sldId id="321" r:id="rId25"/>
    <p:sldId id="324" r:id="rId26"/>
    <p:sldId id="325" r:id="rId27"/>
    <p:sldId id="471" r:id="rId28"/>
    <p:sldId id="323" r:id="rId29"/>
    <p:sldId id="353" r:id="rId30"/>
    <p:sldId id="348" r:id="rId31"/>
    <p:sldId id="470" r:id="rId32"/>
    <p:sldId id="382" r:id="rId33"/>
    <p:sldId id="354" r:id="rId34"/>
    <p:sldId id="342" r:id="rId35"/>
    <p:sldId id="343" r:id="rId36"/>
    <p:sldId id="344" r:id="rId37"/>
    <p:sldId id="345" r:id="rId38"/>
    <p:sldId id="346" r:id="rId39"/>
    <p:sldId id="349" r:id="rId40"/>
    <p:sldId id="350" r:id="rId41"/>
    <p:sldId id="417" r:id="rId42"/>
    <p:sldId id="418" r:id="rId43"/>
    <p:sldId id="419" r:id="rId44"/>
    <p:sldId id="420" r:id="rId45"/>
    <p:sldId id="421" r:id="rId46"/>
    <p:sldId id="422" r:id="rId47"/>
    <p:sldId id="423" r:id="rId48"/>
    <p:sldId id="424" r:id="rId49"/>
    <p:sldId id="472" r:id="rId50"/>
    <p:sldId id="425" r:id="rId51"/>
    <p:sldId id="351" r:id="rId52"/>
    <p:sldId id="388" r:id="rId53"/>
    <p:sldId id="473" r:id="rId54"/>
    <p:sldId id="389" r:id="rId55"/>
    <p:sldId id="307" r:id="rId56"/>
    <p:sldId id="308" r:id="rId57"/>
    <p:sldId id="309" r:id="rId58"/>
    <p:sldId id="310" r:id="rId59"/>
    <p:sldId id="311" r:id="rId60"/>
    <p:sldId id="312" r:id="rId61"/>
    <p:sldId id="391" r:id="rId62"/>
    <p:sldId id="356" r:id="rId63"/>
    <p:sldId id="363" r:id="rId64"/>
    <p:sldId id="364" r:id="rId65"/>
    <p:sldId id="365" r:id="rId66"/>
    <p:sldId id="476" r:id="rId67"/>
    <p:sldId id="366" r:id="rId68"/>
    <p:sldId id="328" r:id="rId69"/>
    <p:sldId id="517" r:id="rId70"/>
    <p:sldId id="362" r:id="rId71"/>
    <p:sldId id="330" r:id="rId72"/>
    <p:sldId id="474" r:id="rId73"/>
    <p:sldId id="332" r:id="rId74"/>
    <p:sldId id="475" r:id="rId75"/>
    <p:sldId id="477" r:id="rId76"/>
    <p:sldId id="458" r:id="rId77"/>
    <p:sldId id="485" r:id="rId78"/>
    <p:sldId id="518" r:id="rId79"/>
    <p:sldId id="459" r:id="rId80"/>
    <p:sldId id="460" r:id="rId81"/>
    <p:sldId id="486" r:id="rId82"/>
    <p:sldId id="487" r:id="rId83"/>
    <p:sldId id="461" r:id="rId84"/>
    <p:sldId id="488" r:id="rId85"/>
    <p:sldId id="489" r:id="rId86"/>
    <p:sldId id="368" r:id="rId87"/>
    <p:sldId id="494" r:id="rId88"/>
    <p:sldId id="495" r:id="rId89"/>
    <p:sldId id="457" r:id="rId90"/>
    <p:sldId id="392" r:id="rId91"/>
    <p:sldId id="498" r:id="rId92"/>
    <p:sldId id="497" r:id="rId93"/>
    <p:sldId id="370" r:id="rId94"/>
    <p:sldId id="341" r:id="rId95"/>
    <p:sldId id="371" r:id="rId96"/>
    <p:sldId id="273" r:id="rId97"/>
    <p:sldId id="274" r:id="rId98"/>
    <p:sldId id="275" r:id="rId99"/>
    <p:sldId id="276" r:id="rId100"/>
    <p:sldId id="277" r:id="rId101"/>
    <p:sldId id="278" r:id="rId102"/>
    <p:sldId id="279" r:id="rId103"/>
    <p:sldId id="280" r:id="rId104"/>
    <p:sldId id="281" r:id="rId105"/>
    <p:sldId id="282" r:id="rId106"/>
    <p:sldId id="283" r:id="rId107"/>
    <p:sldId id="513" r:id="rId108"/>
    <p:sldId id="512" r:id="rId109"/>
    <p:sldId id="514" r:id="rId110"/>
    <p:sldId id="360" r:id="rId111"/>
    <p:sldId id="454" r:id="rId112"/>
    <p:sldId id="455" r:id="rId113"/>
    <p:sldId id="456" r:id="rId114"/>
    <p:sldId id="510" r:id="rId115"/>
    <p:sldId id="397" r:id="rId116"/>
    <p:sldId id="509" r:id="rId117"/>
    <p:sldId id="519" r:id="rId118"/>
    <p:sldId id="520" r:id="rId119"/>
    <p:sldId id="399" r:id="rId120"/>
    <p:sldId id="507" r:id="rId121"/>
    <p:sldId id="511" r:id="rId122"/>
    <p:sldId id="400" r:id="rId123"/>
    <p:sldId id="401" r:id="rId124"/>
    <p:sldId id="402" r:id="rId125"/>
    <p:sldId id="406" r:id="rId126"/>
    <p:sldId id="407" r:id="rId127"/>
    <p:sldId id="408" r:id="rId128"/>
    <p:sldId id="409" r:id="rId129"/>
    <p:sldId id="413" r:id="rId130"/>
    <p:sldId id="440" r:id="rId131"/>
    <p:sldId id="521" r:id="rId132"/>
    <p:sldId id="441" r:id="rId133"/>
    <p:sldId id="442" r:id="rId134"/>
    <p:sldId id="443" r:id="rId135"/>
    <p:sldId id="444" r:id="rId136"/>
    <p:sldId id="522" r:id="rId137"/>
    <p:sldId id="515" r:id="rId138"/>
    <p:sldId id="516" r:id="rId139"/>
    <p:sldId id="445" r:id="rId140"/>
    <p:sldId id="446" r:id="rId141"/>
    <p:sldId id="447" r:id="rId142"/>
    <p:sldId id="448" r:id="rId143"/>
    <p:sldId id="523" r:id="rId144"/>
    <p:sldId id="405" r:id="rId145"/>
    <p:sldId id="426" r:id="rId146"/>
    <p:sldId id="427" r:id="rId147"/>
    <p:sldId id="428" r:id="rId148"/>
    <p:sldId id="429" r:id="rId149"/>
    <p:sldId id="430" r:id="rId150"/>
    <p:sldId id="436" r:id="rId151"/>
    <p:sldId id="468" r:id="rId152"/>
    <p:sldId id="524" r:id="rId153"/>
    <p:sldId id="403" r:id="rId154"/>
    <p:sldId id="466" r:id="rId155"/>
    <p:sldId id="437" r:id="rId156"/>
    <p:sldId id="438" r:id="rId157"/>
    <p:sldId id="467" r:id="rId158"/>
    <p:sldId id="404" r:id="rId159"/>
    <p:sldId id="432" r:id="rId160"/>
    <p:sldId id="433" r:id="rId161"/>
    <p:sldId id="434" r:id="rId162"/>
    <p:sldId id="525" r:id="rId163"/>
    <p:sldId id="526" r:id="rId164"/>
    <p:sldId id="527" r:id="rId165"/>
    <p:sldId id="528" r:id="rId166"/>
    <p:sldId id="529" r:id="rId1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rt #1" id="{3B8117BF-7957-6440-A240-C9C8644E1A77}">
          <p14:sldIdLst>
            <p14:sldId id="331"/>
            <p14:sldId id="260"/>
            <p14:sldId id="383"/>
            <p14:sldId id="377"/>
            <p14:sldId id="378"/>
            <p14:sldId id="379"/>
            <p14:sldId id="380"/>
            <p14:sldId id="381"/>
            <p14:sldId id="469"/>
            <p14:sldId id="465"/>
            <p14:sldId id="462"/>
            <p14:sldId id="463"/>
            <p14:sldId id="464"/>
            <p14:sldId id="385"/>
            <p14:sldId id="386"/>
            <p14:sldId id="387"/>
            <p14:sldId id="333"/>
            <p14:sldId id="336"/>
            <p14:sldId id="337"/>
            <p14:sldId id="338"/>
            <p14:sldId id="339"/>
            <p14:sldId id="340"/>
            <p14:sldId id="334"/>
            <p14:sldId id="321"/>
            <p14:sldId id="324"/>
            <p14:sldId id="325"/>
            <p14:sldId id="471"/>
            <p14:sldId id="323"/>
            <p14:sldId id="353"/>
            <p14:sldId id="348"/>
            <p14:sldId id="470"/>
            <p14:sldId id="382"/>
            <p14:sldId id="354"/>
            <p14:sldId id="342"/>
            <p14:sldId id="343"/>
            <p14:sldId id="344"/>
            <p14:sldId id="345"/>
            <p14:sldId id="346"/>
          </p14:sldIdLst>
        </p14:section>
        <p14:section name="part #2" id="{E81BFFCB-846D-844F-A358-E7CAA874AB9B}">
          <p14:sldIdLst>
            <p14:sldId id="349"/>
            <p14:sldId id="350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72"/>
            <p14:sldId id="425"/>
            <p14:sldId id="351"/>
            <p14:sldId id="388"/>
            <p14:sldId id="473"/>
            <p14:sldId id="389"/>
            <p14:sldId id="307"/>
            <p14:sldId id="308"/>
            <p14:sldId id="309"/>
            <p14:sldId id="310"/>
            <p14:sldId id="311"/>
            <p14:sldId id="312"/>
            <p14:sldId id="391"/>
            <p14:sldId id="356"/>
            <p14:sldId id="363"/>
            <p14:sldId id="364"/>
            <p14:sldId id="365"/>
            <p14:sldId id="476"/>
            <p14:sldId id="366"/>
            <p14:sldId id="328"/>
            <p14:sldId id="517"/>
            <p14:sldId id="362"/>
            <p14:sldId id="330"/>
            <p14:sldId id="474"/>
            <p14:sldId id="332"/>
            <p14:sldId id="475"/>
            <p14:sldId id="477"/>
            <p14:sldId id="458"/>
            <p14:sldId id="485"/>
            <p14:sldId id="518"/>
            <p14:sldId id="459"/>
            <p14:sldId id="460"/>
            <p14:sldId id="486"/>
            <p14:sldId id="487"/>
            <p14:sldId id="461"/>
            <p14:sldId id="488"/>
            <p14:sldId id="489"/>
            <p14:sldId id="368"/>
            <p14:sldId id="494"/>
            <p14:sldId id="495"/>
            <p14:sldId id="457"/>
            <p14:sldId id="392"/>
            <p14:sldId id="498"/>
            <p14:sldId id="497"/>
            <p14:sldId id="370"/>
            <p14:sldId id="341"/>
            <p14:sldId id="371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513"/>
            <p14:sldId id="512"/>
            <p14:sldId id="514"/>
          </p14:sldIdLst>
        </p14:section>
        <p14:section name="part #3" id="{77AF5F14-977A-A146-BDF9-700DAFE5C681}">
          <p14:sldIdLst>
            <p14:sldId id="360"/>
            <p14:sldId id="454"/>
            <p14:sldId id="455"/>
            <p14:sldId id="456"/>
            <p14:sldId id="510"/>
            <p14:sldId id="397"/>
            <p14:sldId id="509"/>
            <p14:sldId id="519"/>
            <p14:sldId id="520"/>
            <p14:sldId id="399"/>
            <p14:sldId id="507"/>
            <p14:sldId id="511"/>
            <p14:sldId id="400"/>
            <p14:sldId id="401"/>
            <p14:sldId id="402"/>
            <p14:sldId id="406"/>
            <p14:sldId id="407"/>
            <p14:sldId id="408"/>
            <p14:sldId id="409"/>
            <p14:sldId id="413"/>
            <p14:sldId id="440"/>
            <p14:sldId id="521"/>
            <p14:sldId id="441"/>
            <p14:sldId id="442"/>
            <p14:sldId id="443"/>
            <p14:sldId id="444"/>
            <p14:sldId id="522"/>
            <p14:sldId id="515"/>
            <p14:sldId id="516"/>
          </p14:sldIdLst>
        </p14:section>
        <p14:section name="part #4" id="{A0DBEE6D-BD93-D345-97F9-C205526C6236}">
          <p14:sldIdLst>
            <p14:sldId id="445"/>
            <p14:sldId id="446"/>
            <p14:sldId id="447"/>
            <p14:sldId id="448"/>
            <p14:sldId id="523"/>
            <p14:sldId id="405"/>
            <p14:sldId id="426"/>
            <p14:sldId id="427"/>
            <p14:sldId id="428"/>
            <p14:sldId id="429"/>
            <p14:sldId id="430"/>
            <p14:sldId id="436"/>
            <p14:sldId id="468"/>
            <p14:sldId id="524"/>
            <p14:sldId id="403"/>
            <p14:sldId id="466"/>
            <p14:sldId id="437"/>
            <p14:sldId id="438"/>
            <p14:sldId id="467"/>
            <p14:sldId id="404"/>
            <p14:sldId id="432"/>
            <p14:sldId id="433"/>
            <p14:sldId id="434"/>
            <p14:sldId id="525"/>
            <p14:sldId id="526"/>
            <p14:sldId id="527"/>
            <p14:sldId id="528"/>
            <p14:sldId id="5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74"/>
    <p:restoredTop sz="93792"/>
  </p:normalViewPr>
  <p:slideViewPr>
    <p:cSldViewPr>
      <p:cViewPr varScale="1">
        <p:scale>
          <a:sx n="91" d="100"/>
          <a:sy n="91" d="100"/>
        </p:scale>
        <p:origin x="20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viewProps" Target="view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theme" Target="theme/theme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farizali@outlook.com" userId="2ff2b29acfbf9cc8" providerId="LiveId" clId="{96D49AD1-310A-4446-8A3E-90886A770335}"/>
    <pc:docChg chg="undo custSel addSld delSld modSld modSection">
      <pc:chgData name="cfarizali@outlook.com" userId="2ff2b29acfbf9cc8" providerId="LiveId" clId="{96D49AD1-310A-4446-8A3E-90886A770335}" dt="2018-10-11T01:54:41.441" v="937"/>
      <pc:docMkLst>
        <pc:docMk/>
      </pc:docMkLst>
      <pc:sldChg chg="delSp">
        <pc:chgData name="cfarizali@outlook.com" userId="2ff2b29acfbf9cc8" providerId="LiveId" clId="{96D49AD1-310A-4446-8A3E-90886A770335}" dt="2018-10-09T02:17:23.644" v="354"/>
        <pc:sldMkLst>
          <pc:docMk/>
          <pc:sldMk cId="3966881111" sldId="360"/>
        </pc:sldMkLst>
        <pc:spChg chg="del">
          <ac:chgData name="cfarizali@outlook.com" userId="2ff2b29acfbf9cc8" providerId="LiveId" clId="{96D49AD1-310A-4446-8A3E-90886A770335}" dt="2018-10-09T02:17:23.644" v="354"/>
          <ac:spMkLst>
            <pc:docMk/>
            <pc:sldMk cId="3966881111" sldId="360"/>
            <ac:spMk id="4" creationId="{34BE41C7-7A99-6F41-A5BA-5B064170EB8C}"/>
          </ac:spMkLst>
        </pc:spChg>
      </pc:sldChg>
      <pc:sldChg chg="modSp">
        <pc:chgData name="cfarizali@outlook.com" userId="2ff2b29acfbf9cc8" providerId="LiveId" clId="{96D49AD1-310A-4446-8A3E-90886A770335}" dt="2018-10-08T13:34:43.052" v="13" actId="12"/>
        <pc:sldMkLst>
          <pc:docMk/>
          <pc:sldMk cId="2570135831" sldId="400"/>
        </pc:sldMkLst>
        <pc:spChg chg="mod">
          <ac:chgData name="cfarizali@outlook.com" userId="2ff2b29acfbf9cc8" providerId="LiveId" clId="{96D49AD1-310A-4446-8A3E-90886A770335}" dt="2018-10-08T13:34:43.052" v="13" actId="12"/>
          <ac:spMkLst>
            <pc:docMk/>
            <pc:sldMk cId="2570135831" sldId="400"/>
            <ac:spMk id="63491" creationId="{00000000-0000-0000-0000-000000000000}"/>
          </ac:spMkLst>
        </pc:spChg>
      </pc:sldChg>
      <pc:sldChg chg="modSp">
        <pc:chgData name="cfarizali@outlook.com" userId="2ff2b29acfbf9cc8" providerId="LiveId" clId="{96D49AD1-310A-4446-8A3E-90886A770335}" dt="2018-10-08T13:35:29.956" v="21" actId="1037"/>
        <pc:sldMkLst>
          <pc:docMk/>
          <pc:sldMk cId="258884313" sldId="401"/>
        </pc:sldMkLst>
        <pc:spChg chg="mod">
          <ac:chgData name="cfarizali@outlook.com" userId="2ff2b29acfbf9cc8" providerId="LiveId" clId="{96D49AD1-310A-4446-8A3E-90886A770335}" dt="2018-10-08T13:35:29.956" v="21" actId="1037"/>
          <ac:spMkLst>
            <pc:docMk/>
            <pc:sldMk cId="258884313" sldId="401"/>
            <ac:spMk id="64515" creationId="{00000000-0000-0000-0000-000000000000}"/>
          </ac:spMkLst>
        </pc:spChg>
      </pc:sldChg>
      <pc:sldChg chg="addSp delSp modSp add">
        <pc:chgData name="cfarizali@outlook.com" userId="2ff2b29acfbf9cc8" providerId="LiveId" clId="{96D49AD1-310A-4446-8A3E-90886A770335}" dt="2018-10-11T01:54:41.441" v="937"/>
        <pc:sldMkLst>
          <pc:docMk/>
          <pc:sldMk cId="3112047677" sldId="403"/>
        </pc:sldMkLst>
        <pc:spChg chg="add del mod">
          <ac:chgData name="cfarizali@outlook.com" userId="2ff2b29acfbf9cc8" providerId="LiveId" clId="{96D49AD1-310A-4446-8A3E-90886A770335}" dt="2018-10-11T01:54:41.441" v="937"/>
          <ac:spMkLst>
            <pc:docMk/>
            <pc:sldMk cId="3112047677" sldId="403"/>
            <ac:spMk id="4" creationId="{A0E92892-D64E-0947-AF35-5112406089FB}"/>
          </ac:spMkLst>
        </pc:spChg>
      </pc:sldChg>
      <pc:sldChg chg="add">
        <pc:chgData name="cfarizali@outlook.com" userId="2ff2b29acfbf9cc8" providerId="LiveId" clId="{96D49AD1-310A-4446-8A3E-90886A770335}" dt="2018-10-08T16:38:44.536" v="292"/>
        <pc:sldMkLst>
          <pc:docMk/>
          <pc:sldMk cId="3575839005" sldId="405"/>
        </pc:sldMkLst>
      </pc:sldChg>
      <pc:sldChg chg="modSp">
        <pc:chgData name="cfarizali@outlook.com" userId="2ff2b29acfbf9cc8" providerId="LiveId" clId="{96D49AD1-310A-4446-8A3E-90886A770335}" dt="2018-10-08T13:37:00.086" v="28" actId="20577"/>
        <pc:sldMkLst>
          <pc:docMk/>
          <pc:sldMk cId="2753323205" sldId="406"/>
        </pc:sldMkLst>
        <pc:spChg chg="mod">
          <ac:chgData name="cfarizali@outlook.com" userId="2ff2b29acfbf9cc8" providerId="LiveId" clId="{96D49AD1-310A-4446-8A3E-90886A770335}" dt="2018-10-08T13:37:00.086" v="28" actId="20577"/>
          <ac:spMkLst>
            <pc:docMk/>
            <pc:sldMk cId="2753323205" sldId="406"/>
            <ac:spMk id="65539" creationId="{00000000-0000-0000-0000-000000000000}"/>
          </ac:spMkLst>
        </pc:spChg>
      </pc:sldChg>
      <pc:sldChg chg="addSp delSp modSp">
        <pc:chgData name="cfarizali@outlook.com" userId="2ff2b29acfbf9cc8" providerId="LiveId" clId="{96D49AD1-310A-4446-8A3E-90886A770335}" dt="2018-10-08T13:38:55.611" v="33"/>
        <pc:sldMkLst>
          <pc:docMk/>
          <pc:sldMk cId="218559446" sldId="408"/>
        </pc:sldMkLst>
        <pc:spChg chg="add del mod">
          <ac:chgData name="cfarizali@outlook.com" userId="2ff2b29acfbf9cc8" providerId="LiveId" clId="{96D49AD1-310A-4446-8A3E-90886A770335}" dt="2018-10-08T13:38:55.611" v="33"/>
          <ac:spMkLst>
            <pc:docMk/>
            <pc:sldMk cId="218559446" sldId="408"/>
            <ac:spMk id="2" creationId="{700D0FF3-DAF0-024A-A9A9-AFF1551F5EE4}"/>
          </ac:spMkLst>
        </pc:spChg>
        <pc:spChg chg="mod">
          <ac:chgData name="cfarizali@outlook.com" userId="2ff2b29acfbf9cc8" providerId="LiveId" clId="{96D49AD1-310A-4446-8A3E-90886A770335}" dt="2018-10-08T13:38:45.063" v="30" actId="207"/>
          <ac:spMkLst>
            <pc:docMk/>
            <pc:sldMk cId="218559446" sldId="408"/>
            <ac:spMk id="67586" creationId="{00000000-0000-0000-0000-000000000000}"/>
          </ac:spMkLst>
        </pc:spChg>
        <pc:spChg chg="mod">
          <ac:chgData name="cfarizali@outlook.com" userId="2ff2b29acfbf9cc8" providerId="LiveId" clId="{96D49AD1-310A-4446-8A3E-90886A770335}" dt="2018-10-08T13:38:51.214" v="31" actId="207"/>
          <ac:spMkLst>
            <pc:docMk/>
            <pc:sldMk cId="218559446" sldId="408"/>
            <ac:spMk id="67587" creationId="{00000000-0000-0000-0000-000000000000}"/>
          </ac:spMkLst>
        </pc:spChg>
      </pc:sldChg>
      <pc:sldChg chg="modSp">
        <pc:chgData name="cfarizali@outlook.com" userId="2ff2b29acfbf9cc8" providerId="LiveId" clId="{96D49AD1-310A-4446-8A3E-90886A770335}" dt="2018-10-08T13:40:05.894" v="37" actId="13926"/>
        <pc:sldMkLst>
          <pc:docMk/>
          <pc:sldMk cId="2082423590" sldId="409"/>
        </pc:sldMkLst>
        <pc:spChg chg="mod">
          <ac:chgData name="cfarizali@outlook.com" userId="2ff2b29acfbf9cc8" providerId="LiveId" clId="{96D49AD1-310A-4446-8A3E-90886A770335}" dt="2018-10-08T13:40:05.894" v="37" actId="13926"/>
          <ac:spMkLst>
            <pc:docMk/>
            <pc:sldMk cId="2082423590" sldId="409"/>
            <ac:spMk id="68611" creationId="{00000000-0000-0000-0000-000000000000}"/>
          </ac:spMkLst>
        </pc:spChg>
      </pc:sldChg>
      <pc:sldChg chg="add">
        <pc:chgData name="cfarizali@outlook.com" userId="2ff2b29acfbf9cc8" providerId="LiveId" clId="{96D49AD1-310A-4446-8A3E-90886A770335}" dt="2018-10-08T16:38:44.536" v="292"/>
        <pc:sldMkLst>
          <pc:docMk/>
          <pc:sldMk cId="4264578224" sldId="426"/>
        </pc:sldMkLst>
      </pc:sldChg>
      <pc:sldChg chg="add">
        <pc:chgData name="cfarizali@outlook.com" userId="2ff2b29acfbf9cc8" providerId="LiveId" clId="{96D49AD1-310A-4446-8A3E-90886A770335}" dt="2018-10-08T16:38:44.536" v="292"/>
        <pc:sldMkLst>
          <pc:docMk/>
          <pc:sldMk cId="462350862" sldId="427"/>
        </pc:sldMkLst>
      </pc:sldChg>
      <pc:sldChg chg="add">
        <pc:chgData name="cfarizali@outlook.com" userId="2ff2b29acfbf9cc8" providerId="LiveId" clId="{96D49AD1-310A-4446-8A3E-90886A770335}" dt="2018-10-08T16:38:44.536" v="292"/>
        <pc:sldMkLst>
          <pc:docMk/>
          <pc:sldMk cId="1430246907" sldId="428"/>
        </pc:sldMkLst>
      </pc:sldChg>
      <pc:sldChg chg="add">
        <pc:chgData name="cfarizali@outlook.com" userId="2ff2b29acfbf9cc8" providerId="LiveId" clId="{96D49AD1-310A-4446-8A3E-90886A770335}" dt="2018-10-08T16:38:44.536" v="292"/>
        <pc:sldMkLst>
          <pc:docMk/>
          <pc:sldMk cId="1240864500" sldId="429"/>
        </pc:sldMkLst>
      </pc:sldChg>
      <pc:sldChg chg="add">
        <pc:chgData name="cfarizali@outlook.com" userId="2ff2b29acfbf9cc8" providerId="LiveId" clId="{96D49AD1-310A-4446-8A3E-90886A770335}" dt="2018-10-08T16:38:44.536" v="292"/>
        <pc:sldMkLst>
          <pc:docMk/>
          <pc:sldMk cId="1238732637" sldId="430"/>
        </pc:sldMkLst>
      </pc:sldChg>
      <pc:sldChg chg="addSp modSp">
        <pc:chgData name="cfarizali@outlook.com" userId="2ff2b29acfbf9cc8" providerId="LiveId" clId="{96D49AD1-310A-4446-8A3E-90886A770335}" dt="2018-10-08T16:55:15.949" v="342" actId="167"/>
        <pc:sldMkLst>
          <pc:docMk/>
          <pc:sldMk cId="1250362325" sldId="432"/>
        </pc:sldMkLst>
        <pc:spChg chg="add mod">
          <ac:chgData name="cfarizali@outlook.com" userId="2ff2b29acfbf9cc8" providerId="LiveId" clId="{96D49AD1-310A-4446-8A3E-90886A770335}" dt="2018-10-08T16:54:36.782" v="337" actId="167"/>
          <ac:spMkLst>
            <pc:docMk/>
            <pc:sldMk cId="1250362325" sldId="432"/>
            <ac:spMk id="2" creationId="{E67FA9FF-E8CE-7443-80EB-99A90B84B474}"/>
          </ac:spMkLst>
        </pc:spChg>
        <pc:spChg chg="add mod">
          <ac:chgData name="cfarizali@outlook.com" userId="2ff2b29acfbf9cc8" providerId="LiveId" clId="{96D49AD1-310A-4446-8A3E-90886A770335}" dt="2018-10-08T16:55:15.949" v="342" actId="167"/>
          <ac:spMkLst>
            <pc:docMk/>
            <pc:sldMk cId="1250362325" sldId="432"/>
            <ac:spMk id="3" creationId="{B48DADEB-E432-7E47-BF86-85D6B7B4AC9D}"/>
          </ac:spMkLst>
        </pc:spChg>
        <pc:spChg chg="mod">
          <ac:chgData name="cfarizali@outlook.com" userId="2ff2b29acfbf9cc8" providerId="LiveId" clId="{96D49AD1-310A-4446-8A3E-90886A770335}" dt="2018-10-08T14:03:30.605" v="229" actId="1076"/>
          <ac:spMkLst>
            <pc:docMk/>
            <pc:sldMk cId="1250362325" sldId="432"/>
            <ac:spMk id="30722" creationId="{00000000-0000-0000-0000-000000000000}"/>
          </ac:spMkLst>
        </pc:spChg>
        <pc:spChg chg="mod">
          <ac:chgData name="cfarizali@outlook.com" userId="2ff2b29acfbf9cc8" providerId="LiveId" clId="{96D49AD1-310A-4446-8A3E-90886A770335}" dt="2018-10-08T16:54:47.760" v="338" actId="14100"/>
          <ac:spMkLst>
            <pc:docMk/>
            <pc:sldMk cId="1250362325" sldId="432"/>
            <ac:spMk id="30723" creationId="{00000000-0000-0000-0000-000000000000}"/>
          </ac:spMkLst>
        </pc:spChg>
      </pc:sldChg>
      <pc:sldChg chg="modSp">
        <pc:chgData name="cfarizali@outlook.com" userId="2ff2b29acfbf9cc8" providerId="LiveId" clId="{96D49AD1-310A-4446-8A3E-90886A770335}" dt="2018-10-11T00:05:21.740" v="936" actId="20577"/>
        <pc:sldMkLst>
          <pc:docMk/>
          <pc:sldMk cId="1452516833" sldId="434"/>
        </pc:sldMkLst>
        <pc:spChg chg="mod">
          <ac:chgData name="cfarizali@outlook.com" userId="2ff2b29acfbf9cc8" providerId="LiveId" clId="{96D49AD1-310A-4446-8A3E-90886A770335}" dt="2018-10-11T00:05:21.740" v="936" actId="20577"/>
          <ac:spMkLst>
            <pc:docMk/>
            <pc:sldMk cId="1452516833" sldId="434"/>
            <ac:spMk id="32770" creationId="{00000000-0000-0000-0000-000000000000}"/>
          </ac:spMkLst>
        </pc:spChg>
        <pc:spChg chg="mod">
          <ac:chgData name="cfarizali@outlook.com" userId="2ff2b29acfbf9cc8" providerId="LiveId" clId="{96D49AD1-310A-4446-8A3E-90886A770335}" dt="2018-10-08T16:56:17.861" v="346" actId="13926"/>
          <ac:spMkLst>
            <pc:docMk/>
            <pc:sldMk cId="1452516833" sldId="434"/>
            <ac:spMk id="32771" creationId="{00000000-0000-0000-0000-000000000000}"/>
          </ac:spMkLst>
        </pc:spChg>
      </pc:sldChg>
      <pc:sldChg chg="modSp add">
        <pc:chgData name="cfarizali@outlook.com" userId="2ff2b29acfbf9cc8" providerId="LiveId" clId="{96D49AD1-310A-4446-8A3E-90886A770335}" dt="2018-10-08T16:46:31.141" v="295" actId="20577"/>
        <pc:sldMkLst>
          <pc:docMk/>
          <pc:sldMk cId="2177994305" sldId="437"/>
        </pc:sldMkLst>
        <pc:spChg chg="mod">
          <ac:chgData name="cfarizali@outlook.com" userId="2ff2b29acfbf9cc8" providerId="LiveId" clId="{96D49AD1-310A-4446-8A3E-90886A770335}" dt="2018-10-08T16:46:31.141" v="295" actId="20577"/>
          <ac:spMkLst>
            <pc:docMk/>
            <pc:sldMk cId="2177994305" sldId="437"/>
            <ac:spMk id="27651" creationId="{00000000-0000-0000-0000-000000000000}"/>
          </ac:spMkLst>
        </pc:spChg>
      </pc:sldChg>
      <pc:sldChg chg="addSp modSp add modAnim">
        <pc:chgData name="cfarizali@outlook.com" userId="2ff2b29acfbf9cc8" providerId="LiveId" clId="{96D49AD1-310A-4446-8A3E-90886A770335}" dt="2018-10-10T18:16:31.995" v="388" actId="113"/>
        <pc:sldMkLst>
          <pc:docMk/>
          <pc:sldMk cId="242768430" sldId="438"/>
        </pc:sldMkLst>
        <pc:spChg chg="add mod">
          <ac:chgData name="cfarizali@outlook.com" userId="2ff2b29acfbf9cc8" providerId="LiveId" clId="{96D49AD1-310A-4446-8A3E-90886A770335}" dt="2018-10-10T18:15:27.029" v="379" actId="14100"/>
          <ac:spMkLst>
            <pc:docMk/>
            <pc:sldMk cId="242768430" sldId="438"/>
            <ac:spMk id="2" creationId="{3023DC89-9EBD-824F-8B4F-79F96A58B3BD}"/>
          </ac:spMkLst>
        </pc:spChg>
        <pc:spChg chg="add mod">
          <ac:chgData name="cfarizali@outlook.com" userId="2ff2b29acfbf9cc8" providerId="LiveId" clId="{96D49AD1-310A-4446-8A3E-90886A770335}" dt="2018-10-10T18:15:43.914" v="383" actId="20577"/>
          <ac:spMkLst>
            <pc:docMk/>
            <pc:sldMk cId="242768430" sldId="438"/>
            <ac:spMk id="6" creationId="{34E2BF3C-F2D5-9D44-98E3-E7FA1C00A251}"/>
          </ac:spMkLst>
        </pc:spChg>
        <pc:spChg chg="mod">
          <ac:chgData name="cfarizali@outlook.com" userId="2ff2b29acfbf9cc8" providerId="LiveId" clId="{96D49AD1-310A-4446-8A3E-90886A770335}" dt="2018-10-08T16:48:47.794" v="300" actId="1076"/>
          <ac:spMkLst>
            <pc:docMk/>
            <pc:sldMk cId="242768430" sldId="438"/>
            <ac:spMk id="28674" creationId="{00000000-0000-0000-0000-000000000000}"/>
          </ac:spMkLst>
        </pc:spChg>
        <pc:spChg chg="mod">
          <ac:chgData name="cfarizali@outlook.com" userId="2ff2b29acfbf9cc8" providerId="LiveId" clId="{96D49AD1-310A-4446-8A3E-90886A770335}" dt="2018-10-10T18:16:31.995" v="388" actId="113"/>
          <ac:spMkLst>
            <pc:docMk/>
            <pc:sldMk cId="242768430" sldId="438"/>
            <ac:spMk id="28675" creationId="{00000000-0000-0000-0000-000000000000}"/>
          </ac:spMkLst>
        </pc:spChg>
      </pc:sldChg>
      <pc:sldChg chg="modSp">
        <pc:chgData name="cfarizali@outlook.com" userId="2ff2b29acfbf9cc8" providerId="LiveId" clId="{96D49AD1-310A-4446-8A3E-90886A770335}" dt="2018-10-08T13:44:55.590" v="39" actId="13926"/>
        <pc:sldMkLst>
          <pc:docMk/>
          <pc:sldMk cId="1643768678" sldId="443"/>
        </pc:sldMkLst>
        <pc:spChg chg="mod">
          <ac:chgData name="cfarizali@outlook.com" userId="2ff2b29acfbf9cc8" providerId="LiveId" clId="{96D49AD1-310A-4446-8A3E-90886A770335}" dt="2018-10-08T13:44:55.590" v="39" actId="13926"/>
          <ac:spMkLst>
            <pc:docMk/>
            <pc:sldMk cId="1643768678" sldId="443"/>
            <ac:spMk id="17411" creationId="{00000000-0000-0000-0000-000000000000}"/>
          </ac:spMkLst>
        </pc:spChg>
      </pc:sldChg>
      <pc:sldChg chg="modSp">
        <pc:chgData name="cfarizali@outlook.com" userId="2ff2b29acfbf9cc8" providerId="LiveId" clId="{96D49AD1-310A-4446-8A3E-90886A770335}" dt="2018-10-08T13:22:24.266" v="1" actId="207"/>
        <pc:sldMkLst>
          <pc:docMk/>
          <pc:sldMk cId="977096512" sldId="456"/>
        </pc:sldMkLst>
        <pc:spChg chg="mod">
          <ac:chgData name="cfarizali@outlook.com" userId="2ff2b29acfbf9cc8" providerId="LiveId" clId="{96D49AD1-310A-4446-8A3E-90886A770335}" dt="2018-10-08T13:22:24.266" v="1" actId="207"/>
          <ac:spMkLst>
            <pc:docMk/>
            <pc:sldMk cId="977096512" sldId="456"/>
            <ac:spMk id="54275" creationId="{00000000-0000-0000-0000-000000000000}"/>
          </ac:spMkLst>
        </pc:spChg>
      </pc:sldChg>
      <pc:sldChg chg="add">
        <pc:chgData name="cfarizali@outlook.com" userId="2ff2b29acfbf9cc8" providerId="LiveId" clId="{96D49AD1-310A-4446-8A3E-90886A770335}" dt="2018-10-08T16:37:15.127" v="285"/>
        <pc:sldMkLst>
          <pc:docMk/>
          <pc:sldMk cId="645733676" sldId="466"/>
        </pc:sldMkLst>
      </pc:sldChg>
      <pc:sldChg chg="modSp add">
        <pc:chgData name="cfarizali@outlook.com" userId="2ff2b29acfbf9cc8" providerId="LiveId" clId="{96D49AD1-310A-4446-8A3E-90886A770335}" dt="2018-10-08T16:53:27.183" v="331" actId="404"/>
        <pc:sldMkLst>
          <pc:docMk/>
          <pc:sldMk cId="529116793" sldId="467"/>
        </pc:sldMkLst>
        <pc:spChg chg="mod">
          <ac:chgData name="cfarizali@outlook.com" userId="2ff2b29acfbf9cc8" providerId="LiveId" clId="{96D49AD1-310A-4446-8A3E-90886A770335}" dt="2018-10-08T16:53:27.183" v="331" actId="404"/>
          <ac:spMkLst>
            <pc:docMk/>
            <pc:sldMk cId="529116793" sldId="467"/>
            <ac:spMk id="26627" creationId="{00000000-0000-0000-0000-000000000000}"/>
          </ac:spMkLst>
        </pc:spChg>
        <pc:spChg chg="mod">
          <ac:chgData name="cfarizali@outlook.com" userId="2ff2b29acfbf9cc8" providerId="LiveId" clId="{96D49AD1-310A-4446-8A3E-90886A770335}" dt="2018-10-08T16:53:08.736" v="322" actId="255"/>
          <ac:spMkLst>
            <pc:docMk/>
            <pc:sldMk cId="529116793" sldId="467"/>
            <ac:spMk id="26628" creationId="{00000000-0000-0000-0000-000000000000}"/>
          </ac:spMkLst>
        </pc:spChg>
      </pc:sldChg>
      <pc:sldChg chg="modSp">
        <pc:chgData name="cfarizali@outlook.com" userId="2ff2b29acfbf9cc8" providerId="LiveId" clId="{96D49AD1-310A-4446-8A3E-90886A770335}" dt="2018-10-08T13:48:51.582" v="60" actId="20577"/>
        <pc:sldMkLst>
          <pc:docMk/>
          <pc:sldMk cId="3197512078" sldId="515"/>
        </pc:sldMkLst>
        <pc:spChg chg="mod">
          <ac:chgData name="cfarizali@outlook.com" userId="2ff2b29acfbf9cc8" providerId="LiveId" clId="{96D49AD1-310A-4446-8A3E-90886A770335}" dt="2018-10-08T13:48:51.582" v="60" actId="20577"/>
          <ac:spMkLst>
            <pc:docMk/>
            <pc:sldMk cId="3197512078" sldId="515"/>
            <ac:spMk id="3" creationId="{44E77722-E391-BC42-BEA6-A8BEBA71EE5D}"/>
          </ac:spMkLst>
        </pc:spChg>
      </pc:sldChg>
      <pc:sldChg chg="modSp">
        <pc:chgData name="cfarizali@outlook.com" userId="2ff2b29acfbf9cc8" providerId="LiveId" clId="{96D49AD1-310A-4446-8A3E-90886A770335}" dt="2018-10-08T13:32:34.896" v="2" actId="207"/>
        <pc:sldMkLst>
          <pc:docMk/>
          <pc:sldMk cId="984460493" sldId="519"/>
        </pc:sldMkLst>
        <pc:spChg chg="mod">
          <ac:chgData name="cfarizali@outlook.com" userId="2ff2b29acfbf9cc8" providerId="LiveId" clId="{96D49AD1-310A-4446-8A3E-90886A770335}" dt="2018-10-08T13:32:34.896" v="2" actId="207"/>
          <ac:spMkLst>
            <pc:docMk/>
            <pc:sldMk cId="984460493" sldId="519"/>
            <ac:spMk id="58371" creationId="{13EB4C08-951A-5544-AE14-0D2F2CC50C85}"/>
          </ac:spMkLst>
        </pc:spChg>
      </pc:sldChg>
      <pc:sldChg chg="modSp">
        <pc:chgData name="cfarizali@outlook.com" userId="2ff2b29acfbf9cc8" providerId="LiveId" clId="{96D49AD1-310A-4446-8A3E-90886A770335}" dt="2018-10-08T13:33:11.161" v="11" actId="207"/>
        <pc:sldMkLst>
          <pc:docMk/>
          <pc:sldMk cId="3974130299" sldId="520"/>
        </pc:sldMkLst>
        <pc:spChg chg="mod">
          <ac:chgData name="cfarizali@outlook.com" userId="2ff2b29acfbf9cc8" providerId="LiveId" clId="{96D49AD1-310A-4446-8A3E-90886A770335}" dt="2018-10-08T13:33:11.161" v="11" actId="207"/>
          <ac:spMkLst>
            <pc:docMk/>
            <pc:sldMk cId="3974130299" sldId="520"/>
            <ac:spMk id="59395" creationId="{D382E05F-283F-7A48-9484-ED9B2D02A124}"/>
          </ac:spMkLst>
        </pc:spChg>
      </pc:sldChg>
      <pc:sldChg chg="addSp modSp add">
        <pc:chgData name="cfarizali@outlook.com" userId="2ff2b29acfbf9cc8" providerId="LiveId" clId="{96D49AD1-310A-4446-8A3E-90886A770335}" dt="2018-10-09T01:37:45.774" v="353" actId="20577"/>
        <pc:sldMkLst>
          <pc:docMk/>
          <pc:sldMk cId="2903360021" sldId="524"/>
        </pc:sldMkLst>
        <pc:spChg chg="add mod">
          <ac:chgData name="cfarizali@outlook.com" userId="2ff2b29acfbf9cc8" providerId="LiveId" clId="{96D49AD1-310A-4446-8A3E-90886A770335}" dt="2018-10-08T14:01:17.903" v="219"/>
          <ac:spMkLst>
            <pc:docMk/>
            <pc:sldMk cId="2903360021" sldId="524"/>
            <ac:spMk id="2" creationId="{69FEDE50-517F-A247-9B25-200BD3A245FF}"/>
          </ac:spMkLst>
        </pc:spChg>
        <pc:spChg chg="mod">
          <ac:chgData name="cfarizali@outlook.com" userId="2ff2b29acfbf9cc8" providerId="LiveId" clId="{96D49AD1-310A-4446-8A3E-90886A770335}" dt="2018-10-08T13:56:00.675" v="70"/>
          <ac:spMkLst>
            <pc:docMk/>
            <pc:sldMk cId="2903360021" sldId="524"/>
            <ac:spMk id="72706" creationId="{00000000-0000-0000-0000-000000000000}"/>
          </ac:spMkLst>
        </pc:spChg>
        <pc:spChg chg="mod">
          <ac:chgData name="cfarizali@outlook.com" userId="2ff2b29acfbf9cc8" providerId="LiveId" clId="{96D49AD1-310A-4446-8A3E-90886A770335}" dt="2018-10-08T13:58:30.148" v="201" actId="1036"/>
          <ac:spMkLst>
            <pc:docMk/>
            <pc:sldMk cId="2903360021" sldId="524"/>
            <ac:spMk id="72707" creationId="{00000000-0000-0000-0000-000000000000}"/>
          </ac:spMkLst>
        </pc:spChg>
        <pc:spChg chg="mod">
          <ac:chgData name="cfarizali@outlook.com" userId="2ff2b29acfbf9cc8" providerId="LiveId" clId="{96D49AD1-310A-4446-8A3E-90886A770335}" dt="2018-10-09T01:37:45.774" v="353" actId="20577"/>
          <ac:spMkLst>
            <pc:docMk/>
            <pc:sldMk cId="2903360021" sldId="524"/>
            <ac:spMk id="72708" creationId="{00000000-0000-0000-0000-000000000000}"/>
          </ac:spMkLst>
        </pc:spChg>
      </pc:sldChg>
      <pc:sldChg chg="addSp delSp modSp add">
        <pc:chgData name="cfarizali@outlook.com" userId="2ff2b29acfbf9cc8" providerId="LiveId" clId="{96D49AD1-310A-4446-8A3E-90886A770335}" dt="2018-10-10T18:21:00.664" v="399" actId="207"/>
        <pc:sldMkLst>
          <pc:docMk/>
          <pc:sldMk cId="929157237" sldId="525"/>
        </pc:sldMkLst>
        <pc:spChg chg="del">
          <ac:chgData name="cfarizali@outlook.com" userId="2ff2b29acfbf9cc8" providerId="LiveId" clId="{96D49AD1-310A-4446-8A3E-90886A770335}" dt="2018-10-10T18:20:47.571" v="390"/>
          <ac:spMkLst>
            <pc:docMk/>
            <pc:sldMk cId="929157237" sldId="525"/>
            <ac:spMk id="2" creationId="{32A1A236-5526-B442-AE9F-24B43D103478}"/>
          </ac:spMkLst>
        </pc:spChg>
        <pc:spChg chg="del">
          <ac:chgData name="cfarizali@outlook.com" userId="2ff2b29acfbf9cc8" providerId="LiveId" clId="{96D49AD1-310A-4446-8A3E-90886A770335}" dt="2018-10-10T18:20:47.571" v="390"/>
          <ac:spMkLst>
            <pc:docMk/>
            <pc:sldMk cId="929157237" sldId="525"/>
            <ac:spMk id="3" creationId="{CAFE7786-AC9B-194D-8AF3-81F8DAF4A893}"/>
          </ac:spMkLst>
        </pc:spChg>
        <pc:spChg chg="add mod">
          <ac:chgData name="cfarizali@outlook.com" userId="2ff2b29acfbf9cc8" providerId="LiveId" clId="{96D49AD1-310A-4446-8A3E-90886A770335}" dt="2018-10-10T18:21:00.664" v="399" actId="207"/>
          <ac:spMkLst>
            <pc:docMk/>
            <pc:sldMk cId="929157237" sldId="525"/>
            <ac:spMk id="4" creationId="{22DD019D-B0DE-074B-9065-FBEBA394EAF8}"/>
          </ac:spMkLst>
        </pc:spChg>
        <pc:spChg chg="add mod">
          <ac:chgData name="cfarizali@outlook.com" userId="2ff2b29acfbf9cc8" providerId="LiveId" clId="{96D49AD1-310A-4446-8A3E-90886A770335}" dt="2018-10-10T18:20:47.571" v="390"/>
          <ac:spMkLst>
            <pc:docMk/>
            <pc:sldMk cId="929157237" sldId="525"/>
            <ac:spMk id="5" creationId="{46A63491-C927-0745-ABB9-1562AC128B85}"/>
          </ac:spMkLst>
        </pc:spChg>
      </pc:sldChg>
      <pc:sldChg chg="modSp add">
        <pc:chgData name="cfarizali@outlook.com" userId="2ff2b29acfbf9cc8" providerId="LiveId" clId="{96D49AD1-310A-4446-8A3E-90886A770335}" dt="2018-10-10T18:23:01.265" v="426" actId="20577"/>
        <pc:sldMkLst>
          <pc:docMk/>
          <pc:sldMk cId="1116813855" sldId="526"/>
        </pc:sldMkLst>
        <pc:spChg chg="mod">
          <ac:chgData name="cfarizali@outlook.com" userId="2ff2b29acfbf9cc8" providerId="LiveId" clId="{96D49AD1-310A-4446-8A3E-90886A770335}" dt="2018-10-10T18:23:01.265" v="426" actId="20577"/>
          <ac:spMkLst>
            <pc:docMk/>
            <pc:sldMk cId="1116813855" sldId="526"/>
            <ac:spMk id="4098" creationId="{00000000-0000-0000-0000-000000000000}"/>
          </ac:spMkLst>
        </pc:spChg>
        <pc:spChg chg="mod">
          <ac:chgData name="cfarizali@outlook.com" userId="2ff2b29acfbf9cc8" providerId="LiveId" clId="{96D49AD1-310A-4446-8A3E-90886A770335}" dt="2018-10-10T18:21:35.587" v="415" actId="20577"/>
          <ac:spMkLst>
            <pc:docMk/>
            <pc:sldMk cId="1116813855" sldId="526"/>
            <ac:spMk id="4099" creationId="{00000000-0000-0000-0000-000000000000}"/>
          </ac:spMkLst>
        </pc:spChg>
      </pc:sldChg>
      <pc:sldChg chg="add del">
        <pc:chgData name="cfarizali@outlook.com" userId="2ff2b29acfbf9cc8" providerId="LiveId" clId="{96D49AD1-310A-4446-8A3E-90886A770335}" dt="2018-10-10T18:23:10.891" v="427" actId="2696"/>
        <pc:sldMkLst>
          <pc:docMk/>
          <pc:sldMk cId="1184390272" sldId="527"/>
        </pc:sldMkLst>
      </pc:sldChg>
      <pc:sldChg chg="modSp add">
        <pc:chgData name="cfarizali@outlook.com" userId="2ff2b29acfbf9cc8" providerId="LiveId" clId="{96D49AD1-310A-4446-8A3E-90886A770335}" dt="2018-10-10T18:25:49.804" v="579" actId="2711"/>
        <pc:sldMkLst>
          <pc:docMk/>
          <pc:sldMk cId="3116534186" sldId="527"/>
        </pc:sldMkLst>
        <pc:spChg chg="mod">
          <ac:chgData name="cfarizali@outlook.com" userId="2ff2b29acfbf9cc8" providerId="LiveId" clId="{96D49AD1-310A-4446-8A3E-90886A770335}" dt="2018-10-10T18:25:49.804" v="579" actId="2711"/>
          <ac:spMkLst>
            <pc:docMk/>
            <pc:sldMk cId="3116534186" sldId="527"/>
            <ac:spMk id="4099" creationId="{00000000-0000-0000-0000-000000000000}"/>
          </ac:spMkLst>
        </pc:spChg>
      </pc:sldChg>
      <pc:sldChg chg="modSp add">
        <pc:chgData name="cfarizali@outlook.com" userId="2ff2b29acfbf9cc8" providerId="LiveId" clId="{96D49AD1-310A-4446-8A3E-90886A770335}" dt="2018-10-10T18:34:39.015" v="731" actId="5793"/>
        <pc:sldMkLst>
          <pc:docMk/>
          <pc:sldMk cId="2038277039" sldId="528"/>
        </pc:sldMkLst>
        <pc:spChg chg="mod">
          <ac:chgData name="cfarizali@outlook.com" userId="2ff2b29acfbf9cc8" providerId="LiveId" clId="{96D49AD1-310A-4446-8A3E-90886A770335}" dt="2018-10-10T18:34:39.015" v="731" actId="5793"/>
          <ac:spMkLst>
            <pc:docMk/>
            <pc:sldMk cId="2038277039" sldId="528"/>
            <ac:spMk id="4099" creationId="{00000000-0000-0000-0000-000000000000}"/>
          </ac:spMkLst>
        </pc:spChg>
      </pc:sldChg>
      <pc:sldChg chg="modSp add">
        <pc:chgData name="cfarizali@outlook.com" userId="2ff2b29acfbf9cc8" providerId="LiveId" clId="{96D49AD1-310A-4446-8A3E-90886A770335}" dt="2018-10-10T18:43:55.608" v="935" actId="20577"/>
        <pc:sldMkLst>
          <pc:docMk/>
          <pc:sldMk cId="111235908" sldId="529"/>
        </pc:sldMkLst>
        <pc:spChg chg="mod">
          <ac:chgData name="cfarizali@outlook.com" userId="2ff2b29acfbf9cc8" providerId="LiveId" clId="{96D49AD1-310A-4446-8A3E-90886A770335}" dt="2018-10-10T18:42:48.795" v="918" actId="1076"/>
          <ac:spMkLst>
            <pc:docMk/>
            <pc:sldMk cId="111235908" sldId="529"/>
            <ac:spMk id="4098" creationId="{00000000-0000-0000-0000-000000000000}"/>
          </ac:spMkLst>
        </pc:spChg>
        <pc:spChg chg="mod">
          <ac:chgData name="cfarizali@outlook.com" userId="2ff2b29acfbf9cc8" providerId="LiveId" clId="{96D49AD1-310A-4446-8A3E-90886A770335}" dt="2018-10-10T18:43:55.608" v="935" actId="20577"/>
          <ac:spMkLst>
            <pc:docMk/>
            <pc:sldMk cId="111235908" sldId="529"/>
            <ac:spMk id="4099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6E100-7041-489E-A7AC-D2FC4286B67C}" type="datetimeFigureOut">
              <a:rPr lang="en-US" smtClean="0"/>
              <a:t>10/8/18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0DB9B-C7FB-4431-BD50-47892823B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9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4399FD-8A6A-481A-BADF-4758249408A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29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9511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85CD5E-6D8C-4304-A712-1D404E846B3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90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4800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480E2E-6FF6-4502-9366-1DF59C7D78D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See pr2-08.cpp</a:t>
            </a:r>
          </a:p>
        </p:txBody>
      </p:sp>
    </p:spTree>
    <p:extLst>
      <p:ext uri="{BB962C8B-B14F-4D97-AF65-F5344CB8AC3E}">
        <p14:creationId xmlns:p14="http://schemas.microsoft.com/office/powerpoint/2010/main" val="500366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73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54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27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31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55F330-028B-4E66-8EC8-9937E53171FD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See pr2-02.cpp and pr 2-03.cpp</a:t>
            </a:r>
          </a:p>
        </p:txBody>
      </p:sp>
    </p:spTree>
    <p:extLst>
      <p:ext uri="{BB962C8B-B14F-4D97-AF65-F5344CB8AC3E}">
        <p14:creationId xmlns:p14="http://schemas.microsoft.com/office/powerpoint/2010/main" val="2551838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55F330-028B-4E66-8EC8-9937E53171FD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See pr2-02.cpp and pr 2-03.cpp</a:t>
            </a:r>
          </a:p>
        </p:txBody>
      </p:sp>
    </p:spTree>
    <p:extLst>
      <p:ext uri="{BB962C8B-B14F-4D97-AF65-F5344CB8AC3E}">
        <p14:creationId xmlns:p14="http://schemas.microsoft.com/office/powerpoint/2010/main" val="1987276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72FDBB-13D4-413C-96E5-B7BE9EE5E02F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See pr2-04.cpp, pr2-05.cpp, and pr2-06.cpp</a:t>
            </a:r>
          </a:p>
        </p:txBody>
      </p:sp>
    </p:spTree>
    <p:extLst>
      <p:ext uri="{BB962C8B-B14F-4D97-AF65-F5344CB8AC3E}">
        <p14:creationId xmlns:p14="http://schemas.microsoft.com/office/powerpoint/2010/main" val="2786777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5E5A27-24C0-4DB6-8921-E78AB1443CE4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3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F0BAB4-4DF4-483B-BB71-9C4995297FD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8467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C49A5E-E623-47F3-99E3-968988F4B49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911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See pr2-09.cpp and pr2-10.cpp</a:t>
            </a:r>
          </a:p>
        </p:txBody>
      </p:sp>
    </p:spTree>
    <p:extLst>
      <p:ext uri="{BB962C8B-B14F-4D97-AF65-F5344CB8AC3E}">
        <p14:creationId xmlns:p14="http://schemas.microsoft.com/office/powerpoint/2010/main" val="3406790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20D7E4-AA11-482F-B3A1-99856A1A009C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See pr2-15.cpp</a:t>
            </a:r>
          </a:p>
        </p:txBody>
      </p:sp>
    </p:spTree>
    <p:extLst>
      <p:ext uri="{BB962C8B-B14F-4D97-AF65-F5344CB8AC3E}">
        <p14:creationId xmlns:p14="http://schemas.microsoft.com/office/powerpoint/2010/main" val="2636574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556EC1-1D37-4C97-8BA1-D3F50D7BCDD9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4197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225662-D019-4ED3-9754-95B2AF43C3F6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24920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0B97B2-2C92-4791-9116-0AE8B616F50F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See pr2-16.cpp</a:t>
            </a:r>
          </a:p>
        </p:txBody>
      </p:sp>
    </p:spTree>
    <p:extLst>
      <p:ext uri="{BB962C8B-B14F-4D97-AF65-F5344CB8AC3E}">
        <p14:creationId xmlns:p14="http://schemas.microsoft.com/office/powerpoint/2010/main" val="3751125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FD7FA3-472F-4CDA-8416-2361C90EC047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See pr2-11.cpp, pr2-12.cpp, and pr2-13.cpp</a:t>
            </a:r>
          </a:p>
        </p:txBody>
      </p:sp>
    </p:spTree>
    <p:extLst>
      <p:ext uri="{BB962C8B-B14F-4D97-AF65-F5344CB8AC3E}">
        <p14:creationId xmlns:p14="http://schemas.microsoft.com/office/powerpoint/2010/main" val="28942382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EDD618-E2B2-4B6E-A386-9D6D02BCCF54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18198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582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8D50BC-DD0F-4629-9032-3E45382EA772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See pr2-17.cpp</a:t>
            </a:r>
          </a:p>
        </p:txBody>
      </p:sp>
    </p:spTree>
    <p:extLst>
      <p:ext uri="{BB962C8B-B14F-4D97-AF65-F5344CB8AC3E}">
        <p14:creationId xmlns:p14="http://schemas.microsoft.com/office/powerpoint/2010/main" val="29980618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D1A806-A2C0-48FB-BB2A-975B5F2741FF}" type="slidenum">
              <a:rPr lang="en-US" smtClean="0"/>
              <a:pPr/>
              <a:t>119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See pr2-18.cpp</a:t>
            </a:r>
          </a:p>
        </p:txBody>
      </p:sp>
    </p:spTree>
    <p:extLst>
      <p:ext uri="{BB962C8B-B14F-4D97-AF65-F5344CB8AC3E}">
        <p14:creationId xmlns:p14="http://schemas.microsoft.com/office/powerpoint/2010/main" val="455483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08DA06-C244-4075-93F0-9DE9D907DD8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See pr2-21.cpp</a:t>
            </a:r>
          </a:p>
        </p:txBody>
      </p:sp>
    </p:spTree>
    <p:extLst>
      <p:ext uri="{BB962C8B-B14F-4D97-AF65-F5344CB8AC3E}">
        <p14:creationId xmlns:p14="http://schemas.microsoft.com/office/powerpoint/2010/main" val="36330907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C8721A-BA48-4DB8-B1B0-AE6315788494}" type="slidenum">
              <a:rPr lang="en-US" smtClean="0"/>
              <a:pPr/>
              <a:t>122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See pr2-19.cpp</a:t>
            </a:r>
          </a:p>
        </p:txBody>
      </p:sp>
    </p:spTree>
    <p:extLst>
      <p:ext uri="{BB962C8B-B14F-4D97-AF65-F5344CB8AC3E}">
        <p14:creationId xmlns:p14="http://schemas.microsoft.com/office/powerpoint/2010/main" val="2574787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1A7ACF-756E-4960-B305-9E9551D77D31}" type="slidenum">
              <a:rPr lang="en-US" smtClean="0"/>
              <a:pPr/>
              <a:t>125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79766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DB794B-D89B-41FC-B391-2DF102BD95BE}" type="slidenum">
              <a:rPr lang="en-US" smtClean="0"/>
              <a:pPr/>
              <a:t>126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See pr2-20.cpp</a:t>
            </a:r>
          </a:p>
        </p:txBody>
      </p:sp>
    </p:spTree>
    <p:extLst>
      <p:ext uri="{BB962C8B-B14F-4D97-AF65-F5344CB8AC3E}">
        <p14:creationId xmlns:p14="http://schemas.microsoft.com/office/powerpoint/2010/main" val="31608218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9E5434-8A3D-41F5-98E0-9D242CC209EF}" type="slidenum">
              <a:rPr lang="en-US" smtClean="0"/>
              <a:pPr/>
              <a:t>127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3420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1D5DE9-0ADA-4FAF-A7DD-A18023F8B406}" type="slidenum">
              <a:rPr lang="en-US" smtClean="0"/>
              <a:pPr/>
              <a:t>128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02730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860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875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428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155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8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6452BC-178E-4A41-A1DD-190F91E69C9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578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250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383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575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681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953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09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B2FE5E-B214-4FED-B965-F2100B94BB2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79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8198E6-0000-4409-AC8C-D9C5A5F6254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98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See pr2-01.cpp</a:t>
            </a:r>
          </a:p>
        </p:txBody>
      </p:sp>
    </p:spTree>
    <p:extLst>
      <p:ext uri="{BB962C8B-B14F-4D97-AF65-F5344CB8AC3E}">
        <p14:creationId xmlns:p14="http://schemas.microsoft.com/office/powerpoint/2010/main" val="806413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77A744-7B44-4CEA-841D-D1524FCFBEA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026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1FF086-3F4D-4D97-972E-D95FAC2EB3B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See pr2-07.cpp</a:t>
            </a:r>
          </a:p>
        </p:txBody>
      </p:sp>
    </p:spTree>
    <p:extLst>
      <p:ext uri="{BB962C8B-B14F-4D97-AF65-F5344CB8AC3E}">
        <p14:creationId xmlns:p14="http://schemas.microsoft.com/office/powerpoint/2010/main" val="2060638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85CD5E-6D8C-4304-A712-1D404E846B3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90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497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8106-373D-44D8-9DF1-7A29614D1508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955F-9A60-47C8-BC1E-FB0650E4FC8C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9DDE-32CE-4792-B6B5-03BDC8F5FBD9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95CE-F394-44DB-9B94-AF202EE901F4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D89B-C1BE-43BF-860C-AF41A1E761A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27E4-361E-494D-A609-79A602E09EC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58E2-BC13-4F50-8BBE-C7C3A32D147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9769-412B-442C-8C4E-CB6033C33AD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8A3E-36C9-4752-B577-B62A2CCFF66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1031-B76B-4A32-BD4A-ABEFECDD148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6E9B-D892-449F-AD2B-C05E8D9CE7F6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7E55-29D3-458D-8187-25BE8D5275D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B651-01E2-449E-912B-B1C91B54E74D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BFA2-2A9E-4F96-8F69-22415848D6DB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0E29-0CB6-437B-B927-0738FB0AE31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8E8-7762-4CC4-9161-103D68C3B52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FA9E-9862-4E23-B972-0B0B2DFE30B3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B542-F085-45F1-AF3E-F1AE0F4101E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D48E-6A16-4B08-9BE7-8224E2763E32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185E-359C-42B0-B25B-3C3BBD808EE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MY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MY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E7152-6909-4618-BDFA-5049A6E696F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15C99-C70B-4EFB-91A5-0C57D5B15733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28.jpeg"/><Relationship Id="rId4" Type="http://schemas.openxmlformats.org/officeDocument/2006/relationships/image" Target="../media/image27.emf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02: Elementary Programming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Programming Technique I</a:t>
            </a:r>
          </a:p>
          <a:p>
            <a:r>
              <a:rPr lang="en-US" dirty="0"/>
              <a:t>(SCSJ1013)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74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 The </a:t>
            </a:r>
            <a:r>
              <a:rPr lang="en-US" b="1">
                <a:latin typeface="Courier New" pitchFamily="49" charset="0"/>
              </a:rPr>
              <a:t>#include</a:t>
            </a:r>
            <a:r>
              <a:rPr lang="en-US"/>
              <a:t> Directive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8153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/>
              <a:t>Inserts the contents of another file into the program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/>
              <a:t>Is a preprocessor directive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/>
              <a:t>Not part of the C++ language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/>
              <a:t>Not seen by compiler</a:t>
            </a:r>
          </a:p>
          <a:p>
            <a:pPr eaLnBrk="1" hangingPunct="1">
              <a:spcBef>
                <a:spcPct val="40000"/>
              </a:spcBef>
            </a:pPr>
            <a:r>
              <a:rPr lang="en-US"/>
              <a:t>Example:</a:t>
            </a:r>
            <a:r>
              <a:rPr lang="en-US" b="1">
                <a:latin typeface="Courier New" pitchFamily="49" charset="0"/>
              </a:rPr>
              <a:t>  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b="1">
                <a:latin typeface="Courier New" pitchFamily="49" charset="0"/>
              </a:rPr>
              <a:t>  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#include &lt;iostream&gt;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FAC27A7A-00AF-4A39-A1B4-37792527E1AB}" type="slidenum">
              <a:rPr lang="en-US"/>
              <a:pPr algn="l">
                <a:defRPr/>
              </a:pPr>
              <a:t>10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D16474-567A-074B-BA5A-A26E0320D4D7}"/>
              </a:ext>
            </a:extLst>
          </p:cNvPr>
          <p:cNvGrpSpPr/>
          <p:nvPr/>
        </p:nvGrpSpPr>
        <p:grpSpPr>
          <a:xfrm>
            <a:off x="6248400" y="3962404"/>
            <a:ext cx="2438400" cy="1523996"/>
            <a:chOff x="6248400" y="3962404"/>
            <a:chExt cx="2438400" cy="1523996"/>
          </a:xfrm>
        </p:grpSpPr>
        <p:grpSp>
          <p:nvGrpSpPr>
            <p:cNvPr id="26629" name="Group 11"/>
            <p:cNvGrpSpPr>
              <a:grpSpLocks/>
            </p:cNvGrpSpPr>
            <p:nvPr/>
          </p:nvGrpSpPr>
          <p:grpSpPr bwMode="auto">
            <a:xfrm>
              <a:off x="7162800" y="3962404"/>
              <a:ext cx="1524000" cy="1066801"/>
              <a:chOff x="4512" y="2496"/>
              <a:chExt cx="960" cy="672"/>
            </a:xfrm>
          </p:grpSpPr>
          <p:sp>
            <p:nvSpPr>
              <p:cNvPr id="26631" name="Oval 6"/>
              <p:cNvSpPr>
                <a:spLocks noChangeArrowheads="1"/>
              </p:cNvSpPr>
              <p:nvPr/>
            </p:nvSpPr>
            <p:spPr bwMode="auto">
              <a:xfrm>
                <a:off x="4512" y="2496"/>
                <a:ext cx="960" cy="672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32" name="Text Box 7"/>
              <p:cNvSpPr txBox="1">
                <a:spLocks noChangeArrowheads="1"/>
              </p:cNvSpPr>
              <p:nvPr/>
            </p:nvSpPr>
            <p:spPr bwMode="auto">
              <a:xfrm>
                <a:off x="4560" y="2640"/>
                <a:ext cx="87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 b="1">
                    <a:solidFill>
                      <a:srgbClr val="FF0000"/>
                    </a:solidFill>
                  </a:rPr>
                  <a:t>No </a:t>
                </a:r>
                <a:r>
                  <a:rPr lang="en-US" sz="2400" b="1">
                    <a:solidFill>
                      <a:srgbClr val="FF0000"/>
                    </a:solidFill>
                  </a:rPr>
                  <a:t>;</a:t>
                </a:r>
                <a:r>
                  <a:rPr lang="en-US" sz="2000" b="1">
                    <a:solidFill>
                      <a:srgbClr val="FF0000"/>
                    </a:solidFill>
                  </a:rPr>
                  <a:t>  goes here</a:t>
                </a:r>
              </a:p>
            </p:txBody>
          </p:sp>
        </p:grpSp>
        <p:sp>
          <p:nvSpPr>
            <p:cNvPr id="26630" name="Line 10"/>
            <p:cNvSpPr>
              <a:spLocks noChangeShapeType="1"/>
            </p:cNvSpPr>
            <p:nvPr/>
          </p:nvSpPr>
          <p:spPr bwMode="auto">
            <a:xfrm flipH="1">
              <a:off x="6248400" y="4724400"/>
              <a:ext cx="990600" cy="7620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9" name="Picture 8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719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21FF6EF8-333B-0042-85EC-3E6DABC8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Machine Language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C2B0AA14-A3EB-6549-A22C-668847515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Machine language instructions are binary numbers, such as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          </a:t>
            </a:r>
            <a:r>
              <a:rPr lang="en-US" altLang="en-US">
                <a:latin typeface="Lucida Console" panose="020B0609040504020204" pitchFamily="49" charset="0"/>
              </a:rPr>
              <a:t>1011010000000101</a:t>
            </a:r>
            <a:br>
              <a:rPr lang="en-US" altLang="en-US"/>
            </a:br>
            <a:endParaRPr lang="en-US" altLang="en-US"/>
          </a:p>
          <a:p>
            <a:pPr eaLnBrk="1" hangingPunct="1"/>
            <a:r>
              <a:rPr lang="en-US" altLang="en-US"/>
              <a:t>Rather than writing programs in machine language, programmers use </a:t>
            </a:r>
            <a:r>
              <a:rPr lang="en-US" altLang="en-US" i="1">
                <a:solidFill>
                  <a:srgbClr val="FF0000"/>
                </a:solidFill>
              </a:rPr>
              <a:t>programming languages</a:t>
            </a:r>
            <a:r>
              <a:rPr lang="en-US" altLang="en-US"/>
              <a:t>.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70594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99ED5-CF24-9B44-8210-A2E12782EA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Programs and Programming Languages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35F4E32-E29B-3741-BCBC-AE9FAB999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5375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800" kern="0" dirty="0">
                <a:latin typeface="+mn-lt"/>
                <a:cs typeface="+mn-cs"/>
              </a:rPr>
              <a:t>Types of languages: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800" kern="0" dirty="0">
              <a:latin typeface="+mn-lt"/>
              <a:cs typeface="+mn-cs"/>
            </a:endParaRP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400" kern="0" dirty="0">
                <a:latin typeface="+mn-lt"/>
                <a:cs typeface="+mn-cs"/>
              </a:rPr>
              <a:t>Low-level: used for communication with computer hardware directly.  Often written in binary machine code (0’s/1’s) directly.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400" kern="0" dirty="0">
              <a:latin typeface="+mn-lt"/>
              <a:cs typeface="+mn-cs"/>
            </a:endParaRP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400" kern="0" dirty="0">
                <a:latin typeface="+mn-lt"/>
                <a:cs typeface="+mn-cs"/>
              </a:rPr>
              <a:t>High-level: closer to human language</a:t>
            </a: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54B2187E-ACBD-6442-A039-37B3D6F90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0099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95978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0BA89-5FA8-C140-9749-9D923A4DD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89038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/>
              <a:t>Some Well-Known High Level Programming Languages (Textbook: Table 1-1 on Page 11)</a:t>
            </a:r>
          </a:p>
        </p:txBody>
      </p:sp>
      <p:sp>
        <p:nvSpPr>
          <p:cNvPr id="24579" name="Text Box 5" descr="Pink tissue paper">
            <a:extLst>
              <a:ext uri="{FF2B5EF4-FFF2-40B4-BE49-F238E27FC236}">
                <a16:creationId xmlns:a16="http://schemas.microsoft.com/office/drawing/2014/main" id="{535C122C-BB4D-8747-8E83-4BB670010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2532063"/>
            <a:ext cx="1449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CC33"/>
                </a:solidFill>
              </a:rPr>
              <a:t>BASIC</a:t>
            </a:r>
          </a:p>
        </p:txBody>
      </p:sp>
      <p:sp>
        <p:nvSpPr>
          <p:cNvPr id="24580" name="Text Box 6" descr="Pink tissue paper">
            <a:extLst>
              <a:ext uri="{FF2B5EF4-FFF2-40B4-BE49-F238E27FC236}">
                <a16:creationId xmlns:a16="http://schemas.microsoft.com/office/drawing/2014/main" id="{7CDE8CBE-DB02-5F42-B911-A30B7994F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3492500"/>
            <a:ext cx="1922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5F5F5F"/>
                </a:solidFill>
              </a:rPr>
              <a:t>FORTRAN</a:t>
            </a:r>
          </a:p>
        </p:txBody>
      </p:sp>
      <p:sp>
        <p:nvSpPr>
          <p:cNvPr id="24581" name="Text Box 7" descr="Pink tissue paper">
            <a:extLst>
              <a:ext uri="{FF2B5EF4-FFF2-40B4-BE49-F238E27FC236}">
                <a16:creationId xmlns:a16="http://schemas.microsoft.com/office/drawing/2014/main" id="{67A16031-DF0E-3242-B98C-633137123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88" y="4392613"/>
            <a:ext cx="1284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COBOL</a:t>
            </a:r>
          </a:p>
        </p:txBody>
      </p:sp>
      <p:sp>
        <p:nvSpPr>
          <p:cNvPr id="24582" name="Text Box 8">
            <a:extLst>
              <a:ext uri="{FF2B5EF4-FFF2-40B4-BE49-F238E27FC236}">
                <a16:creationId xmlns:a16="http://schemas.microsoft.com/office/drawing/2014/main" id="{DAC1A60C-8A15-DD4D-AC53-041BC710B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5364163"/>
            <a:ext cx="587375" cy="762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C</a:t>
            </a:r>
          </a:p>
        </p:txBody>
      </p:sp>
      <p:sp>
        <p:nvSpPr>
          <p:cNvPr id="24583" name="Text Box 9" descr="Pink tissue paper">
            <a:extLst>
              <a:ext uri="{FF2B5EF4-FFF2-40B4-BE49-F238E27FC236}">
                <a16:creationId xmlns:a16="http://schemas.microsoft.com/office/drawing/2014/main" id="{647866A1-5270-004F-84EB-8DAB79FDF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63" y="1890713"/>
            <a:ext cx="13366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i="1">
                <a:solidFill>
                  <a:srgbClr val="0000CC"/>
                </a:solidFill>
              </a:rPr>
              <a:t>C++</a:t>
            </a:r>
          </a:p>
        </p:txBody>
      </p:sp>
      <p:sp>
        <p:nvSpPr>
          <p:cNvPr id="24584" name="Text Box 10" descr="Pink tissue paper">
            <a:extLst>
              <a:ext uri="{FF2B5EF4-FFF2-40B4-BE49-F238E27FC236}">
                <a16:creationId xmlns:a16="http://schemas.microsoft.com/office/drawing/2014/main" id="{C6AC9A58-FB59-FE4A-96BD-C46721FF3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950" y="4240213"/>
            <a:ext cx="833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69200"/>
                </a:solidFill>
              </a:rPr>
              <a:t>C#</a:t>
            </a:r>
          </a:p>
        </p:txBody>
      </p:sp>
      <p:sp>
        <p:nvSpPr>
          <p:cNvPr id="24585" name="Text Box 11">
            <a:extLst>
              <a:ext uri="{FF2B5EF4-FFF2-40B4-BE49-F238E27FC236}">
                <a16:creationId xmlns:a16="http://schemas.microsoft.com/office/drawing/2014/main" id="{2C98C717-77FB-2849-AAAE-419C146A4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825" y="3171825"/>
            <a:ext cx="1201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9900"/>
                </a:solidFill>
              </a:rPr>
              <a:t>Java</a:t>
            </a:r>
          </a:p>
        </p:txBody>
      </p:sp>
      <p:sp>
        <p:nvSpPr>
          <p:cNvPr id="24586" name="Text Box 12" descr="Pink tissue paper">
            <a:extLst>
              <a:ext uri="{FF2B5EF4-FFF2-40B4-BE49-F238E27FC236}">
                <a16:creationId xmlns:a16="http://schemas.microsoft.com/office/drawing/2014/main" id="{FC7557C2-7E61-154D-9881-422C7993D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073650"/>
            <a:ext cx="2081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JavaScript</a:t>
            </a:r>
          </a:p>
        </p:txBody>
      </p:sp>
      <p:sp>
        <p:nvSpPr>
          <p:cNvPr id="24587" name="Text Box 13" descr="Pink tissue paper">
            <a:extLst>
              <a:ext uri="{FF2B5EF4-FFF2-40B4-BE49-F238E27FC236}">
                <a16:creationId xmlns:a16="http://schemas.microsoft.com/office/drawing/2014/main" id="{6C164E0E-B781-FB44-87FA-C5B2924B1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5745163"/>
            <a:ext cx="1562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99FF"/>
                </a:solidFill>
              </a:rPr>
              <a:t>Python</a:t>
            </a:r>
          </a:p>
        </p:txBody>
      </p:sp>
      <p:sp>
        <p:nvSpPr>
          <p:cNvPr id="24588" name="Text Box 14" descr="Pink tissue paper">
            <a:extLst>
              <a:ext uri="{FF2B5EF4-FFF2-40B4-BE49-F238E27FC236}">
                <a16:creationId xmlns:a16="http://schemas.microsoft.com/office/drawing/2014/main" id="{468D0A67-F0F6-1D4A-B286-E75E4052D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013" y="2614613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>
                <a:solidFill>
                  <a:schemeClr val="hlink"/>
                </a:solidFill>
              </a:rPr>
              <a:t>Ruby</a:t>
            </a:r>
          </a:p>
        </p:txBody>
      </p:sp>
      <p:sp>
        <p:nvSpPr>
          <p:cNvPr id="24589" name="Text Box 15" descr="Pink tissue paper">
            <a:extLst>
              <a:ext uri="{FF2B5EF4-FFF2-40B4-BE49-F238E27FC236}">
                <a16:creationId xmlns:a16="http://schemas.microsoft.com/office/drawing/2014/main" id="{4912D798-C892-1C46-92EF-B07A34B42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5" y="4011613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</a:rPr>
              <a:t>Visual Basic</a:t>
            </a:r>
          </a:p>
        </p:txBody>
      </p:sp>
    </p:spTree>
    <p:extLst>
      <p:ext uri="{BB962C8B-B14F-4D97-AF65-F5344CB8AC3E}">
        <p14:creationId xmlns:p14="http://schemas.microsoft.com/office/powerpoint/2010/main" val="376691399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84071-8BAB-8042-AB0B-6AE81C46EE7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/>
              <a:t>From a High-Level Program to an Executable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48B87-D2A9-2B48-ADD5-F55A37C56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09600" indent="-609600" eaLnBrk="1" hangingPunct="1">
              <a:lnSpc>
                <a:spcPct val="90000"/>
              </a:lnSpc>
              <a:buClr>
                <a:srgbClr val="FA8218"/>
              </a:buClr>
              <a:buSzPct val="90000"/>
              <a:buFontTx/>
              <a:buAutoNum type="alphaLcParenR"/>
              <a:defRPr/>
            </a:pPr>
            <a:r>
              <a:rPr lang="en-US" dirty="0"/>
              <a:t>Create file containing the program with a text editor.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FA8218"/>
              </a:buClr>
              <a:buSzPct val="90000"/>
              <a:buFontTx/>
              <a:buAutoNum type="alphaLcParenR"/>
              <a:defRPr/>
            </a:pPr>
            <a:r>
              <a:rPr lang="en-US" dirty="0"/>
              <a:t>Run </a:t>
            </a:r>
            <a:r>
              <a:rPr lang="en-US" u="sng" dirty="0"/>
              <a:t>preprocessor</a:t>
            </a:r>
            <a:r>
              <a:rPr lang="en-US" dirty="0"/>
              <a:t> to convert source file directives to source code program statements.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FA8218"/>
              </a:buClr>
              <a:buSzPct val="90000"/>
              <a:buFontTx/>
              <a:buAutoNum type="alphaLcParenR"/>
              <a:defRPr/>
            </a:pPr>
            <a:r>
              <a:rPr lang="en-US" dirty="0"/>
              <a:t>Run </a:t>
            </a:r>
            <a:r>
              <a:rPr lang="en-US" u="sng" dirty="0"/>
              <a:t>compiler</a:t>
            </a:r>
            <a:r>
              <a:rPr lang="en-US" dirty="0"/>
              <a:t> to convert source program into machine instructions.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FA8218"/>
              </a:buClr>
              <a:buSzPct val="90000"/>
              <a:buFontTx/>
              <a:buAutoNum type="alphaLcParenR"/>
              <a:defRPr/>
            </a:pPr>
            <a:r>
              <a:rPr lang="en-US" dirty="0"/>
              <a:t>Run </a:t>
            </a:r>
            <a:r>
              <a:rPr lang="en-US" u="sng" dirty="0"/>
              <a:t>linker</a:t>
            </a:r>
            <a:r>
              <a:rPr lang="en-US" dirty="0"/>
              <a:t> to connect hardware-specific code to machine instructions, producing an executable file.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/>
              <a:t>Steps </a:t>
            </a:r>
            <a:r>
              <a:rPr lang="en-US" dirty="0">
                <a:solidFill>
                  <a:srgbClr val="FF0000"/>
                </a:solidFill>
              </a:rPr>
              <a:t>b–d</a:t>
            </a:r>
            <a:r>
              <a:rPr lang="en-US" dirty="0"/>
              <a:t> are often performed by a single command or button click.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dirty="0"/>
              <a:t>Errors detected at any step will prevent execution of following steps.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8719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6D740-3148-D84E-A38C-CC54B04F10C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/>
              <a:t>From a High-Level Program to an Executable File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10381B90-7099-A349-8832-1B5E3C0D0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17650"/>
            <a:ext cx="4205288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09637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652A-D348-A744-92CF-44F985FD686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/>
              <a:t>Integrated Development Environments (IDEs)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B6DFFF1F-641B-D847-BC0A-FEFD9DCB8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integrated development environment, or IDE, combine all the tools needed to </a:t>
            </a:r>
            <a:r>
              <a:rPr lang="en-US" altLang="en-US">
                <a:solidFill>
                  <a:srgbClr val="FF0000"/>
                </a:solidFill>
              </a:rPr>
              <a:t>write</a:t>
            </a:r>
            <a:r>
              <a:rPr lang="en-US" altLang="en-US"/>
              <a:t>, </a:t>
            </a:r>
            <a:r>
              <a:rPr lang="en-US" altLang="en-US">
                <a:solidFill>
                  <a:srgbClr val="FF0000"/>
                </a:solidFill>
              </a:rPr>
              <a:t>compile</a:t>
            </a:r>
            <a:r>
              <a:rPr lang="en-US" altLang="en-US"/>
              <a:t>, and </a:t>
            </a:r>
            <a:r>
              <a:rPr lang="en-US" altLang="en-US">
                <a:solidFill>
                  <a:srgbClr val="FF0000"/>
                </a:solidFill>
              </a:rPr>
              <a:t>debug</a:t>
            </a:r>
            <a:r>
              <a:rPr lang="en-US" altLang="en-US"/>
              <a:t> a program into a single software application.</a:t>
            </a:r>
          </a:p>
          <a:p>
            <a:pPr eaLnBrk="1" hangingPunct="1"/>
            <a:r>
              <a:rPr lang="en-US" altLang="en-US"/>
              <a:t>Examples are Microsoft Visual C++, Dev C++, Turbo C++ Explorer, CodeWarrior, etc.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4496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EBF96-EF79-6E4D-8FD4-5EFF57A585C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/>
              <a:t>Integrated Development Environments (IDEs)</a:t>
            </a: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BA988AC0-877E-4E40-8C65-60066EB9A3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2375" y="1600200"/>
            <a:ext cx="6699250" cy="4405313"/>
          </a:xfrm>
          <a:noFill/>
        </p:spPr>
      </p:pic>
    </p:spTree>
    <p:extLst>
      <p:ext uri="{BB962C8B-B14F-4D97-AF65-F5344CB8AC3E}">
        <p14:creationId xmlns:p14="http://schemas.microsoft.com/office/powerpoint/2010/main" val="261914076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EBF96-EF79-6E4D-8FD4-5EFF57A5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/>
              <a:t>Integrated Development Environments (IDEs)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9D5D06-EAE7-F84D-A498-7B8671B60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7543800" cy="54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1773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1D051-B05B-B244-BDEA-B08BD799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Hands On: 2a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77722-E391-BC42-BEA6-A8BEBA71E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ms-MY" sz="2800"/>
              <a:t>Logon to elearning (SCSJ1013-07)</a:t>
            </a:r>
          </a:p>
          <a:p>
            <a:r>
              <a:rPr lang="ms-MY" sz="2800"/>
              <a:t>Refer to “Lab 2 - Hands on ( Instruction )” and do the following excercise:</a:t>
            </a:r>
          </a:p>
          <a:p>
            <a:pPr lvl="1"/>
            <a:r>
              <a:rPr lang="ms-MY" sz="2400"/>
              <a:t>Lab 2.1: Working with the cout Statement,       [ pg. 20 ]</a:t>
            </a:r>
          </a:p>
          <a:p>
            <a:pPr lvl="1"/>
            <a:r>
              <a:rPr lang="ms-MY" sz="2400"/>
              <a:t>Lab 2.4: Working with Characters and Strings,  [ pg. 22&amp;23 ]</a:t>
            </a:r>
          </a:p>
          <a:p>
            <a:r>
              <a:rPr lang="ms-MY" sz="2800"/>
              <a:t>You can download the source files from “Lab 2 - source files” link.</a:t>
            </a:r>
          </a:p>
          <a:p>
            <a:r>
              <a:rPr lang="ms-MY" sz="2800"/>
              <a:t>Open the Dev C++ program in your computer.</a:t>
            </a:r>
            <a:endParaRPr lang="ms-MY" sz="2400"/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CC519A60-FC92-184E-AC17-590CFB95F49D}"/>
              </a:ext>
            </a:extLst>
          </p:cNvPr>
          <p:cNvSpPr/>
          <p:nvPr/>
        </p:nvSpPr>
        <p:spPr>
          <a:xfrm>
            <a:off x="7620000" y="228600"/>
            <a:ext cx="1143000" cy="10668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82702436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1D051-B05B-B244-BDEA-B08BD799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Hands On:2a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77722-E391-BC42-BEA6-A8BEBA71E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 sz="2800"/>
              <a:t>Open the source files using Dev C++ and follow the </a:t>
            </a:r>
            <a:r>
              <a:rPr lang="ms-MY" sz="2800">
                <a:solidFill>
                  <a:srgbClr val="FF0000"/>
                </a:solidFill>
              </a:rPr>
              <a:t>instructions on pg 20 and pg 22 &amp; 23</a:t>
            </a:r>
            <a:r>
              <a:rPr lang="ms-MY" sz="2800"/>
              <a:t> to complete this excercise:</a:t>
            </a:r>
          </a:p>
          <a:p>
            <a:pPr lvl="1"/>
            <a:r>
              <a:rPr lang="ms-MY" sz="2400"/>
              <a:t>Step 1: Open related source file</a:t>
            </a:r>
          </a:p>
          <a:p>
            <a:pPr lvl="1"/>
            <a:r>
              <a:rPr lang="ms-MY" sz="2400"/>
              <a:t>Step 2: Complete the given source file</a:t>
            </a:r>
          </a:p>
          <a:p>
            <a:pPr lvl="1"/>
            <a:r>
              <a:rPr lang="ms-MY" sz="2400"/>
              <a:t>Step 3: Select [Execute] command from the top pull-down menu and select [Compile &amp; Run]. 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6F6E3F2E-F0A7-F04C-B324-93F2578BCDF2}"/>
              </a:ext>
            </a:extLst>
          </p:cNvPr>
          <p:cNvSpPr/>
          <p:nvPr/>
        </p:nvSpPr>
        <p:spPr>
          <a:xfrm>
            <a:off x="7620000" y="228600"/>
            <a:ext cx="1143000" cy="10668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171220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Comments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 eaLnBrk="1" hangingPunct="1"/>
            <a:r>
              <a:rPr lang="en-US"/>
              <a:t>Are used to document parts of a program</a:t>
            </a:r>
          </a:p>
          <a:p>
            <a:pPr eaLnBrk="1" hangingPunct="1"/>
            <a:r>
              <a:rPr lang="en-US"/>
              <a:t>Are written for persons reading the source code of the program</a:t>
            </a:r>
          </a:p>
          <a:p>
            <a:pPr lvl="1" eaLnBrk="1" hangingPunct="1"/>
            <a:r>
              <a:rPr lang="en-US"/>
              <a:t>Indicate the purpose of the program</a:t>
            </a:r>
          </a:p>
          <a:p>
            <a:pPr lvl="1" eaLnBrk="1" hangingPunct="1"/>
            <a:r>
              <a:rPr lang="en-US"/>
              <a:t>Describe the use of variables</a:t>
            </a:r>
          </a:p>
          <a:p>
            <a:pPr lvl="1" eaLnBrk="1" hangingPunct="1"/>
            <a:r>
              <a:rPr lang="en-US"/>
              <a:t>Explain complex sections of code</a:t>
            </a:r>
          </a:p>
          <a:p>
            <a:pPr eaLnBrk="1" hangingPunct="1"/>
            <a:r>
              <a:rPr lang="en-US"/>
              <a:t>Are ignored by the compiler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50B27769-52D2-49BD-94E0-CD91DA9AE7E9}" type="slidenum">
              <a:rPr lang="en-US"/>
              <a:pPr algn="l">
                <a:defRPr/>
              </a:pPr>
              <a:t>11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250139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Naming Constant</a:t>
            </a:r>
            <a:endParaRPr lang="en-GB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88111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Named Constants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8294688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/>
              <a:t>Named constant</a:t>
            </a:r>
            <a:r>
              <a:rPr lang="en-US"/>
              <a:t> (</a:t>
            </a:r>
            <a:r>
              <a:rPr lang="en-US" u="sng"/>
              <a:t>constant variable</a:t>
            </a:r>
            <a:r>
              <a:rPr lang="en-US"/>
              <a:t>): variable whose content cannot be changed during program execution</a:t>
            </a:r>
          </a:p>
          <a:p>
            <a:pPr>
              <a:lnSpc>
                <a:spcPct val="90000"/>
              </a:lnSpc>
            </a:pPr>
            <a:r>
              <a:rPr lang="en-US"/>
              <a:t>Used for representing constant values with descriptive names: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	</a:t>
            </a:r>
            <a:r>
              <a:rPr lang="en-US">
                <a:solidFill>
                  <a:srgbClr val="0070C0"/>
                </a:solidFill>
                <a:latin typeface="Courier New" pitchFamily="49" charset="0"/>
              </a:rPr>
              <a:t>const double TAX_RATE = 0.0675;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0070C0"/>
                </a:solidFill>
                <a:latin typeface="Courier New" pitchFamily="49" charset="0"/>
              </a:rPr>
              <a:t>	const int NUM_STATES = 50;</a:t>
            </a:r>
          </a:p>
          <a:p>
            <a:pPr>
              <a:lnSpc>
                <a:spcPct val="90000"/>
              </a:lnSpc>
            </a:pPr>
            <a:r>
              <a:rPr lang="en-US"/>
              <a:t>Often named in </a:t>
            </a:r>
            <a:r>
              <a:rPr lang="en-US">
                <a:solidFill>
                  <a:srgbClr val="FF0000"/>
                </a:solidFill>
              </a:rPr>
              <a:t>uppercase letters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5291602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5175"/>
          </a:xfrm>
        </p:spPr>
        <p:txBody>
          <a:bodyPr/>
          <a:lstStyle/>
          <a:p>
            <a:r>
              <a:rPr lang="en-US"/>
              <a:t>Defining constants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2287587"/>
          </a:xfrm>
          <a:solidFill>
            <a:schemeClr val="bg1"/>
          </a:solidFill>
        </p:spPr>
        <p:txBody>
          <a:bodyPr/>
          <a:lstStyle/>
          <a:p>
            <a:r>
              <a:rPr lang="en-US" sz="2200" dirty="0">
                <a:latin typeface="Arial" charset="0"/>
                <a:cs typeface="Arial" charset="0"/>
              </a:rPr>
              <a:t>You can define your own names for constants that you use very often without having to resort to memory-consuming variables, simply by </a:t>
            </a:r>
            <a:r>
              <a:rPr lang="en-US" sz="2200" dirty="0">
                <a:solidFill>
                  <a:srgbClr val="FF0000"/>
                </a:solidFill>
                <a:latin typeface="Arial" charset="0"/>
                <a:cs typeface="Arial" charset="0"/>
              </a:rPr>
              <a:t>using the </a:t>
            </a:r>
            <a:r>
              <a:rPr lang="en-US" sz="22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#define </a:t>
            </a:r>
            <a:r>
              <a:rPr lang="en-US" sz="2200" dirty="0">
                <a:solidFill>
                  <a:srgbClr val="FF0000"/>
                </a:solidFill>
                <a:latin typeface="Arial" charset="0"/>
                <a:cs typeface="Arial" charset="0"/>
              </a:rPr>
              <a:t>preprocessor directive</a:t>
            </a:r>
            <a:r>
              <a:rPr lang="en-US" sz="2200" dirty="0">
                <a:latin typeface="Arial" charset="0"/>
                <a:cs typeface="Arial" charset="0"/>
              </a:rPr>
              <a:t>.</a:t>
            </a:r>
          </a:p>
          <a:p>
            <a:r>
              <a:rPr lang="en-US" sz="2200" dirty="0">
                <a:latin typeface="Arial" charset="0"/>
                <a:cs typeface="Arial" charset="0"/>
              </a:rPr>
              <a:t>Its format: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C00000"/>
                </a:solidFill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#define identifier value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Example:</a:t>
            </a:r>
            <a:br>
              <a:rPr lang="en-US" sz="2400" dirty="0"/>
            </a:b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5F106C-6827-5849-8D65-97570DFB5C74}"/>
              </a:ext>
            </a:extLst>
          </p:cNvPr>
          <p:cNvSpPr txBox="1"/>
          <p:nvPr/>
        </p:nvSpPr>
        <p:spPr>
          <a:xfrm>
            <a:off x="2057400" y="2922925"/>
            <a:ext cx="5282215" cy="3477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en-US" sz="22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22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iostream</a:t>
            </a:r>
            <a:r>
              <a:rPr lang="en-US" sz="22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Font typeface="Arial" charset="0"/>
              <a:buNone/>
            </a:pPr>
            <a:r>
              <a:rPr lang="en-US" sz="22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using namespace </a:t>
            </a:r>
            <a:r>
              <a:rPr lang="en-US" sz="22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22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22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#define PI 3.14159</a:t>
            </a:r>
          </a:p>
          <a:p>
            <a:pPr>
              <a:buFont typeface="Arial" charset="0"/>
              <a:buNone/>
            </a:pPr>
            <a:r>
              <a:rPr lang="en-US" sz="22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#define NEWLINE '\n‘</a:t>
            </a:r>
          </a:p>
          <a:p>
            <a:pPr>
              <a:buFont typeface="Arial" charset="0"/>
              <a:buNone/>
            </a:pPr>
            <a:r>
              <a:rPr lang="en-US" sz="22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main ()</a:t>
            </a:r>
          </a:p>
          <a:p>
            <a:pPr>
              <a:buFont typeface="Arial" charset="0"/>
              <a:buNone/>
            </a:pPr>
            <a:r>
              <a:rPr lang="en-US" sz="22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{ double r=5.0;               </a:t>
            </a:r>
          </a:p>
          <a:p>
            <a:pPr>
              <a:buFont typeface="Arial" charset="0"/>
              <a:buNone/>
            </a:pPr>
            <a:r>
              <a:rPr lang="en-US" sz="22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double circle;</a:t>
            </a:r>
          </a:p>
          <a:p>
            <a:pPr>
              <a:buFont typeface="Arial" charset="0"/>
              <a:buNone/>
            </a:pPr>
            <a:r>
              <a:rPr lang="en-US" sz="22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circle = 2 * PI * r;</a:t>
            </a:r>
          </a:p>
          <a:p>
            <a:pPr>
              <a:buFont typeface="Arial" charset="0"/>
              <a:buNone/>
            </a:pPr>
            <a:r>
              <a:rPr lang="en-US" sz="22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2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22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&lt;&lt; circle;</a:t>
            </a:r>
          </a:p>
          <a:p>
            <a:pPr>
              <a:buFont typeface="Arial" charset="0"/>
              <a:buNone/>
            </a:pPr>
            <a:r>
              <a:rPr lang="en-US" sz="22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2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22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&lt;&lt; NEWLINE;  return 0;}</a:t>
            </a:r>
            <a:endParaRPr lang="ms-MY" sz="2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1759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755650" y="0"/>
            <a:ext cx="8229600" cy="836613"/>
          </a:xfrm>
          <a:solidFill>
            <a:schemeClr val="bg1"/>
          </a:solidFill>
        </p:spPr>
        <p:txBody>
          <a:bodyPr/>
          <a:lstStyle/>
          <a:p>
            <a:r>
              <a:rPr lang="en-US" b="1"/>
              <a:t>Declared constants (const)</a:t>
            </a:r>
            <a:endParaRPr lang="en-US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1149350"/>
          </a:xfrm>
          <a:solidFill>
            <a:schemeClr val="bg1"/>
          </a:solidFill>
        </p:spPr>
        <p:txBody>
          <a:bodyPr/>
          <a:lstStyle/>
          <a:p>
            <a:r>
              <a:rPr lang="en-US" sz="2200">
                <a:latin typeface="Arial" charset="0"/>
                <a:cs typeface="Arial" charset="0"/>
              </a:rPr>
              <a:t>With the </a:t>
            </a:r>
            <a:r>
              <a:rPr lang="en-US" sz="2200">
                <a:solidFill>
                  <a:srgbClr val="FF0000"/>
                </a:solidFill>
                <a:latin typeface="Arial" charset="0"/>
                <a:cs typeface="Arial" charset="0"/>
              </a:rPr>
              <a:t>const prefix</a:t>
            </a:r>
            <a:r>
              <a:rPr lang="en-US" sz="2200">
                <a:latin typeface="Arial" charset="0"/>
                <a:cs typeface="Arial" charset="0"/>
              </a:rPr>
              <a:t> you can declare constants with a specific type in the same way as you would do with a </a:t>
            </a:r>
            <a:r>
              <a:rPr lang="en-US" sz="2200">
                <a:solidFill>
                  <a:srgbClr val="FF0000"/>
                </a:solidFill>
                <a:latin typeface="Arial" charset="0"/>
                <a:cs typeface="Arial" charset="0"/>
              </a:rPr>
              <a:t>variable</a:t>
            </a:r>
          </a:p>
          <a:p>
            <a:r>
              <a:rPr lang="en-US" sz="2200">
                <a:latin typeface="Arial" charset="0"/>
                <a:cs typeface="Arial" charset="0"/>
              </a:rPr>
              <a:t>Example:</a:t>
            </a:r>
          </a:p>
          <a:p>
            <a:pPr>
              <a:buFont typeface="Arial" charset="0"/>
              <a:buNone/>
            </a:pPr>
            <a:endParaRPr lang="en-US" sz="240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E0E400-8C65-0B40-B7C8-7C3D4C71620C}"/>
              </a:ext>
            </a:extLst>
          </p:cNvPr>
          <p:cNvSpPr txBox="1"/>
          <p:nvPr/>
        </p:nvSpPr>
        <p:spPr>
          <a:xfrm>
            <a:off x="1752600" y="2209800"/>
            <a:ext cx="5530681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#include &lt;iostream&gt;</a:t>
            </a:r>
          </a:p>
          <a:p>
            <a:pPr>
              <a:buFont typeface="Arial" charset="0"/>
              <a:buNone/>
            </a:pPr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using namespace std;</a:t>
            </a:r>
          </a:p>
          <a:p>
            <a:pPr>
              <a:buFont typeface="Arial" charset="0"/>
              <a:buNone/>
            </a:pPr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 main ()</a:t>
            </a:r>
          </a:p>
          <a:p>
            <a:pPr>
              <a:buFont typeface="Arial" charset="0"/>
              <a:buNone/>
            </a:pPr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{ double r=5.0,circle;</a:t>
            </a:r>
          </a:p>
          <a:p>
            <a:pPr>
              <a:buFont typeface="Arial" charset="0"/>
              <a:buNone/>
            </a:pPr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const double PI = 3.14159;</a:t>
            </a:r>
          </a:p>
          <a:p>
            <a:pPr>
              <a:buFont typeface="Arial" charset="0"/>
              <a:buNone/>
            </a:pPr>
            <a:r>
              <a:rPr lang="en-US" sz="24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const char NEWLINE = '\n';</a:t>
            </a:r>
          </a:p>
          <a:p>
            <a:pPr>
              <a:buFont typeface="Arial" charset="0"/>
              <a:buNone/>
            </a:pPr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circle = 2 * PI * r;</a:t>
            </a:r>
          </a:p>
          <a:p>
            <a:pPr>
              <a:buFont typeface="Arial" charset="0"/>
              <a:buNone/>
            </a:pPr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cout &lt;&lt; circle;</a:t>
            </a:r>
          </a:p>
          <a:p>
            <a:pPr>
              <a:buFont typeface="Arial" charset="0"/>
              <a:buNone/>
            </a:pPr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cout &lt;&lt; NEWLINE; return 0;}</a:t>
            </a:r>
            <a:endParaRPr lang="ms-MY" sz="2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9651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ubtitle 2">
            <a:extLst>
              <a:ext uri="{FF2B5EF4-FFF2-40B4-BE49-F238E27FC236}">
                <a16:creationId xmlns:a16="http://schemas.microsoft.com/office/drawing/2014/main" id="{E2C0E224-82E1-D14E-9EA8-8FAD5156EF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1981200"/>
            <a:ext cx="6400800" cy="17526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Determining the Size of a Data Type</a:t>
            </a:r>
          </a:p>
        </p:txBody>
      </p:sp>
    </p:spTree>
    <p:extLst>
      <p:ext uri="{BB962C8B-B14F-4D97-AF65-F5344CB8AC3E}">
        <p14:creationId xmlns:p14="http://schemas.microsoft.com/office/powerpoint/2010/main" val="344760449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6858000" cy="487362"/>
          </a:xfrm>
        </p:spPr>
        <p:txBody>
          <a:bodyPr/>
          <a:lstStyle/>
          <a:p>
            <a:pPr eaLnBrk="1" hangingPunct="1"/>
            <a:r>
              <a:rPr lang="en-US" sz="3600"/>
              <a:t>Determining the Size of a Data Type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6868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	The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sizeof</a:t>
            </a:r>
            <a:r>
              <a:rPr lang="en-US"/>
              <a:t> operator gives the size of any data type or variable</a:t>
            </a:r>
            <a:r>
              <a:rPr lang="en-US" sz="2800"/>
              <a:t> </a:t>
            </a:r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en-US" sz="2800" b="1">
                <a:solidFill>
                  <a:srgbClr val="006600"/>
                </a:solidFill>
                <a:latin typeface="Courier New" pitchFamily="49" charset="0"/>
              </a:rPr>
              <a:t> </a:t>
            </a:r>
            <a:r>
              <a:rPr lang="en-US" sz="2600" b="1">
                <a:solidFill>
                  <a:srgbClr val="0070C0"/>
                </a:solidFill>
                <a:latin typeface="Courier New" pitchFamily="49" charset="0"/>
              </a:rPr>
              <a:t>double amount;</a:t>
            </a:r>
            <a:endParaRPr lang="en-US" sz="2600" b="1">
              <a:solidFill>
                <a:srgbClr val="0070C0"/>
              </a:solidFill>
            </a:endParaRPr>
          </a:p>
          <a:p>
            <a:pPr eaLnBrk="1" hangingPunct="1">
              <a:buFontTx/>
              <a:buNone/>
            </a:pPr>
            <a:r>
              <a:rPr lang="en-US" sz="2600" b="1">
                <a:solidFill>
                  <a:srgbClr val="0070C0"/>
                </a:solidFill>
                <a:latin typeface="Courier New" pitchFamily="49" charset="0"/>
              </a:rPr>
              <a:t> cout &lt;&lt; "A float is stored in 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600" b="1">
                <a:solidFill>
                  <a:srgbClr val="0070C0"/>
                </a:solidFill>
                <a:latin typeface="Courier New" pitchFamily="49" charset="0"/>
              </a:rPr>
              <a:t>      &lt;&lt; sizeof(float) &lt;&lt; " bytes\n";</a:t>
            </a:r>
          </a:p>
          <a:p>
            <a:pPr eaLnBrk="1" hangingPunct="1">
              <a:buFontTx/>
              <a:buNone/>
            </a:pPr>
            <a:r>
              <a:rPr lang="en-US" sz="2600" b="1">
                <a:solidFill>
                  <a:srgbClr val="0070C0"/>
                </a:solidFill>
                <a:latin typeface="Courier New" pitchFamily="49" charset="0"/>
              </a:rPr>
              <a:t> cout &lt;&lt; "Variable amount is stored in 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600" b="1">
                <a:solidFill>
                  <a:srgbClr val="0070C0"/>
                </a:solidFill>
                <a:latin typeface="Courier New" pitchFamily="49" charset="0"/>
              </a:rPr>
              <a:t>      &lt;&lt; sizeof(amount)</a:t>
            </a:r>
            <a:r>
              <a:rPr lang="en-US" sz="2600" b="1">
                <a:solidFill>
                  <a:srgbClr val="0070C0"/>
                </a:solidFill>
              </a:rPr>
              <a:t> </a:t>
            </a:r>
            <a:r>
              <a:rPr lang="en-US" sz="2600" b="1">
                <a:solidFill>
                  <a:srgbClr val="0070C0"/>
                </a:solidFill>
                <a:latin typeface="Courier New" pitchFamily="49" charset="0"/>
              </a:rPr>
              <a:t>&lt;&lt; " bytes\n";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E007DDAF-301F-440B-9CBF-53EAEC3A0E6A}" type="slidenum">
              <a:rPr lang="en-US"/>
              <a:pPr algn="l">
                <a:defRPr/>
              </a:pPr>
              <a:t>115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685620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ubtitle 2">
            <a:extLst>
              <a:ext uri="{FF2B5EF4-FFF2-40B4-BE49-F238E27FC236}">
                <a16:creationId xmlns:a16="http://schemas.microsoft.com/office/drawing/2014/main" id="{E2C0E224-82E1-D14E-9EA8-8FAD5156EF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1981200"/>
            <a:ext cx="6400800" cy="17526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Variable Assignments and Initialization</a:t>
            </a:r>
          </a:p>
        </p:txBody>
      </p:sp>
    </p:spTree>
    <p:extLst>
      <p:ext uri="{BB962C8B-B14F-4D97-AF65-F5344CB8AC3E}">
        <p14:creationId xmlns:p14="http://schemas.microsoft.com/office/powerpoint/2010/main" val="162834202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F1F6D33A-C41B-6446-A6D5-0165A467C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Variable Assignments and Initialization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13EB4C08-951A-5544-AE14-0D2F2CC50C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An assignment statement uses the </a:t>
            </a: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</a:rPr>
              <a:t>=</a:t>
            </a:r>
            <a:r>
              <a:rPr lang="en-US" altLang="en-US"/>
              <a:t> operator to store a value in a variable.</a:t>
            </a:r>
            <a:br>
              <a:rPr lang="en-US" altLang="en-US"/>
            </a:br>
            <a:br>
              <a:rPr lang="en-US" altLang="en-US"/>
            </a:br>
            <a:r>
              <a:rPr lang="en-US" altLang="en-US">
                <a:solidFill>
                  <a:srgbClr val="0070C0"/>
                </a:solidFill>
                <a:latin typeface="Courier New" panose="02070309020205020404" pitchFamily="49" charset="0"/>
              </a:rPr>
              <a:t>item = 12;</a:t>
            </a:r>
          </a:p>
          <a:p>
            <a:pPr>
              <a:lnSpc>
                <a:spcPct val="90000"/>
              </a:lnSpc>
            </a:pPr>
            <a:endParaRPr lang="en-US" altLang="en-US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altLang="en-US"/>
              <a:t>This statement assigns the value </a:t>
            </a:r>
            <a:r>
              <a:rPr lang="en-US" altLang="en-US">
                <a:solidFill>
                  <a:srgbClr val="FF0000"/>
                </a:solidFill>
              </a:rPr>
              <a:t>12</a:t>
            </a:r>
            <a:r>
              <a:rPr lang="en-US" altLang="en-US"/>
              <a:t> to the </a:t>
            </a:r>
            <a:r>
              <a:rPr lang="en-US" altLang="en-US">
                <a:solidFill>
                  <a:srgbClr val="0070C0"/>
                </a:solidFill>
                <a:latin typeface="Courier New" panose="02070309020205020404" pitchFamily="49" charset="0"/>
              </a:rPr>
              <a:t>item</a:t>
            </a:r>
            <a:r>
              <a:rPr lang="en-US" altLang="en-US"/>
              <a:t> variable.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46049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7E033EBA-BABB-294B-95FD-B8EDC477DF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D382E05F-283F-7A48-9484-ED9B2D02A1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variable receiving the value must appear on the left side of the </a:t>
            </a:r>
            <a:r>
              <a:rPr lang="en-US" altLang="en-US">
                <a:solidFill>
                  <a:srgbClr val="FF0000"/>
                </a:solidFill>
              </a:rPr>
              <a:t>=</a:t>
            </a:r>
            <a:r>
              <a:rPr lang="en-US" altLang="en-US"/>
              <a:t> operator.</a:t>
            </a:r>
          </a:p>
          <a:p>
            <a:r>
              <a:rPr lang="en-US" altLang="en-US">
                <a:solidFill>
                  <a:srgbClr val="FF0000"/>
                </a:solidFill>
              </a:rPr>
              <a:t>Below</a:t>
            </a:r>
            <a:r>
              <a:rPr lang="en-US" altLang="en-US"/>
              <a:t> will </a:t>
            </a:r>
            <a:r>
              <a:rPr lang="en-US" altLang="en-US" b="1">
                <a:solidFill>
                  <a:srgbClr val="FF0000"/>
                </a:solidFill>
              </a:rPr>
              <a:t>NOT</a:t>
            </a:r>
            <a:r>
              <a:rPr lang="en-US" altLang="en-US"/>
              <a:t> work: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  </a:t>
            </a: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</a:rPr>
              <a:t>// ERROR!</a:t>
            </a:r>
            <a:b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</a:rPr>
            </a:b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</a:rPr>
              <a:t> 12 = item;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13029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0772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Initializing a variable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/>
              <a:t>Gives an initial value to a variable at the time it is created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/>
              <a:t>Can initialize some or all variables of definition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/>
              <a:t>	</a:t>
            </a:r>
            <a:r>
              <a:rPr lang="en-US" b="1">
                <a:solidFill>
                  <a:srgbClr val="0070C0"/>
                </a:solidFill>
                <a:latin typeface="Courier New" pitchFamily="49" charset="0"/>
              </a:rPr>
              <a:t>int length = 12;</a:t>
            </a:r>
            <a:endParaRPr lang="en-US" b="1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70C0"/>
                </a:solidFill>
                <a:latin typeface="Courier New" pitchFamily="49" charset="0"/>
              </a:rPr>
              <a:t>	int width = 7, height = 5, area;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E44719F4-F943-4082-B4AE-527F43DCDFA9}" type="slidenum">
              <a:rPr lang="en-US"/>
              <a:pPr algn="l">
                <a:defRPr/>
              </a:pPr>
              <a:t>119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F6ABBB4-563D-8840-933E-726F670501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74612"/>
            <a:ext cx="7239000" cy="992188"/>
          </a:xfrm>
        </p:spPr>
        <p:txBody>
          <a:bodyPr/>
          <a:lstStyle/>
          <a:p>
            <a:pPr eaLnBrk="1" hangingPunct="1"/>
            <a:r>
              <a:rPr lang="en-US" sz="3600"/>
              <a:t>Variable Assignments and Initialization</a:t>
            </a:r>
          </a:p>
        </p:txBody>
      </p:sp>
    </p:spTree>
    <p:extLst>
      <p:ext uri="{BB962C8B-B14F-4D97-AF65-F5344CB8AC3E}">
        <p14:creationId xmlns:p14="http://schemas.microsoft.com/office/powerpoint/2010/main" val="1156141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Single-Line Comments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pPr eaLnBrk="1" hangingPunct="1"/>
            <a:r>
              <a:rPr lang="en-US"/>
              <a:t>Begin with </a:t>
            </a:r>
            <a:r>
              <a:rPr lang="en-US" b="1">
                <a:latin typeface="Courier New" pitchFamily="49" charset="0"/>
              </a:rPr>
              <a:t>//</a:t>
            </a:r>
            <a:r>
              <a:rPr lang="en-US"/>
              <a:t> through to the end of line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int length = 12; // length in inches</a:t>
            </a:r>
          </a:p>
          <a:p>
            <a:pPr lvl="1" eaLnBrk="1" hangingPunct="1"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int width = 15;  // width in inches</a:t>
            </a:r>
          </a:p>
          <a:p>
            <a:pPr lvl="1" eaLnBrk="1" hangingPunct="1"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int area;        // calculated area</a:t>
            </a:r>
          </a:p>
          <a:p>
            <a:pPr lvl="1" eaLnBrk="1" hangingPunct="1">
              <a:spcBef>
                <a:spcPct val="7500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// Calculate rectangle area</a:t>
            </a:r>
          </a:p>
          <a:p>
            <a:pPr lvl="1" eaLnBrk="1" hangingPunct="1"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area = length * width;</a:t>
            </a:r>
            <a:r>
              <a:rPr lang="en-US">
                <a:solidFill>
                  <a:srgbClr val="3D8963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9D940927-4A39-43E8-992F-158A35B8B1DA}" type="slidenum">
              <a:rPr lang="en-US"/>
              <a:pPr algn="l">
                <a:defRPr/>
              </a:pPr>
              <a:t>12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043911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564ACFAA-C6CB-9343-968D-FF2D66F35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Variable Initialization in Program 2-19</a:t>
            </a:r>
          </a:p>
        </p:txBody>
      </p:sp>
      <p:pic>
        <p:nvPicPr>
          <p:cNvPr id="61443" name="Picture 2">
            <a:extLst>
              <a:ext uri="{FF2B5EF4-FFF2-40B4-BE49-F238E27FC236}">
                <a16:creationId xmlns:a16="http://schemas.microsoft.com/office/drawing/2014/main" id="{7E7383C1-BB23-FB4B-B35E-B9AA3F936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600200"/>
            <a:ext cx="78676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6017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ubtitle 2">
            <a:extLst>
              <a:ext uri="{FF2B5EF4-FFF2-40B4-BE49-F238E27FC236}">
                <a16:creationId xmlns:a16="http://schemas.microsoft.com/office/drawing/2014/main" id="{E2C0E224-82E1-D14E-9EA8-8FAD5156EF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1981200"/>
            <a:ext cx="6400800" cy="17526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Scope</a:t>
            </a:r>
          </a:p>
        </p:txBody>
      </p:sp>
    </p:spTree>
    <p:extLst>
      <p:ext uri="{BB962C8B-B14F-4D97-AF65-F5344CB8AC3E}">
        <p14:creationId xmlns:p14="http://schemas.microsoft.com/office/powerpoint/2010/main" val="424260550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Scope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153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800"/>
              <a:t>The </a:t>
            </a:r>
            <a:r>
              <a:rPr lang="en-US" sz="2800">
                <a:solidFill>
                  <a:srgbClr val="FF0000"/>
                </a:solidFill>
              </a:rPr>
              <a:t>scope</a:t>
            </a:r>
            <a:r>
              <a:rPr lang="en-US" sz="2800"/>
              <a:t> of a variable is that part of the program where the variable may be used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/>
              <a:t>A variable </a:t>
            </a:r>
            <a:r>
              <a:rPr lang="en-US" sz="2800">
                <a:solidFill>
                  <a:srgbClr val="FF0000"/>
                </a:solidFill>
              </a:rPr>
              <a:t>cannot be used</a:t>
            </a:r>
            <a:r>
              <a:rPr lang="en-US" sz="2800"/>
              <a:t> </a:t>
            </a:r>
            <a:r>
              <a:rPr lang="en-US" sz="2800">
                <a:solidFill>
                  <a:srgbClr val="FF0000"/>
                </a:solidFill>
              </a:rPr>
              <a:t>before</a:t>
            </a:r>
            <a:r>
              <a:rPr lang="en-US" sz="2800"/>
              <a:t> it is </a:t>
            </a:r>
            <a:r>
              <a:rPr lang="en-US" sz="2800">
                <a:solidFill>
                  <a:srgbClr val="FF0000"/>
                </a:solidFill>
              </a:rPr>
              <a:t>defined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/>
              <a:t>	</a:t>
            </a:r>
            <a:r>
              <a:rPr lang="en-US" sz="2400">
                <a:solidFill>
                  <a:srgbClr val="0070C0"/>
                </a:solidFill>
              </a:rPr>
              <a:t>	</a:t>
            </a:r>
            <a:r>
              <a:rPr lang="en-US" sz="2400" b="1">
                <a:solidFill>
                  <a:srgbClr val="0070C0"/>
                </a:solidFill>
                <a:latin typeface="Courier New" pitchFamily="49" charset="0"/>
              </a:rPr>
              <a:t>int a;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70C0"/>
                </a:solidFill>
                <a:latin typeface="Courier New" pitchFamily="49" charset="0"/>
              </a:rPr>
              <a:t>		cin &gt;&gt; a;   // legal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		cin &gt;&gt; b;   // illegal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		int b;</a:t>
            </a:r>
            <a:r>
              <a:rPr lang="en-US" sz="24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D5E5DBC9-1952-4970-A151-4B80EC9FE59B}" type="slidenum">
              <a:rPr lang="en-US"/>
              <a:pPr algn="l">
                <a:defRPr/>
              </a:pPr>
              <a:t>122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013583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836613"/>
          </a:xfrm>
        </p:spPr>
        <p:txBody>
          <a:bodyPr/>
          <a:lstStyle/>
          <a:p>
            <a:r>
              <a:rPr lang="en-US"/>
              <a:t>In-Class Exercise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769350" cy="4525962"/>
          </a:xfrm>
        </p:spPr>
        <p:txBody>
          <a:bodyPr/>
          <a:lstStyle/>
          <a:p>
            <a:r>
              <a:rPr lang="en-US"/>
              <a:t>Trace the following program. Can it be compiled?</a:t>
            </a:r>
          </a:p>
          <a:p>
            <a:pPr>
              <a:buFont typeface="Arial" charset="0"/>
              <a:buNone/>
            </a:pPr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#include &lt;iostream&gt;</a:t>
            </a:r>
          </a:p>
          <a:p>
            <a:pPr>
              <a:buFont typeface="Arial" charset="0"/>
              <a:buNone/>
            </a:pPr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using namespace std;</a:t>
            </a:r>
          </a:p>
          <a:p>
            <a:pPr>
              <a:buFont typeface="Arial" charset="0"/>
              <a:buNone/>
            </a:pPr>
            <a:endParaRPr lang="en-US" sz="240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 main()</a:t>
            </a:r>
          </a:p>
          <a:p>
            <a:pPr>
              <a:buFont typeface="Arial" charset="0"/>
              <a:buNone/>
            </a:pPr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Arial" charset="0"/>
              <a:buNone/>
            </a:pPr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cout&lt;&lt;value;</a:t>
            </a:r>
          </a:p>
          <a:p>
            <a:pPr>
              <a:buFont typeface="Arial" charset="0"/>
              <a:buNone/>
            </a:pPr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Font typeface="Arial" charset="0"/>
              <a:buNone/>
            </a:pPr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int value;</a:t>
            </a:r>
          </a:p>
          <a:p>
            <a:pPr>
              <a:buFont typeface="Arial" charset="0"/>
              <a:buNone/>
            </a:pPr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return 0;</a:t>
            </a:r>
          </a:p>
          <a:p>
            <a:pPr>
              <a:buFont typeface="Arial" charset="0"/>
              <a:buNone/>
            </a:pPr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} 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88431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Arithmetic Operators and Expression</a:t>
            </a:r>
            <a:endParaRPr lang="en-GB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18715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Arithmetic Operators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382000" cy="350520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/>
              <a:t>Used for performing numeric calculations</a:t>
            </a:r>
          </a:p>
          <a:p>
            <a:pPr eaLnBrk="1" hangingPunct="1">
              <a:spcBef>
                <a:spcPct val="30000"/>
              </a:spcBef>
            </a:pPr>
            <a:r>
              <a:rPr lang="en-US"/>
              <a:t>C++ has </a:t>
            </a:r>
            <a:r>
              <a:rPr lang="en-US" u="sng"/>
              <a:t>unary</a:t>
            </a:r>
            <a:r>
              <a:rPr lang="en-US"/>
              <a:t>, </a:t>
            </a:r>
            <a:r>
              <a:rPr lang="en-US" u="sng"/>
              <a:t>binary</a:t>
            </a:r>
            <a:r>
              <a:rPr lang="en-US"/>
              <a:t>, and </a:t>
            </a:r>
            <a:r>
              <a:rPr lang="en-US" u="sng"/>
              <a:t>ternary</a:t>
            </a:r>
            <a:r>
              <a:rPr lang="en-US"/>
              <a:t> operators </a:t>
            </a:r>
          </a:p>
          <a:p>
            <a:pPr lvl="1" eaLnBrk="1" hangingPunct="1">
              <a:spcBef>
                <a:spcPct val="30000"/>
              </a:spcBef>
            </a:pPr>
            <a:r>
              <a:rPr lang="en-US"/>
              <a:t>unary   (1 operand)	      </a:t>
            </a:r>
            <a:r>
              <a:rPr lang="en-US" b="1">
                <a:solidFill>
                  <a:srgbClr val="0070C0"/>
                </a:solidFill>
                <a:latin typeface="Courier New" pitchFamily="49" charset="0"/>
              </a:rPr>
              <a:t>-5</a:t>
            </a:r>
          </a:p>
          <a:p>
            <a:pPr lvl="1" eaLnBrk="1" hangingPunct="1">
              <a:spcBef>
                <a:spcPct val="30000"/>
              </a:spcBef>
            </a:pPr>
            <a:r>
              <a:rPr lang="en-US"/>
              <a:t>binary  (2 operands)   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lang="en-US" b="1">
                <a:solidFill>
                  <a:srgbClr val="0070C0"/>
                </a:solidFill>
                <a:latin typeface="Courier New" pitchFamily="49" charset="0"/>
              </a:rPr>
              <a:t>13 - 7</a:t>
            </a:r>
            <a:endParaRPr lang="en-US" b="1">
              <a:solidFill>
                <a:srgbClr val="0070C0"/>
              </a:solidFill>
            </a:endParaRPr>
          </a:p>
          <a:p>
            <a:pPr lvl="1" eaLnBrk="1" hangingPunct="1">
              <a:spcBef>
                <a:spcPct val="30000"/>
              </a:spcBef>
            </a:pPr>
            <a:r>
              <a:rPr lang="en-US"/>
              <a:t>ternary (3 operands)   </a:t>
            </a:r>
            <a:r>
              <a:rPr lang="en-US" b="1">
                <a:solidFill>
                  <a:srgbClr val="0070C0"/>
                </a:solidFill>
                <a:latin typeface="Courier New" pitchFamily="49" charset="0"/>
              </a:rPr>
              <a:t>exp1 ? exp2 : exp3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4C439019-ED44-4BBA-9E70-CB162272236A}" type="slidenum">
              <a:rPr lang="en-US"/>
              <a:pPr algn="l">
                <a:defRPr/>
              </a:pPr>
              <a:t>125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332320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Arithmetic Operators</a:t>
            </a:r>
          </a:p>
        </p:txBody>
      </p:sp>
      <p:sp>
        <p:nvSpPr>
          <p:cNvPr id="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8E483690-5228-4202-879A-CA89897B1422}" type="slidenum">
              <a:rPr lang="en-US"/>
              <a:pPr algn="l">
                <a:defRPr/>
              </a:pPr>
              <a:t>126</a:t>
            </a:fld>
            <a:endParaRPr lang="en-US"/>
          </a:p>
        </p:txBody>
      </p:sp>
      <p:graphicFrame>
        <p:nvGraphicFramePr>
          <p:cNvPr id="70713" name="Group 57"/>
          <p:cNvGraphicFramePr>
            <a:graphicFrameLocks noGrp="1"/>
          </p:cNvGraphicFramePr>
          <p:nvPr/>
        </p:nvGraphicFramePr>
        <p:xfrm>
          <a:off x="609600" y="1981200"/>
          <a:ext cx="8001000" cy="3810002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5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SYMBOL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ans = 7 + 3;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subtraction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ans = 7 - 3;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multiplication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ans = 7 * 3;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/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division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ans = 7 / 3;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modulus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ans = 7 % 3;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414728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/</a:t>
            </a:r>
            <a:r>
              <a:rPr lang="en-US"/>
              <a:t> Operator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820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C++ division operator (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/</a:t>
            </a:r>
            <a:r>
              <a:rPr lang="en-US" b="1">
                <a:latin typeface="Courier New" pitchFamily="49" charset="0"/>
              </a:rPr>
              <a:t>)</a:t>
            </a:r>
            <a:r>
              <a:rPr lang="en-US"/>
              <a:t>performs integer division if both operands are integers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cout &lt;&lt; 13 / 5;    // displays 2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cout &lt;&lt;  2 / 4;    // displays 0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/>
              <a:t>If either operand is floating-point, the result is floating-point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cout &lt;&lt; 13 / 5.0;  // displays 2.6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cout &lt;&lt; 2.0 / 4;   // displays 0.5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F08BFA52-F614-4226-AC2E-DBB841636EB7}" type="slidenum">
              <a:rPr lang="en-US"/>
              <a:pPr algn="l">
                <a:defRPr/>
              </a:pPr>
              <a:t>127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55944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latin typeface="Courier New" pitchFamily="49" charset="0"/>
              </a:rPr>
              <a:t>%</a:t>
            </a:r>
            <a:r>
              <a:rPr lang="en-US"/>
              <a:t> Operator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382000" cy="33528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/>
              <a:t>C++ modulus operator (</a:t>
            </a:r>
            <a:r>
              <a:rPr lang="en-US" b="1">
                <a:latin typeface="Courier New" pitchFamily="49" charset="0"/>
              </a:rPr>
              <a:t>%</a:t>
            </a:r>
            <a:r>
              <a:rPr lang="en-US"/>
              <a:t>) computes the remainder resulting from integer division</a:t>
            </a:r>
          </a:p>
          <a:p>
            <a:pPr lvl="1" eaLnBrk="1" hangingPunct="1">
              <a:spcBef>
                <a:spcPct val="40000"/>
              </a:spcBef>
              <a:buFontTx/>
              <a:buNone/>
            </a:pPr>
            <a:r>
              <a:rPr lang="en-US" b="1">
                <a:solidFill>
                  <a:srgbClr val="006600"/>
                </a:solidFill>
                <a:latin typeface="Courier New" pitchFamily="49" charset="0"/>
              </a:rPr>
              <a:t>	</a:t>
            </a:r>
            <a:r>
              <a:rPr lang="en-US" b="1">
                <a:solidFill>
                  <a:srgbClr val="0070C0"/>
                </a:solidFill>
                <a:latin typeface="Courier New" pitchFamily="49" charset="0"/>
              </a:rPr>
              <a:t>cout &lt;&lt; 9 % 2;   // displays 1</a:t>
            </a:r>
          </a:p>
          <a:p>
            <a:pPr eaLnBrk="1" hangingPunct="1">
              <a:spcBef>
                <a:spcPct val="40000"/>
              </a:spcBef>
            </a:pPr>
            <a:r>
              <a:rPr lang="en-US" b="1">
                <a:latin typeface="Courier New" pitchFamily="49" charset="0"/>
              </a:rPr>
              <a:t>%</a:t>
            </a:r>
            <a:r>
              <a:rPr lang="en-US"/>
              <a:t> requires integers for both operands</a:t>
            </a:r>
          </a:p>
          <a:p>
            <a:pPr lvl="1" eaLnBrk="1" hangingPunct="1">
              <a:spcBef>
                <a:spcPct val="40000"/>
              </a:spcBef>
              <a:buFontTx/>
              <a:buNone/>
            </a:pPr>
            <a:r>
              <a:rPr lang="en-US" b="1">
                <a:solidFill>
                  <a:srgbClr val="006600"/>
                </a:solidFill>
                <a:latin typeface="Courier New" pitchFamily="49" charset="0"/>
              </a:rPr>
              <a:t>	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cout &lt;&lt; 9 % 2.0; // </a:t>
            </a:r>
            <a:r>
              <a:rPr lang="en-US" b="1">
                <a:solidFill>
                  <a:srgbClr val="FF0000"/>
                </a:solidFill>
                <a:highlight>
                  <a:srgbClr val="FFFF00"/>
                </a:highlight>
                <a:latin typeface="Courier New" pitchFamily="49" charset="0"/>
              </a:rPr>
              <a:t>error</a:t>
            </a:r>
            <a:endParaRPr 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B2188A4B-3AC1-4025-930A-38802947E5DC}" type="slidenum">
              <a:rPr lang="en-US"/>
              <a:pPr algn="l">
                <a:defRPr/>
              </a:pPr>
              <a:t>128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242359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5175"/>
          </a:xfrm>
        </p:spPr>
        <p:txBody>
          <a:bodyPr/>
          <a:lstStyle/>
          <a:p>
            <a:r>
              <a:rPr lang="en-US"/>
              <a:t>In-Class Exercise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179388" y="692150"/>
            <a:ext cx="8661400" cy="4525963"/>
          </a:xfrm>
        </p:spPr>
        <p:txBody>
          <a:bodyPr/>
          <a:lstStyle/>
          <a:p>
            <a:r>
              <a:rPr lang="en-US"/>
              <a:t>Identify as many </a:t>
            </a:r>
            <a:r>
              <a:rPr lang="en-US" i="1">
                <a:solidFill>
                  <a:srgbClr val="FF0000"/>
                </a:solidFill>
              </a:rPr>
              <a:t>syntax errors</a:t>
            </a:r>
            <a:r>
              <a:rPr lang="en-US"/>
              <a:t> as you can in the following program</a:t>
            </a:r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684213" y="1700213"/>
            <a:ext cx="7488237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*/ what is wrong with this program?/*</a:t>
            </a:r>
          </a:p>
          <a:p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#include iostream</a:t>
            </a:r>
          </a:p>
          <a:p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using namespace std;</a:t>
            </a:r>
          </a:p>
          <a:p>
            <a:endParaRPr lang="en-US" sz="240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 main();</a:t>
            </a:r>
          </a:p>
          <a:p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int a, b, c</a:t>
            </a:r>
          </a:p>
          <a:p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a=3</a:t>
            </a:r>
          </a:p>
          <a:p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b=4</a:t>
            </a:r>
          </a:p>
          <a:p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c=a+b</a:t>
            </a:r>
          </a:p>
          <a:p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Cout&lt;"The value of c is "&lt;C;</a:t>
            </a:r>
          </a:p>
          <a:p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return 0;</a:t>
            </a:r>
          </a:p>
          <a:p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1580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Multi-Line Comments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Begin with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/*</a:t>
            </a:r>
            <a:r>
              <a:rPr lang="en-US"/>
              <a:t> and end with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*/</a:t>
            </a:r>
            <a:endParaRPr lang="en-US" b="1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/>
              <a:t>Can span multiple lines 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/*</a:t>
            </a:r>
            <a:r>
              <a:rPr lang="en-US" b="1">
                <a:latin typeface="Courier New" pitchFamily="49" charset="0"/>
              </a:rPr>
              <a:t>----------------------------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latin typeface="Courier New" pitchFamily="49" charset="0"/>
              </a:rPr>
              <a:t>   Here's a multi-line comment  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latin typeface="Courier New" pitchFamily="49" charset="0"/>
              </a:rPr>
              <a:t>  ----------------------------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*/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/>
              <a:t>Can also be used as single-line comments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>
                <a:latin typeface="Courier New" pitchFamily="49" charset="0"/>
              </a:rPr>
              <a:t>int area;  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/*</a:t>
            </a:r>
            <a:r>
              <a:rPr lang="en-US" b="1">
                <a:latin typeface="Courier New" pitchFamily="49" charset="0"/>
              </a:rPr>
              <a:t> Calculated area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*/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17AD42F6-C23A-4C15-9BD5-5C6B605D4471}" type="slidenum">
              <a:rPr lang="en-US"/>
              <a:pPr algn="l">
                <a:defRPr/>
              </a:pPr>
              <a:t>13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598029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Order of Operations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484313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	In an expression with more than one operator, evaluation is in this order:</a:t>
            </a:r>
          </a:p>
          <a:p>
            <a:pPr>
              <a:buFontTx/>
              <a:buNone/>
            </a:pPr>
            <a:r>
              <a:rPr lang="en-US" dirty="0"/>
              <a:t>	    </a:t>
            </a:r>
            <a:r>
              <a:rPr lang="en-US" dirty="0">
                <a:solidFill>
                  <a:srgbClr val="00B050"/>
                </a:solidFill>
              </a:rPr>
              <a:t>( )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dirty="0">
                <a:solidFill>
                  <a:srgbClr val="00B050"/>
                </a:solidFill>
                <a:latin typeface="Courier New" pitchFamily="49" charset="0"/>
              </a:rPr>
              <a:t>-</a:t>
            </a:r>
            <a:r>
              <a:rPr lang="en-US" dirty="0"/>
              <a:t> (unary negation), in order, right to left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dirty="0">
                <a:solidFill>
                  <a:srgbClr val="00B050"/>
                </a:solidFill>
                <a:latin typeface="Courier New" pitchFamily="49" charset="0"/>
              </a:rPr>
              <a:t>* / %</a:t>
            </a:r>
            <a:r>
              <a:rPr lang="en-US" dirty="0"/>
              <a:t>, in order, left to right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dirty="0">
                <a:solidFill>
                  <a:srgbClr val="00B050"/>
                </a:solidFill>
                <a:latin typeface="Courier New" pitchFamily="49" charset="0"/>
              </a:rPr>
              <a:t>+ -</a:t>
            </a:r>
            <a:r>
              <a:rPr lang="en-US" dirty="0"/>
              <a:t>, in order, left to right</a:t>
            </a:r>
          </a:p>
          <a:p>
            <a:pPr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In the expression 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</a:rPr>
              <a:t>2 + 2 * 2 – 2</a:t>
            </a:r>
            <a:r>
              <a:rPr lang="en-US" dirty="0">
                <a:latin typeface="Courier New" pitchFamily="49" charset="0"/>
              </a:rPr>
              <a:t> 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5219700" y="5157788"/>
            <a:ext cx="1219200" cy="1098550"/>
            <a:chOff x="3264" y="3120"/>
            <a:chExt cx="768" cy="692"/>
          </a:xfrm>
        </p:grpSpPr>
        <p:sp>
          <p:nvSpPr>
            <p:cNvPr id="15371" name="Text Box 5"/>
            <p:cNvSpPr txBox="1">
              <a:spLocks noChangeArrowheads="1"/>
            </p:cNvSpPr>
            <p:nvPr/>
          </p:nvSpPr>
          <p:spPr bwMode="auto">
            <a:xfrm>
              <a:off x="3264" y="3446"/>
              <a:ext cx="76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>
                  <a:solidFill>
                    <a:srgbClr val="FF6600"/>
                  </a:solidFill>
                </a:rPr>
                <a:t>evaluate </a:t>
              </a:r>
            </a:p>
            <a:p>
              <a:pPr>
                <a:lnSpc>
                  <a:spcPct val="80000"/>
                </a:lnSpc>
              </a:pPr>
              <a:r>
                <a:rPr lang="en-US" sz="2000">
                  <a:solidFill>
                    <a:srgbClr val="FF6600"/>
                  </a:solidFill>
                </a:rPr>
                <a:t>first</a:t>
              </a:r>
            </a:p>
          </p:txBody>
        </p:sp>
        <p:sp>
          <p:nvSpPr>
            <p:cNvPr id="15372" name="Line 6"/>
            <p:cNvSpPr>
              <a:spLocks noChangeShapeType="1"/>
            </p:cNvSpPr>
            <p:nvPr/>
          </p:nvSpPr>
          <p:spPr bwMode="auto">
            <a:xfrm flipH="1" flipV="1">
              <a:off x="3552" y="3120"/>
              <a:ext cx="48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3563938" y="5229225"/>
            <a:ext cx="1295400" cy="1114425"/>
            <a:chOff x="2208" y="3120"/>
            <a:chExt cx="816" cy="702"/>
          </a:xfrm>
        </p:grpSpPr>
        <p:sp>
          <p:nvSpPr>
            <p:cNvPr id="15369" name="Rectangle 8"/>
            <p:cNvSpPr>
              <a:spLocks noChangeArrowheads="1"/>
            </p:cNvSpPr>
            <p:nvPr/>
          </p:nvSpPr>
          <p:spPr bwMode="auto">
            <a:xfrm>
              <a:off x="2208" y="3456"/>
              <a:ext cx="81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>
                  <a:solidFill>
                    <a:srgbClr val="FF6600"/>
                  </a:solidFill>
                </a:rPr>
                <a:t>evaluate </a:t>
              </a:r>
            </a:p>
            <a:p>
              <a:pPr>
                <a:lnSpc>
                  <a:spcPct val="80000"/>
                </a:lnSpc>
              </a:pPr>
              <a:r>
                <a:rPr lang="en-US" sz="2000">
                  <a:solidFill>
                    <a:srgbClr val="FF6600"/>
                  </a:solidFill>
                </a:rPr>
                <a:t>second</a:t>
              </a:r>
            </a:p>
          </p:txBody>
        </p:sp>
        <p:sp>
          <p:nvSpPr>
            <p:cNvPr id="15370" name="Line 9"/>
            <p:cNvSpPr>
              <a:spLocks noChangeShapeType="1"/>
            </p:cNvSpPr>
            <p:nvPr/>
          </p:nvSpPr>
          <p:spPr bwMode="auto">
            <a:xfrm flipV="1">
              <a:off x="2640" y="3120"/>
              <a:ext cx="240" cy="28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6" name="Group 10"/>
          <p:cNvGrpSpPr>
            <a:grpSpLocks/>
          </p:cNvGrpSpPr>
          <p:nvPr/>
        </p:nvGrpSpPr>
        <p:grpSpPr bwMode="auto">
          <a:xfrm>
            <a:off x="6443663" y="5157788"/>
            <a:ext cx="1676400" cy="1038225"/>
            <a:chOff x="4032" y="3120"/>
            <a:chExt cx="1056" cy="654"/>
          </a:xfrm>
        </p:grpSpPr>
        <p:sp>
          <p:nvSpPr>
            <p:cNvPr id="15367" name="Rectangle 11"/>
            <p:cNvSpPr>
              <a:spLocks noChangeArrowheads="1"/>
            </p:cNvSpPr>
            <p:nvPr/>
          </p:nvSpPr>
          <p:spPr bwMode="auto">
            <a:xfrm>
              <a:off x="4032" y="3408"/>
              <a:ext cx="105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>
                  <a:solidFill>
                    <a:srgbClr val="FF6600"/>
                  </a:solidFill>
                </a:rPr>
                <a:t>evaluate </a:t>
              </a:r>
            </a:p>
            <a:p>
              <a:pPr>
                <a:lnSpc>
                  <a:spcPct val="80000"/>
                </a:lnSpc>
              </a:pPr>
              <a:r>
                <a:rPr lang="en-US" sz="2000">
                  <a:solidFill>
                    <a:srgbClr val="FF6600"/>
                  </a:solidFill>
                </a:rPr>
                <a:t>third</a:t>
              </a:r>
            </a:p>
          </p:txBody>
        </p:sp>
        <p:sp>
          <p:nvSpPr>
            <p:cNvPr id="15368" name="Line 12"/>
            <p:cNvSpPr>
              <a:spLocks noChangeShapeType="1"/>
            </p:cNvSpPr>
            <p:nvPr/>
          </p:nvSpPr>
          <p:spPr bwMode="auto">
            <a:xfrm flipH="1" flipV="1">
              <a:off x="4176" y="3120"/>
              <a:ext cx="384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2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08451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95400"/>
            <a:ext cx="7181850" cy="4525963"/>
          </a:xfrm>
          <a:noFill/>
        </p:spPr>
        <p:txBody>
          <a:bodyPr rIns="0"/>
          <a:lstStyle/>
          <a:p>
            <a:pPr>
              <a:buFontTx/>
              <a:buNone/>
            </a:pPr>
            <a:r>
              <a:rPr lang="en-US" sz="2000" b="1">
                <a:latin typeface="Courier New" pitchFamily="49" charset="0"/>
              </a:rPr>
              <a:t>int z, y=-5;</a:t>
            </a:r>
          </a:p>
          <a:p>
            <a:pPr>
              <a:buFontTx/>
              <a:buNone/>
            </a:pPr>
            <a:r>
              <a:rPr lang="en-US" sz="2000" b="1">
                <a:solidFill>
                  <a:srgbClr val="0070C0"/>
                </a:solidFill>
                <a:latin typeface="Courier New" pitchFamily="49" charset="0"/>
              </a:rPr>
              <a:t>z= 8 - 3 + 9 / 2 + 2 * - y;</a:t>
            </a:r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1121465"/>
      </p:ext>
    </p:extLst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95400"/>
            <a:ext cx="7181850" cy="4525963"/>
          </a:xfrm>
          <a:noFill/>
        </p:spPr>
        <p:txBody>
          <a:bodyPr rIns="0"/>
          <a:lstStyle/>
          <a:p>
            <a:pPr>
              <a:buFontTx/>
              <a:buNone/>
            </a:pPr>
            <a:r>
              <a:rPr lang="en-US" sz="2000" b="1">
                <a:latin typeface="Courier New" pitchFamily="49" charset="0"/>
              </a:rPr>
              <a:t>int z, y=-5;</a:t>
            </a:r>
          </a:p>
          <a:p>
            <a:pPr>
              <a:buFontTx/>
              <a:buNone/>
            </a:pPr>
            <a:r>
              <a:rPr lang="en-US" sz="2000" b="1">
                <a:solidFill>
                  <a:srgbClr val="0070C0"/>
                </a:solidFill>
                <a:latin typeface="Courier New" pitchFamily="49" charset="0"/>
              </a:rPr>
              <a:t>z= 8  -  3 +  9  /  2 +  2  *  - y;</a:t>
            </a:r>
          </a:p>
          <a:p>
            <a:pPr>
              <a:buFontTx/>
              <a:buNone/>
            </a:pPr>
            <a:endParaRPr lang="en-US" sz="2000" b="1">
              <a:solidFill>
                <a:srgbClr val="C0000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endParaRPr lang="en-US" sz="2000" b="1">
              <a:solidFill>
                <a:srgbClr val="C0000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endParaRPr lang="en-US" sz="2000" b="1">
              <a:solidFill>
                <a:srgbClr val="C0000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endParaRPr lang="en-US" sz="2000" b="1">
              <a:solidFill>
                <a:srgbClr val="C0000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endParaRPr lang="en-US" sz="2000" b="1">
              <a:solidFill>
                <a:srgbClr val="C0000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endParaRPr lang="en-US" sz="2000" b="1">
              <a:solidFill>
                <a:srgbClr val="C0000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endParaRPr lang="en-US" sz="2000" b="1">
              <a:solidFill>
                <a:srgbClr val="C0000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endParaRPr lang="en-US" sz="2000" b="1">
              <a:solidFill>
                <a:srgbClr val="C0000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endParaRPr lang="en-US" sz="2000" b="1">
              <a:solidFill>
                <a:srgbClr val="C00000"/>
              </a:solidFill>
              <a:latin typeface="Courier New" pitchFamily="49" charset="0"/>
            </a:endParaRPr>
          </a:p>
          <a:p>
            <a:pPr marL="0" indent="0">
              <a:buNone/>
            </a:pPr>
            <a:endParaRPr lang="en-US" sz="2000">
              <a:latin typeface="Courier New" pitchFamily="49" charset="0"/>
            </a:endParaRPr>
          </a:p>
        </p:txBody>
      </p:sp>
      <p:graphicFrame>
        <p:nvGraphicFramePr>
          <p:cNvPr id="1026" name="Object 2" descr="Pink tissue paper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90609667"/>
              </p:ext>
            </p:extLst>
          </p:nvPr>
        </p:nvGraphicFramePr>
        <p:xfrm>
          <a:off x="733425" y="2076450"/>
          <a:ext cx="6048375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3" imgW="3956710" imgH="1986236" progId="">
                  <p:embed/>
                </p:oleObj>
              </mc:Choice>
              <mc:Fallback>
                <p:oleObj name="Visio" r:id="rId3" imgW="3956710" imgH="1986236" progId="">
                  <p:embed/>
                  <p:pic>
                    <p:nvPicPr>
                      <p:cNvPr id="1026" name="Object 2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2076450"/>
                        <a:ext cx="6048375" cy="302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5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6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5142113"/>
      </p:ext>
    </p:extLst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741203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Order of Operations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77517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Show prove for the following expression</a:t>
            </a:r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482302"/>
      </p:ext>
    </p:extLst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Associativity of Operators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78025"/>
            <a:ext cx="8013700" cy="4071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Courier New" pitchFamily="49" charset="0"/>
              </a:rPr>
              <a:t> </a:t>
            </a:r>
            <a:r>
              <a:rPr lang="en-US">
                <a:solidFill>
                  <a:srgbClr val="00B050"/>
                </a:solidFill>
                <a:latin typeface="Courier New" pitchFamily="49" charset="0"/>
              </a:rPr>
              <a:t>-</a:t>
            </a:r>
            <a:r>
              <a:rPr lang="en-US"/>
              <a:t> (unary negation)   associates </a:t>
            </a:r>
            <a:r>
              <a:rPr lang="en-US">
                <a:highlight>
                  <a:srgbClr val="00FF00"/>
                </a:highlight>
              </a:rPr>
              <a:t>right to left</a:t>
            </a:r>
          </a:p>
          <a:p>
            <a:pPr>
              <a:lnSpc>
                <a:spcPct val="90000"/>
              </a:lnSpc>
            </a:pPr>
            <a:r>
              <a:rPr lang="en-US">
                <a:latin typeface="Courier New" pitchFamily="49" charset="0"/>
              </a:rPr>
              <a:t> </a:t>
            </a:r>
            <a:r>
              <a:rPr lang="en-US">
                <a:solidFill>
                  <a:srgbClr val="00B050"/>
                </a:solidFill>
                <a:latin typeface="Courier New" pitchFamily="49" charset="0"/>
              </a:rPr>
              <a:t>*</a:t>
            </a:r>
            <a:r>
              <a:rPr lang="en-US">
                <a:latin typeface="Courier New" pitchFamily="49" charset="0"/>
              </a:rPr>
              <a:t>,</a:t>
            </a:r>
            <a:r>
              <a:rPr lang="en-US">
                <a:solidFill>
                  <a:srgbClr val="00B050"/>
                </a:solidFill>
                <a:latin typeface="Courier New" pitchFamily="49" charset="0"/>
              </a:rPr>
              <a:t> /</a:t>
            </a:r>
            <a:r>
              <a:rPr lang="en-US">
                <a:latin typeface="Courier New" pitchFamily="49" charset="0"/>
              </a:rPr>
              <a:t>,</a:t>
            </a:r>
            <a:r>
              <a:rPr lang="en-US">
                <a:solidFill>
                  <a:srgbClr val="00B050"/>
                </a:solidFill>
                <a:latin typeface="Courier New" pitchFamily="49" charset="0"/>
              </a:rPr>
              <a:t> %</a:t>
            </a:r>
            <a:r>
              <a:rPr lang="en-US">
                <a:latin typeface="Courier New" pitchFamily="49" charset="0"/>
              </a:rPr>
              <a:t>,</a:t>
            </a:r>
            <a:r>
              <a:rPr lang="en-US">
                <a:solidFill>
                  <a:srgbClr val="00B050"/>
                </a:solidFill>
                <a:latin typeface="Courier New" pitchFamily="49" charset="0"/>
              </a:rPr>
              <a:t> +</a:t>
            </a:r>
            <a:r>
              <a:rPr lang="en-US">
                <a:latin typeface="Courier New" pitchFamily="49" charset="0"/>
              </a:rPr>
              <a:t>,</a:t>
            </a:r>
            <a:r>
              <a:rPr lang="en-US">
                <a:solidFill>
                  <a:srgbClr val="00B050"/>
                </a:solidFill>
                <a:latin typeface="Courier New" pitchFamily="49" charset="0"/>
              </a:rPr>
              <a:t> -</a:t>
            </a:r>
            <a:r>
              <a:rPr lang="en-US"/>
              <a:t>  associate </a:t>
            </a:r>
            <a:r>
              <a:rPr lang="en-US">
                <a:highlight>
                  <a:srgbClr val="00FFFF"/>
                </a:highlight>
              </a:rPr>
              <a:t>left to right</a:t>
            </a:r>
          </a:p>
          <a:p>
            <a:pPr>
              <a:lnSpc>
                <a:spcPct val="90000"/>
              </a:lnSpc>
            </a:pPr>
            <a:r>
              <a:rPr lang="en-US"/>
              <a:t>parentheses </a:t>
            </a:r>
            <a:r>
              <a:rPr lang="en-US">
                <a:solidFill>
                  <a:srgbClr val="C00000"/>
                </a:solidFill>
              </a:rPr>
              <a:t>( )</a:t>
            </a:r>
            <a:r>
              <a:rPr lang="en-US"/>
              <a:t> can be used to override the order of operations: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>
                <a:latin typeface="Courier New" pitchFamily="49" charset="0"/>
              </a:rPr>
              <a:t> </a:t>
            </a:r>
            <a:r>
              <a:rPr lang="en-US">
                <a:solidFill>
                  <a:srgbClr val="0070C0"/>
                </a:solidFill>
                <a:latin typeface="Courier New" pitchFamily="49" charset="0"/>
              </a:rPr>
              <a:t>2 + 2  *  2 – 2  = 4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0070C0"/>
                </a:solidFill>
                <a:latin typeface="Courier New" pitchFamily="49" charset="0"/>
              </a:rPr>
              <a:t>(2 + 2) *  2 – 2  = 6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0070C0"/>
                </a:solidFill>
                <a:latin typeface="Courier New" pitchFamily="49" charset="0"/>
              </a:rPr>
              <a:t> 2 + 2  * (2 – 2) = 2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0070C0"/>
                </a:solidFill>
                <a:latin typeface="Courier New" pitchFamily="49" charset="0"/>
              </a:rPr>
              <a:t>(2 + 2) * (2 – 2) = 0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3768678"/>
      </p:ext>
    </p:extLst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Grouping with Parentheses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1828800"/>
            <a:ext cx="667122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9088715"/>
      </p:ext>
    </p:extLst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EA2FDF0-615A-4046-AAF8-A7FF0AA77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Hands on</a:t>
            </a:r>
          </a:p>
        </p:txBody>
      </p:sp>
      <p:sp>
        <p:nvSpPr>
          <p:cNvPr id="18435" name="Subtitle 2">
            <a:extLst>
              <a:ext uri="{FF2B5EF4-FFF2-40B4-BE49-F238E27FC236}">
                <a16:creationId xmlns:a16="http://schemas.microsoft.com/office/drawing/2014/main" id="{2B2043D4-570A-554C-BCAF-476473926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Your Programming Excercise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5DC914A6-B997-C143-9251-749D5088B830}"/>
              </a:ext>
            </a:extLst>
          </p:cNvPr>
          <p:cNvSpPr/>
          <p:nvPr/>
        </p:nvSpPr>
        <p:spPr>
          <a:xfrm>
            <a:off x="7620000" y="228600"/>
            <a:ext cx="1143000" cy="10668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95904456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1D051-B05B-B244-BDEA-B08BD799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Hands On: 2b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77722-E391-BC42-BEA6-A8BEBA71E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ms-MY" sz="2800"/>
              <a:t>Logon to elearning (SCSJ1013-07)</a:t>
            </a:r>
          </a:p>
          <a:p>
            <a:r>
              <a:rPr lang="ms-MY" sz="2800"/>
              <a:t>Refer to “Lab 2 - Hands on ( Instruction )” and do the following excercise:</a:t>
            </a:r>
          </a:p>
          <a:p>
            <a:pPr lvl="1"/>
            <a:r>
              <a:rPr lang="ms-MY" sz="2400"/>
              <a:t>Lab 2.2: Working with Constants, Variables, and Arithmetic Operators,       [ pg. 21 ]</a:t>
            </a:r>
          </a:p>
          <a:p>
            <a:pPr lvl="1"/>
            <a:r>
              <a:rPr lang="ms-MY" sz="2400"/>
              <a:t>Lab 2.3: Working with calculation on Rectangle Area and Perimeter,  [ pg. 22 ]</a:t>
            </a:r>
          </a:p>
          <a:p>
            <a:r>
              <a:rPr lang="ms-MY" sz="2800"/>
              <a:t>You can download the source files from “Lab 2 - source files” link.</a:t>
            </a:r>
          </a:p>
          <a:p>
            <a:r>
              <a:rPr lang="ms-MY" sz="2800"/>
              <a:t>Open the Dev C++ program in your computer.</a:t>
            </a:r>
            <a:endParaRPr lang="ms-MY" sz="2400"/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C52098FB-A153-A346-ABAF-4BF8444AEFE3}"/>
              </a:ext>
            </a:extLst>
          </p:cNvPr>
          <p:cNvSpPr/>
          <p:nvPr/>
        </p:nvSpPr>
        <p:spPr>
          <a:xfrm>
            <a:off x="7620000" y="228600"/>
            <a:ext cx="1143000" cy="10668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19751207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1D051-B05B-B244-BDEA-B08BD799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Hands On:2b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77722-E391-BC42-BEA6-A8BEBA71E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 sz="2800"/>
              <a:t>Open the source files using Dev C++ and follow the instructions on pg 21 and pg 22 to complete this excercise:</a:t>
            </a:r>
          </a:p>
          <a:p>
            <a:pPr lvl="1"/>
            <a:r>
              <a:rPr lang="ms-MY" sz="2400"/>
              <a:t>Step 1: Open related source file</a:t>
            </a:r>
          </a:p>
          <a:p>
            <a:pPr lvl="1"/>
            <a:r>
              <a:rPr lang="ms-MY" sz="2400"/>
              <a:t>Step 2: Complete the given source file</a:t>
            </a:r>
          </a:p>
          <a:p>
            <a:pPr lvl="1"/>
            <a:r>
              <a:rPr lang="ms-MY" sz="2400"/>
              <a:t>Step 3: Select [Execute] command from the top pull-down menu and select [Compile &amp; Run]. 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1796741C-C47B-1640-AC3D-8A6EEE5A850C}"/>
              </a:ext>
            </a:extLst>
          </p:cNvPr>
          <p:cNvSpPr/>
          <p:nvPr/>
        </p:nvSpPr>
        <p:spPr>
          <a:xfrm>
            <a:off x="7620000" y="228600"/>
            <a:ext cx="1143000" cy="10668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38288930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n-US"/>
              <a:t>Algebraic Expressions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95400"/>
            <a:ext cx="8458200" cy="4114800"/>
          </a:xfrm>
        </p:spPr>
        <p:txBody>
          <a:bodyPr/>
          <a:lstStyle/>
          <a:p>
            <a:r>
              <a:rPr lang="en-US"/>
              <a:t>Multiplication requires an operator:</a:t>
            </a:r>
          </a:p>
          <a:p>
            <a:pPr lvl="1">
              <a:buFontTx/>
              <a:buNone/>
            </a:pPr>
            <a:r>
              <a:rPr lang="en-US"/>
              <a:t>	</a:t>
            </a:r>
            <a:r>
              <a:rPr lang="en-US" i="1">
                <a:solidFill>
                  <a:srgbClr val="0070C0"/>
                </a:solidFill>
                <a:latin typeface="Times New Roman" pitchFamily="18" charset="0"/>
              </a:rPr>
              <a:t>Area=lw</a:t>
            </a:r>
            <a:r>
              <a:rPr lang="en-US"/>
              <a:t> is written as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Area = l * w;</a:t>
            </a:r>
          </a:p>
          <a:p>
            <a:r>
              <a:rPr lang="en-US"/>
              <a:t>There is no exponentiation operator: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/>
              <a:t>	</a:t>
            </a:r>
            <a:r>
              <a:rPr lang="en-US" i="1">
                <a:solidFill>
                  <a:srgbClr val="0070C0"/>
                </a:solidFill>
                <a:latin typeface="Times New Roman" pitchFamily="18" charset="0"/>
              </a:rPr>
              <a:t>Area=s</a:t>
            </a:r>
            <a:r>
              <a:rPr lang="en-US" i="1" baseline="30000">
                <a:solidFill>
                  <a:srgbClr val="0070C0"/>
                </a:solidFill>
                <a:latin typeface="Times New Roman" pitchFamily="18" charset="0"/>
              </a:rPr>
              <a:t>2</a:t>
            </a:r>
            <a:r>
              <a:rPr lang="en-US"/>
              <a:t> is written as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Area = pow(s, 2);</a:t>
            </a:r>
          </a:p>
          <a:p>
            <a:r>
              <a:rPr lang="en-US"/>
              <a:t>Parentheses may be needed to maintain order of operations: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/>
              <a:t>					is written as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/>
              <a:t>					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m = (y2-y1) /(x2-x1);</a:t>
            </a: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19554"/>
              </p:ext>
            </p:extLst>
          </p:nvPr>
        </p:nvGraphicFramePr>
        <p:xfrm>
          <a:off x="1066800" y="4724400"/>
          <a:ext cx="2133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4" imgW="749160" imgH="393480" progId="Equation.3">
                  <p:embed/>
                </p:oleObj>
              </mc:Choice>
              <mc:Fallback>
                <p:oleObj name="Equation" r:id="rId4" imgW="749160" imgH="393480" progId="Equation.3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724400"/>
                        <a:ext cx="2133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6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51259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Parts of a C++ Program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A8AE77AB-52A8-4094-A3F6-C7006FA47C7B}" type="slidenum">
              <a:rPr lang="en-US"/>
              <a:pPr algn="l">
                <a:defRPr/>
              </a:pPr>
              <a:t>14</a:t>
            </a:fld>
            <a:endParaRPr lang="en-US"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09600" y="1397000"/>
          <a:ext cx="79248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// sample C++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#include &lt;</a:t>
                      </a:r>
                      <a:r>
                        <a:rPr lang="en-US" dirty="0" err="1">
                          <a:latin typeface="Courier New" pitchFamily="49" charset="0"/>
                          <a:cs typeface="Courier New" pitchFamily="49" charset="0"/>
                        </a:rPr>
                        <a:t>iostream</a:t>
                      </a:r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preprocessor directive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using namespace std;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which namespace to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 main()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beginning of function</a:t>
                      </a:r>
                      <a:r>
                        <a:rPr lang="en-US" baseline="0" dirty="0"/>
                        <a:t> named </a:t>
                      </a:r>
                      <a:r>
                        <a:rPr lang="en-US" baseline="0" dirty="0">
                          <a:latin typeface="Courier New" pitchFamily="49" charset="0"/>
                          <a:cs typeface="Courier New" pitchFamily="49" charset="0"/>
                        </a:rPr>
                        <a:t>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beginning of block for </a:t>
                      </a:r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   </a:t>
                      </a:r>
                      <a:r>
                        <a:rPr lang="en-US" dirty="0" err="1">
                          <a:latin typeface="Courier New" pitchFamily="49" charset="0"/>
                          <a:cs typeface="Courier New" pitchFamily="49" charset="0"/>
                        </a:rPr>
                        <a:t>cout</a:t>
                      </a:r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 &lt;&lt; "Hello, there!";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 statement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   return 0;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 0 back to the operating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 of block for </a:t>
                      </a:r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556931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71215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Algebraic Expressions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9168934"/>
      </p:ext>
    </p:extLst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Postfix expression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84313"/>
            <a:ext cx="4249737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886200"/>
            <a:ext cx="664368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4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276766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810000"/>
            <a:ext cx="586105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Prefix expression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341438"/>
            <a:ext cx="365918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4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033078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67C96-73A4-8F43-9472-F4E33B2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>
                <a:solidFill>
                  <a:srgbClr val="0070C0"/>
                </a:solidFill>
              </a:rPr>
              <a:t>++a</a:t>
            </a:r>
            <a:r>
              <a:rPr lang="ms-MY"/>
              <a:t>  vs  </a:t>
            </a:r>
            <a:r>
              <a:rPr lang="ms-MY">
                <a:solidFill>
                  <a:schemeClr val="accent6">
                    <a:lumMod val="75000"/>
                  </a:schemeClr>
                </a:solidFill>
              </a:rPr>
              <a:t>a++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0905D-02F4-DE4A-B48B-36607D29C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/>
              <a:t>suppose we have something like:</a:t>
            </a:r>
            <a:br>
              <a:rPr lang="ms-MY"/>
            </a:br>
            <a:r>
              <a:rPr lang="ms-MY"/>
              <a:t>    </a:t>
            </a:r>
            <a:r>
              <a:rPr lang="ms-MY">
                <a:solidFill>
                  <a:srgbClr val="0070C0"/>
                </a:solidFill>
              </a:rPr>
              <a:t>a=5;</a:t>
            </a:r>
            <a:br>
              <a:rPr lang="ms-MY">
                <a:solidFill>
                  <a:srgbClr val="0070C0"/>
                </a:solidFill>
              </a:rPr>
            </a:br>
            <a:r>
              <a:rPr lang="ms-MY">
                <a:solidFill>
                  <a:srgbClr val="0070C0"/>
                </a:solidFill>
              </a:rPr>
              <a:t>    s=++a;</a:t>
            </a:r>
            <a:br>
              <a:rPr lang="ms-MY"/>
            </a:br>
            <a:r>
              <a:rPr lang="ms-MY"/>
              <a:t>In this case </a:t>
            </a:r>
            <a:r>
              <a:rPr lang="ms-MY">
                <a:solidFill>
                  <a:srgbClr val="0070C0"/>
                </a:solidFill>
                <a:highlight>
                  <a:srgbClr val="FFFF00"/>
                </a:highlight>
              </a:rPr>
              <a:t>s=6</a:t>
            </a:r>
            <a:r>
              <a:rPr lang="ms-MY"/>
              <a:t>.</a:t>
            </a:r>
          </a:p>
          <a:p>
            <a:r>
              <a:rPr lang="ms-MY"/>
              <a:t>but when:</a:t>
            </a:r>
            <a:br>
              <a:rPr lang="ms-MY"/>
            </a:br>
            <a:r>
              <a:rPr lang="ms-MY"/>
              <a:t>    </a:t>
            </a:r>
            <a:r>
              <a:rPr lang="ms-MY">
                <a:solidFill>
                  <a:schemeClr val="accent6">
                    <a:lumMod val="75000"/>
                  </a:schemeClr>
                </a:solidFill>
              </a:rPr>
              <a:t>a=5;</a:t>
            </a:r>
            <a:br>
              <a:rPr lang="ms-MY">
                <a:solidFill>
                  <a:schemeClr val="accent6">
                    <a:lumMod val="75000"/>
                  </a:schemeClr>
                </a:solidFill>
              </a:rPr>
            </a:br>
            <a:r>
              <a:rPr lang="ms-MY">
                <a:solidFill>
                  <a:schemeClr val="accent6">
                    <a:lumMod val="75000"/>
                  </a:schemeClr>
                </a:solidFill>
              </a:rPr>
              <a:t>    s=a++;</a:t>
            </a:r>
            <a:br>
              <a:rPr lang="ms-MY"/>
            </a:br>
            <a:r>
              <a:rPr lang="ms-MY"/>
              <a:t>                </a:t>
            </a:r>
            <a:r>
              <a:rPr lang="ms-MY">
                <a:sym typeface="Wingdings" pitchFamily="2" charset="2"/>
              </a:rPr>
              <a:t></a:t>
            </a:r>
            <a:r>
              <a:rPr lang="ms-MY"/>
              <a:t> </a:t>
            </a:r>
            <a:r>
              <a:rPr lang="ms-MY">
                <a:solidFill>
                  <a:schemeClr val="accent6">
                    <a:lumMod val="75000"/>
                  </a:schemeClr>
                </a:solidFill>
                <a:highlight>
                  <a:srgbClr val="00FFFF"/>
                </a:highlight>
              </a:rPr>
              <a:t>s=5</a:t>
            </a:r>
            <a:r>
              <a:rPr lang="ms-MY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274047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Multiple Assignment and Combined Assignment</a:t>
            </a:r>
            <a:endParaRPr lang="en-GB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83900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Multiple Assignment and Combined Assignment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>
                <a:latin typeface="Courier New" pitchFamily="49" charset="0"/>
              </a:rPr>
              <a:t>=</a:t>
            </a:r>
            <a:r>
              <a:rPr lang="en-US"/>
              <a:t> can be used to assign a value to multiple variables:</a:t>
            </a:r>
          </a:p>
          <a:p>
            <a:pPr lvl="1">
              <a:buFontTx/>
              <a:buNone/>
            </a:pPr>
            <a:r>
              <a:rPr lang="en-US">
                <a:latin typeface="Courier New" pitchFamily="49" charset="0"/>
              </a:rPr>
              <a:t>	x = y = z = 5;</a:t>
            </a:r>
          </a:p>
          <a:p>
            <a:r>
              <a:rPr lang="en-US"/>
              <a:t>Value of </a:t>
            </a:r>
            <a:r>
              <a:rPr lang="en-US">
                <a:latin typeface="Courier New" pitchFamily="49" charset="0"/>
              </a:rPr>
              <a:t>=</a:t>
            </a:r>
            <a:r>
              <a:rPr lang="en-US"/>
              <a:t> is the value that is assigned</a:t>
            </a:r>
          </a:p>
          <a:p>
            <a:r>
              <a:rPr lang="en-US"/>
              <a:t>Associates right to left: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/>
              <a:t>	 </a:t>
            </a:r>
            <a:r>
              <a:rPr lang="en-US">
                <a:latin typeface="Courier New" pitchFamily="49" charset="0"/>
              </a:rPr>
              <a:t>x = (y = (z = 5));</a:t>
            </a: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4114800" y="4648200"/>
            <a:ext cx="852488" cy="1114425"/>
            <a:chOff x="2736" y="3168"/>
            <a:chExt cx="537" cy="702"/>
          </a:xfrm>
        </p:grpSpPr>
        <p:sp>
          <p:nvSpPr>
            <p:cNvPr id="34827" name="Text Box 5"/>
            <p:cNvSpPr txBox="1">
              <a:spLocks noChangeArrowheads="1"/>
            </p:cNvSpPr>
            <p:nvPr/>
          </p:nvSpPr>
          <p:spPr bwMode="auto">
            <a:xfrm>
              <a:off x="2774" y="3504"/>
              <a:ext cx="49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>
                  <a:solidFill>
                    <a:srgbClr val="FF6600"/>
                  </a:solidFill>
                </a:rPr>
                <a:t>value</a:t>
              </a:r>
            </a:p>
            <a:p>
              <a:pPr>
                <a:lnSpc>
                  <a:spcPct val="80000"/>
                </a:lnSpc>
              </a:pPr>
              <a:r>
                <a:rPr lang="en-US" sz="2000">
                  <a:solidFill>
                    <a:srgbClr val="FF6600"/>
                  </a:solidFill>
                </a:rPr>
                <a:t>is 5</a:t>
              </a:r>
            </a:p>
          </p:txBody>
        </p:sp>
        <p:sp>
          <p:nvSpPr>
            <p:cNvPr id="34828" name="Line 6"/>
            <p:cNvSpPr>
              <a:spLocks noChangeShapeType="1"/>
            </p:cNvSpPr>
            <p:nvPr/>
          </p:nvSpPr>
          <p:spPr bwMode="auto">
            <a:xfrm flipH="1" flipV="1">
              <a:off x="2736" y="3168"/>
              <a:ext cx="288" cy="28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1" name="Group 7"/>
          <p:cNvGrpSpPr>
            <a:grpSpLocks/>
          </p:cNvGrpSpPr>
          <p:nvPr/>
        </p:nvGrpSpPr>
        <p:grpSpPr bwMode="auto">
          <a:xfrm>
            <a:off x="2819400" y="4648200"/>
            <a:ext cx="792163" cy="1114425"/>
            <a:chOff x="1910" y="3168"/>
            <a:chExt cx="499" cy="702"/>
          </a:xfrm>
        </p:grpSpPr>
        <p:sp>
          <p:nvSpPr>
            <p:cNvPr id="34825" name="Text Box 8"/>
            <p:cNvSpPr txBox="1">
              <a:spLocks noChangeArrowheads="1"/>
            </p:cNvSpPr>
            <p:nvPr/>
          </p:nvSpPr>
          <p:spPr bwMode="auto">
            <a:xfrm>
              <a:off x="1910" y="3504"/>
              <a:ext cx="49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>
                  <a:solidFill>
                    <a:srgbClr val="FF6600"/>
                  </a:solidFill>
                </a:rPr>
                <a:t>value</a:t>
              </a:r>
            </a:p>
            <a:p>
              <a:pPr>
                <a:lnSpc>
                  <a:spcPct val="80000"/>
                </a:lnSpc>
              </a:pPr>
              <a:r>
                <a:rPr lang="en-US" sz="2000">
                  <a:solidFill>
                    <a:srgbClr val="FF6600"/>
                  </a:solidFill>
                </a:rPr>
                <a:t>is 5</a:t>
              </a:r>
            </a:p>
          </p:txBody>
        </p:sp>
        <p:sp>
          <p:nvSpPr>
            <p:cNvPr id="34826" name="Line 9"/>
            <p:cNvSpPr>
              <a:spLocks noChangeShapeType="1"/>
            </p:cNvSpPr>
            <p:nvPr/>
          </p:nvSpPr>
          <p:spPr bwMode="auto">
            <a:xfrm flipH="1" flipV="1">
              <a:off x="2016" y="3168"/>
              <a:ext cx="144" cy="28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2" name="Group 10"/>
          <p:cNvGrpSpPr>
            <a:grpSpLocks/>
          </p:cNvGrpSpPr>
          <p:nvPr/>
        </p:nvGrpSpPr>
        <p:grpSpPr bwMode="auto">
          <a:xfrm>
            <a:off x="1524000" y="4648200"/>
            <a:ext cx="838200" cy="1114425"/>
            <a:chOff x="1104" y="3168"/>
            <a:chExt cx="528" cy="702"/>
          </a:xfrm>
        </p:grpSpPr>
        <p:sp>
          <p:nvSpPr>
            <p:cNvPr id="34823" name="Text Box 11"/>
            <p:cNvSpPr txBox="1">
              <a:spLocks noChangeArrowheads="1"/>
            </p:cNvSpPr>
            <p:nvPr/>
          </p:nvSpPr>
          <p:spPr bwMode="auto">
            <a:xfrm>
              <a:off x="1104" y="3504"/>
              <a:ext cx="52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>
                  <a:solidFill>
                    <a:srgbClr val="FF6600"/>
                  </a:solidFill>
                </a:rPr>
                <a:t>value</a:t>
              </a:r>
            </a:p>
            <a:p>
              <a:pPr>
                <a:lnSpc>
                  <a:spcPct val="80000"/>
                </a:lnSpc>
              </a:pPr>
              <a:r>
                <a:rPr lang="en-US" sz="2000">
                  <a:solidFill>
                    <a:srgbClr val="FF6600"/>
                  </a:solidFill>
                </a:rPr>
                <a:t>is 5</a:t>
              </a:r>
            </a:p>
          </p:txBody>
        </p:sp>
        <p:sp>
          <p:nvSpPr>
            <p:cNvPr id="34824" name="Line 12"/>
            <p:cNvSpPr>
              <a:spLocks noChangeShapeType="1"/>
            </p:cNvSpPr>
            <p:nvPr/>
          </p:nvSpPr>
          <p:spPr bwMode="auto">
            <a:xfrm flipH="1" flipV="1">
              <a:off x="1344" y="3168"/>
              <a:ext cx="48" cy="28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2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457822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Combined Assignment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001000" cy="4114800"/>
          </a:xfrm>
        </p:spPr>
        <p:txBody>
          <a:bodyPr/>
          <a:lstStyle/>
          <a:p>
            <a:r>
              <a:rPr lang="en-US"/>
              <a:t>Look at the following statement:</a:t>
            </a:r>
            <a:br>
              <a:rPr lang="en-US"/>
            </a:br>
            <a:endParaRPr lang="en-US" sz="3600"/>
          </a:p>
          <a:p>
            <a:pPr lvl="1">
              <a:buFontTx/>
              <a:buNone/>
            </a:pPr>
            <a:r>
              <a:rPr lang="en-US" sz="3200"/>
              <a:t>	</a:t>
            </a:r>
            <a:r>
              <a:rPr lang="en-US" sz="3200">
                <a:latin typeface="Courier New" pitchFamily="49" charset="0"/>
              </a:rPr>
              <a:t>sum = sum + 1;</a:t>
            </a:r>
            <a:endParaRPr lang="en-US" sz="3200"/>
          </a:p>
          <a:p>
            <a:pPr lvl="1">
              <a:buClr>
                <a:schemeClr val="tx1"/>
              </a:buClr>
              <a:buFontTx/>
              <a:buNone/>
            </a:pPr>
            <a:br>
              <a:rPr lang="en-US" sz="3200"/>
            </a:br>
            <a:r>
              <a:rPr lang="en-US" sz="3200"/>
              <a:t>This adds 1 to the variable </a:t>
            </a:r>
            <a:r>
              <a:rPr lang="en-US" sz="3200" b="1">
                <a:latin typeface="Courier New" pitchFamily="49" charset="0"/>
              </a:rPr>
              <a:t>sum</a:t>
            </a:r>
            <a:r>
              <a:rPr lang="en-US" sz="3200"/>
              <a:t>. 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2350862"/>
      </p:ext>
    </p:extLst>
  </p:cSld>
  <p:clrMapOvr>
    <a:masterClrMapping/>
  </p:clrMapOvr>
  <p:transition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Combined Assignment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001000" cy="4114800"/>
          </a:xfrm>
        </p:spPr>
        <p:txBody>
          <a:bodyPr/>
          <a:lstStyle/>
          <a:p>
            <a:r>
              <a:rPr lang="en-US"/>
              <a:t>The combined assignment operators provide a shorthand for these types of statements.</a:t>
            </a:r>
          </a:p>
          <a:p>
            <a:r>
              <a:rPr lang="en-US"/>
              <a:t>The statement</a:t>
            </a:r>
            <a:endParaRPr lang="en-US" sz="3600"/>
          </a:p>
          <a:p>
            <a:pPr lvl="1">
              <a:buFontTx/>
              <a:buNone/>
            </a:pPr>
            <a:r>
              <a:rPr lang="en-US" sz="3200"/>
              <a:t>	</a:t>
            </a:r>
            <a:r>
              <a:rPr lang="en-US" sz="3200">
                <a:latin typeface="Courier New" pitchFamily="49" charset="0"/>
              </a:rPr>
              <a:t>sum = sum + 1;</a:t>
            </a:r>
          </a:p>
          <a:p>
            <a:pPr lvl="1">
              <a:buFontTx/>
              <a:buNone/>
            </a:pPr>
            <a:r>
              <a:rPr lang="en-US" sz="3200"/>
              <a:t>is equivalent to</a:t>
            </a:r>
          </a:p>
          <a:p>
            <a:pPr lvl="1">
              <a:buFontTx/>
              <a:buNone/>
            </a:pPr>
            <a:r>
              <a:rPr lang="en-US" sz="3200">
                <a:latin typeface="Courier New" pitchFamily="49" charset="0"/>
              </a:rPr>
              <a:t> sum += 1;</a:t>
            </a:r>
          </a:p>
          <a:p>
            <a:pPr lvl="1">
              <a:buFontTx/>
              <a:buNone/>
            </a:pPr>
            <a:endParaRPr lang="en-US" sz="3200">
              <a:latin typeface="Courier New" pitchFamily="49" charset="0"/>
            </a:endParaRP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246907"/>
      </p:ext>
    </p:extLst>
  </p:cSld>
  <p:clrMapOvr>
    <a:masterClrMapping/>
  </p:clrMapOvr>
  <p:transition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8229600" cy="1143000"/>
          </a:xfrm>
        </p:spPr>
        <p:txBody>
          <a:bodyPr/>
          <a:lstStyle/>
          <a:p>
            <a:r>
              <a:rPr lang="en-US"/>
              <a:t>Combined Assignment Operators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9388" y="1052513"/>
          <a:ext cx="8964489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Equivalent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+=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+=3</a:t>
                      </a:r>
                    </a:p>
                    <a:p>
                      <a:r>
                        <a:rPr lang="en-US" sz="2800" baseline="0" dirty="0" err="1"/>
                        <a:t>i</a:t>
                      </a:r>
                      <a:r>
                        <a:rPr lang="en-US" sz="2800" baseline="0" dirty="0"/>
                        <a:t> += j +3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 = i+3</a:t>
                      </a:r>
                    </a:p>
                    <a:p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 = </a:t>
                      </a:r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 + (j+3)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-=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-=3</a:t>
                      </a:r>
                    </a:p>
                    <a:p>
                      <a:r>
                        <a:rPr lang="en-US" sz="2800" baseline="0" dirty="0" err="1"/>
                        <a:t>i</a:t>
                      </a:r>
                      <a:r>
                        <a:rPr lang="en-US" sz="2800" baseline="0" dirty="0"/>
                        <a:t> -= j +3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 = i-3</a:t>
                      </a:r>
                    </a:p>
                    <a:p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 = </a:t>
                      </a:r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 - (j+3)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*=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*=3</a:t>
                      </a:r>
                    </a:p>
                    <a:p>
                      <a:r>
                        <a:rPr lang="en-US" sz="2800" baseline="0" dirty="0" err="1"/>
                        <a:t>i</a:t>
                      </a:r>
                      <a:r>
                        <a:rPr lang="en-US" sz="2800" baseline="0" dirty="0"/>
                        <a:t> *= j +3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 = </a:t>
                      </a:r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*3</a:t>
                      </a:r>
                    </a:p>
                    <a:p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 = </a:t>
                      </a:r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 * (j+3)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/=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/=3</a:t>
                      </a:r>
                    </a:p>
                    <a:p>
                      <a:r>
                        <a:rPr lang="en-US" sz="2800" baseline="0" dirty="0" err="1"/>
                        <a:t>i</a:t>
                      </a:r>
                      <a:r>
                        <a:rPr lang="en-US" sz="2800" baseline="0" dirty="0"/>
                        <a:t> /= j +3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 = </a:t>
                      </a:r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/3</a:t>
                      </a:r>
                    </a:p>
                    <a:p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 = </a:t>
                      </a:r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 / (j+3)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%=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%=3</a:t>
                      </a:r>
                    </a:p>
                    <a:p>
                      <a:r>
                        <a:rPr lang="en-US" sz="2800" baseline="0" dirty="0" err="1"/>
                        <a:t>i</a:t>
                      </a:r>
                      <a:r>
                        <a:rPr lang="en-US" sz="2800" baseline="0" dirty="0"/>
                        <a:t> %= j +3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 = i%3</a:t>
                      </a:r>
                    </a:p>
                    <a:p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 = </a:t>
                      </a:r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 % (j+3)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0864500"/>
      </p:ext>
    </p:extLst>
  </p:cSld>
  <p:clrMapOvr>
    <a:masterClrMapping/>
  </p:clrMapOvr>
  <p:transition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765175"/>
          </a:xfrm>
        </p:spPr>
        <p:txBody>
          <a:bodyPr/>
          <a:lstStyle/>
          <a:p>
            <a:r>
              <a:rPr lang="en-US"/>
              <a:t>In-Class Exercise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0" y="1265237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Assume that </a:t>
            </a:r>
            <a:r>
              <a:rPr lang="en-US" dirty="0" err="1"/>
              <a:t>int</a:t>
            </a:r>
            <a:r>
              <a:rPr lang="en-US" dirty="0"/>
              <a:t> a = 1 and double d = 1.0, and that each expression is independent. What are the results of the following expressions?</a:t>
            </a:r>
          </a:p>
          <a:p>
            <a:pPr marL="1028700" lvl="1" indent="-571500">
              <a:buFont typeface="Arial" charset="0"/>
              <a:buAutoNum type="romanLcParenR"/>
            </a:pPr>
            <a:r>
              <a:rPr lang="en-US" dirty="0"/>
              <a:t>a = 46/9;</a:t>
            </a:r>
          </a:p>
          <a:p>
            <a:pPr marL="1028700" lvl="1" indent="-571500">
              <a:buFont typeface="Arial" charset="0"/>
              <a:buAutoNum type="romanLcParenR"/>
            </a:pPr>
            <a:r>
              <a:rPr lang="en-US" dirty="0"/>
              <a:t>a = 46 % 9 + 4 * 4 – 2;</a:t>
            </a:r>
          </a:p>
          <a:p>
            <a:pPr marL="1028700" lvl="1" indent="-571500">
              <a:buFont typeface="Arial" charset="0"/>
              <a:buAutoNum type="romanLcParenR"/>
            </a:pPr>
            <a:r>
              <a:rPr lang="en-US" dirty="0"/>
              <a:t>a = 45 + 43 % 5 * (23 * 3 % 2);</a:t>
            </a:r>
          </a:p>
          <a:p>
            <a:pPr marL="1028700" lvl="1" indent="-571500">
              <a:buFont typeface="Arial" charset="0"/>
              <a:buAutoNum type="romanLcParenR"/>
            </a:pPr>
            <a:r>
              <a:rPr lang="en-US" dirty="0"/>
              <a:t>a %=3 / a + 3;</a:t>
            </a:r>
          </a:p>
          <a:p>
            <a:pPr marL="1028700" lvl="1" indent="-571500">
              <a:buFont typeface="Arial" charset="0"/>
              <a:buAutoNum type="romanLcParenR"/>
            </a:pPr>
            <a:r>
              <a:rPr lang="en-US" dirty="0"/>
              <a:t>d += 1.5 * 3 + (++a);</a:t>
            </a:r>
          </a:p>
          <a:p>
            <a:pPr marL="1028700" lvl="1" indent="-571500">
              <a:buFont typeface="Arial" charset="0"/>
              <a:buAutoNum type="romanLcParenR"/>
            </a:pPr>
            <a:r>
              <a:rPr lang="en-US" dirty="0"/>
              <a:t>d -= 1.5 * 3 + a++;</a:t>
            </a:r>
          </a:p>
          <a:p>
            <a:pPr marL="1028700" lvl="1" indent="-571500">
              <a:buFont typeface="Arial" charset="0"/>
              <a:buNone/>
            </a:pPr>
            <a:endParaRPr lang="en-US" dirty="0"/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8732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Special Characters</a:t>
            </a:r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A5FD106B-E40B-4F29-A1A0-B7FEDF6D8446}" type="slidenum">
              <a:rPr lang="en-US"/>
              <a:pPr algn="l">
                <a:defRPr/>
              </a:pPr>
              <a:t>15</a:t>
            </a:fld>
            <a:endParaRPr lang="en-US"/>
          </a:p>
        </p:txBody>
      </p:sp>
      <p:graphicFrame>
        <p:nvGraphicFramePr>
          <p:cNvPr id="85086" name="Group 1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394169"/>
              </p:ext>
            </p:extLst>
          </p:nvPr>
        </p:nvGraphicFramePr>
        <p:xfrm>
          <a:off x="228600" y="1524000"/>
          <a:ext cx="8686800" cy="4176079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Character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//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Double Slash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Begins a comment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Pound / Hash Sign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Begins preprocessor directive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 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Open, Close Brackets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Encloses filename used in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#include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directive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 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Open, Close Parentheses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Used when naming 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{ 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Open, Close Braces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Encloses a group of statements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" "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Open, Close Quote Marks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Encloses string of characters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Semicolon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Ends a programming statement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721455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Overflow and Underflow</a:t>
            </a:r>
            <a:endParaRPr lang="en-GB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64397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ms-MY" dirty="0"/>
              <a:t>Overflow and Underflow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ms-MY" dirty="0"/>
              <a:t>Occurs when assigning a value that is too large (overflow) or too small (underflow) to be held in a variable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ms-MY" dirty="0"/>
              <a:t>Variable contains value that is ‘wrapped around’ set of possible values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ms-MY" dirty="0"/>
              <a:t>Different systems may display a warning/error message, stop the program, or continue execution using the incorrect value</a:t>
            </a:r>
          </a:p>
          <a:p>
            <a:pPr eaLnBrk="1" hangingPunct="1"/>
            <a:endParaRPr lang="en-US" altLang="ms-MY" dirty="0"/>
          </a:p>
        </p:txBody>
      </p:sp>
    </p:spTree>
    <p:extLst>
      <p:ext uri="{BB962C8B-B14F-4D97-AF65-F5344CB8AC3E}">
        <p14:creationId xmlns:p14="http://schemas.microsoft.com/office/powerpoint/2010/main" val="2169026688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5175"/>
          </a:xfrm>
        </p:spPr>
        <p:txBody>
          <a:bodyPr/>
          <a:lstStyle/>
          <a:p>
            <a:r>
              <a:rPr lang="en-US" altLang="ms-MY" dirty="0"/>
              <a:t>Overflow and Underflow</a:t>
            </a:r>
            <a:endParaRPr lang="en-US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179388" y="844550"/>
            <a:ext cx="8661400" cy="1136650"/>
          </a:xfrm>
        </p:spPr>
        <p:txBody>
          <a:bodyPr/>
          <a:lstStyle/>
          <a:p>
            <a:r>
              <a:rPr lang="en-US"/>
              <a:t>Try compile &amp; run the program below. Identify the error / warning message and the output.</a:t>
            </a:r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684213" y="2017216"/>
            <a:ext cx="748823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#include &lt;iostream&gt;</a:t>
            </a:r>
          </a:p>
          <a:p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using namespace std;</a:t>
            </a:r>
          </a:p>
          <a:p>
            <a:endParaRPr lang="en-US" sz="240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 main()</a:t>
            </a:r>
          </a:p>
          <a:p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short int a;</a:t>
            </a:r>
          </a:p>
          <a:p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a=3000000;</a:t>
            </a:r>
          </a:p>
          <a:p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cout&lt;&lt;"The value of a is "&lt;&lt; a;</a:t>
            </a:r>
          </a:p>
          <a:p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return 0;</a:t>
            </a:r>
          </a:p>
          <a:p>
            <a:r>
              <a:rPr lang="en-US" sz="240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2" name="Folded Corner 1">
            <a:hlinkClick r:id="rId3" action="ppaction://hlinksldjump"/>
            <a:extLst>
              <a:ext uri="{FF2B5EF4-FFF2-40B4-BE49-F238E27FC236}">
                <a16:creationId xmlns:a16="http://schemas.microsoft.com/office/drawing/2014/main" id="{69FEDE50-517F-A247-9B25-200BD3A245FF}"/>
              </a:ext>
            </a:extLst>
          </p:cNvPr>
          <p:cNvSpPr/>
          <p:nvPr/>
        </p:nvSpPr>
        <p:spPr>
          <a:xfrm>
            <a:off x="7391400" y="2514600"/>
            <a:ext cx="838200" cy="914400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/>
              <a:t>Data Type Table</a:t>
            </a:r>
          </a:p>
        </p:txBody>
      </p:sp>
    </p:spTree>
    <p:extLst>
      <p:ext uri="{BB962C8B-B14F-4D97-AF65-F5344CB8AC3E}">
        <p14:creationId xmlns:p14="http://schemas.microsoft.com/office/powerpoint/2010/main" val="290336002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Type Conversion</a:t>
            </a:r>
            <a:endParaRPr lang="en-GB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04767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i="1"/>
              <a:t>Type Conversion:</a:t>
            </a:r>
            <a:br>
              <a:rPr lang="en-US" sz="4000"/>
            </a:br>
            <a:r>
              <a:rPr lang="en-US" sz="3600"/>
              <a:t>When You Mix Apples and Oranges</a:t>
            </a:r>
            <a:endParaRPr lang="en-US" sz="4000" i="1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8294688" cy="4572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Operations are performed between operands of the same type.</a:t>
            </a:r>
          </a:p>
          <a:p>
            <a:pPr>
              <a:spcBef>
                <a:spcPct val="50000"/>
              </a:spcBef>
            </a:pPr>
            <a:r>
              <a:rPr lang="en-US"/>
              <a:t>If </a:t>
            </a:r>
            <a:r>
              <a:rPr lang="en-US" u="sng"/>
              <a:t>not</a:t>
            </a:r>
            <a:r>
              <a:rPr lang="en-US"/>
              <a:t> of the </a:t>
            </a:r>
            <a:r>
              <a:rPr lang="en-US" u="sng"/>
              <a:t>same type</a:t>
            </a:r>
            <a:r>
              <a:rPr lang="en-US"/>
              <a:t>, C++ will </a:t>
            </a:r>
            <a:r>
              <a:rPr lang="en-US" u="sng"/>
              <a:t>convert</a:t>
            </a:r>
            <a:r>
              <a:rPr lang="en-US"/>
              <a:t> one to be the type of the other</a:t>
            </a:r>
          </a:p>
          <a:p>
            <a:pPr>
              <a:spcBef>
                <a:spcPct val="50000"/>
              </a:spcBef>
            </a:pPr>
            <a:r>
              <a:rPr lang="en-US"/>
              <a:t>This can </a:t>
            </a:r>
            <a:r>
              <a:rPr lang="en-US" u="sng"/>
              <a:t>impact</a:t>
            </a:r>
            <a:r>
              <a:rPr lang="en-US"/>
              <a:t> the </a:t>
            </a:r>
            <a:r>
              <a:rPr lang="en-US" u="sng"/>
              <a:t>results of calculations</a:t>
            </a:r>
            <a:r>
              <a:rPr lang="en-US"/>
              <a:t>.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5733676"/>
      </p:ext>
    </p:extLst>
  </p:cSld>
  <p:clrMapOvr>
    <a:masterClrMapping/>
  </p:clrMapOvr>
  <p:transition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Type Conversion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828800"/>
            <a:ext cx="8294688" cy="4572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u="sng" dirty="0"/>
              <a:t>Type Coercion</a:t>
            </a:r>
            <a:r>
              <a:rPr lang="en-US" dirty="0"/>
              <a:t>: automatic conversion of an operand to another data type</a:t>
            </a:r>
          </a:p>
          <a:p>
            <a:pPr>
              <a:spcBef>
                <a:spcPct val="50000"/>
              </a:spcBef>
            </a:pPr>
            <a:r>
              <a:rPr lang="en-US" u="sng" dirty="0"/>
              <a:t>Promotion</a:t>
            </a:r>
            <a:r>
              <a:rPr lang="en-US" dirty="0"/>
              <a:t>: convert to a higher type</a:t>
            </a:r>
          </a:p>
          <a:p>
            <a:pPr>
              <a:spcBef>
                <a:spcPct val="50000"/>
              </a:spcBef>
            </a:pPr>
            <a:r>
              <a:rPr lang="en-US" u="sng" dirty="0"/>
              <a:t>Demotion</a:t>
            </a:r>
            <a:r>
              <a:rPr lang="en-US" dirty="0"/>
              <a:t>: convert to a lower type</a:t>
            </a:r>
            <a:endParaRPr lang="en-US" u="sng" dirty="0"/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7994305"/>
      </p:ext>
    </p:extLst>
  </p:cSld>
  <p:clrMapOvr>
    <a:masterClrMapping/>
  </p:clrMapOvr>
  <p:transition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-20444"/>
            <a:ext cx="8229600" cy="563562"/>
          </a:xfrm>
        </p:spPr>
        <p:txBody>
          <a:bodyPr/>
          <a:lstStyle/>
          <a:p>
            <a:r>
              <a:rPr lang="en-US"/>
              <a:t>Coercion Rules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0600"/>
            <a:ext cx="8229600" cy="5029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arenR"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</a:rPr>
              <a:t>char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</a:rPr>
              <a:t>short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</a:rPr>
              <a:t>unsigned short</a:t>
            </a:r>
            <a:r>
              <a:rPr lang="en-US" sz="2400" dirty="0"/>
              <a:t> automatically promoted to </a:t>
            </a:r>
            <a:r>
              <a:rPr lang="en-US" sz="2400" u="sng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endParaRPr lang="en-US" sz="2400" u="sng" dirty="0">
              <a:solidFill>
                <a:srgbClr val="FF0000"/>
              </a:solidFill>
              <a:latin typeface="Courier New" pitchFamily="49" charset="0"/>
            </a:endParaRP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</a:pPr>
            <a:r>
              <a:rPr lang="en-US" sz="2400" dirty="0"/>
              <a:t>For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dirty="0"/>
              <a:t>arithmetic operation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400" dirty="0">
                <a:solidFill>
                  <a:srgbClr val="0070C0"/>
                </a:solidFill>
                <a:highlight>
                  <a:srgbClr val="FFFF00"/>
                </a:highlight>
                <a:latin typeface="Courier New" pitchFamily="49" charset="0"/>
              </a:rPr>
              <a:t>char c=‘A’; </a:t>
            </a:r>
            <a:r>
              <a:rPr lang="en-US" sz="2400" dirty="0" err="1">
                <a:solidFill>
                  <a:srgbClr val="0070C0"/>
                </a:solidFill>
                <a:highlight>
                  <a:srgbClr val="FFFF00"/>
                </a:highlight>
                <a:latin typeface="Courier New" pitchFamily="49" charset="0"/>
              </a:rPr>
              <a:t>cout</a:t>
            </a:r>
            <a:r>
              <a:rPr lang="en-US" sz="2400" dirty="0">
                <a:solidFill>
                  <a:srgbClr val="0070C0"/>
                </a:solidFill>
                <a:highlight>
                  <a:srgbClr val="FFFF00"/>
                </a:highlight>
                <a:latin typeface="Courier New" pitchFamily="49" charset="0"/>
              </a:rPr>
              <a:t>&lt;&lt;6+c;</a:t>
            </a:r>
            <a:r>
              <a:rPr lang="en-US" sz="2400" dirty="0">
                <a:solidFill>
                  <a:srgbClr val="0070C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// </a:t>
            </a:r>
            <a:r>
              <a:rPr lang="en-US" sz="2400" dirty="0" err="1">
                <a:solidFill>
                  <a:srgbClr val="0070C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sz="2400" dirty="0">
              <a:solidFill>
                <a:srgbClr val="0070C0"/>
              </a:solidFill>
              <a:highlight>
                <a:srgbClr val="FF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400" dirty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rabicParenR" startAt="2"/>
            </a:pPr>
            <a:r>
              <a:rPr lang="en-US" sz="2400" dirty="0"/>
              <a:t>When operating on values of different data types, the lower one is promoted to the type of the higher one.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400" dirty="0"/>
              <a:t>	</a:t>
            </a:r>
            <a:r>
              <a:rPr lang="en-US" sz="2400" dirty="0" err="1">
                <a:solidFill>
                  <a:srgbClr val="0070C0"/>
                </a:solidFill>
                <a:highlight>
                  <a:srgbClr val="FFFF00"/>
                </a:highlight>
                <a:latin typeface="Courier New" pitchFamily="49" charset="0"/>
              </a:rPr>
              <a:t>int</a:t>
            </a:r>
            <a:r>
              <a:rPr lang="en-US" sz="2400" dirty="0">
                <a:solidFill>
                  <a:srgbClr val="0070C0"/>
                </a:solidFill>
                <a:highlight>
                  <a:srgbClr val="FFFF00"/>
                </a:highlight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highlight>
                  <a:srgbClr val="FFFF00"/>
                </a:highlight>
                <a:latin typeface="Courier New" pitchFamily="49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highlight>
                  <a:srgbClr val="FFFF00"/>
                </a:highlight>
                <a:latin typeface="Courier New" pitchFamily="49" charset="0"/>
              </a:rPr>
              <a:t>=25; </a:t>
            </a:r>
            <a:r>
              <a:rPr lang="en-US" sz="2400" dirty="0" err="1">
                <a:solidFill>
                  <a:srgbClr val="0070C0"/>
                </a:solidFill>
                <a:highlight>
                  <a:srgbClr val="FFFF00"/>
                </a:highlight>
                <a:latin typeface="Courier New" pitchFamily="49" charset="0"/>
              </a:rPr>
              <a:t>cout</a:t>
            </a:r>
            <a:r>
              <a:rPr lang="en-US" sz="2400" dirty="0">
                <a:solidFill>
                  <a:srgbClr val="0070C0"/>
                </a:solidFill>
                <a:highlight>
                  <a:srgbClr val="FFFF00"/>
                </a:highlight>
                <a:latin typeface="Courier New" pitchFamily="49" charset="0"/>
              </a:rPr>
              <a:t>&lt;&lt;</a:t>
            </a:r>
            <a:r>
              <a:rPr lang="en-US" sz="2400" b="1" dirty="0">
                <a:solidFill>
                  <a:srgbClr val="0070C0"/>
                </a:solidFill>
                <a:highlight>
                  <a:srgbClr val="FFFF00"/>
                </a:highlight>
                <a:latin typeface="Courier New" pitchFamily="49" charset="0"/>
              </a:rPr>
              <a:t>6.1</a:t>
            </a:r>
            <a:r>
              <a:rPr lang="en-US" sz="2400" dirty="0">
                <a:solidFill>
                  <a:srgbClr val="0070C0"/>
                </a:solidFill>
                <a:highlight>
                  <a:srgbClr val="FFFF00"/>
                </a:highlight>
                <a:latin typeface="Courier New" pitchFamily="49" charset="0"/>
              </a:rPr>
              <a:t>+i;</a:t>
            </a:r>
            <a:r>
              <a:rPr lang="en-US" sz="2400" dirty="0">
                <a:solidFill>
                  <a:srgbClr val="0070C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// float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400" dirty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rabicParenR" startAt="3"/>
            </a:pPr>
            <a:r>
              <a:rPr lang="en-US" sz="2400" dirty="0"/>
              <a:t>When using the 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</a:rPr>
              <a:t>=</a:t>
            </a:r>
            <a:r>
              <a:rPr lang="en-US" sz="2400" dirty="0"/>
              <a:t> operator, the type of expression on right will be converted to type of variable on left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400" dirty="0"/>
              <a:t>	</a:t>
            </a:r>
            <a:r>
              <a:rPr lang="en-US" sz="2400" dirty="0" err="1">
                <a:solidFill>
                  <a:srgbClr val="0070C0"/>
                </a:solidFill>
                <a:highlight>
                  <a:srgbClr val="FFFF00"/>
                </a:highlight>
                <a:latin typeface="Courier New" pitchFamily="49" charset="0"/>
              </a:rPr>
              <a:t>int</a:t>
            </a:r>
            <a:r>
              <a:rPr lang="en-US" sz="2400" dirty="0">
                <a:solidFill>
                  <a:srgbClr val="0070C0"/>
                </a:solidFill>
                <a:highlight>
                  <a:srgbClr val="FFFF00"/>
                </a:highlight>
                <a:latin typeface="Courier New" pitchFamily="49" charset="0"/>
              </a:rPr>
              <a:t> x, y =25; float </a:t>
            </a:r>
            <a:r>
              <a:rPr lang="en-US" sz="2400" b="1" dirty="0">
                <a:solidFill>
                  <a:srgbClr val="0070C0"/>
                </a:solidFill>
                <a:highlight>
                  <a:srgbClr val="FFFF00"/>
                </a:highlight>
                <a:latin typeface="Courier New" pitchFamily="49" charset="0"/>
              </a:rPr>
              <a:t>z=2.5</a:t>
            </a:r>
            <a:r>
              <a:rPr lang="en-US" sz="2400" dirty="0">
                <a:solidFill>
                  <a:srgbClr val="0070C0"/>
                </a:solidFill>
                <a:highlight>
                  <a:srgbClr val="FFFF00"/>
                </a:highlight>
                <a:latin typeface="Courier New" pitchFamily="49" charset="0"/>
              </a:rPr>
              <a:t>;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400" dirty="0">
                <a:solidFill>
                  <a:srgbClr val="0070C0"/>
                </a:solidFill>
                <a:latin typeface="Courier New" pitchFamily="49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highlight>
                  <a:srgbClr val="FFFF00"/>
                </a:highlight>
                <a:latin typeface="Courier New" pitchFamily="49" charset="0"/>
              </a:rPr>
              <a:t>x=</a:t>
            </a:r>
            <a:r>
              <a:rPr lang="en-US" sz="2400" dirty="0" err="1">
                <a:solidFill>
                  <a:srgbClr val="0070C0"/>
                </a:solidFill>
                <a:highlight>
                  <a:srgbClr val="FFFF00"/>
                </a:highlight>
                <a:latin typeface="Courier New" pitchFamily="49" charset="0"/>
              </a:rPr>
              <a:t>y+</a:t>
            </a:r>
            <a:r>
              <a:rPr lang="en-US" sz="2400" b="1" dirty="0" err="1">
                <a:solidFill>
                  <a:srgbClr val="0070C0"/>
                </a:solidFill>
                <a:highlight>
                  <a:srgbClr val="FFFF00"/>
                </a:highlight>
                <a:latin typeface="Courier New" pitchFamily="49" charset="0"/>
              </a:rPr>
              <a:t>z</a:t>
            </a:r>
            <a:r>
              <a:rPr lang="en-US" sz="2400" dirty="0">
                <a:solidFill>
                  <a:srgbClr val="0070C0"/>
                </a:solidFill>
                <a:highlight>
                  <a:srgbClr val="FFFF00"/>
                </a:highlight>
                <a:latin typeface="Courier New" pitchFamily="49" charset="0"/>
              </a:rPr>
              <a:t>; //</a:t>
            </a:r>
            <a:r>
              <a:rPr lang="en-US" sz="2400" dirty="0" err="1">
                <a:solidFill>
                  <a:srgbClr val="0070C0"/>
                </a:solidFill>
                <a:highlight>
                  <a:srgbClr val="FFFF00"/>
                </a:highlight>
                <a:latin typeface="Courier New" pitchFamily="49" charset="0"/>
              </a:rPr>
              <a:t>int</a:t>
            </a:r>
            <a:endParaRPr lang="en-US" sz="2400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023DC89-9EBD-824F-8B4F-79F96A58B3BD}"/>
              </a:ext>
            </a:extLst>
          </p:cNvPr>
          <p:cNvSpPr/>
          <p:nvPr/>
        </p:nvSpPr>
        <p:spPr>
          <a:xfrm>
            <a:off x="7162800" y="3505200"/>
            <a:ext cx="18288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000">
                <a:solidFill>
                  <a:srgbClr val="0070C0"/>
                </a:solidFill>
              </a:rPr>
              <a:t>promotion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E2BF3C-F2D5-9D44-98E3-E7FA1C00A251}"/>
              </a:ext>
            </a:extLst>
          </p:cNvPr>
          <p:cNvSpPr/>
          <p:nvPr/>
        </p:nvSpPr>
        <p:spPr>
          <a:xfrm>
            <a:off x="6400800" y="5105400"/>
            <a:ext cx="18288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000">
                <a:solidFill>
                  <a:srgbClr val="0070C0"/>
                </a:solidFill>
              </a:rPr>
              <a:t>demotion</a:t>
            </a:r>
          </a:p>
        </p:txBody>
      </p:sp>
    </p:spTree>
    <p:extLst>
      <p:ext uri="{BB962C8B-B14F-4D97-AF65-F5344CB8AC3E}">
        <p14:creationId xmlns:p14="http://schemas.microsoft.com/office/powerpoint/2010/main" val="242768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Hierarchy of Types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7772400" cy="4191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Highest: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 sz="4400"/>
          </a:p>
          <a:p>
            <a:pPr>
              <a:buFontTx/>
              <a:buNone/>
            </a:pPr>
            <a:r>
              <a:rPr lang="en-US"/>
              <a:t>Lowest:</a:t>
            </a:r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r>
              <a:rPr lang="en-US"/>
              <a:t>Ranked by largest number they can hold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057400" y="1495425"/>
            <a:ext cx="40322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latin typeface="Courier New" pitchFamily="49" charset="0"/>
              </a:rPr>
              <a:t>long double</a:t>
            </a:r>
          </a:p>
          <a:p>
            <a:r>
              <a:rPr lang="en-US" sz="2200">
                <a:latin typeface="Courier New" pitchFamily="49" charset="0"/>
              </a:rPr>
              <a:t>double</a:t>
            </a:r>
          </a:p>
          <a:p>
            <a:r>
              <a:rPr lang="en-US" sz="2200">
                <a:latin typeface="Courier New" pitchFamily="49" charset="0"/>
              </a:rPr>
              <a:t>float</a:t>
            </a:r>
          </a:p>
          <a:p>
            <a:r>
              <a:rPr lang="en-US" sz="2200">
                <a:latin typeface="Courier New" pitchFamily="49" charset="0"/>
              </a:rPr>
              <a:t>unsigned long</a:t>
            </a:r>
          </a:p>
          <a:p>
            <a:r>
              <a:rPr lang="en-US" sz="2200">
                <a:latin typeface="Courier New" pitchFamily="49" charset="0"/>
              </a:rPr>
              <a:t>long</a:t>
            </a:r>
          </a:p>
          <a:p>
            <a:r>
              <a:rPr lang="en-US" sz="2200">
                <a:latin typeface="Courier New" pitchFamily="49" charset="0"/>
              </a:rPr>
              <a:t>unsigned int</a:t>
            </a:r>
          </a:p>
          <a:p>
            <a:r>
              <a:rPr lang="en-US" sz="2200">
                <a:latin typeface="Courier New" pitchFamily="49" charset="0"/>
              </a:rPr>
              <a:t>int</a:t>
            </a:r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9116793"/>
      </p:ext>
    </p:extLst>
  </p:cSld>
  <p:clrMapOvr>
    <a:masterClrMapping/>
  </p:clrMapOvr>
  <p:transition/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Type Casting</a:t>
            </a:r>
            <a:endParaRPr lang="en-GB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435358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8DADEB-E432-7E47-BF86-85D6B7B4AC9D}"/>
              </a:ext>
            </a:extLst>
          </p:cNvPr>
          <p:cNvSpPr/>
          <p:nvPr/>
        </p:nvSpPr>
        <p:spPr>
          <a:xfrm>
            <a:off x="685800" y="4953000"/>
            <a:ext cx="6781800" cy="144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7FA9FF-E8CE-7443-80EB-99A90B84B474}"/>
              </a:ext>
            </a:extLst>
          </p:cNvPr>
          <p:cNvSpPr/>
          <p:nvPr/>
        </p:nvSpPr>
        <p:spPr>
          <a:xfrm>
            <a:off x="685800" y="2286000"/>
            <a:ext cx="6781800" cy="2133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Type Casting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95400"/>
            <a:ext cx="83820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Used for manual data type conversion</a:t>
            </a:r>
          </a:p>
          <a:p>
            <a:pPr>
              <a:lnSpc>
                <a:spcPct val="80000"/>
              </a:lnSpc>
            </a:pPr>
            <a:r>
              <a:rPr lang="en-US" dirty="0"/>
              <a:t>Useful for </a:t>
            </a:r>
            <a:r>
              <a:rPr lang="en-US" u="sng" dirty="0"/>
              <a:t>floating point division</a:t>
            </a:r>
            <a:r>
              <a:rPr lang="en-US" dirty="0"/>
              <a:t> using </a:t>
            </a:r>
            <a:r>
              <a:rPr lang="en-US" u="sng" dirty="0" err="1"/>
              <a:t>int</a:t>
            </a:r>
            <a:r>
              <a:rPr lang="en-US" dirty="0"/>
              <a:t>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</a:rPr>
              <a:t>int x1, x2, y1, y2;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	</a:t>
            </a:r>
            <a:r>
              <a:rPr lang="en-US" sz="2800" dirty="0">
                <a:solidFill>
                  <a:srgbClr val="0070C0"/>
                </a:solidFill>
                <a:latin typeface="Courier New" pitchFamily="49" charset="0"/>
              </a:rPr>
              <a:t>double m;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rgbClr val="0070C0"/>
                </a:solidFill>
                <a:latin typeface="Courier New" pitchFamily="49" charset="0"/>
              </a:rPr>
              <a:t>  ...</a:t>
            </a:r>
            <a:br>
              <a:rPr lang="en-US" sz="2800" dirty="0">
                <a:solidFill>
                  <a:srgbClr val="0070C0"/>
                </a:solidFill>
                <a:latin typeface="Courier New" pitchFamily="49" charset="0"/>
              </a:rPr>
            </a:br>
            <a:r>
              <a:rPr lang="en-US" sz="2800" dirty="0">
                <a:solidFill>
                  <a:srgbClr val="0070C0"/>
                </a:solidFill>
                <a:latin typeface="Courier New" pitchFamily="49" charset="0"/>
              </a:rPr>
              <a:t>m = </a:t>
            </a:r>
            <a:r>
              <a:rPr lang="en-US" sz="2800" dirty="0" err="1">
                <a:solidFill>
                  <a:srgbClr val="0070C0"/>
                </a:solidFill>
                <a:latin typeface="Courier New" pitchFamily="49" charset="0"/>
              </a:rPr>
              <a:t>static_cast</a:t>
            </a:r>
            <a:r>
              <a:rPr lang="en-US" sz="2800" dirty="0">
                <a:solidFill>
                  <a:srgbClr val="0070C0"/>
                </a:solidFill>
                <a:latin typeface="Courier New" pitchFamily="49" charset="0"/>
              </a:rPr>
              <a:t>&lt;double&gt;(y2-y1)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rgbClr val="0070C0"/>
                </a:solidFill>
                <a:latin typeface="Courier New" pitchFamily="49" charset="0"/>
              </a:rPr>
              <a:t>                        /(x2-x1);</a:t>
            </a:r>
            <a:endParaRPr lang="en-US" sz="2800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/>
              <a:t>Useful to see </a:t>
            </a:r>
            <a:r>
              <a:rPr lang="en-US" u="sng" dirty="0" err="1">
                <a:latin typeface="Courier New" pitchFamily="49" charset="0"/>
              </a:rPr>
              <a:t>int</a:t>
            </a:r>
            <a:r>
              <a:rPr lang="en-US" dirty="0"/>
              <a:t> value of a </a:t>
            </a:r>
            <a:r>
              <a:rPr lang="en-US" u="sng" dirty="0">
                <a:latin typeface="Courier New" pitchFamily="49" charset="0"/>
              </a:rPr>
              <a:t>char</a:t>
            </a:r>
            <a:r>
              <a:rPr lang="en-US" dirty="0"/>
              <a:t> variable: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sz="2800" dirty="0">
                <a:solidFill>
                  <a:srgbClr val="0070C0"/>
                </a:solidFill>
                <a:latin typeface="Courier New" pitchFamily="49" charset="0"/>
              </a:rPr>
              <a:t>char </a:t>
            </a:r>
            <a:r>
              <a:rPr lang="en-US" sz="2800" dirty="0" err="1">
                <a:solidFill>
                  <a:srgbClr val="0070C0"/>
                </a:solidFill>
                <a:latin typeface="Courier New" pitchFamily="49" charset="0"/>
              </a:rPr>
              <a:t>ch</a:t>
            </a:r>
            <a:r>
              <a:rPr lang="en-US" sz="2800" dirty="0">
                <a:solidFill>
                  <a:srgbClr val="0070C0"/>
                </a:solidFill>
                <a:latin typeface="Courier New" pitchFamily="49" charset="0"/>
              </a:rPr>
              <a:t> = 'C';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rgbClr val="0070C0"/>
                </a:solidFill>
                <a:latin typeface="Courier New" pitchFamily="49" charset="0"/>
              </a:rPr>
              <a:t>	</a:t>
            </a:r>
            <a:r>
              <a:rPr lang="en-US" sz="2800" dirty="0" err="1">
                <a:solidFill>
                  <a:srgbClr val="0070C0"/>
                </a:solidFill>
                <a:latin typeface="Courier New" pitchFamily="49" charset="0"/>
              </a:rPr>
              <a:t>cout</a:t>
            </a:r>
            <a:r>
              <a:rPr lang="en-US" sz="2800" dirty="0">
                <a:solidFill>
                  <a:srgbClr val="0070C0"/>
                </a:solidFill>
                <a:latin typeface="Courier New" pitchFamily="49" charset="0"/>
              </a:rPr>
              <a:t> &lt;&lt; </a:t>
            </a:r>
            <a:r>
              <a:rPr lang="en-US" sz="2800" dirty="0" err="1">
                <a:solidFill>
                  <a:srgbClr val="0070C0"/>
                </a:solidFill>
                <a:latin typeface="Courier New" pitchFamily="49" charset="0"/>
              </a:rPr>
              <a:t>ch</a:t>
            </a:r>
            <a:r>
              <a:rPr lang="en-US" sz="2800" dirty="0">
                <a:solidFill>
                  <a:srgbClr val="0070C0"/>
                </a:solidFill>
                <a:latin typeface="Courier New" pitchFamily="49" charset="0"/>
              </a:rPr>
              <a:t> &lt;&lt; " is "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rgbClr val="0070C0"/>
                </a:solidFill>
                <a:latin typeface="Courier New" pitchFamily="49" charset="0"/>
              </a:rPr>
              <a:t>      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Courier New" pitchFamily="49" charset="0"/>
              </a:rPr>
              <a:t>&lt;&lt; </a:t>
            </a:r>
            <a:r>
              <a:rPr lang="en-US" sz="2800" dirty="0" err="1">
                <a:solidFill>
                  <a:srgbClr val="0070C0"/>
                </a:solidFill>
                <a:latin typeface="Courier New" pitchFamily="49" charset="0"/>
              </a:rPr>
              <a:t>static_cast</a:t>
            </a:r>
            <a:r>
              <a:rPr lang="en-US" sz="2800" dirty="0">
                <a:solidFill>
                  <a:srgbClr val="0070C0"/>
                </a:solidFill>
                <a:latin typeface="Courier New" pitchFamily="49" charset="0"/>
              </a:rPr>
              <a:t>&lt;</a:t>
            </a:r>
            <a:r>
              <a:rPr lang="en-US" sz="2800" dirty="0" err="1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2800" dirty="0">
                <a:solidFill>
                  <a:srgbClr val="0070C0"/>
                </a:solidFill>
                <a:latin typeface="Courier New" pitchFamily="49" charset="0"/>
              </a:rPr>
              <a:t>&gt;(</a:t>
            </a:r>
            <a:r>
              <a:rPr lang="en-US" sz="2800" dirty="0" err="1">
                <a:solidFill>
                  <a:srgbClr val="0070C0"/>
                </a:solidFill>
                <a:latin typeface="Courier New" pitchFamily="49" charset="0"/>
              </a:rPr>
              <a:t>ch</a:t>
            </a:r>
            <a:r>
              <a:rPr lang="en-US" sz="2800" dirty="0">
                <a:solidFill>
                  <a:srgbClr val="0070C0"/>
                </a:solidFill>
                <a:latin typeface="Courier New" pitchFamily="49" charset="0"/>
              </a:rPr>
              <a:t>);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036232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Important Details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C++ is </a:t>
            </a:r>
            <a:r>
              <a:rPr lang="en-US" u="sng"/>
              <a:t>case-sensitive</a:t>
            </a:r>
            <a:r>
              <a:rPr lang="en-US"/>
              <a:t>.  Uppercase and lowercase characters are different characters.  ‘</a:t>
            </a: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/>
              <a:t>’ is not the same as ‘</a:t>
            </a:r>
            <a:r>
              <a:rPr lang="en-US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/>
              <a:t>’.</a:t>
            </a:r>
            <a:endParaRPr lang="en-US" u="sng"/>
          </a:p>
          <a:p>
            <a:pPr eaLnBrk="1" hangingPunct="1"/>
            <a:r>
              <a:rPr lang="en-US"/>
              <a:t>Every </a:t>
            </a:r>
            <a:r>
              <a:rPr lang="en-US" sz="36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en-US">
                <a:solidFill>
                  <a:srgbClr val="FF0000"/>
                </a:solidFill>
                <a:cs typeface="Courier New" pitchFamily="49" charset="0"/>
              </a:rPr>
              <a:t> </a:t>
            </a:r>
            <a:r>
              <a:rPr lang="en-US">
                <a:cs typeface="Courier New" pitchFamily="49" charset="0"/>
              </a:rPr>
              <a:t>must have a corresponding </a:t>
            </a:r>
            <a:r>
              <a:rPr lang="en-US" sz="36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  <a:r>
              <a:rPr lang="en-US">
                <a:cs typeface="Courier New" pitchFamily="49" charset="0"/>
              </a:rPr>
              <a:t>, and vice-versa.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AAB9FD0F-6537-4C71-ADF2-A4BE5AB553AE}" type="slidenum">
              <a:rPr lang="en-US"/>
              <a:pPr algn="l">
                <a:defRPr/>
              </a:pPr>
              <a:t>16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177590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836613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81075"/>
            <a:ext cx="8964612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6259349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C-Style and Prestandard </a:t>
            </a:r>
            <a:br>
              <a:rPr lang="en-US"/>
            </a:br>
            <a:r>
              <a:rPr lang="en-US"/>
              <a:t>Type Cast Expressions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8294688" cy="4572000"/>
          </a:xfrm>
        </p:spPr>
        <p:txBody>
          <a:bodyPr/>
          <a:lstStyle/>
          <a:p>
            <a:r>
              <a:rPr lang="en-US"/>
              <a:t>C-Style cast: data type name in </a:t>
            </a:r>
            <a:r>
              <a:rPr lang="en-US">
                <a:latin typeface="Courier New" pitchFamily="49" charset="0"/>
              </a:rPr>
              <a:t>()</a:t>
            </a:r>
          </a:p>
          <a:p>
            <a:pPr>
              <a:buFontTx/>
              <a:buNone/>
            </a:pPr>
            <a:r>
              <a:rPr lang="en-US" sz="2800">
                <a:latin typeface="Courier New" pitchFamily="49" charset="0"/>
              </a:rPr>
              <a:t>   </a:t>
            </a:r>
            <a:r>
              <a:rPr lang="en-US" sz="2800">
                <a:solidFill>
                  <a:srgbClr val="0070C0"/>
                </a:solidFill>
                <a:highlight>
                  <a:srgbClr val="FFFF00"/>
                </a:highlight>
                <a:latin typeface="Courier New" pitchFamily="49" charset="0"/>
              </a:rPr>
              <a:t>cout &lt;&lt; ch &lt;&lt; " is " </a:t>
            </a:r>
            <a:r>
              <a:rPr lang="en-US" sz="280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en-US" sz="2800">
                <a:solidFill>
                  <a:srgbClr val="0070C0"/>
                </a:solidFill>
                <a:highlight>
                  <a:srgbClr val="FFFF00"/>
                </a:highlight>
                <a:latin typeface="Courier New" pitchFamily="49" charset="0"/>
              </a:rPr>
              <a:t>&lt;&lt; (int)ch;</a:t>
            </a:r>
            <a:endParaRPr lang="en-US">
              <a:solidFill>
                <a:srgbClr val="0070C0"/>
              </a:solidFill>
              <a:highlight>
                <a:srgbClr val="FFFF00"/>
              </a:highlight>
              <a:latin typeface="Courier New" pitchFamily="49" charset="0"/>
            </a:endParaRPr>
          </a:p>
          <a:p>
            <a:r>
              <a:rPr lang="en-US"/>
              <a:t>Prestandard C++ cast: value in </a:t>
            </a:r>
            <a:r>
              <a:rPr lang="en-US">
                <a:latin typeface="Courier New" pitchFamily="49" charset="0"/>
              </a:rPr>
              <a:t>()</a:t>
            </a:r>
          </a:p>
          <a:p>
            <a:pPr>
              <a:buFontTx/>
              <a:buNone/>
            </a:pPr>
            <a:r>
              <a:rPr lang="en-US">
                <a:latin typeface="Courier New" pitchFamily="49" charset="0"/>
              </a:rPr>
              <a:t>	 </a:t>
            </a:r>
            <a:r>
              <a:rPr lang="en-US" sz="2800">
                <a:solidFill>
                  <a:srgbClr val="0070C0"/>
                </a:solidFill>
                <a:highlight>
                  <a:srgbClr val="FFFF00"/>
                </a:highlight>
                <a:latin typeface="Courier New" pitchFamily="49" charset="0"/>
              </a:rPr>
              <a:t>cout &lt;&lt; ch &lt;&lt; " is " </a:t>
            </a:r>
            <a:r>
              <a:rPr lang="en-US" sz="280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en-US" sz="2800">
                <a:solidFill>
                  <a:srgbClr val="0070C0"/>
                </a:solidFill>
                <a:highlight>
                  <a:srgbClr val="FFFF00"/>
                </a:highlight>
                <a:latin typeface="Courier New" pitchFamily="49" charset="0"/>
              </a:rPr>
              <a:t>&lt;&lt; int(ch);</a:t>
            </a:r>
          </a:p>
          <a:p>
            <a:r>
              <a:rPr lang="en-US"/>
              <a:t>Both are still supported in C++, although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static_cast</a:t>
            </a:r>
            <a:r>
              <a:rPr lang="en-US"/>
              <a:t> is preferred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2516833"/>
      </p:ext>
    </p:extLst>
  </p:cSld>
  <p:clrMapOvr>
    <a:masterClrMapping/>
  </p:clrMapOvr>
  <p:transition/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DD019D-B0DE-074B-9065-FBEBA394E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ms-MY"/>
              <a:t>Summary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6A63491-C927-0745-ABB9-1562AC128B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929157237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Basic of C++ Program</a:t>
            </a:r>
            <a:endParaRPr lang="en-US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r>
              <a:rPr lang="en-US"/>
              <a:t>Common elements in C++ languages:</a:t>
            </a:r>
          </a:p>
          <a:p>
            <a:pPr lvl="1"/>
            <a:r>
              <a:rPr lang="en-US"/>
              <a:t>Key Words</a:t>
            </a:r>
          </a:p>
          <a:p>
            <a:pPr lvl="1"/>
            <a:r>
              <a:rPr lang="en-US"/>
              <a:t>Programmer-Defined Identifiers</a:t>
            </a:r>
          </a:p>
          <a:p>
            <a:pPr lvl="1"/>
            <a:r>
              <a:rPr lang="en-US"/>
              <a:t>Operators</a:t>
            </a:r>
          </a:p>
          <a:p>
            <a:pPr lvl="1"/>
            <a:r>
              <a:rPr lang="en-US"/>
              <a:t>Punctuation</a:t>
            </a:r>
          </a:p>
          <a:p>
            <a:pPr lvl="1"/>
            <a:r>
              <a:rPr lang="en-US"/>
              <a:t>Syntax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6813855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Basic of C++ Program</a:t>
            </a:r>
            <a:endParaRPr lang="en-US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724400"/>
          </a:xfrm>
        </p:spPr>
        <p:txBody>
          <a:bodyPr/>
          <a:lstStyle/>
          <a:p>
            <a:r>
              <a:rPr lang="en-US"/>
              <a:t>Input &amp; Output</a:t>
            </a:r>
          </a:p>
          <a:p>
            <a:pPr lvl="1"/>
            <a:r>
              <a:rPr lang="en-US"/>
              <a:t>Input using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</a:p>
          <a:p>
            <a:pPr lvl="1"/>
            <a:r>
              <a:rPr lang="en-US"/>
              <a:t>Output using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</a:p>
          <a:p>
            <a:r>
              <a:rPr lang="en-US"/>
              <a:t>Data types</a:t>
            </a:r>
          </a:p>
          <a:p>
            <a:pPr lvl="1"/>
            <a:r>
              <a:rPr lang="en-US">
                <a:cs typeface="Courier New" panose="02070309020205020404" pitchFamily="49" charset="0"/>
              </a:rPr>
              <a:t>Integer</a:t>
            </a:r>
          </a:p>
          <a:p>
            <a:pPr lvl="1"/>
            <a:r>
              <a:rPr lang="en-US">
                <a:cs typeface="Courier New" panose="02070309020205020404" pitchFamily="49" charset="0"/>
              </a:rPr>
              <a:t>Floating point</a:t>
            </a:r>
          </a:p>
          <a:p>
            <a:pPr lvl="1"/>
            <a:r>
              <a:rPr lang="en-US">
                <a:cs typeface="Courier New" panose="02070309020205020404" pitchFamily="49" charset="0"/>
              </a:rPr>
              <a:t>Char</a:t>
            </a:r>
          </a:p>
          <a:p>
            <a:pPr lvl="1"/>
            <a:r>
              <a:rPr lang="en-US">
                <a:cs typeface="Courier New" panose="02070309020205020404" pitchFamily="49" charset="0"/>
              </a:rPr>
              <a:t>String</a:t>
            </a:r>
          </a:p>
          <a:p>
            <a:pPr lvl="1"/>
            <a:r>
              <a:rPr lang="en-US">
                <a:cs typeface="Courier New" panose="02070309020205020404" pitchFamily="49" charset="0"/>
              </a:rPr>
              <a:t>Bool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653418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Basic of C++ Program</a:t>
            </a:r>
            <a:endParaRPr lang="en-US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724400"/>
          </a:xfrm>
        </p:spPr>
        <p:txBody>
          <a:bodyPr/>
          <a:lstStyle/>
          <a:p>
            <a:r>
              <a:rPr lang="en-US"/>
              <a:t>Naming constant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using 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#define </a:t>
            </a:r>
            <a:r>
              <a:rPr lang="en-US" dirty="0">
                <a:latin typeface="Arial" charset="0"/>
                <a:cs typeface="Arial" charset="0"/>
              </a:rPr>
              <a:t>directive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/>
              <a:t>using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const prefix </a:t>
            </a:r>
            <a:r>
              <a:rPr lang="en-US" dirty="0">
                <a:latin typeface="Arial" charset="0"/>
                <a:cs typeface="Arial" charset="0"/>
              </a:rPr>
              <a:t>variable definition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/>
              <a:t>Arithmetic Operators and Expression</a:t>
            </a:r>
          </a:p>
          <a:p>
            <a:pPr lvl="1"/>
            <a:r>
              <a:rPr lang="en-US">
                <a:cs typeface="Courier New" panose="02070309020205020404" pitchFamily="49" charset="0"/>
              </a:rPr>
              <a:t>Binary arithmetic operators</a:t>
            </a:r>
          </a:p>
          <a:p>
            <a:pPr lvl="1"/>
            <a:r>
              <a:rPr lang="en-US">
                <a:cs typeface="Courier New" panose="02070309020205020404" pitchFamily="49" charset="0"/>
              </a:rPr>
              <a:t>Order of operations</a:t>
            </a:r>
          </a:p>
          <a:p>
            <a:pPr lvl="1"/>
            <a:r>
              <a:rPr lang="en-US">
                <a:cs typeface="Courier New" panose="02070309020205020404" pitchFamily="49" charset="0"/>
              </a:rPr>
              <a:t>Algebra expressions</a:t>
            </a:r>
          </a:p>
          <a:p>
            <a:pPr lvl="1"/>
            <a:r>
              <a:rPr lang="en-US">
                <a:cs typeface="Courier New" panose="02070309020205020404" pitchFamily="49" charset="0"/>
              </a:rPr>
              <a:t>Postfix &amp; Prefix expressions</a:t>
            </a:r>
          </a:p>
          <a:p>
            <a:pPr marL="457200" lvl="1" indent="0">
              <a:buNone/>
            </a:pPr>
            <a:endParaRPr lang="en-US">
              <a:cs typeface="Courier New" panose="02070309020205020404" pitchFamily="49" charset="0"/>
            </a:endParaRP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8277039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/>
              <a:t>Basic of C++ Program</a:t>
            </a:r>
            <a:endParaRPr lang="en-US"/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35975" cy="50292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Multiple Assignment </a:t>
            </a:r>
          </a:p>
          <a:p>
            <a:pPr lvl="1"/>
            <a:r>
              <a:rPr lang="en-US">
                <a:latin typeface="Courier New" pitchFamily="49" charset="0"/>
              </a:rPr>
              <a:t>x = y = z = 5;</a:t>
            </a:r>
            <a:endParaRPr lang="en-US"/>
          </a:p>
          <a:p>
            <a:r>
              <a:rPr lang="en-US"/>
              <a:t>Combined Assignment</a:t>
            </a:r>
          </a:p>
          <a:p>
            <a:pPr lvl="1" eaLnBrk="1" fontAlgn="t" hangingPunct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i+=3</a:t>
            </a:r>
            <a:r>
              <a:rPr lang="ms-MY">
                <a:latin typeface="Courier New" panose="02070309020205020404" pitchFamily="49" charset="0"/>
                <a:cs typeface="Courier New" panose="02070309020205020404" pitchFamily="49" charset="0"/>
              </a:rPr>
              <a:t> 			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 = i+3</a:t>
            </a:r>
            <a:endParaRPr lang="ms-MY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fontAlgn="t" hangingPunct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 += j+3		i = i+(j+3)</a:t>
            </a:r>
          </a:p>
          <a:p>
            <a:pPr eaLnBrk="1" fontAlgn="t" hangingPunct="1"/>
            <a:r>
              <a:rPr lang="en-US"/>
              <a:t>Overflow &amp; underflow</a:t>
            </a:r>
          </a:p>
          <a:p>
            <a:pPr eaLnBrk="1" fontAlgn="t" hangingPunct="1"/>
            <a:r>
              <a:rPr lang="en-US"/>
              <a:t>Type conversion</a:t>
            </a:r>
          </a:p>
          <a:p>
            <a:pPr lvl="1" eaLnBrk="1" fontAlgn="t" hangingPunct="1"/>
            <a:r>
              <a:rPr lang="en-US">
                <a:cs typeface="Courier New" panose="02070309020205020404" pitchFamily="49" charset="0"/>
              </a:rPr>
              <a:t>Automatic ( coercion - 3 rules )</a:t>
            </a:r>
          </a:p>
          <a:p>
            <a:pPr lvl="1" eaLnBrk="1" fontAlgn="t" hangingPunct="1"/>
            <a:r>
              <a:rPr lang="en-US">
                <a:cs typeface="Courier New" panose="02070309020205020404" pitchFamily="49" charset="0"/>
              </a:rPr>
              <a:t>Manual ( type casting - </a:t>
            </a:r>
            <a:r>
              <a:rPr lang="en-US" dirty="0" err="1">
                <a:solidFill>
                  <a:srgbClr val="0070C0"/>
                </a:solidFill>
                <a:latin typeface="Courier New" pitchFamily="49" charset="0"/>
              </a:rPr>
              <a:t>static_cast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</a:rPr>
              <a:t>&lt;</a:t>
            </a:r>
            <a:r>
              <a:rPr lang="en-US" dirty="0" err="1">
                <a:solidFill>
                  <a:srgbClr val="0070C0"/>
                </a:solidFill>
                <a:latin typeface="Courier New" pitchFamily="49" charset="0"/>
              </a:rPr>
              <a:t>type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</a:rPr>
              <a:t>&gt;</a:t>
            </a:r>
            <a:r>
              <a:rPr lang="en-US">
                <a:cs typeface="Courier New" panose="02070309020205020404" pitchFamily="49" charset="0"/>
              </a:rPr>
              <a:t> )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</a:rPr>
              <a:t> </a:t>
            </a:r>
            <a:endParaRPr lang="ms-MY">
              <a:cs typeface="Courier New" panose="02070309020205020404" pitchFamily="49" charset="0"/>
            </a:endParaRPr>
          </a:p>
          <a:p>
            <a:pPr lvl="1"/>
            <a:endParaRPr lang="en-US"/>
          </a:p>
          <a:p>
            <a:pPr marL="457200" lvl="1" indent="0">
              <a:buNone/>
            </a:pPr>
            <a:endParaRPr lang="en-US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5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Variables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193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Variables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153400" cy="4724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dirty="0"/>
              <a:t>A variable is a named location in computer memory (in RAM)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It holds a piece of data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It must be </a:t>
            </a:r>
            <a:r>
              <a:rPr lang="en-US" i="1" dirty="0"/>
              <a:t>defined</a:t>
            </a:r>
            <a:r>
              <a:rPr lang="en-US" dirty="0"/>
              <a:t> before it can be used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Example variable definition: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double num1;</a:t>
            </a:r>
            <a:r>
              <a:rPr lang="en-US" b="1" dirty="0">
                <a:latin typeface="Courier New" pitchFamily="49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1-</a:t>
            </a:r>
            <a:fld id="{30202430-E137-4F1A-BC04-3FAFC28623EE}" type="slidenum">
              <a:rPr lang="en-US"/>
              <a:pPr algn="l">
                <a:defRPr/>
              </a:pPr>
              <a:t>18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775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3213"/>
            <a:ext cx="8610600" cy="839787"/>
          </a:xfrm>
        </p:spPr>
        <p:txBody>
          <a:bodyPr/>
          <a:lstStyle/>
          <a:p>
            <a:pPr eaLnBrk="1" hangingPunct="1"/>
            <a:r>
              <a:rPr lang="en-US"/>
              <a:t>Example: Variables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153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#include &lt;iostream&gt;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using namespace std;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int main()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	 double num1 = 5,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			num2, sum;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   num2 = 12;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   sum = num1 + num2;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   cout &lt;&lt; "The sum is " &lt;&lt; sum;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   return 0;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}</a:t>
            </a: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1-</a:t>
            </a:r>
            <a:fld id="{161D723D-F28A-4899-AFBC-1CACE5D72FB8}" type="slidenum">
              <a:rPr lang="en-US"/>
              <a:pPr algn="l">
                <a:defRPr/>
              </a:pPr>
              <a:t>19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00113" y="2971801"/>
            <a:ext cx="4176712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389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What a Is a Program Made Of?</a:t>
            </a:r>
            <a:endParaRPr lang="en-US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r>
              <a:rPr lang="en-US"/>
              <a:t>Common elements in programming languages:</a:t>
            </a:r>
          </a:p>
          <a:p>
            <a:pPr lvl="1"/>
            <a:r>
              <a:rPr lang="en-US"/>
              <a:t>Key Words</a:t>
            </a:r>
          </a:p>
          <a:p>
            <a:pPr lvl="1"/>
            <a:r>
              <a:rPr lang="en-US"/>
              <a:t>Programmer-Defined Identifiers</a:t>
            </a:r>
          </a:p>
          <a:p>
            <a:pPr lvl="1"/>
            <a:r>
              <a:rPr lang="en-US"/>
              <a:t>Operators</a:t>
            </a:r>
          </a:p>
          <a:p>
            <a:pPr lvl="1"/>
            <a:r>
              <a:rPr lang="en-US"/>
              <a:t>Punctuation</a:t>
            </a:r>
          </a:p>
          <a:p>
            <a:pPr lvl="1"/>
            <a:r>
              <a:rPr lang="en-US"/>
              <a:t>Syntax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8671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6858000" cy="990600"/>
          </a:xfrm>
        </p:spPr>
        <p:txBody>
          <a:bodyPr/>
          <a:lstStyle/>
          <a:p>
            <a:pPr eaLnBrk="1" hangingPunct="1"/>
            <a:r>
              <a:rPr lang="en-US"/>
              <a:t> Variables, Constants, and the Assignment Statement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01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Variable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/>
              <a:t>Has a name and a type of data it can hold      </a:t>
            </a:r>
          </a:p>
          <a:p>
            <a:pPr lvl="1" eaLnBrk="1" hangingPunct="1">
              <a:lnSpc>
                <a:spcPct val="200000"/>
              </a:lnSpc>
              <a:spcBef>
                <a:spcPct val="100000"/>
              </a:spcBef>
              <a:buFontTx/>
              <a:buNone/>
            </a:pPr>
            <a:r>
              <a:rPr lang="en-US" sz="2400" b="1">
                <a:solidFill>
                  <a:srgbClr val="006600"/>
                </a:solidFill>
                <a:latin typeface="Courier New" pitchFamily="49" charset="0"/>
              </a:rPr>
              <a:t>          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char letter;</a:t>
            </a:r>
          </a:p>
          <a:p>
            <a:pPr lvl="1"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2400"/>
              <a:t>Is used to reference a location in memory where a value can be stored</a:t>
            </a:r>
          </a:p>
          <a:p>
            <a:pPr lvl="1"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2400"/>
              <a:t>Must be defined before it can be used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400"/>
              <a:t>The value that is stored can be changed, </a:t>
            </a:r>
            <a:r>
              <a:rPr lang="en-US" sz="2400" i="1"/>
              <a:t>i.e.</a:t>
            </a:r>
            <a:r>
              <a:rPr lang="en-US" sz="2400"/>
              <a:t>, it can “vary”</a:t>
            </a:r>
            <a:endParaRPr lang="en-US" sz="2400" b="1">
              <a:solidFill>
                <a:srgbClr val="006600"/>
              </a:solidFill>
              <a:latin typeface="Courier New" pitchFamily="49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D3DE3D70-39AF-4098-9813-69D4C3EF7842}" type="slidenum">
              <a:rPr lang="en-US"/>
              <a:pPr algn="l">
                <a:defRPr/>
              </a:pPr>
              <a:t>20</a:t>
            </a:fld>
            <a:endParaRPr lang="en-US"/>
          </a:p>
        </p:txBody>
      </p:sp>
      <p:grpSp>
        <p:nvGrpSpPr>
          <p:cNvPr id="28677" name="Group 10"/>
          <p:cNvGrpSpPr>
            <a:grpSpLocks/>
          </p:cNvGrpSpPr>
          <p:nvPr/>
        </p:nvGrpSpPr>
        <p:grpSpPr bwMode="auto">
          <a:xfrm>
            <a:off x="6324600" y="2667000"/>
            <a:ext cx="1981200" cy="1066800"/>
            <a:chOff x="3840" y="1968"/>
            <a:chExt cx="1248" cy="672"/>
          </a:xfrm>
        </p:grpSpPr>
        <p:sp>
          <p:nvSpPr>
            <p:cNvPr id="28683" name="Text Box 4"/>
            <p:cNvSpPr txBox="1">
              <a:spLocks noChangeArrowheads="1"/>
            </p:cNvSpPr>
            <p:nvPr/>
          </p:nvSpPr>
          <p:spPr bwMode="auto">
            <a:xfrm>
              <a:off x="3936" y="2112"/>
              <a:ext cx="1056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variable name</a:t>
              </a:r>
            </a:p>
          </p:txBody>
        </p:sp>
        <p:sp>
          <p:nvSpPr>
            <p:cNvPr id="28684" name="Oval 8"/>
            <p:cNvSpPr>
              <a:spLocks noChangeArrowheads="1"/>
            </p:cNvSpPr>
            <p:nvPr/>
          </p:nvSpPr>
          <p:spPr bwMode="auto">
            <a:xfrm>
              <a:off x="3840" y="1968"/>
              <a:ext cx="1248" cy="6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8678" name="Group 14"/>
          <p:cNvGrpSpPr>
            <a:grpSpLocks/>
          </p:cNvGrpSpPr>
          <p:nvPr/>
        </p:nvGrpSpPr>
        <p:grpSpPr bwMode="auto">
          <a:xfrm>
            <a:off x="533400" y="2743200"/>
            <a:ext cx="2286000" cy="990600"/>
            <a:chOff x="288" y="1920"/>
            <a:chExt cx="1440" cy="624"/>
          </a:xfrm>
        </p:grpSpPr>
        <p:sp>
          <p:nvSpPr>
            <p:cNvPr id="28681" name="Oval 9"/>
            <p:cNvSpPr>
              <a:spLocks noChangeArrowheads="1"/>
            </p:cNvSpPr>
            <p:nvPr/>
          </p:nvSpPr>
          <p:spPr bwMode="auto">
            <a:xfrm>
              <a:off x="384" y="1920"/>
              <a:ext cx="1296" cy="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682" name="Text Box 12"/>
            <p:cNvSpPr txBox="1">
              <a:spLocks noChangeArrowheads="1"/>
            </p:cNvSpPr>
            <p:nvPr/>
          </p:nvSpPr>
          <p:spPr bwMode="auto">
            <a:xfrm>
              <a:off x="288" y="2112"/>
              <a:ext cx="1440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2400" b="1">
                  <a:latin typeface="Courier New" pitchFamily="49" charset="0"/>
                </a:rPr>
                <a:t>data type</a:t>
              </a:r>
            </a:p>
          </p:txBody>
        </p:sp>
      </p:grpSp>
      <p:sp>
        <p:nvSpPr>
          <p:cNvPr id="28679" name="Line 16"/>
          <p:cNvSpPr>
            <a:spLocks noChangeShapeType="1"/>
          </p:cNvSpPr>
          <p:nvPr/>
        </p:nvSpPr>
        <p:spPr bwMode="auto">
          <a:xfrm flipH="1">
            <a:off x="4648200" y="2971800"/>
            <a:ext cx="1752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Line 17"/>
          <p:cNvSpPr>
            <a:spLocks noChangeShapeType="1"/>
          </p:cNvSpPr>
          <p:nvPr/>
        </p:nvSpPr>
        <p:spPr bwMode="auto">
          <a:xfrm>
            <a:off x="2667000" y="30480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Picture 12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3835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pPr eaLnBrk="1" hangingPunct="1"/>
            <a:r>
              <a:rPr lang="en-US"/>
              <a:t>Variables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077200" cy="4267200"/>
          </a:xfrm>
        </p:spPr>
        <p:txBody>
          <a:bodyPr/>
          <a:lstStyle/>
          <a:p>
            <a:pPr lvl="1" eaLnBrk="1" hangingPunct="1"/>
            <a:r>
              <a:rPr lang="en-US"/>
              <a:t>If a new value is stored in the variable, it replaces the previous value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/>
              <a:t>The previous value is overwritten and can no longer be retrieved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b="1">
                <a:solidFill>
                  <a:srgbClr val="006600"/>
                </a:solidFill>
                <a:latin typeface="Courier New" pitchFamily="49" charset="0"/>
              </a:rPr>
              <a:t> 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int age;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  age = 17;     // age is 17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  cout &lt;&lt; age;  // Displays 17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  age = 18;     // Now age is 18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  cout &lt;&lt; age;  // Displays 18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A763F7DC-3E06-469F-BE60-5205D4A31CD7}" type="slidenum">
              <a:rPr lang="en-US"/>
              <a:pPr algn="l">
                <a:defRPr/>
              </a:pPr>
              <a:t>21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4594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Variables: Example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79311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6605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Identifiers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031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141C572C-42D0-E445-A383-F7D7E6C69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Identifiers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0CFD8B91-F84B-CB44-A046-C8D531036A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An identifier is a programmer-defined name for some part of a program: variables, functions, etc. 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272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40826467-105F-4249-A827-4A9320D6E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Variable Names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303474ED-FD1B-6C46-81D2-AF338AF4CA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variable name should represent the purpose of the variable. For example: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                </a:t>
            </a:r>
            <a:r>
              <a:rPr lang="en-US" altLang="en-US" b="1">
                <a:solidFill>
                  <a:srgbClr val="FA8218"/>
                </a:solidFill>
                <a:latin typeface="Courier New" panose="02070309020205020404" pitchFamily="49" charset="0"/>
              </a:rPr>
              <a:t>itemsOrdered</a:t>
            </a:r>
            <a:br>
              <a:rPr lang="en-US" altLang="en-US" b="1">
                <a:latin typeface="Courier New" panose="02070309020205020404" pitchFamily="49" charset="0"/>
              </a:rPr>
            </a:br>
            <a:br>
              <a:rPr lang="en-US" altLang="en-US" b="1">
                <a:latin typeface="Courier New" panose="02070309020205020404" pitchFamily="49" charset="0"/>
              </a:rPr>
            </a:br>
            <a:r>
              <a:rPr lang="en-US" altLang="en-US"/>
              <a:t>The purpose of this variable is to hold the number of items ordered.</a:t>
            </a:r>
            <a:endParaRPr lang="en-US" altLang="en-US" b="1">
              <a:latin typeface="Courier New" panose="02070309020205020404" pitchFamily="49" charset="0"/>
            </a:endParaRP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933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BEDEAF7D-1426-134F-99D3-6AAF3B0671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Identifier Rules: General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31A75465-1634-A843-924D-48D21B378C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/>
              <a:t>The first character of an identifier must be an alphabetic character or and underscore ( _ ), 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/>
              <a:t>After the first character you may use alphabetic characters, numbers, or underscore characters.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/>
              <a:t>Upper- and lowercase characters are distinct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999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F5AD1-AC7E-9445-8D55-A6B64F1A7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31838"/>
          </a:xfrm>
        </p:spPr>
        <p:txBody>
          <a:bodyPr/>
          <a:lstStyle/>
          <a:p>
            <a:r>
              <a:rPr lang="en-US" altLang="en-US" sz="3600"/>
              <a:t>Identifier Rules: Complete</a:t>
            </a:r>
            <a:endParaRPr lang="ms-MY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4480C-FA30-8E40-9C13-61F7BC4BD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 sz="2400"/>
              <a:t>C++ is </a:t>
            </a:r>
            <a:r>
              <a:rPr lang="ms-MY" sz="2400" b="1">
                <a:solidFill>
                  <a:srgbClr val="FF0000"/>
                </a:solidFill>
              </a:rPr>
              <a:t>case-sensitive</a:t>
            </a:r>
            <a:r>
              <a:rPr lang="ms-MY" sz="2400"/>
              <a:t> so that Uppercase Letters and Lower Case letters are different</a:t>
            </a:r>
          </a:p>
          <a:p>
            <a:r>
              <a:rPr lang="ms-MY" sz="2400"/>
              <a:t>The name of identifier </a:t>
            </a:r>
            <a:r>
              <a:rPr lang="ms-MY" sz="2400" b="1">
                <a:solidFill>
                  <a:srgbClr val="FF0000"/>
                </a:solidFill>
              </a:rPr>
              <a:t>cannot begin with a digit</a:t>
            </a:r>
            <a:r>
              <a:rPr lang="ms-MY" sz="2400"/>
              <a:t>. However, Underscore can be used as first character while declaring the identifier.</a:t>
            </a:r>
          </a:p>
          <a:p>
            <a:r>
              <a:rPr lang="ms-MY" sz="2400"/>
              <a:t>Only </a:t>
            </a:r>
            <a:r>
              <a:rPr lang="ms-MY" sz="2400" b="1">
                <a:solidFill>
                  <a:srgbClr val="FF0000"/>
                </a:solidFill>
              </a:rPr>
              <a:t>alphabetic characters, digits and underscore</a:t>
            </a:r>
            <a:r>
              <a:rPr lang="ms-MY" sz="2400">
                <a:solidFill>
                  <a:srgbClr val="FF0000"/>
                </a:solidFill>
              </a:rPr>
              <a:t> </a:t>
            </a:r>
            <a:r>
              <a:rPr lang="ms-MY" sz="2400"/>
              <a:t>(</a:t>
            </a:r>
            <a:r>
              <a:rPr lang="ms-MY" sz="2400">
                <a:solidFill>
                  <a:srgbClr val="FF0000"/>
                </a:solidFill>
              </a:rPr>
              <a:t>_</a:t>
            </a:r>
            <a:r>
              <a:rPr lang="ms-MY" sz="2400"/>
              <a:t>) are permitted in C++ language for declaring identifier.</a:t>
            </a:r>
          </a:p>
          <a:p>
            <a:r>
              <a:rPr lang="ms-MY" sz="2400"/>
              <a:t>Other </a:t>
            </a:r>
            <a:r>
              <a:rPr lang="ms-MY" sz="2400" b="1">
                <a:solidFill>
                  <a:srgbClr val="FF0000"/>
                </a:solidFill>
              </a:rPr>
              <a:t>special characters</a:t>
            </a:r>
            <a:r>
              <a:rPr lang="ms-MY" sz="2400"/>
              <a:t> are not allowed for naming a variable / identifier</a:t>
            </a:r>
          </a:p>
          <a:p>
            <a:r>
              <a:rPr lang="ms-MY" sz="2400" b="1">
                <a:solidFill>
                  <a:srgbClr val="FF0000"/>
                </a:solidFill>
              </a:rPr>
              <a:t>Keywords</a:t>
            </a:r>
            <a:r>
              <a:rPr lang="ms-MY" sz="2400"/>
              <a:t> cannot be used as Identifier.</a:t>
            </a:r>
          </a:p>
        </p:txBody>
      </p:sp>
    </p:spTree>
    <p:extLst>
      <p:ext uri="{BB962C8B-B14F-4D97-AF65-F5344CB8AC3E}">
        <p14:creationId xmlns:p14="http://schemas.microsoft.com/office/powerpoint/2010/main" val="3089332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DC14404B-5072-B44B-99B1-3F45ED7A8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C++ Key Words</a:t>
            </a:r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1D48EEC9-A8FF-4A41-BF23-E3323AFBD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219200"/>
            <a:ext cx="64770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>
            <a:extLst>
              <a:ext uri="{FF2B5EF4-FFF2-40B4-BE49-F238E27FC236}">
                <a16:creationId xmlns:a16="http://schemas.microsoft.com/office/drawing/2014/main" id="{052D848E-4296-0344-8611-61524D9EE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163" y="5715000"/>
            <a:ext cx="70516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1600" i="1">
                <a:solidFill>
                  <a:srgbClr val="FA8218"/>
                </a:solidFill>
              </a:rPr>
              <a:t>You cannot use any of the C++ key words as an identifier. These words have reserved meaning.</a:t>
            </a:r>
          </a:p>
        </p:txBody>
      </p:sp>
    </p:spTree>
    <p:extLst>
      <p:ext uri="{BB962C8B-B14F-4D97-AF65-F5344CB8AC3E}">
        <p14:creationId xmlns:p14="http://schemas.microsoft.com/office/powerpoint/2010/main" val="1421641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3213"/>
            <a:ext cx="8610600" cy="839787"/>
          </a:xfrm>
        </p:spPr>
        <p:txBody>
          <a:bodyPr/>
          <a:lstStyle/>
          <a:p>
            <a:pPr eaLnBrk="1" hangingPunct="1"/>
            <a:r>
              <a:rPr lang="en-US"/>
              <a:t>Example Program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153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#include &lt;iostream&gt;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using namespace std;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int main()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	 double num1 = 5,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			num2, sum;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   num2 = 12;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   sum = num1 + num2;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   cout &lt;&lt; "The sum is " &lt;&lt; sum;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   return 0;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}</a:t>
            </a: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1-</a:t>
            </a:r>
            <a:fld id="{4B936FCC-4FB2-47B3-B6AC-C4DD7C88A343}" type="slidenum">
              <a:rPr lang="en-US"/>
              <a:pPr algn="l">
                <a:defRPr/>
              </a:pPr>
              <a:t>29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55875" y="3644900"/>
            <a:ext cx="2376488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27313" y="3141663"/>
            <a:ext cx="1152525" cy="574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5359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Key Words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153400" cy="47244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/>
              <a:t>Also known as </a:t>
            </a:r>
            <a:r>
              <a:rPr lang="en-US">
                <a:solidFill>
                  <a:schemeClr val="accent2"/>
                </a:solidFill>
              </a:rPr>
              <a:t>reserved words</a:t>
            </a:r>
          </a:p>
          <a:p>
            <a:pPr eaLnBrk="1" hangingPunct="1">
              <a:spcBef>
                <a:spcPct val="40000"/>
              </a:spcBef>
            </a:pPr>
            <a:r>
              <a:rPr lang="en-US"/>
              <a:t>Have a special meaning in C++</a:t>
            </a:r>
          </a:p>
          <a:p>
            <a:pPr eaLnBrk="1" hangingPunct="1">
              <a:spcBef>
                <a:spcPct val="40000"/>
              </a:spcBef>
            </a:pPr>
            <a:r>
              <a:rPr lang="en-US"/>
              <a:t>Can not be used for another purpose</a:t>
            </a:r>
          </a:p>
          <a:p>
            <a:pPr eaLnBrk="1" hangingPunct="1">
              <a:spcBef>
                <a:spcPct val="40000"/>
              </a:spcBef>
            </a:pPr>
            <a:r>
              <a:rPr lang="en-US"/>
              <a:t>Written using lowercase letters</a:t>
            </a:r>
          </a:p>
          <a:p>
            <a:pPr eaLnBrk="1" hangingPunct="1">
              <a:spcBef>
                <a:spcPct val="40000"/>
              </a:spcBef>
            </a:pPr>
            <a:r>
              <a:rPr lang="en-US"/>
              <a:t>Examples in program </a:t>
            </a:r>
            <a:r>
              <a:rPr lang="en-US" sz="2400"/>
              <a:t>(shown in green)</a:t>
            </a:r>
            <a:r>
              <a:rPr lang="en-US"/>
              <a:t>: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b="1">
                <a:latin typeface="Courier New" pitchFamily="49" charset="0"/>
              </a:rPr>
              <a:t> 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using namespace </a:t>
            </a:r>
            <a:r>
              <a:rPr lang="en-US" b="1">
                <a:latin typeface="Courier New" pitchFamily="49" charset="0"/>
              </a:rPr>
              <a:t>std;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  int </a:t>
            </a:r>
            <a:r>
              <a:rPr lang="en-US" b="1">
                <a:latin typeface="Courier New" pitchFamily="49" charset="0"/>
              </a:rPr>
              <a:t>main()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1-</a:t>
            </a:r>
            <a:fld id="{50959EE9-AD6A-46ED-80FE-269970EE5472}" type="slidenum">
              <a:rPr lang="en-US"/>
              <a:pPr algn="l">
                <a:defRPr/>
              </a:pPr>
              <a:t>3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3583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Valid and Invalid Identifiers</a:t>
            </a: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89C41EFA-FABB-4ED3-BB4E-C5A743852EB8}" type="slidenum">
              <a:rPr lang="en-US"/>
              <a:pPr algn="l">
                <a:defRPr/>
              </a:pPr>
              <a:t>30</a:t>
            </a:fld>
            <a:endParaRPr lang="en-US"/>
          </a:p>
        </p:txBody>
      </p:sp>
      <p:graphicFrame>
        <p:nvGraphicFramePr>
          <p:cNvPr id="74793" name="Group 41"/>
          <p:cNvGraphicFramePr>
            <a:graphicFrameLocks noGrp="1"/>
          </p:cNvGraphicFramePr>
          <p:nvPr/>
        </p:nvGraphicFramePr>
        <p:xfrm>
          <a:off x="762000" y="1981200"/>
          <a:ext cx="7543800" cy="381000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IDENTIFIER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VALID?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REASON IF INVALID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totalSales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total_Sales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total.Sales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4thQtrSales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totalSale$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1999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Valid and Invalid Identifiers</a:t>
            </a: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89C41EFA-FABB-4ED3-BB4E-C5A743852EB8}" type="slidenum">
              <a:rPr lang="en-US"/>
              <a:pPr algn="l">
                <a:defRPr/>
              </a:pPr>
              <a:t>31</a:t>
            </a:fld>
            <a:endParaRPr lang="en-US"/>
          </a:p>
        </p:txBody>
      </p:sp>
      <p:graphicFrame>
        <p:nvGraphicFramePr>
          <p:cNvPr id="7479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789681"/>
              </p:ext>
            </p:extLst>
          </p:nvPr>
        </p:nvGraphicFramePr>
        <p:xfrm>
          <a:off x="762000" y="1981200"/>
          <a:ext cx="7543800" cy="381000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IDENTIFIER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VALID?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REASON IF INVALID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totalSales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total_Sales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total.Sales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special char use ( .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4thQtrSales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begin with 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totalSale$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special char use ( $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917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3213"/>
            <a:ext cx="8610600" cy="839787"/>
          </a:xfrm>
        </p:spPr>
        <p:txBody>
          <a:bodyPr/>
          <a:lstStyle/>
          <a:p>
            <a:pPr eaLnBrk="1" hangingPunct="1"/>
            <a:r>
              <a:rPr lang="en-US"/>
              <a:t>Lines vs. Statements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153400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In a source file,</a:t>
            </a:r>
          </a:p>
          <a:p>
            <a:pPr lvl="1" eaLnBrk="1" hangingPunct="1"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A line </a:t>
            </a:r>
            <a:r>
              <a:rPr lang="en-US"/>
              <a:t>is all of the characters entered before a carriage return.  </a:t>
            </a:r>
          </a:p>
          <a:p>
            <a:pPr lvl="1" eaLnBrk="1" hangingPunct="1">
              <a:buFontTx/>
              <a:buNone/>
            </a:pPr>
            <a:r>
              <a:rPr lang="en-US"/>
              <a:t>Blank lines improve the readability of a program.</a:t>
            </a:r>
          </a:p>
          <a:p>
            <a:pPr lvl="1" eaLnBrk="1" hangingPunct="1">
              <a:buFontTx/>
              <a:buNone/>
            </a:pPr>
            <a:r>
              <a:rPr lang="en-US"/>
              <a:t>Here are four sample lines.  Line 3 is blank: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3D8963"/>
                </a:solidFill>
                <a:latin typeface="Courier New" pitchFamily="49" charset="0"/>
              </a:rPr>
              <a:t>	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3D8963"/>
                </a:solidFill>
                <a:latin typeface="Courier New" pitchFamily="49" charset="0"/>
              </a:rPr>
              <a:t>   double num1 = 5, num2, sum;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3D8963"/>
                </a:solidFill>
                <a:latin typeface="Courier New" pitchFamily="49" charset="0"/>
              </a:rPr>
              <a:t>   num2 = 12;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b="1">
              <a:solidFill>
                <a:srgbClr val="3D8963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3D8963"/>
                </a:solidFill>
                <a:latin typeface="Courier New" pitchFamily="49" charset="0"/>
              </a:rPr>
              <a:t>   sum = num1 + num2;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1-</a:t>
            </a:r>
            <a:fld id="{C44ED623-7C80-489C-AB88-AC8438CFCD4A}" type="slidenum">
              <a:rPr lang="en-US"/>
              <a:pPr algn="l">
                <a:defRPr/>
              </a:pPr>
              <a:t>32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6849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3213"/>
            <a:ext cx="8610600" cy="839787"/>
          </a:xfrm>
        </p:spPr>
        <p:txBody>
          <a:bodyPr/>
          <a:lstStyle/>
          <a:p>
            <a:pPr eaLnBrk="1" hangingPunct="1"/>
            <a:r>
              <a:rPr lang="en-US"/>
              <a:t>Lines vs. Statements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153400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In a source file,</a:t>
            </a:r>
          </a:p>
          <a:p>
            <a:pPr lvl="1" eaLnBrk="1" hangingPunct="1"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A statement </a:t>
            </a:r>
            <a:r>
              <a:rPr lang="en-US"/>
              <a:t>is an instruction to the computer to perform an action.  </a:t>
            </a:r>
          </a:p>
          <a:p>
            <a:pPr lvl="1" eaLnBrk="1" hangingPunct="1">
              <a:buFontTx/>
              <a:buNone/>
            </a:pPr>
            <a:r>
              <a:rPr lang="en-US"/>
              <a:t>A statement may contain keywords, operators, programmer-defined identifiers, and punctuation.  </a:t>
            </a:r>
          </a:p>
          <a:p>
            <a:pPr lvl="1" eaLnBrk="1" hangingPunct="1">
              <a:buFontTx/>
              <a:buNone/>
            </a:pPr>
            <a:r>
              <a:rPr lang="en-US"/>
              <a:t>A statement may fit on one line, or it may occupy multiple lines.</a:t>
            </a:r>
          </a:p>
          <a:p>
            <a:pPr lvl="1" eaLnBrk="1" hangingPunct="1">
              <a:buFontTx/>
              <a:buNone/>
            </a:pPr>
            <a:r>
              <a:rPr lang="en-US"/>
              <a:t>Here is a single statement that uses two lines: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3D8963"/>
                </a:solidFill>
                <a:latin typeface="Courier New" pitchFamily="49" charset="0"/>
              </a:rPr>
              <a:t> double num1 = 5,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3D8963"/>
                </a:solidFill>
                <a:latin typeface="Courier New" pitchFamily="49" charset="0"/>
              </a:rPr>
              <a:t>			num2, sum;</a:t>
            </a:r>
          </a:p>
          <a:p>
            <a:pPr lvl="1" eaLnBrk="1" hangingPunct="1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1-</a:t>
            </a:r>
            <a:fld id="{8C68D0AF-40CD-4BF2-BB35-D49ED72B9889}" type="slidenum">
              <a:rPr lang="en-US"/>
              <a:pPr algn="l">
                <a:defRPr/>
              </a:pPr>
              <a:t>33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7054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Literals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Literal: a value that is written into a program’s code.</a:t>
            </a:r>
          </a:p>
          <a:p>
            <a:pPr lvl="1"/>
            <a:r>
              <a:rPr lang="en-US"/>
              <a:t>"hello, there" (string literal)</a:t>
            </a:r>
          </a:p>
          <a:p>
            <a:pPr lvl="1"/>
            <a:r>
              <a:rPr lang="en-US"/>
              <a:t>12 (integer literal)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9751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Literals: Example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43050"/>
            <a:ext cx="7839075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0976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Literals: Example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95438"/>
            <a:ext cx="8642350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8624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765175"/>
          </a:xfrm>
        </p:spPr>
        <p:txBody>
          <a:bodyPr/>
          <a:lstStyle/>
          <a:p>
            <a:pPr eaLnBrk="1" hangingPunct="1"/>
            <a:r>
              <a:rPr lang="en-US"/>
              <a:t>In-Class Exercise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765175"/>
            <a:ext cx="8785225" cy="4495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>
                <a:latin typeface="Arial" charset="0"/>
                <a:cs typeface="Arial" charset="0"/>
              </a:rPr>
              <a:t>Examine the following program. List all the variables and literals that appear in the program.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ourier New" pitchFamily="49" charset="0"/>
              </a:rPr>
              <a:t>#include &lt;</a:t>
            </a:r>
            <a:r>
              <a:rPr lang="en-US" sz="2000" dirty="0" err="1">
                <a:latin typeface="Courier New" pitchFamily="49" charset="0"/>
              </a:rPr>
              <a:t>iostream</a:t>
            </a:r>
            <a:r>
              <a:rPr lang="en-US" sz="2000" dirty="0">
                <a:latin typeface="Courier New" pitchFamily="49" charset="0"/>
              </a:rPr>
              <a:t>&gt;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ourier New" pitchFamily="49" charset="0"/>
              </a:rPr>
              <a:t>using namespace </a:t>
            </a:r>
            <a:r>
              <a:rPr lang="en-US" sz="2000" dirty="0" err="1">
                <a:latin typeface="Courier New" pitchFamily="49" charset="0"/>
              </a:rPr>
              <a:t>std</a:t>
            </a:r>
            <a:r>
              <a:rPr lang="en-US" sz="2000" dirty="0"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endParaRPr lang="en-US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main()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ourier New" pitchFamily="49" charset="0"/>
              </a:rPr>
              <a:t>{  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little;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ourier New" pitchFamily="49" charset="0"/>
              </a:rPr>
              <a:t>   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big;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ourier New" pitchFamily="49" charset="0"/>
              </a:rPr>
              <a:t>    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ourier New" pitchFamily="49" charset="0"/>
              </a:rPr>
              <a:t>    little = 2;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ourier New" pitchFamily="49" charset="0"/>
              </a:rPr>
              <a:t>    big = 2000;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ourier New" pitchFamily="49" charset="0"/>
              </a:rPr>
              <a:t>    </a:t>
            </a:r>
            <a:r>
              <a:rPr lang="en-US" sz="2000" dirty="0" err="1">
                <a:latin typeface="Courier New" pitchFamily="49" charset="0"/>
              </a:rPr>
              <a:t>cout</a:t>
            </a:r>
            <a:r>
              <a:rPr lang="en-US" sz="2000" dirty="0">
                <a:latin typeface="Courier New" pitchFamily="49" charset="0"/>
              </a:rPr>
              <a:t>&lt;&lt;"The little number is " &lt;&lt;little&lt;&lt;</a:t>
            </a:r>
            <a:r>
              <a:rPr lang="en-US" sz="2000" dirty="0" err="1">
                <a:latin typeface="Courier New" pitchFamily="49" charset="0"/>
              </a:rPr>
              <a:t>endl</a:t>
            </a:r>
            <a:r>
              <a:rPr lang="en-US" sz="2000" dirty="0"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ourier New" pitchFamily="49" charset="0"/>
              </a:rPr>
              <a:t>    </a:t>
            </a:r>
            <a:r>
              <a:rPr lang="en-US" sz="2000" dirty="0" err="1">
                <a:latin typeface="Courier New" pitchFamily="49" charset="0"/>
              </a:rPr>
              <a:t>cout</a:t>
            </a:r>
            <a:r>
              <a:rPr lang="en-US" sz="2000" dirty="0">
                <a:latin typeface="Courier New" pitchFamily="49" charset="0"/>
              </a:rPr>
              <a:t>&lt;&lt;"The big number is "&lt;&lt;big&lt;&lt;</a:t>
            </a:r>
            <a:r>
              <a:rPr lang="en-US" sz="2000" dirty="0" err="1">
                <a:latin typeface="Courier New" pitchFamily="49" charset="0"/>
              </a:rPr>
              <a:t>endl</a:t>
            </a:r>
            <a:r>
              <a:rPr lang="en-US" sz="2000" dirty="0"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ourier New" pitchFamily="49" charset="0"/>
              </a:rPr>
              <a:t>    return 0;</a:t>
            </a:r>
          </a:p>
          <a:p>
            <a:pPr eaLnBrk="1" hangingPunct="1">
              <a:buFontTx/>
              <a:buNone/>
            </a:pPr>
            <a:r>
              <a:rPr lang="en-US" sz="2000" dirty="0">
                <a:latin typeface="Courier New" pitchFamily="49" charset="0"/>
              </a:rPr>
              <a:t>}</a:t>
            </a:r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54130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r>
              <a:rPr lang="en-US"/>
              <a:t>In-Class Exercise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will the following program display on the screen?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iostream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using namespace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712;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&lt;&lt; "The value is " &lt;&lt;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return 0;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52122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Input and Output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55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3213"/>
            <a:ext cx="8610600" cy="839787"/>
          </a:xfrm>
        </p:spPr>
        <p:txBody>
          <a:bodyPr/>
          <a:lstStyle/>
          <a:p>
            <a:pPr eaLnBrk="1" hangingPunct="1"/>
            <a:r>
              <a:rPr lang="en-US" dirty="0"/>
              <a:t>Example: Reserved words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153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#include &lt;</a:t>
            </a:r>
            <a:r>
              <a:rPr lang="en-US" sz="2800" dirty="0" err="1">
                <a:latin typeface="Courier New" pitchFamily="49" charset="0"/>
              </a:rPr>
              <a:t>iostream</a:t>
            </a:r>
            <a:r>
              <a:rPr lang="en-US" sz="2800" dirty="0">
                <a:latin typeface="Courier New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using namespace </a:t>
            </a:r>
            <a:r>
              <a:rPr lang="en-US" sz="2800" dirty="0" err="1">
                <a:latin typeface="Courier New" pitchFamily="49" charset="0"/>
              </a:rPr>
              <a:t>std</a:t>
            </a:r>
            <a:r>
              <a:rPr lang="en-US" sz="2800" dirty="0"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 err="1">
                <a:latin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</a:rPr>
              <a:t> main()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	 double num1 = 5,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			num2, sum;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   num2 = 12;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   sum = num1 + num2;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   </a:t>
            </a:r>
            <a:r>
              <a:rPr lang="en-US" sz="2800" dirty="0" err="1">
                <a:latin typeface="Courier New" pitchFamily="49" charset="0"/>
              </a:rPr>
              <a:t>cout</a:t>
            </a:r>
            <a:r>
              <a:rPr lang="en-US" sz="2800" dirty="0">
                <a:latin typeface="Courier New" pitchFamily="49" charset="0"/>
              </a:rPr>
              <a:t> &lt;&lt; "The sum is " &lt;&lt; sum;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   return 0;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}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1-</a:t>
            </a:r>
            <a:fld id="{4B121E49-A4EB-49D1-9E59-AC54530CC005}" type="slidenum">
              <a:rPr lang="en-US"/>
              <a:pPr algn="l">
                <a:defRPr/>
              </a:pPr>
              <a:t>4</a:t>
            </a:fld>
            <a:endParaRPr lang="en-US"/>
          </a:p>
        </p:txBody>
      </p:sp>
      <p:pic>
        <p:nvPicPr>
          <p:cNvPr id="10" name="Picture 9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8BAF7B5-8C54-7A40-9F34-049512B682DD}"/>
              </a:ext>
            </a:extLst>
          </p:cNvPr>
          <p:cNvGrpSpPr/>
          <p:nvPr/>
        </p:nvGrpSpPr>
        <p:grpSpPr>
          <a:xfrm>
            <a:off x="533400" y="1676400"/>
            <a:ext cx="3505201" cy="4267200"/>
            <a:chOff x="533400" y="1676400"/>
            <a:chExt cx="3505201" cy="4267200"/>
          </a:xfrm>
        </p:grpSpPr>
        <p:sp>
          <p:nvSpPr>
            <p:cNvPr id="6" name="Oval 5"/>
            <p:cNvSpPr/>
            <p:nvPr/>
          </p:nvSpPr>
          <p:spPr>
            <a:xfrm>
              <a:off x="611189" y="1676400"/>
              <a:ext cx="3427412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33400" y="2438400"/>
              <a:ext cx="10668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19200" y="3141663"/>
              <a:ext cx="1481138" cy="59213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258888" y="5181600"/>
              <a:ext cx="1081087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143000" y="5562600"/>
              <a:ext cx="1728788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708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Input using </a:t>
            </a:r>
            <a:r>
              <a:rPr lang="en-GB" cap="non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endParaRPr lang="en-GB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5052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>
                <a:latin typeface="Courier New" pitchFamily="49" charset="0"/>
              </a:rPr>
              <a:t>cin</a:t>
            </a:r>
            <a:r>
              <a:rPr lang="en-US"/>
              <a:t> Object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Standard input object</a:t>
            </a:r>
          </a:p>
          <a:p>
            <a:r>
              <a:rPr lang="en-US"/>
              <a:t>Like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cout</a:t>
            </a:r>
            <a:r>
              <a:rPr lang="en-US"/>
              <a:t>, requires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iostream</a:t>
            </a:r>
            <a:r>
              <a:rPr lang="en-US"/>
              <a:t> file</a:t>
            </a:r>
          </a:p>
          <a:p>
            <a:r>
              <a:rPr lang="en-US"/>
              <a:t>Used to read input from keyboard</a:t>
            </a:r>
          </a:p>
          <a:p>
            <a:r>
              <a:rPr lang="en-US"/>
              <a:t>Information retrieved from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cin</a:t>
            </a:r>
            <a:r>
              <a:rPr lang="en-US"/>
              <a:t> with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&gt;&gt;</a:t>
            </a:r>
          </a:p>
          <a:p>
            <a:r>
              <a:rPr lang="en-US"/>
              <a:t>Input is stored in one or more variables 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365732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90600"/>
            <a:ext cx="6680200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0A9E260-6A25-5A47-AFEC-E244909CC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6522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The </a:t>
            </a:r>
            <a:r>
              <a:rPr lang="en-US" altLang="en-US" sz="3600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altLang="en-US" sz="3600"/>
              <a:t> Object in Program 3-1</a:t>
            </a:r>
          </a:p>
        </p:txBody>
      </p:sp>
    </p:spTree>
    <p:extLst>
      <p:ext uri="{BB962C8B-B14F-4D97-AF65-F5344CB8AC3E}">
        <p14:creationId xmlns:p14="http://schemas.microsoft.com/office/powerpoint/2010/main" val="134208561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>
                <a:latin typeface="Courier New" pitchFamily="49" charset="0"/>
              </a:rPr>
              <a:t>cin</a:t>
            </a:r>
            <a:r>
              <a:rPr lang="en-US"/>
              <a:t> Object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78025"/>
            <a:ext cx="8013700" cy="4071938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Courier New" pitchFamily="49" charset="0"/>
              </a:rPr>
              <a:t>cin</a:t>
            </a:r>
            <a:r>
              <a:rPr lang="en-US" dirty="0"/>
              <a:t> converts data to the type that matches the variable:</a:t>
            </a:r>
            <a:br>
              <a:rPr lang="en-US" dirty="0"/>
            </a:br>
            <a:endParaRPr lang="en-US" dirty="0"/>
          </a:p>
          <a:p>
            <a:pPr lvl="1">
              <a:buFontTx/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</a:rPr>
              <a:t> height;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0070C0"/>
                </a:solidFill>
                <a:latin typeface="Courier New" pitchFamily="49" charset="0"/>
              </a:rPr>
              <a:t>	</a:t>
            </a:r>
            <a:r>
              <a:rPr lang="en-US" dirty="0" err="1">
                <a:solidFill>
                  <a:srgbClr val="0070C0"/>
                </a:solidFill>
                <a:latin typeface="Courier New" pitchFamily="49" charset="0"/>
              </a:rPr>
              <a:t>cout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</a:rPr>
              <a:t> &lt;&lt; "How tall is the room? ";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0070C0"/>
                </a:solidFill>
                <a:latin typeface="Courier New" pitchFamily="49" charset="0"/>
              </a:rPr>
              <a:t>	</a:t>
            </a:r>
            <a:r>
              <a:rPr lang="en-US" dirty="0" err="1">
                <a:solidFill>
                  <a:srgbClr val="0070C0"/>
                </a:solidFill>
                <a:latin typeface="Courier New" pitchFamily="49" charset="0"/>
              </a:rPr>
              <a:t>cin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</a:rPr>
              <a:t> &gt;&gt; height;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745701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Displaying a Prompt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A prompt is a message that instructs the user to enter data.</a:t>
            </a:r>
          </a:p>
          <a:p>
            <a:r>
              <a:rPr lang="en-US" dirty="0"/>
              <a:t>You should always use 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</a:rPr>
              <a:t>cout</a:t>
            </a:r>
            <a:r>
              <a:rPr lang="en-US" dirty="0"/>
              <a:t> to display a prompt before each </a:t>
            </a:r>
            <a:r>
              <a:rPr lang="en-US" dirty="0" err="1"/>
              <a:t>cin</a:t>
            </a:r>
            <a:r>
              <a:rPr lang="en-US" dirty="0"/>
              <a:t> statement.</a:t>
            </a:r>
            <a:br>
              <a:rPr lang="en-US" dirty="0"/>
            </a:br>
            <a:br>
              <a:rPr lang="en-US" dirty="0"/>
            </a:br>
            <a:r>
              <a:rPr lang="en-US" sz="2800" dirty="0" err="1">
                <a:solidFill>
                  <a:srgbClr val="0070C0"/>
                </a:solidFill>
                <a:latin typeface="Courier New" pitchFamily="49" charset="0"/>
              </a:rPr>
              <a:t>cout</a:t>
            </a:r>
            <a:r>
              <a:rPr lang="en-US" sz="2800" dirty="0">
                <a:solidFill>
                  <a:srgbClr val="0070C0"/>
                </a:solidFill>
                <a:latin typeface="Courier New" pitchFamily="49" charset="0"/>
              </a:rPr>
              <a:t> &lt;&lt; "</a:t>
            </a:r>
            <a:r>
              <a:rPr lang="en-US" sz="2800">
                <a:solidFill>
                  <a:srgbClr val="0070C0"/>
                </a:solidFill>
                <a:latin typeface="Courier New" pitchFamily="49" charset="0"/>
              </a:rPr>
              <a:t>How high </a:t>
            </a:r>
            <a:r>
              <a:rPr lang="en-US" sz="2800" dirty="0">
                <a:solidFill>
                  <a:srgbClr val="0070C0"/>
                </a:solidFill>
                <a:latin typeface="Courier New" pitchFamily="49" charset="0"/>
              </a:rPr>
              <a:t>is the room? ";</a:t>
            </a:r>
            <a:br>
              <a:rPr lang="en-US" sz="2800" dirty="0">
                <a:solidFill>
                  <a:srgbClr val="0070C0"/>
                </a:solidFill>
                <a:latin typeface="Courier New" pitchFamily="49" charset="0"/>
              </a:rPr>
            </a:br>
            <a:r>
              <a:rPr lang="en-US" sz="2800" dirty="0" err="1">
                <a:solidFill>
                  <a:srgbClr val="0070C0"/>
                </a:solidFill>
                <a:latin typeface="Courier New" pitchFamily="49" charset="0"/>
              </a:rPr>
              <a:t>cin</a:t>
            </a:r>
            <a:r>
              <a:rPr lang="en-US" sz="2800" dirty="0">
                <a:solidFill>
                  <a:srgbClr val="0070C0"/>
                </a:solidFill>
                <a:latin typeface="Courier New" pitchFamily="49" charset="0"/>
              </a:rPr>
              <a:t> &gt;&gt; height;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000453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>
                <a:latin typeface="Courier New" pitchFamily="49" charset="0"/>
              </a:rPr>
              <a:t>cin</a:t>
            </a:r>
            <a:r>
              <a:rPr lang="en-US"/>
              <a:t> Object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78025"/>
            <a:ext cx="8013700" cy="4071938"/>
          </a:xfrm>
        </p:spPr>
        <p:txBody>
          <a:bodyPr/>
          <a:lstStyle/>
          <a:p>
            <a:r>
              <a:rPr lang="en-US" sz="2800"/>
              <a:t>Can be used to input </a:t>
            </a:r>
            <a:r>
              <a:rPr lang="en-US" sz="2800">
                <a:cs typeface="Arial" charset="0"/>
              </a:rPr>
              <a:t>more than one value:</a:t>
            </a:r>
          </a:p>
          <a:p>
            <a:pPr lvl="1">
              <a:buFontTx/>
              <a:buNone/>
            </a:pPr>
            <a:r>
              <a:rPr lang="en-US" sz="2400"/>
              <a:t>	</a:t>
            </a:r>
            <a:r>
              <a:rPr lang="en-US" sz="2400">
                <a:solidFill>
                  <a:srgbClr val="0070C0"/>
                </a:solidFill>
                <a:latin typeface="Courier New" pitchFamily="49" charset="0"/>
              </a:rPr>
              <a:t>cin &gt;&gt; height &gt;&gt; width;</a:t>
            </a:r>
            <a:br>
              <a:rPr lang="en-US" sz="2400">
                <a:latin typeface="Courier New" pitchFamily="49" charset="0"/>
              </a:rPr>
            </a:br>
            <a:endParaRPr lang="en-US" sz="2400"/>
          </a:p>
          <a:p>
            <a:r>
              <a:rPr lang="en-US" sz="2800"/>
              <a:t>Multiple values from keyboard must be separated by spaces</a:t>
            </a:r>
            <a:br>
              <a:rPr lang="en-US" sz="2800"/>
            </a:br>
            <a:endParaRPr lang="en-US" sz="2800"/>
          </a:p>
          <a:p>
            <a:r>
              <a:rPr lang="en-US" sz="2800"/>
              <a:t>Order is important: first value entered goes to first variable, etc.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668296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09688"/>
            <a:ext cx="6629400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8B8C2E8-92BB-9D48-BC72-EE8E4357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22238"/>
            <a:ext cx="6553200" cy="10207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/>
              <a:t>The </a:t>
            </a:r>
            <a:r>
              <a:rPr lang="en-US" sz="3600" dirty="0" err="1">
                <a:latin typeface="Courier New" pitchFamily="49" charset="0"/>
                <a:cs typeface="Courier New" pitchFamily="49" charset="0"/>
              </a:rPr>
              <a:t>cin</a:t>
            </a:r>
            <a:r>
              <a:rPr lang="en-US" sz="3600" dirty="0"/>
              <a:t> Object Gathers Multiple Values in Program 3-2</a:t>
            </a:r>
          </a:p>
        </p:txBody>
      </p:sp>
    </p:spTree>
    <p:extLst>
      <p:ext uri="{BB962C8B-B14F-4D97-AF65-F5344CB8AC3E}">
        <p14:creationId xmlns:p14="http://schemas.microsoft.com/office/powerpoint/2010/main" val="268886708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8229600" cy="639762"/>
          </a:xfrm>
        </p:spPr>
        <p:txBody>
          <a:bodyPr/>
          <a:lstStyle/>
          <a:p>
            <a:r>
              <a:rPr lang="en-US" sz="3600"/>
              <a:t>Reading Strings with </a:t>
            </a:r>
            <a:r>
              <a:rPr lang="en-US" sz="3600">
                <a:latin typeface="Courier New" pitchFamily="49" charset="0"/>
              </a:rPr>
              <a:t>cin</a:t>
            </a:r>
            <a:endParaRPr lang="en-US" sz="36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013700" cy="4071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Can be used to read in a string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Must first declare an array to hold characters in string: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0070C0"/>
                </a:solidFill>
                <a:latin typeface="Courier New" pitchFamily="49" charset="0"/>
              </a:rPr>
              <a:t>char </a:t>
            </a:r>
            <a:r>
              <a:rPr lang="en-US" sz="2400" dirty="0" err="1">
                <a:solidFill>
                  <a:srgbClr val="0070C0"/>
                </a:solidFill>
                <a:latin typeface="Courier New" pitchFamily="49" charset="0"/>
              </a:rPr>
              <a:t>myName</a:t>
            </a:r>
            <a:r>
              <a:rPr lang="en-US" sz="2400" dirty="0">
                <a:solidFill>
                  <a:srgbClr val="0070C0"/>
                </a:solidFill>
                <a:latin typeface="Courier New" pitchFamily="49" charset="0"/>
              </a:rPr>
              <a:t>[21];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FF0000"/>
                </a:solidFill>
                <a:latin typeface="Courier New" pitchFamily="49" charset="0"/>
              </a:rPr>
              <a:t>myName</a:t>
            </a:r>
            <a:r>
              <a:rPr lang="en-US" sz="2800" dirty="0"/>
              <a:t> is a name of an array, </a:t>
            </a:r>
            <a:r>
              <a:rPr lang="en-US" sz="2800" dirty="0">
                <a:solidFill>
                  <a:srgbClr val="FF0000"/>
                </a:solidFill>
                <a:latin typeface="Courier New" pitchFamily="49" charset="0"/>
              </a:rPr>
              <a:t>21</a:t>
            </a:r>
            <a:r>
              <a:rPr lang="en-US" sz="2800" dirty="0"/>
              <a:t> is the number of characters that can be stored (the size of the array), including the </a:t>
            </a:r>
            <a:r>
              <a:rPr lang="en-US" sz="2800" dirty="0">
                <a:solidFill>
                  <a:srgbClr val="FF0000"/>
                </a:solidFill>
              </a:rPr>
              <a:t>NULL character at the end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Can be used with </a:t>
            </a:r>
            <a:r>
              <a:rPr lang="en-US" sz="2800" dirty="0" err="1">
                <a:latin typeface="Courier New" pitchFamily="49" charset="0"/>
              </a:rPr>
              <a:t>cin</a:t>
            </a:r>
            <a:r>
              <a:rPr lang="en-US" sz="2800" dirty="0"/>
              <a:t> to assign a value: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2400" dirty="0" err="1">
                <a:solidFill>
                  <a:srgbClr val="0070C0"/>
                </a:solidFill>
                <a:latin typeface="Courier New" pitchFamily="49" charset="0"/>
              </a:rPr>
              <a:t>cin</a:t>
            </a:r>
            <a:r>
              <a:rPr lang="en-US" sz="2400" dirty="0">
                <a:solidFill>
                  <a:srgbClr val="0070C0"/>
                </a:solidFill>
                <a:latin typeface="Courier New" pitchFamily="49" charset="0"/>
              </a:rPr>
              <a:t> &gt;&gt; </a:t>
            </a:r>
            <a:r>
              <a:rPr lang="en-US" sz="2400" dirty="0" err="1">
                <a:solidFill>
                  <a:srgbClr val="0070C0"/>
                </a:solidFill>
                <a:latin typeface="Courier New" pitchFamily="49" charset="0"/>
              </a:rPr>
              <a:t>myName</a:t>
            </a:r>
            <a:r>
              <a:rPr lang="en-US" sz="2400" dirty="0">
                <a:solidFill>
                  <a:srgbClr val="0070C0"/>
                </a:solidFill>
                <a:latin typeface="Courier New" pitchFamily="49" charset="0"/>
              </a:rPr>
              <a:t>;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345895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73175"/>
            <a:ext cx="69342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69C4263-0664-904C-9760-9AFFC574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22238"/>
            <a:ext cx="6553200" cy="10207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/>
              <a:t>Reading String with </a:t>
            </a:r>
            <a:r>
              <a:rPr lang="en-US" sz="3600" dirty="0" err="1">
                <a:latin typeface="Courier New" pitchFamily="49" charset="0"/>
                <a:cs typeface="Courier New" pitchFamily="49" charset="0"/>
              </a:rPr>
              <a:t>cin</a:t>
            </a:r>
            <a:r>
              <a:rPr lang="en-US" sz="3600" dirty="0"/>
              <a:t> Object </a:t>
            </a:r>
            <a:br>
              <a:rPr lang="en-US" sz="3600" dirty="0"/>
            </a:br>
            <a:r>
              <a:rPr lang="en-US" sz="3600" dirty="0"/>
              <a:t>in Program 3-4</a:t>
            </a:r>
          </a:p>
        </p:txBody>
      </p:sp>
    </p:spTree>
    <p:extLst>
      <p:ext uri="{BB962C8B-B14F-4D97-AF65-F5344CB8AC3E}">
        <p14:creationId xmlns:p14="http://schemas.microsoft.com/office/powerpoint/2010/main" val="43854330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241A3-EA6E-4685-8DF5-DE851A551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The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cin</a:t>
            </a:r>
            <a:r>
              <a:rPr lang="en-US" dirty="0"/>
              <a:t> Object Reads Different Data Types in Program 3-3</a:t>
            </a: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50C03573-5C49-124C-A391-76D0BD72D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87488"/>
            <a:ext cx="6096000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46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Operators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153400" cy="4724400"/>
          </a:xfrm>
        </p:spPr>
        <p:txBody>
          <a:bodyPr/>
          <a:lstStyle/>
          <a:p>
            <a:pPr eaLnBrk="1" hangingPunct="1"/>
            <a:r>
              <a:rPr lang="en-US"/>
              <a:t>Used to perform operations on data</a:t>
            </a:r>
          </a:p>
          <a:p>
            <a:pPr eaLnBrk="1" hangingPunct="1">
              <a:spcBef>
                <a:spcPct val="40000"/>
              </a:spcBef>
            </a:pPr>
            <a:r>
              <a:rPr lang="en-US"/>
              <a:t>Many types of operators </a:t>
            </a:r>
          </a:p>
          <a:p>
            <a:pPr lvl="1" eaLnBrk="1" hangingPunct="1"/>
            <a:r>
              <a:rPr lang="en-US"/>
              <a:t>Arithmetic:     </a:t>
            </a:r>
            <a:r>
              <a:rPr lang="en-US" b="1">
                <a:latin typeface="Courier New" pitchFamily="49" charset="0"/>
              </a:rPr>
              <a:t>+, -, *, /</a:t>
            </a:r>
          </a:p>
          <a:p>
            <a:pPr lvl="1" eaLnBrk="1" hangingPunct="1"/>
            <a:r>
              <a:rPr lang="en-US"/>
              <a:t>Assignment:   </a:t>
            </a:r>
            <a:r>
              <a:rPr lang="en-US" b="1">
                <a:latin typeface="Courier New" pitchFamily="49" charset="0"/>
              </a:rPr>
              <a:t>=</a:t>
            </a:r>
            <a:endParaRPr lang="en-US" b="1"/>
          </a:p>
          <a:p>
            <a:pPr eaLnBrk="1" hangingPunct="1">
              <a:spcBef>
                <a:spcPct val="40000"/>
              </a:spcBef>
            </a:pPr>
            <a:r>
              <a:rPr lang="en-US"/>
              <a:t>Examples in program</a:t>
            </a:r>
            <a:r>
              <a:rPr lang="en-US" sz="2400"/>
              <a:t> (shown in green)</a:t>
            </a:r>
            <a:r>
              <a:rPr lang="en-US"/>
              <a:t>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   </a:t>
            </a:r>
            <a:r>
              <a:rPr lang="en-US" b="1">
                <a:latin typeface="Courier New" pitchFamily="49" charset="0"/>
              </a:rPr>
              <a:t>num2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= </a:t>
            </a:r>
            <a:r>
              <a:rPr lang="en-US" b="1">
                <a:latin typeface="Courier New" pitchFamily="49" charset="0"/>
              </a:rPr>
              <a:t>12;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   </a:t>
            </a:r>
            <a:r>
              <a:rPr lang="en-US" b="1">
                <a:latin typeface="Courier New" pitchFamily="49" charset="0"/>
              </a:rPr>
              <a:t>sum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= </a:t>
            </a:r>
            <a:r>
              <a:rPr lang="en-US" b="1">
                <a:latin typeface="Courier New" pitchFamily="49" charset="0"/>
              </a:rPr>
              <a:t>num1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 + </a:t>
            </a:r>
            <a:r>
              <a:rPr lang="en-US" b="1">
                <a:latin typeface="Courier New" pitchFamily="49" charset="0"/>
              </a:rPr>
              <a:t>num2;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1-</a:t>
            </a:r>
            <a:fld id="{6F4AE378-65CC-48B7-95F4-BA5716262917}" type="slidenum">
              <a:rPr lang="en-US"/>
              <a:pPr algn="l">
                <a:defRPr/>
              </a:pPr>
              <a:t>5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89438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In-Class Exercise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Solve the problem. Add array of characters to the output.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Sample of output: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Enter an integer: 7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Enter a decimal number : 2.25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Enter a single character : 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Enter an array of characters: Programming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220323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Output using </a:t>
            </a:r>
            <a:r>
              <a:rPr lang="en-GB" cap="non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endParaRPr lang="en-GB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043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 The </a:t>
            </a:r>
            <a:r>
              <a:rPr lang="en-US" b="1">
                <a:latin typeface="Courier New" pitchFamily="49" charset="0"/>
              </a:rPr>
              <a:t>cout</a:t>
            </a:r>
            <a:r>
              <a:rPr lang="en-US"/>
              <a:t> Object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458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Displays information on computer screen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Use </a:t>
            </a:r>
            <a:r>
              <a:rPr lang="en-US" altLang="en-US" dirty="0"/>
              <a:t>the stream insertion operator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&lt;&lt;</a:t>
            </a:r>
            <a:r>
              <a:rPr lang="en-US" dirty="0"/>
              <a:t> to send information to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/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cout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 &lt;&lt; "Hello, there!";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b="1" dirty="0">
              <a:solidFill>
                <a:srgbClr val="3D8963"/>
              </a:solidFill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D92483A3-23F0-4544-8187-A6B121E180CF}" type="slidenum">
              <a:rPr lang="en-US"/>
              <a:pPr algn="l">
                <a:defRPr/>
              </a:pPr>
              <a:t>52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25356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 The </a:t>
            </a:r>
            <a:r>
              <a:rPr lang="en-US" b="1">
                <a:latin typeface="Courier New" pitchFamily="49" charset="0"/>
              </a:rPr>
              <a:t>cout</a:t>
            </a:r>
            <a:r>
              <a:rPr lang="en-US"/>
              <a:t> Object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458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Can be used to send more than one item to cout:</a:t>
            </a:r>
            <a:r>
              <a:rPr lang="en-US" dirty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cout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 &lt;&lt; "Hello, " &lt;&lt; "there!";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/>
              <a:t>Or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b="1" dirty="0">
              <a:solidFill>
                <a:srgbClr val="006600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00660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cout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 &lt;&lt; "Hello, ";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cout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 &lt;&lt; "there!";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D92483A3-23F0-4544-8187-A6B121E180CF}" type="slidenum">
              <a:rPr lang="en-US"/>
              <a:pPr algn="l">
                <a:defRPr/>
              </a:pPr>
              <a:t>53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62412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Starting a New Line</a:t>
            </a: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idx="1"/>
          </p:nvPr>
        </p:nvSpPr>
        <p:spPr>
          <a:xfrm>
            <a:off x="395288" y="1773238"/>
            <a:ext cx="8153400" cy="3352800"/>
          </a:xfrm>
        </p:spPr>
        <p:txBody>
          <a:bodyPr/>
          <a:lstStyle/>
          <a:p>
            <a:pPr eaLnBrk="1" hangingPunct="1"/>
            <a:r>
              <a:rPr lang="en-US"/>
              <a:t>To get multiple lines of output on screen </a:t>
            </a:r>
          </a:p>
          <a:p>
            <a:pPr lvl="1" eaLnBrk="1" hangingPunct="1">
              <a:spcBef>
                <a:spcPct val="40000"/>
              </a:spcBef>
              <a:buFontTx/>
              <a:buNone/>
            </a:pPr>
            <a:r>
              <a:rPr lang="en-US"/>
              <a:t>-  Use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endl</a:t>
            </a:r>
            <a:endParaRPr lang="en-US" b="1">
              <a:solidFill>
                <a:srgbClr val="FF0000"/>
              </a:solidFill>
            </a:endParaRPr>
          </a:p>
          <a:p>
            <a:pPr lvl="1" eaLnBrk="1" hangingPunct="1">
              <a:buFontTx/>
              <a:buNone/>
            </a:pPr>
            <a:r>
              <a:rPr lang="en-US"/>
              <a:t>	 </a:t>
            </a:r>
            <a:r>
              <a:rPr lang="en-US" b="1">
                <a:solidFill>
                  <a:srgbClr val="0070C0"/>
                </a:solidFill>
                <a:latin typeface="Courier New" pitchFamily="49" charset="0"/>
              </a:rPr>
              <a:t>cout &lt;&lt; "Hello, there!" &lt;&lt; endl;</a:t>
            </a:r>
          </a:p>
          <a:p>
            <a:pPr lvl="1" eaLnBrk="1" hangingPunct="1">
              <a:spcBef>
                <a:spcPct val="40000"/>
              </a:spcBef>
              <a:buFontTx/>
              <a:buChar char="-"/>
            </a:pPr>
            <a:r>
              <a:rPr lang="en-US"/>
              <a:t>Use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\n</a:t>
            </a:r>
            <a:r>
              <a:rPr lang="en-US"/>
              <a:t> in an output string</a:t>
            </a:r>
          </a:p>
          <a:p>
            <a:pPr lvl="1" eaLnBrk="1" hangingPunct="1">
              <a:buFontTx/>
              <a:buNone/>
            </a:pPr>
            <a:r>
              <a:rPr lang="en-US"/>
              <a:t>	 </a:t>
            </a:r>
            <a:r>
              <a:rPr lang="en-US" b="1">
                <a:solidFill>
                  <a:srgbClr val="0070C0"/>
                </a:solidFill>
                <a:latin typeface="Courier New" pitchFamily="49" charset="0"/>
              </a:rPr>
              <a:t>cout &lt;&lt; "Hello, there!\n";</a:t>
            </a:r>
          </a:p>
          <a:p>
            <a:pPr lvl="1" eaLnBrk="1" hangingPunct="1">
              <a:buFontTx/>
              <a:buNone/>
            </a:pPr>
            <a:endParaRPr lang="en-US" b="1">
              <a:solidFill>
                <a:srgbClr val="3D8963"/>
              </a:solidFill>
            </a:endParaRPr>
          </a:p>
          <a:p>
            <a:pPr algn="ctr">
              <a:buFont typeface="Arial" charset="0"/>
              <a:buNone/>
            </a:pPr>
            <a:r>
              <a:rPr lang="en-US"/>
              <a:t>				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43117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40D06024-CF78-0B41-9EEA-6ABBA05C1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altLang="en-US"/>
              <a:t> Object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4E084C89-61F2-484F-B2A6-FE14B699DD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This produces one line of output:</a:t>
            </a:r>
            <a:br>
              <a:rPr lang="en-US" altLang="en-US"/>
            </a:br>
            <a:br>
              <a:rPr lang="en-US" altLang="en-US"/>
            </a:br>
            <a:r>
              <a:rPr lang="en-US" altLang="en-US">
                <a:solidFill>
                  <a:srgbClr val="0070C0"/>
                </a:solidFill>
                <a:latin typeface="Courier New" panose="02070309020205020404" pitchFamily="49" charset="0"/>
              </a:rPr>
              <a:t>cout &lt;&lt; "Programming is ";</a:t>
            </a:r>
            <a:br>
              <a:rPr lang="en-US" altLang="en-US">
                <a:solidFill>
                  <a:srgbClr val="0070C0"/>
                </a:solidFill>
                <a:latin typeface="Courier New" panose="02070309020205020404" pitchFamily="49" charset="0"/>
              </a:rPr>
            </a:br>
            <a:r>
              <a:rPr lang="en-US" altLang="en-US">
                <a:solidFill>
                  <a:srgbClr val="0070C0"/>
                </a:solidFill>
                <a:latin typeface="Courier New" panose="02070309020205020404" pitchFamily="49" charset="0"/>
              </a:rPr>
              <a:t>cout &lt;&lt; "fun!";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201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3640594-59C5-A34D-A821-BC93151CD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altLang="en-US"/>
              <a:t> Manipulator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4E6BF5EC-5A8D-5B4B-A71D-5CE1F3500D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You can use the </a:t>
            </a: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endl</a:t>
            </a:r>
            <a:r>
              <a:rPr lang="en-US" altLang="en-US"/>
              <a:t> manipulator to start a new line of output. This will produce two lines of output:</a:t>
            </a:r>
            <a:br>
              <a:rPr lang="en-US" altLang="en-US"/>
            </a:br>
            <a:br>
              <a:rPr lang="en-US" altLang="en-US"/>
            </a:br>
            <a:r>
              <a:rPr lang="en-US" altLang="en-US" sz="2800">
                <a:solidFill>
                  <a:srgbClr val="0070C0"/>
                </a:solidFill>
                <a:latin typeface="Courier New" panose="02070309020205020404" pitchFamily="49" charset="0"/>
              </a:rPr>
              <a:t>cout &lt;&lt; "Programming is" &lt;&lt; endl;</a:t>
            </a:r>
            <a:br>
              <a:rPr lang="en-US" altLang="en-US" sz="2800">
                <a:solidFill>
                  <a:srgbClr val="0070C0"/>
                </a:solidFill>
                <a:latin typeface="Courier New" panose="02070309020205020404" pitchFamily="49" charset="0"/>
              </a:rPr>
            </a:br>
            <a:r>
              <a:rPr lang="en-US" altLang="en-US" sz="2800">
                <a:solidFill>
                  <a:srgbClr val="0070C0"/>
                </a:solidFill>
                <a:latin typeface="Courier New" panose="02070309020205020404" pitchFamily="49" charset="0"/>
              </a:rPr>
              <a:t>cout &lt;&lt; "fun!";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3664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6E378A1-96B3-4A4C-86C1-FFDDD427F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altLang="en-US"/>
              <a:t> Manipulator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D3FCB49-248D-A24B-B592-E8424B4B4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57400"/>
            <a:ext cx="7315200" cy="72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  <a:latin typeface="Courier New" panose="02070309020205020404" pitchFamily="49" charset="0"/>
              </a:rPr>
              <a:t>cout &lt;&lt; "Programming is" &lt;&lt; endl;</a:t>
            </a:r>
            <a:br>
              <a:rPr lang="en-US" altLang="en-US" sz="2800">
                <a:solidFill>
                  <a:srgbClr val="0070C0"/>
                </a:solidFill>
                <a:latin typeface="Courier New" panose="02070309020205020404" pitchFamily="49" charset="0"/>
              </a:rPr>
            </a:br>
            <a:r>
              <a:rPr lang="en-US" altLang="en-US" sz="2800">
                <a:solidFill>
                  <a:srgbClr val="0070C0"/>
                </a:solidFill>
                <a:latin typeface="Courier New" panose="02070309020205020404" pitchFamily="49" charset="0"/>
              </a:rPr>
              <a:t>cout &lt;&lt; "fun!";</a:t>
            </a:r>
          </a:p>
        </p:txBody>
      </p:sp>
      <p:pic>
        <p:nvPicPr>
          <p:cNvPr id="13316" name="Picture 3" descr="Monitor 18">
            <a:extLst>
              <a:ext uri="{FF2B5EF4-FFF2-40B4-BE49-F238E27FC236}">
                <a16:creationId xmlns:a16="http://schemas.microsoft.com/office/drawing/2014/main" id="{9DD5DEDB-07F0-4A47-8BCF-ED37F9D1E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33528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4">
            <a:extLst>
              <a:ext uri="{FF2B5EF4-FFF2-40B4-BE49-F238E27FC236}">
                <a16:creationId xmlns:a16="http://schemas.microsoft.com/office/drawing/2014/main" id="{AFB1E2AC-15ED-8C40-8546-8CC4B5A25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733800"/>
            <a:ext cx="2362200" cy="571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Programming is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fun!</a:t>
            </a:r>
            <a:endParaRPr lang="en-US" altLang="en-US" sz="360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305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1AB20CE-7FCD-844C-985B-0B4261B38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altLang="en-US"/>
              <a:t> Manipulator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BBEB99EB-7913-844B-BFFE-B2195CCB1C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do NOT put quotation marks around </a:t>
            </a: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endl</a:t>
            </a:r>
            <a:br>
              <a:rPr lang="en-US" altLang="en-US"/>
            </a:br>
            <a:endParaRPr lang="en-US" altLang="en-US"/>
          </a:p>
          <a:p>
            <a:pPr eaLnBrk="1" hangingPunct="1"/>
            <a:r>
              <a:rPr lang="en-US" altLang="en-US"/>
              <a:t>The last character in </a:t>
            </a: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endl</a:t>
            </a:r>
            <a:r>
              <a:rPr lang="en-US" altLang="en-US">
                <a:solidFill>
                  <a:srgbClr val="FA8218"/>
                </a:solidFill>
              </a:rPr>
              <a:t> </a:t>
            </a:r>
            <a:r>
              <a:rPr lang="en-US" altLang="en-US"/>
              <a:t>is a lowercase L, not the number 1.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endParaRPr lang="en-US" altLang="en-US"/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C1D3BCC0-04E1-C54D-9B82-2DF7DB02E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4724400"/>
            <a:ext cx="117316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endl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2A59ECC9-7AF5-3447-AD98-2F963FCAC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724400"/>
            <a:ext cx="403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This is a lowercase L</a:t>
            </a:r>
          </a:p>
        </p:txBody>
      </p:sp>
      <p:sp>
        <p:nvSpPr>
          <p:cNvPr id="14342" name="Line 4">
            <a:extLst>
              <a:ext uri="{FF2B5EF4-FFF2-40B4-BE49-F238E27FC236}">
                <a16:creationId xmlns:a16="http://schemas.microsoft.com/office/drawing/2014/main" id="{F083277E-756E-0642-A1AB-C4526CC8BF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4876800"/>
            <a:ext cx="914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2793191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40FB283-603C-D24C-9CED-B109217AC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\n </a:t>
            </a:r>
            <a:r>
              <a:rPr lang="en-US" altLang="en-US"/>
              <a:t>Escape Sequence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B8583D6B-BCA3-0549-BDC2-449CD5A5F6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can also use the </a:t>
            </a: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\n</a:t>
            </a:r>
            <a:r>
              <a:rPr lang="en-US" altLang="en-US"/>
              <a:t> escape sequence to start a new line of output. This will produce two lines of output:</a:t>
            </a:r>
            <a:br>
              <a:rPr lang="en-US" altLang="en-US"/>
            </a:br>
            <a:br>
              <a:rPr lang="en-US" altLang="en-US"/>
            </a:br>
            <a:r>
              <a:rPr lang="en-US" altLang="en-US" sz="2800">
                <a:solidFill>
                  <a:srgbClr val="0070C0"/>
                </a:solidFill>
                <a:latin typeface="Courier New" panose="02070309020205020404" pitchFamily="49" charset="0"/>
              </a:rPr>
              <a:t>cout &lt;&lt; "Programming is\n";</a:t>
            </a:r>
            <a:br>
              <a:rPr lang="en-US" altLang="en-US" sz="2800">
                <a:solidFill>
                  <a:srgbClr val="0070C0"/>
                </a:solidFill>
                <a:latin typeface="Courier New" panose="02070309020205020404" pitchFamily="49" charset="0"/>
              </a:rPr>
            </a:br>
            <a:r>
              <a:rPr lang="en-US" altLang="en-US" sz="2800">
                <a:solidFill>
                  <a:srgbClr val="0070C0"/>
                </a:solidFill>
                <a:latin typeface="Courier New" panose="02070309020205020404" pitchFamily="49" charset="0"/>
              </a:rPr>
              <a:t>cout &lt;&lt; "fun!";</a:t>
            </a:r>
          </a:p>
          <a:p>
            <a:pPr eaLnBrk="1" hangingPunct="1"/>
            <a:endParaRPr lang="en-US" altLang="en-US"/>
          </a:p>
          <a:p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C28AD6B6-1B25-554E-8013-AEF2D823F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7" y="4876800"/>
            <a:ext cx="41259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Notice that the </a:t>
            </a:r>
            <a:r>
              <a:rPr lang="en-US" altLang="en-US" sz="24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altLang="en-US" sz="2400">
                <a:solidFill>
                  <a:srgbClr val="FF0000"/>
                </a:solidFill>
              </a:rPr>
              <a:t> is INSIDE 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string.</a:t>
            </a:r>
          </a:p>
        </p:txBody>
      </p:sp>
      <p:sp>
        <p:nvSpPr>
          <p:cNvPr id="15365" name="Line 4">
            <a:extLst>
              <a:ext uri="{FF2B5EF4-FFF2-40B4-BE49-F238E27FC236}">
                <a16:creationId xmlns:a16="http://schemas.microsoft.com/office/drawing/2014/main" id="{292ABDFD-61FF-604F-B1F1-CA25DDA789D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08687" y="4038600"/>
            <a:ext cx="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71941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3213"/>
            <a:ext cx="8610600" cy="839787"/>
          </a:xfrm>
        </p:spPr>
        <p:txBody>
          <a:bodyPr/>
          <a:lstStyle/>
          <a:p>
            <a:pPr eaLnBrk="1" hangingPunct="1"/>
            <a:r>
              <a:rPr lang="en-US"/>
              <a:t>Example: Operator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153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#include &lt;</a:t>
            </a:r>
            <a:r>
              <a:rPr lang="en-US" sz="2800" dirty="0" err="1">
                <a:latin typeface="Courier New" pitchFamily="49" charset="0"/>
              </a:rPr>
              <a:t>iostream</a:t>
            </a:r>
            <a:r>
              <a:rPr lang="en-US" sz="2800" dirty="0">
                <a:latin typeface="Courier New" pitchFamily="49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using namespace </a:t>
            </a:r>
            <a:r>
              <a:rPr lang="en-US" sz="2800" dirty="0" err="1">
                <a:latin typeface="Courier New" pitchFamily="49" charset="0"/>
              </a:rPr>
              <a:t>std</a:t>
            </a:r>
            <a:r>
              <a:rPr lang="en-US" sz="2800" dirty="0"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 err="1">
                <a:latin typeface="Courier New" pitchFamily="49" charset="0"/>
              </a:rPr>
              <a:t>int</a:t>
            </a:r>
            <a:r>
              <a:rPr lang="en-US" sz="2800" dirty="0">
                <a:latin typeface="Courier New" pitchFamily="49" charset="0"/>
              </a:rPr>
              <a:t> main()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	 double num1 = 5, num2, sum;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   num2 = 12;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   sum = num1 + num2;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   </a:t>
            </a:r>
            <a:r>
              <a:rPr lang="en-US" sz="2800" dirty="0" err="1">
                <a:latin typeface="Courier New" pitchFamily="49" charset="0"/>
              </a:rPr>
              <a:t>cout</a:t>
            </a:r>
            <a:r>
              <a:rPr lang="en-US" sz="2800" dirty="0">
                <a:latin typeface="Courier New" pitchFamily="49" charset="0"/>
              </a:rPr>
              <a:t> &lt;&lt; "The sum is " &lt;&lt; sum;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   return 0;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latin typeface="Courier New" pitchFamily="49" charset="0"/>
              </a:rPr>
              <a:t>}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1-</a:t>
            </a:r>
            <a:fld id="{8940EF97-3612-4467-8E03-C908BEFDB19C}" type="slidenum">
              <a:rPr lang="en-US"/>
              <a:pPr algn="l">
                <a:defRPr/>
              </a:pPr>
              <a:t>6</a:t>
            </a:fld>
            <a:endParaRPr lang="en-US"/>
          </a:p>
        </p:txBody>
      </p:sp>
      <p:pic>
        <p:nvPicPr>
          <p:cNvPr id="8" name="Picture 7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033905A-B9C4-C248-A2BC-15DAD98D2CA7}"/>
              </a:ext>
            </a:extLst>
          </p:cNvPr>
          <p:cNvGrpSpPr/>
          <p:nvPr/>
        </p:nvGrpSpPr>
        <p:grpSpPr>
          <a:xfrm>
            <a:off x="2133600" y="3200400"/>
            <a:ext cx="2078038" cy="1600200"/>
            <a:chOff x="2133600" y="3200400"/>
            <a:chExt cx="2078038" cy="1600200"/>
          </a:xfrm>
        </p:grpSpPr>
        <p:sp>
          <p:nvSpPr>
            <p:cNvPr id="7" name="Oval 6"/>
            <p:cNvSpPr/>
            <p:nvPr/>
          </p:nvSpPr>
          <p:spPr>
            <a:xfrm>
              <a:off x="3733800" y="3200400"/>
              <a:ext cx="477838" cy="4445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7E41BA-7CB4-2A41-9C74-26487A25F54D}"/>
                </a:ext>
              </a:extLst>
            </p:cNvPr>
            <p:cNvSpPr/>
            <p:nvPr/>
          </p:nvSpPr>
          <p:spPr>
            <a:xfrm>
              <a:off x="2341562" y="3581400"/>
              <a:ext cx="477838" cy="4445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278C82-6DF3-5D4E-8B5E-A7E648EC06B0}"/>
                </a:ext>
              </a:extLst>
            </p:cNvPr>
            <p:cNvSpPr/>
            <p:nvPr/>
          </p:nvSpPr>
          <p:spPr>
            <a:xfrm>
              <a:off x="2133600" y="4356100"/>
              <a:ext cx="477838" cy="4445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5250F01-2653-F345-9549-E2EA55355210}"/>
                </a:ext>
              </a:extLst>
            </p:cNvPr>
            <p:cNvSpPr/>
            <p:nvPr/>
          </p:nvSpPr>
          <p:spPr>
            <a:xfrm>
              <a:off x="3636962" y="4356100"/>
              <a:ext cx="477838" cy="4445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390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CCCB3BA9-9E78-534C-9641-FD315D34C8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\n </a:t>
            </a:r>
            <a:r>
              <a:rPr lang="en-US" altLang="en-US"/>
              <a:t>Escape Sequence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BAC493C-DA6F-284F-B8C8-83089261B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52600"/>
            <a:ext cx="6858000" cy="81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Courier New" panose="02070309020205020404" pitchFamily="49" charset="0"/>
              </a:rPr>
              <a:t>cout &lt;&lt; "Programming is\n";</a:t>
            </a:r>
            <a:br>
              <a:rPr lang="en-US" altLang="en-US">
                <a:solidFill>
                  <a:srgbClr val="0070C0"/>
                </a:solidFill>
                <a:latin typeface="Courier New" panose="02070309020205020404" pitchFamily="49" charset="0"/>
              </a:rPr>
            </a:br>
            <a:r>
              <a:rPr lang="en-US" altLang="en-US">
                <a:solidFill>
                  <a:srgbClr val="0070C0"/>
                </a:solidFill>
                <a:latin typeface="Courier New" panose="02070309020205020404" pitchFamily="49" charset="0"/>
              </a:rPr>
              <a:t>cout &lt;&lt; "fun!";</a:t>
            </a:r>
          </a:p>
        </p:txBody>
      </p:sp>
      <p:pic>
        <p:nvPicPr>
          <p:cNvPr id="16388" name="Picture 3" descr="Monitor 18">
            <a:extLst>
              <a:ext uri="{FF2B5EF4-FFF2-40B4-BE49-F238E27FC236}">
                <a16:creationId xmlns:a16="http://schemas.microsoft.com/office/drawing/2014/main" id="{032D2DFE-53E2-B742-81B5-651C4ED9A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33528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4">
            <a:extLst>
              <a:ext uri="{FF2B5EF4-FFF2-40B4-BE49-F238E27FC236}">
                <a16:creationId xmlns:a16="http://schemas.microsoft.com/office/drawing/2014/main" id="{8421F2A9-69DA-DB42-AA85-637509438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733800"/>
            <a:ext cx="2362200" cy="571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Programming is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fun!</a:t>
            </a:r>
            <a:endParaRPr lang="en-US" altLang="en-US" sz="360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451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55650" y="0"/>
            <a:ext cx="8229600" cy="765175"/>
          </a:xfrm>
        </p:spPr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4525963"/>
          </a:xfrm>
        </p:spPr>
        <p:txBody>
          <a:bodyPr/>
          <a:lstStyle/>
          <a:p>
            <a:r>
              <a:rPr lang="en-US" dirty="0"/>
              <a:t>Rearrange the following program statements in the correct order.</a:t>
            </a:r>
          </a:p>
          <a:p>
            <a:pPr>
              <a:buFont typeface="Arial" charset="0"/>
              <a:buNone/>
            </a:pPr>
            <a:r>
              <a:rPr lang="en-US" sz="24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pPr>
              <a:buFont typeface="Arial" charset="0"/>
              <a:buNone/>
            </a:pP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charset="0"/>
              <a:buNone/>
            </a:pP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return 0;</a:t>
            </a:r>
          </a:p>
          <a:p>
            <a:pPr>
              <a:buFont typeface="Arial" charset="0"/>
              <a:buNone/>
            </a:pP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24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iostream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Font typeface="Arial" charset="0"/>
              <a:buNone/>
            </a:pPr>
            <a:r>
              <a:rPr lang="en-US" sz="24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&lt;&lt;"In 1492 Columbus sailed the ocean blue.";</a:t>
            </a:r>
          </a:p>
          <a:p>
            <a:pPr>
              <a:buFont typeface="Arial" charset="0"/>
              <a:buNone/>
            </a:pP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Arial" charset="0"/>
              <a:buNone/>
            </a:pP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using namespace </a:t>
            </a:r>
            <a:r>
              <a:rPr lang="en-US" sz="24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What is the output of the program when it is properly arranged?</a:t>
            </a:r>
          </a:p>
          <a:p>
            <a:pPr>
              <a:buFont typeface="Arial" charset="0"/>
              <a:buNone/>
            </a:pPr>
            <a:endParaRPr lang="en-US" dirty="0"/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55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Data type and constant</a:t>
            </a:r>
            <a:endParaRPr lang="en-GB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8583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Number Systems</a:t>
            </a:r>
            <a:endParaRPr lang="en-US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Numbers can be represented in a variety of ways.</a:t>
            </a:r>
          </a:p>
          <a:p>
            <a:r>
              <a:rPr lang="en-US"/>
              <a:t>The representation depends on what is called the BASE.</a:t>
            </a:r>
          </a:p>
          <a:p>
            <a:r>
              <a:rPr lang="en-US"/>
              <a:t>You write these numbers as:</a:t>
            </a:r>
          </a:p>
          <a:p>
            <a:pPr lvl="1"/>
            <a:r>
              <a:rPr lang="en-US" b="1">
                <a:solidFill>
                  <a:srgbClr val="FF0000"/>
                </a:solidFill>
              </a:rPr>
              <a:t>Number </a:t>
            </a:r>
            <a:r>
              <a:rPr lang="en-US" b="1" baseline="-25000">
                <a:solidFill>
                  <a:srgbClr val="FF0000"/>
                </a:solidFill>
              </a:rPr>
              <a:t>base</a:t>
            </a:r>
            <a:endParaRPr lang="en-US" baseline="-25000">
              <a:solidFill>
                <a:srgbClr val="FF0000"/>
              </a:solidFill>
            </a:endParaRP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71637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Number Systems</a:t>
            </a:r>
            <a:endParaRPr lang="en-US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following are the four most common representations.</a:t>
            </a:r>
          </a:p>
          <a:p>
            <a:r>
              <a:rPr lang="en-US"/>
              <a:t>Decimal (base 10)</a:t>
            </a:r>
          </a:p>
          <a:p>
            <a:pPr lvl="1"/>
            <a:r>
              <a:rPr lang="en-US"/>
              <a:t>Commonly used</a:t>
            </a:r>
          </a:p>
          <a:p>
            <a:pPr lvl="1"/>
            <a:r>
              <a:rPr lang="en-US"/>
              <a:t>Valid digits are from 0 to 9</a:t>
            </a:r>
          </a:p>
          <a:p>
            <a:pPr lvl="1"/>
            <a:r>
              <a:rPr lang="en-US"/>
              <a:t>Example: 126</a:t>
            </a:r>
            <a:r>
              <a:rPr lang="en-US" baseline="-25000"/>
              <a:t>10</a:t>
            </a:r>
            <a:r>
              <a:rPr lang="en-US"/>
              <a:t> (normally written as just 126)</a:t>
            </a:r>
          </a:p>
          <a:p>
            <a:r>
              <a:rPr lang="en-US"/>
              <a:t>Binary (base 2)</a:t>
            </a:r>
          </a:p>
          <a:p>
            <a:pPr lvl="1"/>
            <a:r>
              <a:rPr lang="en-US"/>
              <a:t>Valid digits are 0 and 1</a:t>
            </a:r>
          </a:p>
          <a:p>
            <a:pPr lvl="1"/>
            <a:r>
              <a:rPr lang="en-US"/>
              <a:t>Example: 1111110</a:t>
            </a:r>
            <a:r>
              <a:rPr lang="en-US" baseline="-25000"/>
              <a:t>2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57949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Number Systems</a:t>
            </a:r>
            <a:endParaRPr lang="en-US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r>
              <a:rPr lang="en-US"/>
              <a:t>The following are the four most common representations.</a:t>
            </a:r>
          </a:p>
          <a:p>
            <a:r>
              <a:rPr lang="en-US"/>
              <a:t>Octal (base 8)</a:t>
            </a:r>
          </a:p>
          <a:p>
            <a:pPr lvl="1"/>
            <a:r>
              <a:rPr lang="en-US"/>
              <a:t>Valid digits are from 0 to 7</a:t>
            </a:r>
          </a:p>
          <a:p>
            <a:pPr lvl="1"/>
            <a:r>
              <a:rPr lang="en-US"/>
              <a:t>Example: 176</a:t>
            </a:r>
            <a:r>
              <a:rPr lang="en-US" baseline="-25000"/>
              <a:t>8</a:t>
            </a:r>
          </a:p>
          <a:p>
            <a:r>
              <a:rPr lang="en-US"/>
              <a:t>Hexadecimal (base 16)</a:t>
            </a:r>
          </a:p>
          <a:p>
            <a:pPr lvl="1"/>
            <a:r>
              <a:rPr lang="en-US"/>
              <a:t>Valid digits are from 0 to 9 and A to F (or from a to f)</a:t>
            </a:r>
          </a:p>
          <a:p>
            <a:pPr lvl="1"/>
            <a:r>
              <a:rPr lang="en-US"/>
              <a:t>Example: 7E</a:t>
            </a:r>
            <a:r>
              <a:rPr lang="en-US" baseline="-25000"/>
              <a:t>16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4551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Integer Data Types</a:t>
            </a:r>
            <a:endParaRPr lang="en-GB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1521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Integer Data Types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305800" cy="4114800"/>
          </a:xfrm>
        </p:spPr>
        <p:txBody>
          <a:bodyPr/>
          <a:lstStyle/>
          <a:p>
            <a:pPr eaLnBrk="1" hangingPunct="1"/>
            <a:r>
              <a:rPr lang="en-US"/>
              <a:t>Designed to hold whole numbers</a:t>
            </a:r>
          </a:p>
          <a:p>
            <a:pPr eaLnBrk="1" hangingPunct="1"/>
            <a:r>
              <a:rPr lang="en-US"/>
              <a:t>Can be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signed</a:t>
            </a:r>
            <a:r>
              <a:rPr lang="en-US"/>
              <a:t> or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unsigned</a:t>
            </a:r>
            <a:r>
              <a:rPr lang="en-US">
                <a:latin typeface="Courier New" pitchFamily="49" charset="0"/>
              </a:rPr>
              <a:t> </a:t>
            </a:r>
          </a:p>
          <a:p>
            <a:pPr lvl="1" eaLnBrk="1" hangingPunct="1">
              <a:buFontTx/>
              <a:buNone/>
            </a:pPr>
            <a:r>
              <a:rPr lang="en-US">
                <a:latin typeface="Courier New" pitchFamily="49" charset="0"/>
              </a:rPr>
              <a:t>   </a:t>
            </a:r>
            <a:r>
              <a:rPr lang="en-US" b="1">
                <a:latin typeface="Courier New" pitchFamily="49" charset="0"/>
              </a:rPr>
              <a:t>12     -6     +3</a:t>
            </a:r>
          </a:p>
          <a:p>
            <a:pPr eaLnBrk="1" hangingPunct="1"/>
            <a:r>
              <a:rPr lang="en-US"/>
              <a:t>Available in different sizes (</a:t>
            </a:r>
            <a:r>
              <a:rPr lang="en-US" i="1"/>
              <a:t>i.e.</a:t>
            </a:r>
            <a:r>
              <a:rPr lang="en-US"/>
              <a:t>, number of bytes):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short</a:t>
            </a:r>
            <a:r>
              <a:rPr lang="en-US"/>
              <a:t>,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/>
              <a:t>, and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long</a:t>
            </a:r>
          </a:p>
          <a:p>
            <a:pPr eaLnBrk="1" hangingPunct="1"/>
            <a:r>
              <a:rPr lang="en-US"/>
              <a:t>Size of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short</a:t>
            </a:r>
            <a:r>
              <a:rPr lang="en-US"/>
              <a:t> </a:t>
            </a:r>
            <a:r>
              <a:rPr lang="en-US" b="1">
                <a:sym typeface="Symbol" pitchFamily="18" charset="2"/>
              </a:rPr>
              <a:t></a:t>
            </a:r>
            <a:r>
              <a:rPr lang="en-US">
                <a:sym typeface="Symbol" pitchFamily="18" charset="2"/>
              </a:rPr>
              <a:t> size of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  <a:sym typeface="Symbol" pitchFamily="18" charset="2"/>
              </a:rPr>
              <a:t>int</a:t>
            </a:r>
            <a:r>
              <a:rPr lang="en-US">
                <a:sym typeface="Symbol" pitchFamily="18" charset="2"/>
              </a:rPr>
              <a:t> </a:t>
            </a:r>
            <a:r>
              <a:rPr lang="en-US" b="1">
                <a:sym typeface="Symbol" pitchFamily="18" charset="2"/>
              </a:rPr>
              <a:t> </a:t>
            </a:r>
            <a:r>
              <a:rPr lang="en-US">
                <a:sym typeface="Symbol" pitchFamily="18" charset="2"/>
              </a:rPr>
              <a:t>size of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  <a:sym typeface="Symbol" pitchFamily="18" charset="2"/>
              </a:rPr>
              <a:t>long</a:t>
            </a:r>
            <a:endParaRPr lang="en-US" b="1">
              <a:solidFill>
                <a:srgbClr val="FF0000"/>
              </a:solidFill>
              <a:latin typeface="Courier New" pitchFamily="49" charset="0"/>
            </a:endParaRPr>
          </a:p>
          <a:p>
            <a:pPr lvl="1"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D57316D3-13BA-4444-93F9-AC44EB21E6DB}" type="slidenum">
              <a:rPr lang="en-US"/>
              <a:pPr algn="l"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526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4B36A682-5329-2448-91B5-A0476DE669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Integer Data Types</a:t>
            </a:r>
          </a:p>
        </p:txBody>
      </p:sp>
      <p:pic>
        <p:nvPicPr>
          <p:cNvPr id="32772" name="Picture 2">
            <a:extLst>
              <a:ext uri="{FF2B5EF4-FFF2-40B4-BE49-F238E27FC236}">
                <a16:creationId xmlns:a16="http://schemas.microsoft.com/office/drawing/2014/main" id="{C8422A27-ACC0-0C4E-9DBC-DC6B252B0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763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3136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429DD-0561-3443-B1F2-61D47CAA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chemeClr val="bg1"/>
          </a:solidFill>
        </p:spPr>
        <p:txBody>
          <a:bodyPr/>
          <a:lstStyle/>
          <a:p>
            <a:r>
              <a:rPr lang="ms-MY" sz="4000"/>
              <a:t>How big is </a:t>
            </a:r>
            <a:r>
              <a:rPr lang="ms-MY" sz="40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 long int</a:t>
            </a:r>
            <a:r>
              <a:rPr lang="ms-MY" sz="4000"/>
              <a:t> 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AA53F-4B32-B146-A678-25DA7A100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296400" cy="4525963"/>
          </a:xfrm>
        </p:spPr>
        <p:txBody>
          <a:bodyPr/>
          <a:lstStyle/>
          <a:p>
            <a: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  <a:t>ones          1 </a:t>
            </a:r>
            <a:b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  <a:t>tens          10 </a:t>
            </a:r>
            <a:b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  <a:t>hundreds      100 </a:t>
            </a:r>
            <a:b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  <a:t>thousand      1,000 </a:t>
            </a:r>
            <a:b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  <a:t>1 million     1,000,000 </a:t>
            </a:r>
            <a:b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  <a:t>2 billion     1,000,000,000 </a:t>
            </a:r>
            <a:b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  <a:t>3 trillion    1,000,000,000,000 </a:t>
            </a:r>
            <a:b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  <a:t>4 quadrillion 1,000,000,000,000,000 </a:t>
            </a:r>
            <a:b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ms-MY" sz="2200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 quintillion 1,000,000,000,000,000,000 </a:t>
            </a:r>
            <a:b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  <a:t>6 sextillion  1,000,000,000,000,000,000,000 </a:t>
            </a:r>
            <a:b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  <a:t>7 septillion  1,000,000,000,000,000,000,000,000 </a:t>
            </a:r>
            <a:b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ms-MY" sz="2200">
                <a:latin typeface="Courier New" panose="02070309020205020404" pitchFamily="49" charset="0"/>
                <a:cs typeface="Courier New" panose="02070309020205020404" pitchFamily="49" charset="0"/>
              </a:rPr>
              <a:t>8 octillion   1,000,000,000,000,000,000,000,000,000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850D5-93E3-4C4A-8947-47663E558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7620001" cy="23922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0542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Punctuation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153400" cy="47244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/>
              <a:t>Characters that mark the end of a statement, or that separate items in a list</a:t>
            </a:r>
          </a:p>
          <a:p>
            <a:pPr eaLnBrk="1" hangingPunct="1">
              <a:spcBef>
                <a:spcPct val="40000"/>
              </a:spcBef>
            </a:pPr>
            <a:r>
              <a:rPr lang="en-US"/>
              <a:t>Example in program </a:t>
            </a:r>
            <a:r>
              <a:rPr lang="en-US" sz="2400"/>
              <a:t>(shown in red)</a:t>
            </a:r>
            <a:r>
              <a:rPr lang="en-US"/>
              <a:t>:</a:t>
            </a:r>
            <a:r>
              <a:rPr lang="en-US">
                <a:latin typeface="Courier New" pitchFamily="49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	 	</a:t>
            </a:r>
            <a:r>
              <a:rPr lang="en-US" b="1">
                <a:latin typeface="Courier New" pitchFamily="49" charset="0"/>
              </a:rPr>
              <a:t>double num1 = 5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,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			   </a:t>
            </a:r>
            <a:r>
              <a:rPr lang="en-US" b="1">
                <a:latin typeface="Courier New" pitchFamily="49" charset="0"/>
              </a:rPr>
              <a:t>num2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,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 </a:t>
            </a:r>
            <a:r>
              <a:rPr lang="en-US" b="1">
                <a:latin typeface="Courier New" pitchFamily="49" charset="0"/>
              </a:rPr>
              <a:t>sum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  	</a:t>
            </a:r>
            <a:r>
              <a:rPr lang="en-US" b="1">
                <a:latin typeface="Courier New" pitchFamily="49" charset="0"/>
              </a:rPr>
              <a:t>num2 = 12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1-</a:t>
            </a:r>
            <a:fld id="{03235570-039B-4BE5-93BC-491D0131E2F9}" type="slidenum">
              <a:rPr lang="en-US"/>
              <a:pPr algn="l">
                <a:defRPr/>
              </a:pPr>
              <a:t>7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76287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3213"/>
            <a:ext cx="8610600" cy="793750"/>
          </a:xfrm>
        </p:spPr>
        <p:txBody>
          <a:bodyPr/>
          <a:lstStyle/>
          <a:p>
            <a:pPr eaLnBrk="1" hangingPunct="1"/>
            <a:r>
              <a:rPr lang="en-US"/>
              <a:t>Defining Variables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458200" cy="4648200"/>
          </a:xfrm>
        </p:spPr>
        <p:txBody>
          <a:bodyPr/>
          <a:lstStyle/>
          <a:p>
            <a:pPr eaLnBrk="1" hangingPunct="1"/>
            <a:r>
              <a:rPr lang="en-US"/>
              <a:t>Variables of the </a:t>
            </a:r>
            <a:r>
              <a:rPr lang="en-US" u="sng"/>
              <a:t>same type</a:t>
            </a:r>
            <a:r>
              <a:rPr lang="en-US"/>
              <a:t> can be defined</a:t>
            </a:r>
          </a:p>
          <a:p>
            <a:pPr lvl="1" eaLnBrk="1" hangingPunct="1">
              <a:buFontTx/>
              <a:buNone/>
            </a:pPr>
            <a:r>
              <a:rPr lang="en-US"/>
              <a:t>- In </a:t>
            </a:r>
            <a:r>
              <a:rPr lang="en-US" u="sng"/>
              <a:t>separate statements</a:t>
            </a:r>
          </a:p>
          <a:p>
            <a:pPr lvl="1" eaLnBrk="1" hangingPunct="1">
              <a:buFontTx/>
              <a:buNone/>
            </a:pPr>
            <a:r>
              <a:rPr lang="en-US" b="1">
                <a:solidFill>
                  <a:srgbClr val="006600"/>
                </a:solidFill>
                <a:latin typeface="Courier New" pitchFamily="49" charset="0"/>
              </a:rPr>
              <a:t>  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int length;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   int width;</a:t>
            </a:r>
          </a:p>
          <a:p>
            <a:pPr lvl="1" eaLnBrk="1" hangingPunct="1">
              <a:buFontTx/>
              <a:buNone/>
            </a:pPr>
            <a:r>
              <a:rPr lang="en-US"/>
              <a:t>- In the </a:t>
            </a:r>
            <a:r>
              <a:rPr lang="en-US" u="sng"/>
              <a:t>same statement</a:t>
            </a:r>
          </a:p>
          <a:p>
            <a:pPr lvl="1" eaLnBrk="1" hangingPunct="1">
              <a:buFontTx/>
              <a:buNone/>
            </a:pPr>
            <a:r>
              <a:rPr lang="en-US" b="1">
                <a:solidFill>
                  <a:srgbClr val="006600"/>
                </a:solidFill>
                <a:latin typeface="Courier New" pitchFamily="49" charset="0"/>
              </a:rPr>
              <a:t>  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int length,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       width;</a:t>
            </a:r>
          </a:p>
          <a:p>
            <a:pPr eaLnBrk="1" hangingPunct="1"/>
            <a:r>
              <a:rPr lang="en-US"/>
              <a:t>Variables </a:t>
            </a:r>
            <a:r>
              <a:rPr lang="en-US" i="1">
                <a:highlight>
                  <a:srgbClr val="FFFF00"/>
                </a:highlight>
              </a:rPr>
              <a:t>of different types</a:t>
            </a:r>
            <a:r>
              <a:rPr lang="en-US"/>
              <a:t> must be defined in </a:t>
            </a:r>
            <a:r>
              <a:rPr lang="en-US" i="1">
                <a:highlight>
                  <a:srgbClr val="FFFF00"/>
                </a:highlight>
              </a:rPr>
              <a:t>separate statements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41FE1A24-4FC9-4722-A5CD-EB9EE077A1A9}" type="slidenum">
              <a:rPr lang="en-US"/>
              <a:pPr algn="l">
                <a:defRPr/>
              </a:pPr>
              <a:t>70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20260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F8293CF6-2181-F541-9DAC-CEB3D31E8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1628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1">
            <a:extLst>
              <a:ext uri="{FF2B5EF4-FFF2-40B4-BE49-F238E27FC236}">
                <a16:creationId xmlns:a16="http://schemas.microsoft.com/office/drawing/2014/main" id="{46946D6E-1B6D-C743-8F6F-D9806C9C5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14868"/>
            <a:ext cx="7772400" cy="563562"/>
          </a:xfrm>
        </p:spPr>
        <p:txBody>
          <a:bodyPr/>
          <a:lstStyle/>
          <a:p>
            <a:r>
              <a:rPr lang="en-US" altLang="en-US" sz="3600"/>
              <a:t>Integer Types in Program 2-10</a:t>
            </a:r>
          </a:p>
        </p:txBody>
      </p:sp>
      <p:sp>
        <p:nvSpPr>
          <p:cNvPr id="34820" name="Text Box 3">
            <a:extLst>
              <a:ext uri="{FF2B5EF4-FFF2-40B4-BE49-F238E27FC236}">
                <a16:creationId xmlns:a16="http://schemas.microsoft.com/office/drawing/2014/main" id="{6DB4E195-A206-5E4A-8410-4DDE37D0A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590800"/>
            <a:ext cx="38862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18288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This program has three variables: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checking, miles, and diameter</a:t>
            </a:r>
          </a:p>
        </p:txBody>
      </p:sp>
    </p:spTree>
    <p:extLst>
      <p:ext uri="{BB962C8B-B14F-4D97-AF65-F5344CB8AC3E}">
        <p14:creationId xmlns:p14="http://schemas.microsoft.com/office/powerpoint/2010/main" val="35759918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9AABA1B0-480C-B842-982F-403CBE31B3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altLang="en-US" sz="3600"/>
              <a:t>Integer Literals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0FF05BBC-A415-4B47-B7C7-B75A90722F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altLang="en-US"/>
              <a:t>An integer literal is an integer value that is typed into a program’s code. For example:</a:t>
            </a:r>
            <a:br>
              <a:rPr lang="en-US" altLang="en-US"/>
            </a:br>
            <a:br>
              <a:rPr lang="en-US" altLang="en-US"/>
            </a:br>
            <a:r>
              <a:rPr lang="en-US" altLang="en-US" b="1">
                <a:solidFill>
                  <a:srgbClr val="FA8218"/>
                </a:solidFill>
                <a:latin typeface="Courier New" panose="02070309020205020404" pitchFamily="49" charset="0"/>
              </a:rPr>
              <a:t>     </a:t>
            </a: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itemsOrdered = 15;</a:t>
            </a:r>
            <a:br>
              <a:rPr lang="en-US" altLang="en-US" b="1">
                <a:solidFill>
                  <a:srgbClr val="FA8218"/>
                </a:solidFill>
                <a:latin typeface="Courier New" panose="02070309020205020404" pitchFamily="49" charset="0"/>
              </a:rPr>
            </a:br>
            <a:br>
              <a:rPr lang="en-US" altLang="en-US"/>
            </a:br>
            <a:r>
              <a:rPr lang="en-US" altLang="en-US"/>
              <a:t>In this code, 15 is an integer literal.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4788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>
            <a:extLst>
              <a:ext uri="{FF2B5EF4-FFF2-40B4-BE49-F238E27FC236}">
                <a16:creationId xmlns:a16="http://schemas.microsoft.com/office/drawing/2014/main" id="{83DA60A7-8E09-3E4C-B5FF-62650E3B9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078663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>
            <a:extLst>
              <a:ext uri="{FF2B5EF4-FFF2-40B4-BE49-F238E27FC236}">
                <a16:creationId xmlns:a16="http://schemas.microsoft.com/office/drawing/2014/main" id="{32E25758-E883-4443-B831-CFD6C6C59F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26020"/>
            <a:ext cx="7239000" cy="487362"/>
          </a:xfrm>
        </p:spPr>
        <p:txBody>
          <a:bodyPr/>
          <a:lstStyle/>
          <a:p>
            <a:r>
              <a:rPr lang="en-US" altLang="en-US" sz="3600"/>
              <a:t>Integer Literals in Program 2-10</a:t>
            </a:r>
          </a:p>
        </p:txBody>
      </p:sp>
      <p:sp>
        <p:nvSpPr>
          <p:cNvPr id="36868" name="Oval 3">
            <a:extLst>
              <a:ext uri="{FF2B5EF4-FFF2-40B4-BE49-F238E27FC236}">
                <a16:creationId xmlns:a16="http://schemas.microsoft.com/office/drawing/2014/main" id="{06002B6A-653D-C04B-9D40-92A506B88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213" y="3665538"/>
            <a:ext cx="461962" cy="285750"/>
          </a:xfrm>
          <a:prstGeom prst="ellipse">
            <a:avLst/>
          </a:prstGeom>
          <a:noFill/>
          <a:ln w="25400">
            <a:solidFill>
              <a:srgbClr val="FA821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69" name="Oval 4">
            <a:extLst>
              <a:ext uri="{FF2B5EF4-FFF2-40B4-BE49-F238E27FC236}">
                <a16:creationId xmlns:a16="http://schemas.microsoft.com/office/drawing/2014/main" id="{FCEE773A-D7F8-C04D-9A27-419E7ABD6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963" y="3906838"/>
            <a:ext cx="615950" cy="274637"/>
          </a:xfrm>
          <a:prstGeom prst="ellipse">
            <a:avLst/>
          </a:prstGeom>
          <a:noFill/>
          <a:ln w="25400">
            <a:solidFill>
              <a:srgbClr val="FA821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Oval 5">
            <a:extLst>
              <a:ext uri="{FF2B5EF4-FFF2-40B4-BE49-F238E27FC236}">
                <a16:creationId xmlns:a16="http://schemas.microsoft.com/office/drawing/2014/main" id="{62AF197B-D705-574E-A500-3DA21EE26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75" y="4114800"/>
            <a:ext cx="873125" cy="325438"/>
          </a:xfrm>
          <a:prstGeom prst="ellipse">
            <a:avLst/>
          </a:prstGeom>
          <a:noFill/>
          <a:ln w="25400">
            <a:solidFill>
              <a:srgbClr val="FA821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1" name="Text Box 6">
            <a:extLst>
              <a:ext uri="{FF2B5EF4-FFF2-40B4-BE49-F238E27FC236}">
                <a16:creationId xmlns:a16="http://schemas.microsoft.com/office/drawing/2014/main" id="{1682AE55-9424-3D46-9AA7-27BD9D3FA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63" y="3362325"/>
            <a:ext cx="230663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Integer Literals</a:t>
            </a:r>
          </a:p>
        </p:txBody>
      </p:sp>
      <p:sp>
        <p:nvSpPr>
          <p:cNvPr id="36872" name="Line 7">
            <a:extLst>
              <a:ext uri="{FF2B5EF4-FFF2-40B4-BE49-F238E27FC236}">
                <a16:creationId xmlns:a16="http://schemas.microsoft.com/office/drawing/2014/main" id="{E730F6B3-EFE5-5944-9C98-ECDE293188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9088" y="3478213"/>
            <a:ext cx="1843087" cy="330200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ms-MY"/>
          </a:p>
        </p:txBody>
      </p:sp>
      <p:sp>
        <p:nvSpPr>
          <p:cNvPr id="36873" name="Line 8">
            <a:extLst>
              <a:ext uri="{FF2B5EF4-FFF2-40B4-BE49-F238E27FC236}">
                <a16:creationId xmlns:a16="http://schemas.microsoft.com/office/drawing/2014/main" id="{6878F849-45F5-5D48-B433-6DF52FF129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36838" y="3478213"/>
            <a:ext cx="2065337" cy="560387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ms-MY"/>
          </a:p>
        </p:txBody>
      </p:sp>
      <p:sp>
        <p:nvSpPr>
          <p:cNvPr id="36874" name="Line 9">
            <a:extLst>
              <a:ext uri="{FF2B5EF4-FFF2-40B4-BE49-F238E27FC236}">
                <a16:creationId xmlns:a16="http://schemas.microsoft.com/office/drawing/2014/main" id="{3954569D-6D2B-654B-9436-E69A68AA6C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71825" y="3478213"/>
            <a:ext cx="1530350" cy="703262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2647936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D4E83D0E-6A6C-4E46-81B7-84034109D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4161"/>
            <a:ext cx="8229600" cy="563562"/>
          </a:xfrm>
        </p:spPr>
        <p:txBody>
          <a:bodyPr/>
          <a:lstStyle/>
          <a:p>
            <a:r>
              <a:rPr lang="en-US"/>
              <a:t>Integral Constants</a:t>
            </a:r>
            <a:endParaRPr lang="en-US" altLang="en-US"/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3D1D26C2-2007-8C45-9749-3E70A38998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2800"/>
              <a:t>Integer literals are stored in memory as </a:t>
            </a:r>
            <a:r>
              <a:rPr lang="en-US" altLang="en-US" sz="2800" b="1">
                <a:solidFill>
                  <a:srgbClr val="FF000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800">
                <a:latin typeface="Courier New" panose="02070309020205020404" pitchFamily="49" charset="0"/>
              </a:rPr>
              <a:t> </a:t>
            </a:r>
            <a:r>
              <a:rPr lang="en-US" altLang="en-US" sz="2800"/>
              <a:t>by default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2800"/>
              <a:t>To store an integer constant in a </a:t>
            </a:r>
            <a:r>
              <a:rPr lang="en-US" altLang="en-US" sz="2800" i="1">
                <a:solidFill>
                  <a:srgbClr val="FF0000"/>
                </a:solidFill>
              </a:rPr>
              <a:t>long memory</a:t>
            </a:r>
            <a:r>
              <a:rPr lang="en-US" altLang="en-US" sz="2800"/>
              <a:t> location, put ‘</a:t>
            </a:r>
            <a:r>
              <a:rPr lang="en-US" altLang="en-US" sz="2800" b="1">
                <a:solidFill>
                  <a:srgbClr val="FF0000"/>
                </a:solidFill>
                <a:latin typeface="Courier New" panose="02070309020205020404" pitchFamily="49" charset="0"/>
              </a:rPr>
              <a:t>L</a:t>
            </a:r>
            <a:r>
              <a:rPr lang="en-US" altLang="en-US" sz="2800"/>
              <a:t>’ at the end of the number:   </a:t>
            </a:r>
            <a:r>
              <a:rPr lang="en-US" altLang="en-US" sz="2800" b="1">
                <a:solidFill>
                  <a:srgbClr val="FF0000"/>
                </a:solidFill>
                <a:latin typeface="Courier New" panose="02070309020205020404" pitchFamily="49" charset="0"/>
              </a:rPr>
              <a:t>1234L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2800"/>
              <a:t>To store an integer constant in a </a:t>
            </a:r>
            <a:r>
              <a:rPr lang="en-US" altLang="en-US" sz="2800" i="1">
                <a:solidFill>
                  <a:srgbClr val="FF0000"/>
                </a:solidFill>
              </a:rPr>
              <a:t>long long memory</a:t>
            </a:r>
            <a:r>
              <a:rPr lang="en-US" altLang="en-US" sz="2800"/>
              <a:t> location, put ‘</a:t>
            </a:r>
            <a:r>
              <a:rPr lang="en-US" altLang="en-US" sz="2800" b="1">
                <a:solidFill>
                  <a:srgbClr val="FF0000"/>
                </a:solidFill>
                <a:latin typeface="Courier New" panose="02070309020205020404" pitchFamily="49" charset="0"/>
              </a:rPr>
              <a:t>LL</a:t>
            </a:r>
            <a:r>
              <a:rPr lang="en-US" altLang="en-US" sz="2800"/>
              <a:t>’ at the end of the number:   </a:t>
            </a:r>
            <a:r>
              <a:rPr lang="en-US" altLang="en-US" sz="2800" b="1">
                <a:solidFill>
                  <a:srgbClr val="FF0000"/>
                </a:solidFill>
                <a:latin typeface="Courier New" panose="02070309020205020404" pitchFamily="49" charset="0"/>
              </a:rPr>
              <a:t>324LL</a:t>
            </a:r>
            <a:endParaRPr lang="en-US" altLang="en-US" sz="2800" b="1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2800"/>
              <a:t>Constants that begin with ‘</a:t>
            </a:r>
            <a:r>
              <a:rPr lang="en-US" altLang="en-US" sz="2800" b="1">
                <a:solidFill>
                  <a:srgbClr val="FF0000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2800"/>
              <a:t>’ (zero) are base 8 or octal:   </a:t>
            </a:r>
            <a:r>
              <a:rPr lang="en-US" altLang="en-US" sz="2800" b="1">
                <a:solidFill>
                  <a:srgbClr val="FF0000"/>
                </a:solidFill>
                <a:latin typeface="Courier New" panose="02070309020205020404" pitchFamily="49" charset="0"/>
              </a:rPr>
              <a:t>075</a:t>
            </a:r>
            <a:endParaRPr lang="en-US" altLang="en-US" sz="2800" b="1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2800"/>
              <a:t>Constants that begin with ‘</a:t>
            </a:r>
            <a:r>
              <a:rPr lang="en-US" altLang="en-US" sz="2800" b="1">
                <a:solidFill>
                  <a:srgbClr val="FF0000"/>
                </a:solidFill>
                <a:latin typeface="Courier New" panose="02070309020205020404" pitchFamily="49" charset="0"/>
              </a:rPr>
              <a:t>0x</a:t>
            </a:r>
            <a:r>
              <a:rPr lang="en-US" altLang="en-US" sz="2800"/>
              <a:t>’ are base 16 or hexadecimal:    </a:t>
            </a:r>
            <a:r>
              <a:rPr lang="en-US" altLang="en-US" sz="2800" b="1">
                <a:solidFill>
                  <a:srgbClr val="FF0000"/>
                </a:solidFill>
                <a:latin typeface="Courier New" panose="02070309020205020404" pitchFamily="49" charset="0"/>
              </a:rPr>
              <a:t>0x75A</a:t>
            </a:r>
            <a:endParaRPr lang="en-US" altLang="en-US" sz="2800" b="1">
              <a:solidFill>
                <a:srgbClr val="FF0000"/>
              </a:solidFill>
            </a:endParaRPr>
          </a:p>
          <a:p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9887463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Floating-Point Data Types</a:t>
            </a:r>
            <a:endParaRPr lang="en-GB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9033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924800" cy="914400"/>
          </a:xfrm>
        </p:spPr>
        <p:txBody>
          <a:bodyPr/>
          <a:lstStyle/>
          <a:p>
            <a:pPr eaLnBrk="1" hangingPunct="1"/>
            <a:r>
              <a:rPr lang="en-US" dirty="0"/>
              <a:t>Floating-Point Data Types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12875"/>
            <a:ext cx="853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Designed to hold real numbers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/>
              <a:t>	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12.45</a:t>
            </a:r>
            <a:r>
              <a:rPr lang="en-US" sz="2400" b="1">
                <a:latin typeface="Courier New" pitchFamily="49" charset="0"/>
              </a:rPr>
              <a:t>      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-3.8</a:t>
            </a:r>
            <a:endParaRPr lang="en-US" sz="2400" b="1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/>
              <a:t>Stored in a form similar to scientific notation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Numbers are </a:t>
            </a:r>
            <a:r>
              <a:rPr lang="en-US" sz="2800" u="sng"/>
              <a:t>all signed</a:t>
            </a:r>
            <a:endParaRPr lang="en-US" sz="2800" u="sng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/>
              <a:t>3 data types to represent floating-point numbers: 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float</a:t>
            </a:r>
            <a:r>
              <a:rPr lang="en-US" sz="2800"/>
              <a:t>, 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double</a:t>
            </a:r>
            <a:r>
              <a:rPr lang="en-US" sz="2800"/>
              <a:t>, and 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long double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Size of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   float</a:t>
            </a:r>
            <a:r>
              <a:rPr lang="en-US" sz="2800"/>
              <a:t> </a:t>
            </a:r>
            <a:r>
              <a:rPr lang="en-US" sz="2800" b="1">
                <a:sym typeface="Symbol" pitchFamily="18" charset="2"/>
              </a:rPr>
              <a:t></a:t>
            </a:r>
            <a:r>
              <a:rPr lang="en-US" sz="2800">
                <a:sym typeface="Symbol" pitchFamily="18" charset="2"/>
              </a:rPr>
              <a:t> size of 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  <a:sym typeface="Symbol" pitchFamily="18" charset="2"/>
              </a:rPr>
              <a:t>double </a:t>
            </a:r>
            <a:r>
              <a:rPr lang="en-US" sz="2800" b="1">
                <a:sym typeface="Symbol" pitchFamily="18" charset="2"/>
              </a:rPr>
              <a:t> </a:t>
            </a:r>
            <a:r>
              <a:rPr lang="en-US" sz="2800">
                <a:sym typeface="Symbol" pitchFamily="18" charset="2"/>
              </a:rPr>
              <a:t>size of 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  <a:sym typeface="Symbol" pitchFamily="18" charset="2"/>
              </a:rPr>
              <a:t>long double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0F98B4E6-CB8F-41CB-8689-33DC8CEA9CC0}" type="slidenum">
              <a:rPr lang="en-US"/>
              <a:pPr algn="l">
                <a:defRPr/>
              </a:pPr>
              <a:t>76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65120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377F315A-481C-DC49-AAF2-663C32DF42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Floating-Point Data Types</a:t>
            </a:r>
          </a:p>
        </p:txBody>
      </p:sp>
      <p:pic>
        <p:nvPicPr>
          <p:cNvPr id="49155" name="Picture 3">
            <a:extLst>
              <a:ext uri="{FF2B5EF4-FFF2-40B4-BE49-F238E27FC236}">
                <a16:creationId xmlns:a16="http://schemas.microsoft.com/office/drawing/2014/main" id="{BC3344BC-D381-D14F-8C8F-1DABF259C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499475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4408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377F315A-481C-DC49-AAF2-663C32DF42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Floating-Point Data Types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71CEA3-DF36-9149-8069-619660FF92BF}"/>
              </a:ext>
            </a:extLst>
          </p:cNvPr>
          <p:cNvSpPr txBox="1"/>
          <p:nvPr/>
        </p:nvSpPr>
        <p:spPr>
          <a:xfrm>
            <a:off x="148652" y="1600200"/>
            <a:ext cx="839576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/>
              <a:t>Type </a:t>
            </a:r>
            <a:r>
              <a:rPr lang="ms-MY" b="1"/>
              <a:t>float</a:t>
            </a:r>
            <a:r>
              <a:rPr lang="ms-MY"/>
              <a:t>, </a:t>
            </a:r>
            <a:r>
              <a:rPr lang="ms-MY" i="1">
                <a:solidFill>
                  <a:srgbClr val="FF0000"/>
                </a:solidFill>
              </a:rPr>
              <a:t>32 bits long</a:t>
            </a:r>
            <a:r>
              <a:rPr lang="ms-MY"/>
              <a:t>, has a </a:t>
            </a:r>
            <a:r>
              <a:rPr lang="ms-MY">
                <a:highlight>
                  <a:srgbClr val="FFFF00"/>
                </a:highlight>
              </a:rPr>
              <a:t>precision of 7 digits</a:t>
            </a:r>
            <a:r>
              <a:rPr lang="ms-MY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ms-MY"/>
              <a:t>While it may store values with very large or very small range </a:t>
            </a:r>
          </a:p>
          <a:p>
            <a:pPr lvl="1"/>
            <a:r>
              <a:rPr lang="ms-MY"/>
              <a:t>     (+/- 3.4 * 10^38 or * 10^-38), it has only 7 significant digits.</a:t>
            </a:r>
          </a:p>
          <a:p>
            <a:endParaRPr lang="ms-MY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/>
              <a:t>Type </a:t>
            </a:r>
            <a:r>
              <a:rPr lang="ms-MY" b="1"/>
              <a:t>double</a:t>
            </a:r>
            <a:r>
              <a:rPr lang="ms-MY"/>
              <a:t>, </a:t>
            </a:r>
            <a:r>
              <a:rPr lang="ms-MY" i="1">
                <a:solidFill>
                  <a:srgbClr val="FF0000"/>
                </a:solidFill>
              </a:rPr>
              <a:t>64 bits long</a:t>
            </a:r>
            <a:r>
              <a:rPr lang="ms-MY"/>
              <a:t>, has a bigger range (*10^+/-308) and </a:t>
            </a:r>
            <a:r>
              <a:rPr lang="ms-MY">
                <a:highlight>
                  <a:srgbClr val="FFFF00"/>
                </a:highlight>
              </a:rPr>
              <a:t>15 digits precision</a:t>
            </a:r>
            <a:r>
              <a:rPr lang="ms-MY"/>
              <a:t>.</a:t>
            </a:r>
          </a:p>
          <a:p>
            <a:endParaRPr lang="ms-MY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/>
              <a:t>Type </a:t>
            </a:r>
            <a:r>
              <a:rPr lang="ms-MY" b="1"/>
              <a:t>long double</a:t>
            </a:r>
            <a:r>
              <a:rPr lang="ms-MY"/>
              <a:t> is nominally </a:t>
            </a:r>
            <a:r>
              <a:rPr lang="ms-MY" i="1">
                <a:solidFill>
                  <a:srgbClr val="FF0000"/>
                </a:solidFill>
              </a:rPr>
              <a:t>80 bits</a:t>
            </a:r>
            <a:r>
              <a:rPr lang="ms-MY"/>
              <a:t>, though a given compiler/OS pairing may store </a:t>
            </a:r>
          </a:p>
          <a:p>
            <a:r>
              <a:rPr lang="ms-MY"/>
              <a:t>      it as 12-16 bytes for alignment purposes.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ms-MY"/>
              <a:t>The long double has an exponent that just ridiculously huge and should have </a:t>
            </a:r>
          </a:p>
          <a:p>
            <a:pPr lvl="1"/>
            <a:r>
              <a:rPr lang="ms-MY"/>
              <a:t>      </a:t>
            </a:r>
            <a:r>
              <a:rPr lang="ms-MY">
                <a:highlight>
                  <a:srgbClr val="FFFF00"/>
                </a:highlight>
              </a:rPr>
              <a:t>19 digits precision</a:t>
            </a:r>
            <a:r>
              <a:rPr lang="ms-MY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ms-MY"/>
              <a:t>Microsoft, in their infinite wisdom, limits long double to 8 bytes, the same </a:t>
            </a:r>
          </a:p>
          <a:p>
            <a:pPr lvl="1"/>
            <a:r>
              <a:rPr lang="ms-MY"/>
              <a:t>      as plain double.</a:t>
            </a:r>
          </a:p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02862610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Floating-point Constants</a:t>
            </a:r>
          </a:p>
        </p:txBody>
      </p:sp>
      <p:sp>
        <p:nvSpPr>
          <p:cNvPr id="5734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Can be represented in</a:t>
            </a:r>
          </a:p>
          <a:p>
            <a:pPr lvl="1" eaLnBrk="1" hangingPunct="1">
              <a:buFontTx/>
              <a:buChar char="-"/>
            </a:pPr>
            <a:r>
              <a:rPr lang="en-US"/>
              <a:t>Fixed point (decimal) notation: </a:t>
            </a:r>
          </a:p>
          <a:p>
            <a:pPr lvl="1" eaLnBrk="1" hangingPunct="1">
              <a:buFontTx/>
              <a:buNone/>
            </a:pPr>
            <a:r>
              <a:rPr lang="en-US"/>
              <a:t>	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31.4159		0.0000625</a:t>
            </a:r>
          </a:p>
          <a:p>
            <a:pPr lvl="1" eaLnBrk="1" hangingPunct="1">
              <a:buFontTx/>
              <a:buChar char="-"/>
            </a:pPr>
            <a:r>
              <a:rPr lang="en-US">
                <a:solidFill>
                  <a:srgbClr val="FF0000"/>
                </a:solidFill>
              </a:rPr>
              <a:t>E</a:t>
            </a:r>
            <a:r>
              <a:rPr lang="en-US"/>
              <a:t> notation:</a:t>
            </a:r>
          </a:p>
          <a:p>
            <a:pPr lvl="1" eaLnBrk="1" hangingPunct="1">
              <a:buFontTx/>
              <a:buNone/>
            </a:pPr>
            <a:r>
              <a:rPr lang="en-US"/>
              <a:t>	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3.14159E1		6.25e-5</a:t>
            </a:r>
          </a:p>
          <a:p>
            <a:pPr eaLnBrk="1" hangingPunct="1"/>
            <a:r>
              <a:rPr lang="en-US"/>
              <a:t>Are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double</a:t>
            </a:r>
            <a:r>
              <a:rPr lang="en-US"/>
              <a:t> by default</a:t>
            </a:r>
          </a:p>
          <a:p>
            <a:pPr eaLnBrk="1" hangingPunct="1"/>
            <a:r>
              <a:rPr lang="en-US"/>
              <a:t>Can be forced to be float  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3.14159F</a:t>
            </a:r>
            <a:r>
              <a:rPr lang="en-US"/>
              <a:t>  or long double  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0.0000625L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ED10F25F-7621-434C-9342-3AFDF25287AB}" type="slidenum">
              <a:rPr lang="en-US"/>
              <a:pPr algn="l">
                <a:defRPr/>
              </a:pPr>
              <a:t>79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8299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3213"/>
            <a:ext cx="8610600" cy="839787"/>
          </a:xfrm>
        </p:spPr>
        <p:txBody>
          <a:bodyPr/>
          <a:lstStyle/>
          <a:p>
            <a:pPr eaLnBrk="1" hangingPunct="1"/>
            <a:r>
              <a:rPr lang="en-US"/>
              <a:t>Example Program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153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#include &lt;iostream&gt;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using namespace std;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int main()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	 double num1 = 5,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			num2, sum;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   num2 = 12;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   sum = num1 + num2;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   cout &lt;&lt; "The sum is " &lt;&lt; sum;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   return 0;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}</a:t>
            </a: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1-</a:t>
            </a:r>
            <a:fld id="{7AD55283-8714-4F6B-BE87-837BF18B3126}" type="slidenum">
              <a:rPr lang="en-US"/>
              <a:pPr algn="l">
                <a:defRPr/>
              </a:pPr>
              <a:t>8</a:t>
            </a:fld>
            <a:endParaRPr lang="en-US"/>
          </a:p>
        </p:txBody>
      </p:sp>
      <p:pic>
        <p:nvPicPr>
          <p:cNvPr id="9" name="Picture 8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399864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/>
              <a:t>Assigning Floating-point Values to Integer Variables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8001000" cy="3733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	If a floating-point value is assigned to an integer variable</a:t>
            </a:r>
          </a:p>
          <a:p>
            <a:pPr lvl="1" eaLnBrk="1" hangingPunct="1"/>
            <a:r>
              <a:rPr lang="en-US"/>
              <a:t>The fractional part will be truncated (</a:t>
            </a:r>
            <a:r>
              <a:rPr lang="en-US" i="1"/>
              <a:t>i.e.</a:t>
            </a:r>
            <a:r>
              <a:rPr lang="en-US"/>
              <a:t>, “chopped off” and discarded)</a:t>
            </a:r>
          </a:p>
          <a:p>
            <a:pPr lvl="1" eaLnBrk="1" hangingPunct="1"/>
            <a:r>
              <a:rPr lang="en-US"/>
              <a:t>The value is not rounded</a:t>
            </a:r>
          </a:p>
          <a:p>
            <a:pPr lvl="1" eaLnBrk="1" hangingPunct="1">
              <a:buFontTx/>
              <a:buNone/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int rainfall = 3.88;   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cout &lt;&lt; rainfall;  // Displays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E9E216CE-D58F-4F62-A947-8659824BF2E6}" type="slidenum">
              <a:rPr lang="en-US"/>
              <a:pPr algn="l">
                <a:defRPr/>
              </a:pPr>
              <a:t>80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11501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11734B4B-0D66-6141-928E-2CC0EF218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Floating-Point Data Types in Program 2-16</a:t>
            </a:r>
          </a:p>
        </p:txBody>
      </p:sp>
      <p:pic>
        <p:nvPicPr>
          <p:cNvPr id="51203" name="Picture 2">
            <a:extLst>
              <a:ext uri="{FF2B5EF4-FFF2-40B4-BE49-F238E27FC236}">
                <a16:creationId xmlns:a16="http://schemas.microsoft.com/office/drawing/2014/main" id="{2110E22B-878F-BC4A-87EC-0EC9FB26E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66825"/>
            <a:ext cx="719455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9811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The </a:t>
            </a:r>
            <a:r>
              <a:rPr lang="en-GB" cap="none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GB" cap="none" dirty="0"/>
              <a:t> Data Types</a:t>
            </a:r>
            <a:endParaRPr lang="en-GB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2181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</a:t>
            </a:r>
            <a:r>
              <a:rPr lang="en-US" b="1">
                <a:latin typeface="Courier New" pitchFamily="49" charset="0"/>
              </a:rPr>
              <a:t>bool</a:t>
            </a:r>
            <a:r>
              <a:rPr lang="en-US"/>
              <a:t> Data Type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382000" cy="40386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/>
              <a:t>Represents values that are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true</a:t>
            </a:r>
            <a:r>
              <a:rPr lang="en-US"/>
              <a:t> or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false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bool</a:t>
            </a:r>
            <a:r>
              <a:rPr lang="en-US"/>
              <a:t> values are stored as </a:t>
            </a:r>
            <a:r>
              <a:rPr lang="en-US" i="1">
                <a:solidFill>
                  <a:srgbClr val="FF0000"/>
                </a:solidFill>
              </a:rPr>
              <a:t>1 byte</a:t>
            </a:r>
            <a:endParaRPr lang="en-US" i="1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false</a:t>
            </a:r>
            <a:r>
              <a:rPr lang="en-US">
                <a:latin typeface="Courier New" pitchFamily="49" charset="0"/>
              </a:rPr>
              <a:t> </a:t>
            </a:r>
            <a:r>
              <a:rPr lang="en-US"/>
              <a:t>is represented by </a:t>
            </a:r>
            <a:r>
              <a:rPr lang="en-US">
                <a:solidFill>
                  <a:srgbClr val="FF0000"/>
                </a:solidFill>
              </a:rPr>
              <a:t>0</a:t>
            </a:r>
            <a:r>
              <a:rPr lang="en-US"/>
              <a:t>,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true</a:t>
            </a:r>
            <a:r>
              <a:rPr lang="en-US"/>
              <a:t> by </a:t>
            </a:r>
            <a:r>
              <a:rPr lang="en-US">
                <a:solidFill>
                  <a:srgbClr val="FF0000"/>
                </a:solidFill>
              </a:rPr>
              <a:t>1</a:t>
            </a:r>
            <a:r>
              <a:rPr lang="en-US"/>
              <a:t> </a:t>
            </a:r>
          </a:p>
          <a:p>
            <a:pPr lvl="1" eaLnBrk="1" hangingPunct="1">
              <a:spcBef>
                <a:spcPct val="4000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bool allDone = true;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 bool finished = false;</a:t>
            </a:r>
            <a:endParaRPr lang="en-US" b="1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b="1">
              <a:solidFill>
                <a:srgbClr val="3D8963"/>
              </a:solidFill>
              <a:latin typeface="Courier New" pitchFamily="49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8B5847F9-1AB8-44B4-A5DF-7872D8DA43CA}" type="slidenum">
              <a:rPr lang="en-US"/>
              <a:pPr algn="l">
                <a:defRPr/>
              </a:pPr>
              <a:t>83</a:t>
            </a:fld>
            <a:endParaRPr lang="en-US"/>
          </a:p>
        </p:txBody>
      </p:sp>
      <p:sp>
        <p:nvSpPr>
          <p:cNvPr id="59397" name="Text Box 7"/>
          <p:cNvSpPr txBox="1">
            <a:spLocks noChangeArrowheads="1"/>
          </p:cNvSpPr>
          <p:nvPr/>
        </p:nvSpPr>
        <p:spPr bwMode="auto">
          <a:xfrm>
            <a:off x="7924800" y="44196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endParaRPr lang="en-US" sz="2000">
              <a:solidFill>
                <a:srgbClr val="A50021"/>
              </a:solidFill>
            </a:endParaRPr>
          </a:p>
        </p:txBody>
      </p:sp>
      <p:grpSp>
        <p:nvGrpSpPr>
          <p:cNvPr id="59398" name="Group 11"/>
          <p:cNvGrpSpPr>
            <a:grpSpLocks/>
          </p:cNvGrpSpPr>
          <p:nvPr/>
        </p:nvGrpSpPr>
        <p:grpSpPr bwMode="auto">
          <a:xfrm>
            <a:off x="5715000" y="4191000"/>
            <a:ext cx="3124200" cy="1066800"/>
            <a:chOff x="3600" y="2640"/>
            <a:chExt cx="1968" cy="672"/>
          </a:xfrm>
        </p:grpSpPr>
        <p:sp>
          <p:nvSpPr>
            <p:cNvPr id="59399" name="Rectangle 4"/>
            <p:cNvSpPr>
              <a:spLocks noChangeArrowheads="1"/>
            </p:cNvSpPr>
            <p:nvPr/>
          </p:nvSpPr>
          <p:spPr bwMode="auto">
            <a:xfrm>
              <a:off x="3840" y="2832"/>
              <a:ext cx="528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400" name="Text Box 5"/>
            <p:cNvSpPr txBox="1">
              <a:spLocks noChangeArrowheads="1"/>
            </p:cNvSpPr>
            <p:nvPr/>
          </p:nvSpPr>
          <p:spPr bwMode="auto">
            <a:xfrm>
              <a:off x="3600" y="2640"/>
              <a:ext cx="1968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200" b="1">
                  <a:latin typeface="Courier New" pitchFamily="49" charset="0"/>
                </a:rPr>
                <a:t>allDone  finished</a:t>
              </a:r>
            </a:p>
          </p:txBody>
        </p:sp>
        <p:sp>
          <p:nvSpPr>
            <p:cNvPr id="59401" name="Text Box 6"/>
            <p:cNvSpPr txBox="1">
              <a:spLocks noChangeArrowheads="1"/>
            </p:cNvSpPr>
            <p:nvPr/>
          </p:nvSpPr>
          <p:spPr bwMode="auto">
            <a:xfrm>
              <a:off x="3984" y="2976"/>
              <a:ext cx="231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400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59402" name="Rectangle 8"/>
            <p:cNvSpPr>
              <a:spLocks noChangeArrowheads="1"/>
            </p:cNvSpPr>
            <p:nvPr/>
          </p:nvSpPr>
          <p:spPr bwMode="auto">
            <a:xfrm>
              <a:off x="4848" y="283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403" name="Text Box 9"/>
            <p:cNvSpPr txBox="1">
              <a:spLocks noChangeArrowheads="1"/>
            </p:cNvSpPr>
            <p:nvPr/>
          </p:nvSpPr>
          <p:spPr bwMode="auto">
            <a:xfrm>
              <a:off x="4992" y="2976"/>
              <a:ext cx="231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400" b="1">
                  <a:latin typeface="Courier New" pitchFamily="49" charset="0"/>
                </a:rPr>
                <a:t>0</a:t>
              </a:r>
            </a:p>
          </p:txBody>
        </p:sp>
      </p:grpSp>
      <p:pic>
        <p:nvPicPr>
          <p:cNvPr id="12" name="Picture 11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6492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A1BD0549-AE1D-204D-B268-CC1D354EE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399" y="228600"/>
            <a:ext cx="7450873" cy="563562"/>
          </a:xfrm>
        </p:spPr>
        <p:txBody>
          <a:bodyPr/>
          <a:lstStyle/>
          <a:p>
            <a:r>
              <a:rPr lang="en-US" altLang="en-US" sz="3600"/>
              <a:t>Boolean Variables in Program 2-17</a:t>
            </a:r>
          </a:p>
        </p:txBody>
      </p:sp>
      <p:pic>
        <p:nvPicPr>
          <p:cNvPr id="54275" name="Picture 2">
            <a:extLst>
              <a:ext uri="{FF2B5EF4-FFF2-40B4-BE49-F238E27FC236}">
                <a16:creationId xmlns:a16="http://schemas.microsoft.com/office/drawing/2014/main" id="{14F5C681-17E6-3447-91C8-27D6A9DFC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63373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00822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The </a:t>
            </a:r>
            <a:r>
              <a:rPr lang="en-GB" cap="none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cap="none" dirty="0"/>
              <a:t> Data Types</a:t>
            </a:r>
            <a:endParaRPr lang="en-GB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6597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b="1" dirty="0">
                <a:latin typeface="Courier New" pitchFamily="49" charset="0"/>
              </a:rPr>
              <a:t>char</a:t>
            </a:r>
            <a:r>
              <a:rPr lang="en-US" dirty="0"/>
              <a:t> Data Type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458200" cy="4267200"/>
          </a:xfrm>
        </p:spPr>
        <p:txBody>
          <a:bodyPr/>
          <a:lstStyle/>
          <a:p>
            <a:pPr eaLnBrk="1" hangingPunct="1"/>
            <a:r>
              <a:rPr lang="en-US"/>
              <a:t>Used to hold single characters or very small integer values</a:t>
            </a:r>
          </a:p>
          <a:p>
            <a:pPr eaLnBrk="1" hangingPunct="1"/>
            <a:r>
              <a:rPr lang="en-US"/>
              <a:t>Usually occupies 1 byte of memory</a:t>
            </a:r>
          </a:p>
          <a:p>
            <a:pPr eaLnBrk="1" hangingPunct="1"/>
            <a:r>
              <a:rPr lang="en-US"/>
              <a:t>A numeric code representing the character is stored in memory 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98228C20-A6E9-48C1-9156-1644A6DD07D9}" type="slidenum">
              <a:rPr lang="en-US"/>
              <a:pPr algn="l">
                <a:defRPr/>
              </a:pPr>
              <a:t>86</a:t>
            </a:fld>
            <a:endParaRPr lang="en-US"/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1295400" y="4648200"/>
            <a:ext cx="6477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SOURCE CODE                                    MEMORY </a:t>
            </a:r>
          </a:p>
          <a:p>
            <a:endParaRPr lang="en-US" sz="1200" b="1">
              <a:solidFill>
                <a:srgbClr val="3D8963"/>
              </a:solidFill>
              <a:latin typeface="Courier New" pitchFamily="49" charset="0"/>
            </a:endParaRPr>
          </a:p>
          <a:p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char letter = 'C';</a:t>
            </a:r>
            <a:r>
              <a:rPr lang="en-US" sz="2800" b="1">
                <a:solidFill>
                  <a:srgbClr val="006600"/>
                </a:solidFill>
                <a:latin typeface="Courier New" pitchFamily="49" charset="0"/>
              </a:rPr>
              <a:t>  </a:t>
            </a:r>
            <a:r>
              <a:rPr lang="en-US" sz="2800" b="1">
                <a:latin typeface="Courier New" pitchFamily="49" charset="0"/>
              </a:rPr>
              <a:t>letter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5978525" y="5715000"/>
            <a:ext cx="574675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Courier New" pitchFamily="49" charset="0"/>
              </a:rPr>
              <a:t>67</a:t>
            </a:r>
          </a:p>
        </p:txBody>
      </p:sp>
      <p:pic>
        <p:nvPicPr>
          <p:cNvPr id="7" name="Picture 6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37691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97835843-7BFF-C746-815E-DFF677DCD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Character Literals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C4D10-0866-F441-A9E6-0029E0F56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Character literals must be enclosed in </a:t>
            </a:r>
            <a:r>
              <a:rPr lang="en-US" altLang="en-US" dirty="0">
                <a:solidFill>
                  <a:srgbClr val="FF0000"/>
                </a:solidFill>
              </a:rPr>
              <a:t>single quote</a:t>
            </a:r>
            <a:r>
              <a:rPr lang="en-US" altLang="en-US" dirty="0"/>
              <a:t> marks. Example: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                         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ourier New" pitchFamily="-16" charset="0"/>
              </a:rPr>
              <a:t>'A'</a:t>
            </a:r>
          </a:p>
          <a:p>
            <a:pPr marL="0" indent="0">
              <a:buFontTx/>
              <a:buNone/>
              <a:defRPr/>
            </a:pPr>
            <a:br>
              <a:rPr lang="en-US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3606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7E56E1E8-9A9A-2346-86EF-C7E74D1882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Character Literals in Program 2-14</a:t>
            </a: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DA8CE85D-4D61-3A49-833B-E349EFA46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371600"/>
            <a:ext cx="80295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7681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620713"/>
          </a:xfrm>
        </p:spPr>
        <p:txBody>
          <a:bodyPr/>
          <a:lstStyle/>
          <a:p>
            <a:r>
              <a:rPr lang="en-US"/>
              <a:t>In-Class Exercise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r>
              <a:rPr lang="en-US"/>
              <a:t>What is wrong with the following program?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#include &lt;iostream&gt;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using namespace std;</a:t>
            </a:r>
          </a:p>
          <a:p>
            <a:pPr>
              <a:buFont typeface="Arial" charset="0"/>
              <a:buNone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int main()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{    char letter;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letter = "Z";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cout&lt;&lt;letter&lt;&lt;endl;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  return 0;</a:t>
            </a:r>
          </a:p>
          <a:p>
            <a:pPr>
              <a:buFont typeface="Arial" charset="0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} </a:t>
            </a:r>
          </a:p>
        </p:txBody>
      </p:sp>
      <p:pic>
        <p:nvPicPr>
          <p:cNvPr id="4" name="Picture 3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99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3213"/>
            <a:ext cx="8610600" cy="839787"/>
          </a:xfrm>
        </p:spPr>
        <p:txBody>
          <a:bodyPr/>
          <a:lstStyle/>
          <a:p>
            <a:pPr eaLnBrk="1" hangingPunct="1"/>
            <a:r>
              <a:rPr lang="en-US"/>
              <a:t>Example Program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153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#include &lt;iostream&gt;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using namespace std</a:t>
            </a:r>
            <a:r>
              <a:rPr lang="en-US" sz="2800">
                <a:solidFill>
                  <a:srgbClr val="FF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int main()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	 double num1 = 5</a:t>
            </a:r>
            <a:r>
              <a:rPr lang="en-US" sz="2800">
                <a:solidFill>
                  <a:srgbClr val="FF0000"/>
                </a:solidFill>
                <a:latin typeface="Courier New" pitchFamily="49" charset="0"/>
              </a:rPr>
              <a:t>,</a:t>
            </a:r>
            <a:r>
              <a:rPr lang="en-US" sz="2800">
                <a:latin typeface="Courier New" pitchFamily="49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			num2</a:t>
            </a:r>
            <a:r>
              <a:rPr lang="en-US" sz="2800">
                <a:solidFill>
                  <a:srgbClr val="FF0000"/>
                </a:solidFill>
                <a:latin typeface="Courier New" pitchFamily="49" charset="0"/>
              </a:rPr>
              <a:t>,</a:t>
            </a:r>
            <a:r>
              <a:rPr lang="en-US" sz="2800">
                <a:latin typeface="Courier New" pitchFamily="49" charset="0"/>
              </a:rPr>
              <a:t> sum</a:t>
            </a:r>
            <a:r>
              <a:rPr lang="en-US" sz="2800">
                <a:solidFill>
                  <a:srgbClr val="FF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   num2 = 12</a:t>
            </a:r>
            <a:r>
              <a:rPr lang="en-US" sz="2800">
                <a:solidFill>
                  <a:srgbClr val="FF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   sum = num1 + num2</a:t>
            </a:r>
            <a:r>
              <a:rPr lang="en-US" sz="2800">
                <a:solidFill>
                  <a:srgbClr val="FF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   cout &lt;&lt; "The sum is " &lt;&lt; sum</a:t>
            </a:r>
            <a:r>
              <a:rPr lang="en-US" sz="2800">
                <a:solidFill>
                  <a:srgbClr val="FF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   return 0;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ourier New" pitchFamily="49" charset="0"/>
              </a:rPr>
              <a:t>}</a:t>
            </a: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1-</a:t>
            </a:r>
            <a:fld id="{7AD55283-8714-4F6B-BE87-837BF18B3126}" type="slidenum">
              <a:rPr lang="en-US"/>
              <a:pPr algn="l">
                <a:defRPr/>
              </a:pPr>
              <a:t>9</a:t>
            </a:fld>
            <a:endParaRPr lang="en-US"/>
          </a:p>
        </p:txBody>
      </p:sp>
      <p:pic>
        <p:nvPicPr>
          <p:cNvPr id="9" name="Picture 8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300428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5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765175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Summary of data types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820738"/>
          <a:ext cx="9144000" cy="6037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9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485"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49">
                <a:tc>
                  <a:txBody>
                    <a:bodyPr/>
                    <a:lstStyle/>
                    <a:p>
                      <a:r>
                        <a:rPr lang="en-US"/>
                        <a:t>char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Character or small integer.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1byte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signed: -128 to 127</a:t>
                      </a:r>
                      <a:br>
                        <a:rPr lang="en-US"/>
                      </a:br>
                      <a:r>
                        <a:rPr lang="en-US"/>
                        <a:t>unsigned: 0 to 255</a:t>
                      </a:r>
                    </a:p>
                  </a:txBody>
                  <a:tcPr marL="82296" marR="8229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212">
                <a:tc>
                  <a:txBody>
                    <a:bodyPr/>
                    <a:lstStyle/>
                    <a:p>
                      <a:r>
                        <a:rPr lang="en-US"/>
                        <a:t>short int</a:t>
                      </a:r>
                      <a:br>
                        <a:rPr lang="en-US"/>
                      </a:br>
                      <a:r>
                        <a:rPr lang="en-US"/>
                        <a:t>(short)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Short Integer.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2bytes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signed: -32768 to 32767</a:t>
                      </a:r>
                      <a:br>
                        <a:rPr lang="en-US"/>
                      </a:br>
                      <a:r>
                        <a:rPr lang="en-US"/>
                        <a:t>unsigned: 0 to 65535</a:t>
                      </a:r>
                    </a:p>
                  </a:txBody>
                  <a:tcPr marL="82296" marR="8229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r>
                        <a:rPr lang="en-US"/>
                        <a:t>int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Integer.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4bytes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signed: -2147483648 to 2147483647</a:t>
                      </a:r>
                      <a:br>
                        <a:rPr lang="en-US"/>
                      </a:br>
                      <a:r>
                        <a:rPr lang="en-US"/>
                        <a:t>unsigned: 0 to 4294967295</a:t>
                      </a:r>
                    </a:p>
                  </a:txBody>
                  <a:tcPr marL="82296" marR="8229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r>
                        <a:rPr lang="en-US"/>
                        <a:t>long int</a:t>
                      </a:r>
                      <a:br>
                        <a:rPr lang="en-US"/>
                      </a:br>
                      <a:r>
                        <a:rPr lang="en-US"/>
                        <a:t>(long)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Long integer.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4bytes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signed: -2147483648 to 2147483647</a:t>
                      </a:r>
                      <a:br>
                        <a:rPr lang="en-US"/>
                      </a:br>
                      <a:r>
                        <a:rPr lang="en-US"/>
                        <a:t>unsigned: 0 to 4294967295</a:t>
                      </a:r>
                    </a:p>
                  </a:txBody>
                  <a:tcPr marL="82296" marR="8229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212">
                <a:tc>
                  <a:txBody>
                    <a:bodyPr/>
                    <a:lstStyle/>
                    <a:p>
                      <a:r>
                        <a:rPr lang="en-US"/>
                        <a:t>bool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Boolean value. It can take one of two values: true or false.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1byte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true or false</a:t>
                      </a:r>
                    </a:p>
                  </a:txBody>
                  <a:tcPr marL="82296" marR="8229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349">
                <a:tc>
                  <a:txBody>
                    <a:bodyPr/>
                    <a:lstStyle/>
                    <a:p>
                      <a:r>
                        <a:rPr lang="en-US"/>
                        <a:t>float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Floating point number.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4bytes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+/- 3.4e +/- 38 (~7 digits)</a:t>
                      </a:r>
                    </a:p>
                  </a:txBody>
                  <a:tcPr marL="82296" marR="8229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349">
                <a:tc>
                  <a:txBody>
                    <a:bodyPr/>
                    <a:lstStyle/>
                    <a:p>
                      <a:r>
                        <a:rPr lang="en-US"/>
                        <a:t>double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Double precision floating point number.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8bytes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+/- 1.7e +/- 308 (~15 digits)</a:t>
                      </a:r>
                    </a:p>
                  </a:txBody>
                  <a:tcPr marL="82296" marR="8229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349">
                <a:tc>
                  <a:txBody>
                    <a:bodyPr/>
                    <a:lstStyle/>
                    <a:p>
                      <a:r>
                        <a:rPr lang="en-US"/>
                        <a:t>long double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 double precision floating point number.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8bytes</a:t>
                      </a:r>
                    </a:p>
                  </a:txBody>
                  <a:tcPr marL="82296" marR="82296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+/- 1.7e +/- 308 (~15 digits)</a:t>
                      </a:r>
                    </a:p>
                  </a:txBody>
                  <a:tcPr marL="82296" marR="8229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91049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/>
              <a:t>The C++ </a:t>
            </a:r>
            <a:r>
              <a:rPr lang="en-US" altLang="en-US" b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altLang="en-US" b="0"/>
              <a:t> Class</a:t>
            </a:r>
            <a:endParaRPr lang="en-GB" b="0" cap="non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97087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60D8EC00-748B-924B-81DE-F60E7047AC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C++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altLang="en-US"/>
              <a:t>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37C65-B177-9D44-9533-5C11BE718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altLang="en-US" sz="2800" dirty="0"/>
              <a:t>Special data type supports working with strings</a:t>
            </a:r>
          </a:p>
          <a:p>
            <a:pPr marL="0" indent="0">
              <a:lnSpc>
                <a:spcPct val="85000"/>
              </a:lnSpc>
              <a:buFontTx/>
              <a:buNone/>
              <a:defRPr/>
            </a:pPr>
            <a:r>
              <a:rPr lang="en-US" altLang="en-US" sz="2800" dirty="0"/>
              <a:t>	</a:t>
            </a:r>
            <a:r>
              <a:rPr lang="en-US" altLang="en-US" sz="2800" dirty="0">
                <a:solidFill>
                  <a:srgbClr val="FF0000"/>
                </a:solidFill>
                <a:latin typeface="Courier New" pitchFamily="-16" charset="0"/>
              </a:rPr>
              <a:t>#include &lt;string&gt;</a:t>
            </a:r>
          </a:p>
          <a:p>
            <a:pPr>
              <a:lnSpc>
                <a:spcPct val="85000"/>
              </a:lnSpc>
              <a:defRPr/>
            </a:pPr>
            <a:r>
              <a:rPr lang="en-US" altLang="en-US" sz="2800" dirty="0"/>
              <a:t>Can define </a:t>
            </a:r>
            <a:r>
              <a:rPr lang="en-US" altLang="en-US" sz="2800" dirty="0">
                <a:latin typeface="Courier New" pitchFamily="-16" charset="0"/>
              </a:rPr>
              <a:t>string</a:t>
            </a:r>
            <a:r>
              <a:rPr lang="en-US" altLang="en-US" sz="2800" dirty="0"/>
              <a:t> variables in programs: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  <a:defRPr/>
            </a:pPr>
            <a:r>
              <a:rPr lang="en-US" altLang="en-US" sz="2400" dirty="0">
                <a:latin typeface="Courier New" pitchFamily="-16" charset="0"/>
              </a:rPr>
              <a:t>	</a:t>
            </a:r>
            <a:r>
              <a:rPr lang="en-US" altLang="en-US" sz="2400" dirty="0">
                <a:solidFill>
                  <a:srgbClr val="FF0000"/>
                </a:solidFill>
                <a:latin typeface="Courier New" pitchFamily="-16" charset="0"/>
              </a:rPr>
              <a:t>string </a:t>
            </a:r>
            <a:r>
              <a:rPr lang="en-US" altLang="en-US" sz="2400" dirty="0" err="1">
                <a:solidFill>
                  <a:srgbClr val="FF0000"/>
                </a:solidFill>
                <a:latin typeface="Courier New" pitchFamily="-16" charset="0"/>
              </a:rPr>
              <a:t>firstName</a:t>
            </a:r>
            <a:r>
              <a:rPr lang="en-US" altLang="en-US" sz="2400" dirty="0">
                <a:solidFill>
                  <a:srgbClr val="FF0000"/>
                </a:solidFill>
                <a:latin typeface="Courier New" pitchFamily="-16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Courier New" pitchFamily="-16" charset="0"/>
              </a:rPr>
              <a:t>lastName</a:t>
            </a:r>
            <a:r>
              <a:rPr lang="en-US" altLang="en-US" sz="2400" dirty="0">
                <a:solidFill>
                  <a:srgbClr val="FF0000"/>
                </a:solidFill>
                <a:latin typeface="Courier New" pitchFamily="-16" charset="0"/>
              </a:rPr>
              <a:t>;</a:t>
            </a:r>
          </a:p>
          <a:p>
            <a:pPr>
              <a:lnSpc>
                <a:spcPct val="85000"/>
              </a:lnSpc>
              <a:defRPr/>
            </a:pPr>
            <a:r>
              <a:rPr lang="en-US" altLang="en-US" sz="2800" dirty="0"/>
              <a:t>Can receive values with assignment operator: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  <a:defRPr/>
            </a:pPr>
            <a:r>
              <a:rPr lang="en-US" altLang="en-US" sz="2400" dirty="0">
                <a:latin typeface="Courier New" pitchFamily="-16" charset="0"/>
              </a:rPr>
              <a:t>	</a:t>
            </a:r>
            <a:r>
              <a:rPr lang="en-US" altLang="en-US" sz="2400" dirty="0" err="1">
                <a:solidFill>
                  <a:srgbClr val="FF0000"/>
                </a:solidFill>
                <a:latin typeface="Courier New" pitchFamily="-16" charset="0"/>
              </a:rPr>
              <a:t>firstName</a:t>
            </a:r>
            <a:r>
              <a:rPr lang="en-US" altLang="en-US" sz="2400" dirty="0">
                <a:solidFill>
                  <a:srgbClr val="FF0000"/>
                </a:solidFill>
                <a:latin typeface="Courier New" pitchFamily="-16" charset="0"/>
              </a:rPr>
              <a:t> = "George";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Courier New" pitchFamily="-16" charset="0"/>
              </a:rPr>
              <a:t>	</a:t>
            </a:r>
            <a:r>
              <a:rPr lang="en-US" altLang="en-US" sz="2400" dirty="0" err="1">
                <a:solidFill>
                  <a:srgbClr val="FF0000"/>
                </a:solidFill>
                <a:latin typeface="Courier New" pitchFamily="-16" charset="0"/>
              </a:rPr>
              <a:t>lastName</a:t>
            </a:r>
            <a:r>
              <a:rPr lang="en-US" altLang="en-US" sz="2400" dirty="0">
                <a:solidFill>
                  <a:srgbClr val="FF0000"/>
                </a:solidFill>
                <a:latin typeface="Courier New" pitchFamily="-16" charset="0"/>
              </a:rPr>
              <a:t> = "Washington";</a:t>
            </a:r>
          </a:p>
          <a:p>
            <a:pPr>
              <a:lnSpc>
                <a:spcPct val="85000"/>
              </a:lnSpc>
              <a:defRPr/>
            </a:pPr>
            <a:r>
              <a:rPr lang="en-US" altLang="en-US" sz="2800" dirty="0"/>
              <a:t>Can be displayed via </a:t>
            </a:r>
            <a:r>
              <a:rPr lang="en-US" altLang="en-US" sz="2800" dirty="0">
                <a:latin typeface="Courier New" pitchFamily="-16" charset="0"/>
              </a:rPr>
              <a:t>cout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  <a:defRPr/>
            </a:pPr>
            <a:r>
              <a:rPr lang="en-US" altLang="en-US" sz="2400" dirty="0">
                <a:latin typeface="Courier New" pitchFamily="-16" charset="0"/>
              </a:rPr>
              <a:t>	</a:t>
            </a:r>
            <a:r>
              <a:rPr lang="en-US" altLang="en-US" sz="2400" dirty="0">
                <a:solidFill>
                  <a:srgbClr val="FF0000"/>
                </a:solidFill>
                <a:latin typeface="Courier New" pitchFamily="-16" charset="0"/>
              </a:rPr>
              <a:t>cout &lt;&lt; </a:t>
            </a:r>
            <a:r>
              <a:rPr lang="en-US" altLang="en-US" sz="2400" dirty="0" err="1">
                <a:solidFill>
                  <a:srgbClr val="FF0000"/>
                </a:solidFill>
                <a:latin typeface="Courier New" pitchFamily="-16" charset="0"/>
              </a:rPr>
              <a:t>firstName</a:t>
            </a:r>
            <a:r>
              <a:rPr lang="en-US" altLang="en-US" sz="2400" dirty="0">
                <a:solidFill>
                  <a:srgbClr val="FF0000"/>
                </a:solidFill>
                <a:latin typeface="Courier New" pitchFamily="-16" charset="0"/>
              </a:rPr>
              <a:t> &lt;&lt; " " &lt;&lt; </a:t>
            </a:r>
            <a:r>
              <a:rPr lang="en-US" altLang="en-US" sz="2400" dirty="0" err="1">
                <a:solidFill>
                  <a:srgbClr val="FF0000"/>
                </a:solidFill>
                <a:latin typeface="Courier New" pitchFamily="-16" charset="0"/>
              </a:rPr>
              <a:t>lastName</a:t>
            </a:r>
            <a:r>
              <a:rPr lang="en-US" altLang="en-US" sz="2400" dirty="0">
                <a:solidFill>
                  <a:srgbClr val="FF0000"/>
                </a:solidFill>
                <a:latin typeface="Courier New" pitchFamily="-16" charset="0"/>
              </a:rPr>
              <a:t>;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9701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C++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altLang="en-US"/>
              <a:t> Class</a:t>
            </a: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82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/>
              <a:t>A series of characters are stored in consecutive memory locations </a:t>
            </a:r>
          </a:p>
          <a:p>
            <a:pPr lvl="1" eaLnBrk="1" hangingPunct="1">
              <a:buFontTx/>
              <a:buNone/>
            </a:pPr>
            <a:r>
              <a:rPr lang="en-US" sz="2400"/>
              <a:t>	</a:t>
            </a:r>
            <a:r>
              <a:rPr lang="en-US" sz="2400">
                <a:solidFill>
                  <a:srgbClr val="FF0000"/>
                </a:solidFill>
              </a:rPr>
              <a:t>                     </a:t>
            </a:r>
            <a:r>
              <a:rPr lang="en-US" sz="3200" b="1">
                <a:solidFill>
                  <a:srgbClr val="FF0000"/>
                </a:solidFill>
                <a:latin typeface="Courier New" pitchFamily="49" charset="0"/>
              </a:rPr>
              <a:t>"Hello"</a:t>
            </a:r>
            <a:endParaRPr lang="en-US" sz="3200" b="1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/>
              <a:t>Stored with the </a:t>
            </a:r>
            <a:r>
              <a:rPr lang="en-US">
                <a:solidFill>
                  <a:srgbClr val="FF0000"/>
                </a:solidFill>
              </a:rPr>
              <a:t>null terminator</a:t>
            </a:r>
            <a:r>
              <a:rPr lang="en-US"/>
              <a:t>,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\0</a:t>
            </a:r>
            <a:r>
              <a:rPr lang="en-US"/>
              <a:t>, at end</a:t>
            </a:r>
            <a:endParaRPr lang="en-US" sz="2800"/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sz="2800"/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/>
              <a:t>Is comprised of characters between the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"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"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20538FDB-9F6A-4A91-B47C-711D1429FC70}" type="slidenum">
              <a:rPr lang="en-US"/>
              <a:pPr algn="l">
                <a:defRPr/>
              </a:pPr>
              <a:t>93</a:t>
            </a:fld>
            <a:endParaRPr lang="en-US"/>
          </a:p>
        </p:txBody>
      </p:sp>
      <p:graphicFrame>
        <p:nvGraphicFramePr>
          <p:cNvPr id="26693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705289"/>
              </p:ext>
            </p:extLst>
          </p:nvPr>
        </p:nvGraphicFramePr>
        <p:xfrm>
          <a:off x="1828800" y="3733800"/>
          <a:ext cx="4495800" cy="518160"/>
        </p:xfrm>
        <a:graphic>
          <a:graphicData uri="http://schemas.openxmlformats.org/drawingml/2006/table">
            <a:tbl>
              <a:tblPr/>
              <a:tblGrid>
                <a:gridCol w="74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D8963"/>
                          </a:solidFill>
                          <a:effectLst/>
                          <a:latin typeface="Courier New" pitchFamily="49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D8963"/>
                          </a:solidFill>
                          <a:effectLst/>
                          <a:latin typeface="Courier New" pitchFamily="49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D8963"/>
                          </a:solidFill>
                          <a:effectLst/>
                          <a:latin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D8963"/>
                          </a:solidFill>
                          <a:effectLst/>
                          <a:latin typeface="Courier New" pitchFamily="49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D8963"/>
                          </a:solidFill>
                          <a:effectLst/>
                          <a:latin typeface="Courier New" pitchFamily="49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3D8963"/>
                          </a:solidFill>
                          <a:effectLst/>
                          <a:latin typeface="Courier New" pitchFamily="49" charset="0"/>
                        </a:rPr>
                        <a:t>\0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030900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D7AE9A27-4F97-D14C-A447-A2D310A5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</a:t>
            </a:r>
            <a:r>
              <a:rPr lang="en-US" altLang="en-US" sz="400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altLang="en-US" sz="4000"/>
              <a:t> class in Program 2-15</a:t>
            </a:r>
          </a:p>
        </p:txBody>
      </p:sp>
      <p:pic>
        <p:nvPicPr>
          <p:cNvPr id="46083" name="Picture 2">
            <a:extLst>
              <a:ext uri="{FF2B5EF4-FFF2-40B4-BE49-F238E27FC236}">
                <a16:creationId xmlns:a16="http://schemas.microsoft.com/office/drawing/2014/main" id="{2CF4F9D3-08FE-5F41-B4C2-7EB60AD82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78033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6928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524000" y="9293"/>
            <a:ext cx="7543800" cy="905107"/>
          </a:xfrm>
        </p:spPr>
        <p:txBody>
          <a:bodyPr/>
          <a:lstStyle/>
          <a:p>
            <a:pPr eaLnBrk="1" hangingPunct="1"/>
            <a:r>
              <a:rPr lang="en-US" sz="3600"/>
              <a:t>A character or a string constant?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/>
              <a:t>A character constant is a single character, enclosed in single quotes:</a:t>
            </a:r>
          </a:p>
          <a:p>
            <a:pPr lvl="2" eaLnBrk="1" hangingPunct="1">
              <a:buFontTx/>
              <a:buNone/>
            </a:pPr>
            <a:r>
              <a:rPr lang="en-US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'C'</a:t>
            </a:r>
          </a:p>
          <a:p>
            <a:pPr eaLnBrk="1" hangingPunct="1"/>
            <a:r>
              <a:rPr lang="en-US">
                <a:cs typeface="Courier New" pitchFamily="49" charset="0"/>
              </a:rPr>
              <a:t>A string constant is a sequence of characters enclosed in double quotes:</a:t>
            </a:r>
          </a:p>
          <a:p>
            <a:pPr lvl="2" eaLnBrk="1" hangingPunct="1">
              <a:buFontTx/>
              <a:buNone/>
            </a:pPr>
            <a:r>
              <a:rPr lang="en-US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"Hello, there!"</a:t>
            </a:r>
          </a:p>
          <a:p>
            <a:pPr eaLnBrk="1" hangingPunct="1"/>
            <a:r>
              <a:rPr lang="en-US">
                <a:cs typeface="Courier New" pitchFamily="49" charset="0"/>
              </a:rPr>
              <a:t>A single character in double quotes is a string constant, not a character constant:</a:t>
            </a:r>
          </a:p>
          <a:p>
            <a:pPr lvl="2" eaLnBrk="1" hangingPunct="1">
              <a:buFontTx/>
              <a:buNone/>
            </a:pPr>
            <a:r>
              <a:rPr lang="en-US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"C"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2-</a:t>
            </a:r>
            <a:fld id="{48628206-B213-4075-91FE-540CB947FEC9}" type="slidenum">
              <a:rPr lang="en-US"/>
              <a:pPr algn="l">
                <a:defRPr/>
              </a:pPr>
              <a:t>95</a:t>
            </a:fld>
            <a:endParaRPr lang="en-US"/>
          </a:p>
        </p:txBody>
      </p:sp>
      <p:pic>
        <p:nvPicPr>
          <p:cNvPr id="5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2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820627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EA2FDF0-615A-4046-AAF8-A7FF0AA775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Hands on</a:t>
            </a:r>
          </a:p>
        </p:txBody>
      </p:sp>
      <p:sp>
        <p:nvSpPr>
          <p:cNvPr id="18435" name="Subtitle 2">
            <a:extLst>
              <a:ext uri="{FF2B5EF4-FFF2-40B4-BE49-F238E27FC236}">
                <a16:creationId xmlns:a16="http://schemas.microsoft.com/office/drawing/2014/main" id="{2B2043D4-570A-554C-BCAF-476473926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Your First Programming Excercise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5DC914A6-B997-C143-9251-749D5088B830}"/>
              </a:ext>
            </a:extLst>
          </p:cNvPr>
          <p:cNvSpPr/>
          <p:nvPr/>
        </p:nvSpPr>
        <p:spPr>
          <a:xfrm>
            <a:off x="7620000" y="228600"/>
            <a:ext cx="1143000" cy="10668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40536277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2B842-960F-934A-9606-0C48085980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Programs and Programming Languages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A1226EB6-656D-124B-ACA9-95684653D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program is a set of instructions that the computer follows to perform a task</a:t>
            </a:r>
            <a:br>
              <a:rPr lang="en-US" altLang="en-US"/>
            </a:br>
            <a:endParaRPr lang="en-US" altLang="en-US"/>
          </a:p>
          <a:p>
            <a:pPr eaLnBrk="1" hangingPunct="1"/>
            <a:r>
              <a:rPr lang="en-US" altLang="en-US"/>
              <a:t>We start with an </a:t>
            </a:r>
            <a:r>
              <a:rPr lang="en-US" altLang="en-US" i="1"/>
              <a:t>algorithm</a:t>
            </a:r>
            <a:r>
              <a:rPr lang="en-US" altLang="en-US"/>
              <a:t>, which is a set of well-defined steps.</a:t>
            </a:r>
            <a:endParaRPr lang="en-US" altLang="en-US" u="sng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11801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FA96A-1919-4E4E-8699-1D060B7C7F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/>
              <a:t>Example Algorithm for </a:t>
            </a:r>
            <a:br>
              <a:rPr lang="en-US" sz="4000" dirty="0"/>
            </a:br>
            <a:r>
              <a:rPr lang="en-US" sz="4000" dirty="0"/>
              <a:t>Calculating Gross Pay</a:t>
            </a:r>
          </a:p>
        </p:txBody>
      </p:sp>
      <p:pic>
        <p:nvPicPr>
          <p:cNvPr id="20483" name="Content Placeholder 3" descr="Algorithm Page 7">
            <a:extLst>
              <a:ext uri="{FF2B5EF4-FFF2-40B4-BE49-F238E27FC236}">
                <a16:creationId xmlns:a16="http://schemas.microsoft.com/office/drawing/2014/main" id="{0B636B5B-9C6A-3543-AABB-DE77C34178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8" y="1905000"/>
            <a:ext cx="8886825" cy="3629025"/>
          </a:xfrm>
          <a:noFill/>
        </p:spPr>
      </p:pic>
    </p:spTree>
    <p:extLst>
      <p:ext uri="{BB962C8B-B14F-4D97-AF65-F5344CB8AC3E}">
        <p14:creationId xmlns:p14="http://schemas.microsoft.com/office/powerpoint/2010/main" val="330034106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322A0AD9-F013-C340-A807-3F9133D12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Machine Language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E5CADEA9-8BCF-A440-BADB-D7F93EF21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Although the previous algorithm defines the steps for calculating the gross pay, it is not ready to be executed on the computer.</a:t>
            </a:r>
          </a:p>
          <a:p>
            <a:pPr eaLnBrk="1" hangingPunct="1"/>
            <a:r>
              <a:rPr lang="en-US" altLang="en-US"/>
              <a:t>The computer only executes </a:t>
            </a:r>
            <a:r>
              <a:rPr lang="en-US" altLang="en-US" i="1">
                <a:solidFill>
                  <a:srgbClr val="FF0000"/>
                </a:solidFill>
              </a:rPr>
              <a:t>machine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 i="1">
                <a:solidFill>
                  <a:srgbClr val="FF0000"/>
                </a:solidFill>
              </a:rPr>
              <a:t>language</a:t>
            </a:r>
            <a:r>
              <a:rPr lang="en-US" altLang="en-US"/>
              <a:t> instructions</a:t>
            </a:r>
          </a:p>
        </p:txBody>
      </p:sp>
    </p:spTree>
    <p:extLst>
      <p:ext uri="{BB962C8B-B14F-4D97-AF65-F5344CB8AC3E}">
        <p14:creationId xmlns:p14="http://schemas.microsoft.com/office/powerpoint/2010/main" val="2486455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16063</TotalTime>
  <Words>4885</Words>
  <Application>Microsoft Macintosh PowerPoint</Application>
  <PresentationFormat>On-screen Show (4:3)</PresentationFormat>
  <Paragraphs>1130</Paragraphs>
  <Slides>166</Slides>
  <Notes>45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166</vt:i4>
      </vt:variant>
    </vt:vector>
  </HeadingPairs>
  <TitlesOfParts>
    <vt:vector size="176" baseType="lpstr">
      <vt:lpstr>Arial</vt:lpstr>
      <vt:lpstr>Calibri</vt:lpstr>
      <vt:lpstr>Courier New</vt:lpstr>
      <vt:lpstr>Lucida Console</vt:lpstr>
      <vt:lpstr>Symbol</vt:lpstr>
      <vt:lpstr>Times New Roman</vt:lpstr>
      <vt:lpstr>Wingdings</vt:lpstr>
      <vt:lpstr>1_Office Theme</vt:lpstr>
      <vt:lpstr>Visio</vt:lpstr>
      <vt:lpstr>Equation</vt:lpstr>
      <vt:lpstr>02: Elementary Programming</vt:lpstr>
      <vt:lpstr>What a Is a Program Made Of?</vt:lpstr>
      <vt:lpstr>Key Words</vt:lpstr>
      <vt:lpstr>Example: Reserved words</vt:lpstr>
      <vt:lpstr>Operators</vt:lpstr>
      <vt:lpstr>Example: Operator</vt:lpstr>
      <vt:lpstr>Punctuation</vt:lpstr>
      <vt:lpstr>Example Program</vt:lpstr>
      <vt:lpstr>Example Program</vt:lpstr>
      <vt:lpstr> The #include Directive</vt:lpstr>
      <vt:lpstr>Comments</vt:lpstr>
      <vt:lpstr>Single-Line Comments</vt:lpstr>
      <vt:lpstr>Multi-Line Comments</vt:lpstr>
      <vt:lpstr>The Parts of a C++ Program</vt:lpstr>
      <vt:lpstr>Special Characters</vt:lpstr>
      <vt:lpstr>Important Details</vt:lpstr>
      <vt:lpstr>Variables</vt:lpstr>
      <vt:lpstr>Variables</vt:lpstr>
      <vt:lpstr>Example: Variables</vt:lpstr>
      <vt:lpstr> Variables, Constants, and the Assignment Statement</vt:lpstr>
      <vt:lpstr>Variables</vt:lpstr>
      <vt:lpstr>Variables: Example</vt:lpstr>
      <vt:lpstr>Identifiers</vt:lpstr>
      <vt:lpstr>Identifiers</vt:lpstr>
      <vt:lpstr>Variable Names</vt:lpstr>
      <vt:lpstr>Identifier Rules: General</vt:lpstr>
      <vt:lpstr>Identifier Rules: Complete</vt:lpstr>
      <vt:lpstr>C++ Key Words</vt:lpstr>
      <vt:lpstr>Example Program</vt:lpstr>
      <vt:lpstr>Valid and Invalid Identifiers</vt:lpstr>
      <vt:lpstr>Valid and Invalid Identifiers</vt:lpstr>
      <vt:lpstr>Lines vs. Statements</vt:lpstr>
      <vt:lpstr>Lines vs. Statements</vt:lpstr>
      <vt:lpstr>Literals</vt:lpstr>
      <vt:lpstr>Literals: Example</vt:lpstr>
      <vt:lpstr>Literals: Example</vt:lpstr>
      <vt:lpstr>In-Class Exercise</vt:lpstr>
      <vt:lpstr>In-Class Exercise</vt:lpstr>
      <vt:lpstr>Input and Output</vt:lpstr>
      <vt:lpstr>Input using cin</vt:lpstr>
      <vt:lpstr>The cin Object</vt:lpstr>
      <vt:lpstr>The cin Object in Program 3-1</vt:lpstr>
      <vt:lpstr>The cin Object</vt:lpstr>
      <vt:lpstr>Displaying a Prompt</vt:lpstr>
      <vt:lpstr>The cin Object</vt:lpstr>
      <vt:lpstr>The cin Object Gathers Multiple Values in Program 3-2</vt:lpstr>
      <vt:lpstr>Reading Strings with cin</vt:lpstr>
      <vt:lpstr>Reading String with cin Object  in Program 3-4</vt:lpstr>
      <vt:lpstr>The cin Object Reads Different Data Types in Program 3-3</vt:lpstr>
      <vt:lpstr>In-Class Exercise</vt:lpstr>
      <vt:lpstr>Output using cout</vt:lpstr>
      <vt:lpstr> The cout Object</vt:lpstr>
      <vt:lpstr> The cout Object</vt:lpstr>
      <vt:lpstr>Starting a New Line</vt:lpstr>
      <vt:lpstr>The cout Object</vt:lpstr>
      <vt:lpstr>The endl Manipulator</vt:lpstr>
      <vt:lpstr>The endl Manipulator</vt:lpstr>
      <vt:lpstr>The endl Manipulator</vt:lpstr>
      <vt:lpstr>The \n Escape Sequence</vt:lpstr>
      <vt:lpstr>The \n Escape Sequence</vt:lpstr>
      <vt:lpstr>In-Class Exercise</vt:lpstr>
      <vt:lpstr>Data type and constant</vt:lpstr>
      <vt:lpstr>Number Systems</vt:lpstr>
      <vt:lpstr>Number Systems</vt:lpstr>
      <vt:lpstr>Number Systems</vt:lpstr>
      <vt:lpstr>Integer Data Types</vt:lpstr>
      <vt:lpstr>Integer Data Types</vt:lpstr>
      <vt:lpstr>Integer Data Types</vt:lpstr>
      <vt:lpstr>How big is long long int ???</vt:lpstr>
      <vt:lpstr>Defining Variables</vt:lpstr>
      <vt:lpstr>Integer Types in Program 2-10</vt:lpstr>
      <vt:lpstr>Integer Literals</vt:lpstr>
      <vt:lpstr>Integer Literals in Program 2-10</vt:lpstr>
      <vt:lpstr>Integral Constants</vt:lpstr>
      <vt:lpstr>Floating-Point Data Types</vt:lpstr>
      <vt:lpstr>Floating-Point Data Types</vt:lpstr>
      <vt:lpstr>Floating-Point Data Types</vt:lpstr>
      <vt:lpstr>Floating-Point Data Types</vt:lpstr>
      <vt:lpstr>Floating-point Constants</vt:lpstr>
      <vt:lpstr>Assigning Floating-point Values to Integer Variables</vt:lpstr>
      <vt:lpstr>Floating-Point Data Types in Program 2-16</vt:lpstr>
      <vt:lpstr>The bool Data Types</vt:lpstr>
      <vt:lpstr>The bool Data Type</vt:lpstr>
      <vt:lpstr>Boolean Variables in Program 2-17</vt:lpstr>
      <vt:lpstr>The char Data Types</vt:lpstr>
      <vt:lpstr>The char Data Type</vt:lpstr>
      <vt:lpstr>Character Literals</vt:lpstr>
      <vt:lpstr>Character Literals in Program 2-14</vt:lpstr>
      <vt:lpstr>In-Class Exercise</vt:lpstr>
      <vt:lpstr>Summary of data types</vt:lpstr>
      <vt:lpstr>The C++ string Class</vt:lpstr>
      <vt:lpstr>The C++ string Class</vt:lpstr>
      <vt:lpstr>The C++ string Class</vt:lpstr>
      <vt:lpstr>The string class in Program 2-15</vt:lpstr>
      <vt:lpstr>A character or a string constant?</vt:lpstr>
      <vt:lpstr>Hands on</vt:lpstr>
      <vt:lpstr>Programs and Programming Languages</vt:lpstr>
      <vt:lpstr>Example Algorithm for  Calculating Gross Pay</vt:lpstr>
      <vt:lpstr>Machine Language</vt:lpstr>
      <vt:lpstr>Machine Language</vt:lpstr>
      <vt:lpstr>Programs and Programming Languages</vt:lpstr>
      <vt:lpstr>Some Well-Known High Level Programming Languages (Textbook: Table 1-1 on Page 11)</vt:lpstr>
      <vt:lpstr>From a High-Level Program to an Executable File</vt:lpstr>
      <vt:lpstr>From a High-Level Program to an Executable File</vt:lpstr>
      <vt:lpstr>Integrated Development Environments (IDEs)</vt:lpstr>
      <vt:lpstr>Integrated Development Environments (IDEs)</vt:lpstr>
      <vt:lpstr>Integrated Development Environments (IDEs)</vt:lpstr>
      <vt:lpstr>Hands On: 2a</vt:lpstr>
      <vt:lpstr>Hands On:2a</vt:lpstr>
      <vt:lpstr>Naming Constant</vt:lpstr>
      <vt:lpstr>Named Constants</vt:lpstr>
      <vt:lpstr>Defining constants</vt:lpstr>
      <vt:lpstr>Declared constants (const)</vt:lpstr>
      <vt:lpstr>PowerPoint Presentation</vt:lpstr>
      <vt:lpstr>Determining the Size of a Data Type</vt:lpstr>
      <vt:lpstr>PowerPoint Presentation</vt:lpstr>
      <vt:lpstr>Variable Assignments and Initialization</vt:lpstr>
      <vt:lpstr>Assignment</vt:lpstr>
      <vt:lpstr>Variable Assignments and Initialization</vt:lpstr>
      <vt:lpstr>Variable Initialization in Program 2-19</vt:lpstr>
      <vt:lpstr>PowerPoint Presentation</vt:lpstr>
      <vt:lpstr>Scope</vt:lpstr>
      <vt:lpstr>In-Class Exercise</vt:lpstr>
      <vt:lpstr>Arithmetic Operators and Expression</vt:lpstr>
      <vt:lpstr>Arithmetic Operators</vt:lpstr>
      <vt:lpstr>Binary Arithmetic Operators</vt:lpstr>
      <vt:lpstr>/ Operator</vt:lpstr>
      <vt:lpstr> % Operator</vt:lpstr>
      <vt:lpstr>In-Class Exercise</vt:lpstr>
      <vt:lpstr>Order of Operations</vt:lpstr>
      <vt:lpstr>Example</vt:lpstr>
      <vt:lpstr>Example</vt:lpstr>
      <vt:lpstr>Order of Operations</vt:lpstr>
      <vt:lpstr>Associativity of Operators</vt:lpstr>
      <vt:lpstr>Grouping with Parentheses</vt:lpstr>
      <vt:lpstr>Hands on</vt:lpstr>
      <vt:lpstr>Hands On: 2b</vt:lpstr>
      <vt:lpstr>Hands On:2b</vt:lpstr>
      <vt:lpstr>Algebraic Expressions</vt:lpstr>
      <vt:lpstr>Algebraic Expressions</vt:lpstr>
      <vt:lpstr>Postfix expression</vt:lpstr>
      <vt:lpstr>Prefix expression</vt:lpstr>
      <vt:lpstr>++a  vs  a++</vt:lpstr>
      <vt:lpstr>Multiple Assignment and Combined Assignment</vt:lpstr>
      <vt:lpstr>Multiple Assignment and Combined Assignment</vt:lpstr>
      <vt:lpstr>Combined Assignment</vt:lpstr>
      <vt:lpstr>Combined Assignment</vt:lpstr>
      <vt:lpstr>Combined Assignment Operators</vt:lpstr>
      <vt:lpstr>In-Class Exercise</vt:lpstr>
      <vt:lpstr>Overflow and Underflow</vt:lpstr>
      <vt:lpstr>Overflow and Underflow</vt:lpstr>
      <vt:lpstr>Overflow and Underflow</vt:lpstr>
      <vt:lpstr>Type Conversion</vt:lpstr>
      <vt:lpstr>Type Conversion: When You Mix Apples and Oranges</vt:lpstr>
      <vt:lpstr>Type Conversion</vt:lpstr>
      <vt:lpstr>Coercion Rules</vt:lpstr>
      <vt:lpstr>Hierarchy of Types</vt:lpstr>
      <vt:lpstr>Type Casting</vt:lpstr>
      <vt:lpstr>Type Casting</vt:lpstr>
      <vt:lpstr>Example</vt:lpstr>
      <vt:lpstr>C-Style and Prestandard  Type Cast Expressions </vt:lpstr>
      <vt:lpstr>Summary</vt:lpstr>
      <vt:lpstr>Basic of C++ Program</vt:lpstr>
      <vt:lpstr>Basic of C++ Program</vt:lpstr>
      <vt:lpstr>Basic of C++ Program</vt:lpstr>
      <vt:lpstr>Basic of C++ Program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62</cp:revision>
  <dcterms:created xsi:type="dcterms:W3CDTF">2014-02-24T04:16:52Z</dcterms:created>
  <dcterms:modified xsi:type="dcterms:W3CDTF">2018-10-11T03:55:38Z</dcterms:modified>
</cp:coreProperties>
</file>