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7" r:id="rId1"/>
  </p:sldMasterIdLst>
  <p:notesMasterIdLst>
    <p:notesMasterId r:id="rId29"/>
  </p:notesMasterIdLst>
  <p:handoutMasterIdLst>
    <p:handoutMasterId r:id="rId30"/>
  </p:handoutMasterIdLst>
  <p:sldIdLst>
    <p:sldId id="328" r:id="rId2"/>
    <p:sldId id="329" r:id="rId3"/>
    <p:sldId id="259" r:id="rId4"/>
    <p:sldId id="296" r:id="rId5"/>
    <p:sldId id="297" r:id="rId6"/>
    <p:sldId id="308" r:id="rId7"/>
    <p:sldId id="298" r:id="rId8"/>
    <p:sldId id="330" r:id="rId9"/>
    <p:sldId id="299" r:id="rId10"/>
    <p:sldId id="327" r:id="rId11"/>
    <p:sldId id="300" r:id="rId12"/>
    <p:sldId id="301" r:id="rId13"/>
    <p:sldId id="304" r:id="rId14"/>
    <p:sldId id="305" r:id="rId15"/>
    <p:sldId id="306" r:id="rId16"/>
    <p:sldId id="331" r:id="rId17"/>
    <p:sldId id="312" r:id="rId18"/>
    <p:sldId id="313" r:id="rId19"/>
    <p:sldId id="315" r:id="rId20"/>
    <p:sldId id="317" r:id="rId21"/>
    <p:sldId id="332" r:id="rId22"/>
    <p:sldId id="318" r:id="rId23"/>
    <p:sldId id="319" r:id="rId24"/>
    <p:sldId id="320" r:id="rId25"/>
    <p:sldId id="321" r:id="rId26"/>
    <p:sldId id="325" r:id="rId27"/>
    <p:sldId id="333" r:id="rId2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9900"/>
    <a:srgbClr val="0099FF"/>
    <a:srgbClr val="99CCFF"/>
    <a:srgbClr val="FF911A"/>
    <a:srgbClr val="B9CA1A"/>
    <a:srgbClr val="465E9C"/>
    <a:srgbClr val="F56E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91" autoAdjust="0"/>
    <p:restoredTop sz="76327" autoAdjust="0"/>
  </p:normalViewPr>
  <p:slideViewPr>
    <p:cSldViewPr snapToGrid="0" snapToObjects="1">
      <p:cViewPr varScale="1">
        <p:scale>
          <a:sx n="55" d="100"/>
          <a:sy n="55" d="100"/>
        </p:scale>
        <p:origin x="-1962" y="-84"/>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0"/>
    </p:cViewPr>
  </p:notesTextViewPr>
  <p:notesViewPr>
    <p:cSldViewPr snapToGrid="0" snapToObjects="1">
      <p:cViewPr>
        <p:scale>
          <a:sx n="90" d="100"/>
          <a:sy n="90" d="100"/>
        </p:scale>
        <p:origin x="-2034" y="114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34E7B43C-9B16-4727-9C13-FD7576C027D6}" type="datetimeFigureOut">
              <a:rPr lang="en-US"/>
              <a:pPr>
                <a:defRPr/>
              </a:pPr>
              <a:t>2/25/2016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302F78CA-62B2-4198-B6DA-BFE0EEEA3A74}" type="slidenum">
              <a:rPr lang="en-US"/>
              <a:pPr>
                <a:defRPr/>
              </a:pPr>
              <a:t>‹#›</a:t>
            </a:fld>
            <a:endParaRPr lang="en-US" dirty="0"/>
          </a:p>
        </p:txBody>
      </p:sp>
    </p:spTree>
    <p:extLst>
      <p:ext uri="{BB962C8B-B14F-4D97-AF65-F5344CB8AC3E}">
        <p14:creationId xmlns="" xmlns:p14="http://schemas.microsoft.com/office/powerpoint/2010/main" val="10422078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ACEC1C1E-85E2-4A5A-AED1-45F75A5EE1AF}" type="datetimeFigureOut">
              <a:rPr lang="en-US"/>
              <a:pPr>
                <a:defRPr/>
              </a:pPr>
              <a:t>2/25/2016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F8125870-A32B-4573-B930-5E4E1F537AB8}" type="slidenum">
              <a:rPr lang="en-US"/>
              <a:pPr>
                <a:defRPr/>
              </a:pPr>
              <a:t>‹#›</a:t>
            </a:fld>
            <a:endParaRPr lang="en-US" dirty="0"/>
          </a:p>
        </p:txBody>
      </p:sp>
    </p:spTree>
    <p:extLst>
      <p:ext uri="{BB962C8B-B14F-4D97-AF65-F5344CB8AC3E}">
        <p14:creationId xmlns="" xmlns:p14="http://schemas.microsoft.com/office/powerpoint/2010/main" val="3803066324"/>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72"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Welcome to this Organizational Behavior course that uses the 17</a:t>
            </a:r>
            <a:r>
              <a:rPr lang="en-US" baseline="30000" dirty="0" smtClean="0">
                <a:ea typeface="ＭＳ Ｐゴシック" pitchFamily="34" charset="-128"/>
              </a:rPr>
              <a:t>th</a:t>
            </a:r>
            <a:r>
              <a:rPr lang="en-US" dirty="0" smtClean="0">
                <a:ea typeface="ＭＳ Ｐゴシック" pitchFamily="34" charset="-128"/>
              </a:rPr>
              <a:t> edition of the textbook, </a:t>
            </a:r>
            <a:r>
              <a:rPr lang="en-US" i="1" dirty="0" smtClean="0">
                <a:ea typeface="ＭＳ Ｐゴシック" pitchFamily="34" charset="-128"/>
              </a:rPr>
              <a:t>Organizational Behavior</a:t>
            </a:r>
            <a:r>
              <a:rPr lang="en-US" dirty="0" smtClean="0">
                <a:ea typeface="ＭＳ Ｐゴシック" pitchFamily="34" charset="-128"/>
              </a:rPr>
              <a:t> by Robbins and Judge. This is considered among the most widely used OB textbooks in the world. Robbins and Judge are recognized as definitive aggregators of OB concepts, applications, and practices. The course and this book will provide you with a resource that will benefit you throughout your degree program and your professional life.</a:t>
            </a:r>
          </a:p>
          <a:p>
            <a:endParaRPr lang="en-US" dirty="0"/>
          </a:p>
        </p:txBody>
      </p:sp>
      <p:sp>
        <p:nvSpPr>
          <p:cNvPr id="4" name="Slide Number Placeholder 3"/>
          <p:cNvSpPr>
            <a:spLocks noGrp="1"/>
          </p:cNvSpPr>
          <p:nvPr>
            <p:ph type="sldNum" sz="quarter" idx="10"/>
          </p:nvPr>
        </p:nvSpPr>
        <p:spPr/>
        <p:txBody>
          <a:bodyPr/>
          <a:lstStyle/>
          <a:p>
            <a:pPr>
              <a:defRPr/>
            </a:pPr>
            <a:fld id="{3C435B52-A875-4DC0-A676-66EE8AC94F40}" type="slidenum">
              <a:rPr lang="en-US" smtClean="0"/>
              <a:pPr>
                <a:defRPr/>
              </a:pPr>
              <a:t>1</a:t>
            </a:fld>
            <a:endParaRPr lang="en-US" dirty="0"/>
          </a:p>
        </p:txBody>
      </p:sp>
    </p:spTree>
    <p:extLst>
      <p:ext uri="{BB962C8B-B14F-4D97-AF65-F5344CB8AC3E}">
        <p14:creationId xmlns="" xmlns:p14="http://schemas.microsoft.com/office/powerpoint/2010/main" val="2627925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A growing body of research has begun to examine the relationship between emotions and moral attitudes.</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Examples of moral emotions include sympathy for the suffering of others, guilt about our own immoral behavior, anger about injustice done to others, contempt for those who behave unethically, and disgust at violations of moral norms. Numerous studies suggest that these reactions are largely based on feelings rather than on cold cognition.</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Our beliefs are actually shaped by our groups, which influence our perceptions of others, resulting in unconscious responses and a feeling that shared emotions are “right.” Unfortunately, this feeling allows us sometimes to justify purely emotional reactions as “ethical.” In work and in life, our moral judgments therefore have more to do with emotions than with cognitions, yet we tend to think the opposite, especially when those judgments are shared by fellow members of our in-group.</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We can conclude that people who are behaving ethically are at least partially making decisions based on their emotions and feelings, and this</a:t>
            </a:r>
            <a:r>
              <a:rPr lang="en-US" baseline="0" dirty="0" smtClean="0">
                <a:latin typeface="Arial" charset="0"/>
              </a:rPr>
              <a:t> </a:t>
            </a:r>
            <a:r>
              <a:rPr lang="en-US" dirty="0" smtClean="0">
                <a:latin typeface="Arial" charset="0"/>
              </a:rPr>
              <a:t>emotional reaction will often be a good thing.</a:t>
            </a:r>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1B500B-FAE5-47E5-BC7E-777CBDE70149}" type="slidenum">
              <a:rPr lang="en-US">
                <a:ea typeface="ＭＳ Ｐゴシック" pitchFamily="-72" charset="-128"/>
                <a:cs typeface="ＭＳ Ｐゴシック" pitchFamily="-72" charset="-128"/>
              </a:rPr>
              <a:pPr fontAlgn="base">
                <a:spcBef>
                  <a:spcPct val="0"/>
                </a:spcBef>
                <a:spcAft>
                  <a:spcPct val="0"/>
                </a:spcAft>
                <a:defRPr/>
              </a:pPr>
              <a:t>10</a:t>
            </a:fld>
            <a:endParaRPr lang="en-US">
              <a:ea typeface="ＭＳ Ｐゴシック" pitchFamily="-72" charset="-128"/>
              <a:cs typeface="ＭＳ Ｐゴシック" pitchFamily="-72"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There are many things that impact our mood and emotions. Personality is a key component and will definitely impact the intensity of the emotions we feel. The day and time of the week is a common pattern for all of us as well.</a:t>
            </a:r>
            <a:r>
              <a:rPr lang="en-US" baseline="0" dirty="0" smtClean="0">
                <a:latin typeface="Arial" charset="0"/>
              </a:rPr>
              <a:t> </a:t>
            </a:r>
          </a:p>
          <a:p>
            <a:pPr eaLnBrk="1" hangingPunct="1">
              <a:spcBef>
                <a:spcPct val="0"/>
              </a:spcBef>
            </a:pPr>
            <a:endParaRPr lang="en-US" baseline="0" dirty="0" smtClean="0">
              <a:latin typeface="Arial" charset="0"/>
            </a:endParaRPr>
          </a:p>
          <a:p>
            <a:pPr eaLnBrk="1" hangingPunct="1">
              <a:spcBef>
                <a:spcPct val="0"/>
              </a:spcBef>
            </a:pPr>
            <a:r>
              <a:rPr lang="en-US" dirty="0" smtClean="0">
                <a:latin typeface="Arial" charset="0"/>
              </a:rPr>
              <a:t>Exhibit 4-3 in your text shows the results of recent research related to time of day. Positive emotions have their greatest effect in mid-morning and then remain stable before rising again until midnight.</a:t>
            </a:r>
          </a:p>
          <a:p>
            <a:pPr eaLnBrk="1" hangingPunct="1">
              <a:spcBef>
                <a:spcPct val="0"/>
              </a:spcBef>
            </a:pPr>
            <a:endParaRPr lang="en-US" dirty="0" smtClean="0">
              <a:latin typeface="Arial" charset="0"/>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smtClean="0">
                <a:latin typeface="Arial" charset="0"/>
              </a:rPr>
              <a:t>In Exhibit 4-4, we can see how the day of the week affects emotions. As the week progresses, positive effects of emotions increases while negative effects decrease. So positive emotions are considerably higher toward the end of the week than they are at the beginning. This tends to be true among many cultures. </a:t>
            </a:r>
          </a:p>
          <a:p>
            <a:pPr eaLnBrk="1" hangingPunct="1">
              <a:spcBef>
                <a:spcPct val="0"/>
              </a:spcBef>
            </a:pPr>
            <a:endParaRPr lang="en-US" dirty="0" smtClean="0">
              <a:latin typeface="Arial" charset="0"/>
            </a:endParaRPr>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DD60A3F-5B5B-4839-A5E7-EA290B83DD9E}" type="slidenum">
              <a:rPr lang="en-US">
                <a:ea typeface="ＭＳ Ｐゴシック" pitchFamily="-72" charset="-128"/>
                <a:cs typeface="ＭＳ Ｐゴシック" pitchFamily="-72" charset="-128"/>
              </a:rPr>
              <a:pPr fontAlgn="base">
                <a:spcBef>
                  <a:spcPct val="0"/>
                </a:spcBef>
                <a:spcAft>
                  <a:spcPct val="0"/>
                </a:spcAft>
                <a:defRPr/>
              </a:pPr>
              <a:t>11</a:t>
            </a:fld>
            <a:endParaRPr lang="en-US">
              <a:ea typeface="ＭＳ Ｐゴシック" pitchFamily="-72" charset="-128"/>
              <a:cs typeface="ＭＳ Ｐゴシック" pitchFamily="-72"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Weather is thought to have an impact on our emotions, but there is no proven effect.   </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Stress is an important factor and even at low levels it can cause our mood to change. It is important to maintain a low level of stress to help control psychological and physical health.  </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Social activities have been shown to have a positive impact on our moods. This could be physical outlets such as playing in a basketball league, or as simple as going out to dinner with friends.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65ACB8-DCFC-4F0D-A249-707B60261C02}" type="slidenum">
              <a:rPr lang="en-US">
                <a:ea typeface="ＭＳ Ｐゴシック" pitchFamily="-72" charset="-128"/>
                <a:cs typeface="ＭＳ Ｐゴシック" pitchFamily="-72" charset="-128"/>
              </a:rPr>
              <a:pPr fontAlgn="base">
                <a:spcBef>
                  <a:spcPct val="0"/>
                </a:spcBef>
                <a:spcAft>
                  <a:spcPct val="0"/>
                </a:spcAft>
                <a:defRPr/>
              </a:pPr>
              <a:t>12</a:t>
            </a:fld>
            <a:endParaRPr lang="en-US">
              <a:ea typeface="ＭＳ Ｐゴシック" pitchFamily="-72" charset="-128"/>
              <a:cs typeface="ＭＳ Ｐゴシック" pitchFamily="-72"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Some additional sources of emotion and moods include such factors as sleep and exercise. It is important to get enough and high-quality levels of sleep. </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Physical activity can also aid in keeping our moods upbeat, particularly for people who are depressed.</a:t>
            </a:r>
          </a:p>
          <a:p>
            <a:pPr eaLnBrk="1" hangingPunct="1">
              <a:spcBef>
                <a:spcPct val="0"/>
              </a:spcBef>
            </a:pPr>
            <a:endParaRPr lang="en-US" dirty="0" smtClean="0">
              <a:latin typeface="Arial" charset="0"/>
            </a:endParaRPr>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9951C2-1A35-4F9D-BB7A-9838E3F45D6A}" type="slidenum">
              <a:rPr lang="en-US">
                <a:ea typeface="ＭＳ Ｐゴシック" pitchFamily="-72" charset="-128"/>
                <a:cs typeface="ＭＳ Ｐゴシック" pitchFamily="-72" charset="-128"/>
              </a:rPr>
              <a:pPr fontAlgn="base">
                <a:spcBef>
                  <a:spcPct val="0"/>
                </a:spcBef>
                <a:spcAft>
                  <a:spcPct val="0"/>
                </a:spcAft>
                <a:defRPr/>
              </a:pPr>
              <a:t>13</a:t>
            </a:fld>
            <a:endParaRPr lang="en-US">
              <a:ea typeface="ＭＳ Ｐゴシック" pitchFamily="-72" charset="-128"/>
              <a:cs typeface="ＭＳ Ｐゴシック" pitchFamily="-72"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Some characteristics that are beyond our control can impact our moods, such as age and sex. Elderly people tend to have fewer negative emotions,</a:t>
            </a:r>
            <a:r>
              <a:rPr lang="en-US" baseline="0" dirty="0" smtClean="0">
                <a:latin typeface="Arial" charset="0"/>
              </a:rPr>
              <a:t> while </a:t>
            </a:r>
            <a:r>
              <a:rPr lang="en-US" dirty="0" smtClean="0">
                <a:latin typeface="Arial" charset="0"/>
              </a:rPr>
              <a:t>women tend to express their emotions readily and their moods tend to last longer. Research has shown that this is due more to cultural socialization than to biology.  </a:t>
            </a:r>
          </a:p>
        </p:txBody>
      </p:sp>
      <p:sp>
        <p:nvSpPr>
          <p:cNvPr id="440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271F2B8-AEC5-41F7-A72C-A889967136CB}" type="slidenum">
              <a:rPr lang="en-US">
                <a:ea typeface="ＭＳ Ｐゴシック" pitchFamily="-72" charset="-128"/>
                <a:cs typeface="ＭＳ Ｐゴシック" pitchFamily="-72" charset="-128"/>
              </a:rPr>
              <a:pPr fontAlgn="base">
                <a:spcBef>
                  <a:spcPct val="0"/>
                </a:spcBef>
                <a:spcAft>
                  <a:spcPct val="0"/>
                </a:spcAft>
                <a:defRPr/>
              </a:pPr>
              <a:t>14</a:t>
            </a:fld>
            <a:endParaRPr lang="en-US">
              <a:ea typeface="ＭＳ Ｐゴシック" pitchFamily="-72" charset="-128"/>
              <a:cs typeface="ＭＳ Ｐゴシック" pitchFamily="-72"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In many jobs, there is an implied agreement on the types of emotions that should be expressed. For example, waitresses are supposed to be friendly and cheerful, whether they are currently feeling that emotion or not. </a:t>
            </a:r>
          </a:p>
          <a:p>
            <a:pPr eaLnBrk="1" hangingPunct="1">
              <a:spcBef>
                <a:spcPct val="0"/>
              </a:spcBef>
            </a:pPr>
            <a:endParaRPr lang="en-US" dirty="0">
              <a:latin typeface="Arial" charset="0"/>
            </a:endParaRPr>
          </a:p>
          <a:p>
            <a:pPr eaLnBrk="1" hangingPunct="1">
              <a:spcBef>
                <a:spcPct val="0"/>
              </a:spcBef>
            </a:pPr>
            <a:r>
              <a:rPr lang="en-US" dirty="0">
                <a:latin typeface="Arial" charset="0"/>
              </a:rPr>
              <a:t>An employee’s actual emotions are their felt emotions. The emotions that are required or deemed appropriate by the employer are called </a:t>
            </a:r>
            <a:r>
              <a:rPr lang="en-US" i="1" dirty="0">
                <a:latin typeface="Arial" charset="0"/>
              </a:rPr>
              <a:t>displayed emotions</a:t>
            </a:r>
            <a:r>
              <a:rPr lang="en-US" dirty="0">
                <a:latin typeface="Arial" charset="0"/>
              </a:rPr>
              <a:t>. Displaying fake emotions requires suppressing real ones and acting. </a:t>
            </a:r>
          </a:p>
          <a:p>
            <a:pPr eaLnBrk="1" hangingPunct="1">
              <a:spcBef>
                <a:spcPct val="0"/>
              </a:spcBef>
            </a:pPr>
            <a:endParaRPr lang="en-US" dirty="0">
              <a:latin typeface="Arial" charset="0"/>
            </a:endParaRPr>
          </a:p>
          <a:p>
            <a:pPr eaLnBrk="1" hangingPunct="1">
              <a:spcBef>
                <a:spcPct val="0"/>
              </a:spcBef>
            </a:pPr>
            <a:r>
              <a:rPr lang="en-US" i="1" dirty="0">
                <a:latin typeface="Arial" charset="0"/>
              </a:rPr>
              <a:t>Surface acting </a:t>
            </a:r>
            <a:r>
              <a:rPr lang="en-US" dirty="0">
                <a:latin typeface="Arial" charset="0"/>
              </a:rPr>
              <a:t>occurs when an employee displays the appropriate emotions even when he or she don’t feel those emotions. </a:t>
            </a:r>
            <a:r>
              <a:rPr lang="en-US" i="1" dirty="0">
                <a:latin typeface="Arial" charset="0"/>
              </a:rPr>
              <a:t>Deep acting </a:t>
            </a:r>
            <a:r>
              <a:rPr lang="en-US" dirty="0">
                <a:latin typeface="Arial" charset="0"/>
              </a:rPr>
              <a:t>occurs when the employee actually changes his or her internal feelings to match display rules; this level of acting can be very stressful. </a:t>
            </a:r>
          </a:p>
          <a:p>
            <a:pPr eaLnBrk="1" hangingPunct="1">
              <a:spcBef>
                <a:spcPct val="0"/>
              </a:spcBef>
            </a:pPr>
            <a:endParaRPr lang="en-US" dirty="0" smtClean="0">
              <a:latin typeface="Arial" charset="0"/>
            </a:endParaRPr>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D731FD-A7A4-43A5-B966-8B77501AA8F7}" type="slidenum">
              <a:rPr lang="en-US">
                <a:ea typeface="ＭＳ Ｐゴシック" pitchFamily="-72" charset="-128"/>
                <a:cs typeface="ＭＳ Ｐゴシック" pitchFamily="-72" charset="-128"/>
              </a:rPr>
              <a:pPr fontAlgn="base">
                <a:spcBef>
                  <a:spcPct val="0"/>
                </a:spcBef>
                <a:spcAft>
                  <a:spcPct val="0"/>
                </a:spcAft>
                <a:defRPr/>
              </a:pPr>
              <a:t>15</a:t>
            </a:fld>
            <a:endParaRPr lang="en-US">
              <a:ea typeface="ＭＳ Ｐゴシック" pitchFamily="-72" charset="-128"/>
              <a:cs typeface="ＭＳ Ｐゴシック" pitchFamily="-72"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latin typeface="Times New Roman" panose="02020603050405020304" pitchFamily="18" charset="0"/>
                <a:cs typeface="Times New Roman" panose="02020603050405020304" pitchFamily="18" charset="0"/>
              </a:rPr>
              <a:t>Affective Events Theory, or AET, demonstrates that employees react emotionally to things that happen to them at work, which can influence their job performance and job satisfaction. The intensity of these responses will be based on emotion and mood.  </a:t>
            </a:r>
            <a:endParaRPr lang="en-US" dirty="0" smtClean="0">
              <a:latin typeface="Times New Roman" panose="02020603050405020304" pitchFamily="18" charset="0"/>
              <a:cs typeface="Times New Roman" panose="02020603050405020304" pitchFamily="18" charset="0"/>
            </a:endParaRPr>
          </a:p>
          <a:p>
            <a:pPr eaLnBrk="1" hangingPunct="1">
              <a:spcBef>
                <a:spcPct val="0"/>
              </a:spcBef>
            </a:pPr>
            <a:endParaRPr lang="en-US" dirty="0" smtClean="0">
              <a:latin typeface="Times New Roman" panose="02020603050405020304" pitchFamily="18" charset="0"/>
              <a:cs typeface="Times New Roman" panose="02020603050405020304" pitchFamily="18" charset="0"/>
            </a:endParaRPr>
          </a:p>
          <a:p>
            <a:pPr marL="0" lvl="2"/>
            <a:r>
              <a:rPr lang="en-US" dirty="0" smtClean="0">
                <a:latin typeface="Times New Roman" panose="02020603050405020304" pitchFamily="18" charset="0"/>
                <a:cs typeface="Times New Roman" panose="02020603050405020304" pitchFamily="18" charset="0"/>
              </a:rPr>
              <a:t>Work </a:t>
            </a:r>
            <a:r>
              <a:rPr lang="en-US" dirty="0">
                <a:latin typeface="Times New Roman" panose="02020603050405020304" pitchFamily="18" charset="0"/>
                <a:cs typeface="Times New Roman" panose="02020603050405020304" pitchFamily="18" charset="0"/>
              </a:rPr>
              <a:t>events trigger positive or negative emotional reactions to which employees’ personalities and moods predispose them to respond with greater or lesser intensity. </a:t>
            </a:r>
          </a:p>
          <a:p>
            <a:pPr eaLnBrk="1" hangingPunct="1">
              <a:spcBef>
                <a:spcPct val="0"/>
              </a:spcBef>
            </a:pPr>
            <a:endParaRPr lang="en-US" dirty="0">
              <a:latin typeface="Arial" charset="0"/>
            </a:endParaRPr>
          </a:p>
          <a:p>
            <a:pPr eaLnBrk="1" hangingPunct="1">
              <a:spcBef>
                <a:spcPct val="0"/>
              </a:spcBef>
            </a:pPr>
            <a:endParaRPr lang="en-US" dirty="0" smtClean="0">
              <a:latin typeface="Arial" charset="0"/>
            </a:endParaRPr>
          </a:p>
        </p:txBody>
      </p:sp>
      <p:sp>
        <p:nvSpPr>
          <p:cNvPr id="460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D731FD-A7A4-43A5-B966-8B77501AA8F7}" type="slidenum">
              <a:rPr lang="en-US">
                <a:ea typeface="ＭＳ Ｐゴシック" pitchFamily="-72" charset="-128"/>
                <a:cs typeface="ＭＳ Ｐゴシック" pitchFamily="-72" charset="-128"/>
              </a:rPr>
              <a:pPr fontAlgn="base">
                <a:spcBef>
                  <a:spcPct val="0"/>
                </a:spcBef>
                <a:spcAft>
                  <a:spcPct val="0"/>
                </a:spcAft>
                <a:defRPr/>
              </a:pPr>
              <a:t>16</a:t>
            </a:fld>
            <a:endParaRPr lang="en-US">
              <a:ea typeface="ＭＳ Ｐゴシック" pitchFamily="-72" charset="-128"/>
              <a:cs typeface="ＭＳ Ｐゴシック" pitchFamily="-72"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algn="l" eaLnBrk="1" hangingPunct="1">
              <a:spcBef>
                <a:spcPct val="0"/>
              </a:spcBef>
            </a:pPr>
            <a:r>
              <a:rPr lang="en-US" dirty="0" smtClean="0"/>
              <a:t>In summary, emotions do provide very valuable information and predict factors about behavior.  </a:t>
            </a:r>
          </a:p>
          <a:p>
            <a:pPr algn="l" eaLnBrk="1" hangingPunct="1">
              <a:spcBef>
                <a:spcPct val="0"/>
              </a:spcBef>
            </a:pPr>
            <a:endParaRPr lang="en-US" dirty="0" smtClean="0"/>
          </a:p>
          <a:p>
            <a:pPr marL="228600" indent="-228600" algn="l" eaLnBrk="1" hangingPunct="1">
              <a:spcBef>
                <a:spcPct val="0"/>
              </a:spcBef>
            </a:pPr>
            <a:r>
              <a:rPr lang="en-US" dirty="0" smtClean="0"/>
              <a:t>In addition, it is important not to ignore minor</a:t>
            </a:r>
            <a:r>
              <a:rPr lang="en-US" baseline="0" dirty="0" smtClean="0"/>
              <a:t> </a:t>
            </a:r>
            <a:r>
              <a:rPr lang="en-US" dirty="0" smtClean="0"/>
              <a:t>events as they accumulate over time.</a:t>
            </a:r>
          </a:p>
        </p:txBody>
      </p:sp>
      <p:sp>
        <p:nvSpPr>
          <p:cNvPr id="542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EA2DACB-065D-4118-9B1C-E5C0B0E6924D}" type="slidenum">
              <a:rPr lang="en-US">
                <a:ea typeface="ＭＳ Ｐゴシック" pitchFamily="-72" charset="-128"/>
                <a:cs typeface="ＭＳ Ｐゴシック" pitchFamily="-72" charset="-128"/>
              </a:rPr>
              <a:pPr fontAlgn="base">
                <a:spcBef>
                  <a:spcPct val="0"/>
                </a:spcBef>
                <a:spcAft>
                  <a:spcPct val="0"/>
                </a:spcAft>
                <a:defRPr/>
              </a:pPr>
              <a:t>17</a:t>
            </a:fld>
            <a:endParaRPr lang="en-US">
              <a:ea typeface="ＭＳ Ｐゴシック" pitchFamily="-72" charset="-128"/>
              <a:cs typeface="ＭＳ Ｐゴシック" pitchFamily="-72"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eaLnBrk="1" hangingPunct="1">
              <a:spcBef>
                <a:spcPct val="0"/>
              </a:spcBef>
            </a:pPr>
            <a:r>
              <a:rPr lang="en-US" dirty="0" smtClean="0"/>
              <a:t>Emotional Intelligence is a person’s ability to be self-aware,</a:t>
            </a:r>
            <a:r>
              <a:rPr lang="en-US" baseline="0" dirty="0" smtClean="0"/>
              <a:t> which is t</a:t>
            </a:r>
            <a:r>
              <a:rPr lang="en-US" dirty="0" smtClean="0"/>
              <a:t>o recognize his or her own experienced emotions and to understand them. More significantly is the ability to observe and detect emotion in others, and to regulate the emotions in a cascading relationship. People who know their emotions and can read emotional cues are likely to be most effective. </a:t>
            </a:r>
          </a:p>
        </p:txBody>
      </p:sp>
      <p:sp>
        <p:nvSpPr>
          <p:cNvPr id="563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10A1453-47B1-4239-98C4-901060289D5C}" type="slidenum">
              <a:rPr lang="en-US">
                <a:ea typeface="ＭＳ Ｐゴシック" pitchFamily="-72" charset="-128"/>
                <a:cs typeface="ＭＳ Ｐゴシック" pitchFamily="-72" charset="-128"/>
              </a:rPr>
              <a:pPr fontAlgn="base">
                <a:spcBef>
                  <a:spcPct val="0"/>
                </a:spcBef>
                <a:spcAft>
                  <a:spcPct val="0"/>
                </a:spcAft>
                <a:defRPr/>
              </a:pPr>
              <a:t>18</a:t>
            </a:fld>
            <a:endParaRPr lang="en-US">
              <a:ea typeface="ＭＳ Ｐゴシック" pitchFamily="-72" charset="-128"/>
              <a:cs typeface="ＭＳ Ｐゴシック" pitchFamily="-72"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0" eaLnBrk="1" hangingPunct="1">
              <a:spcBef>
                <a:spcPct val="0"/>
              </a:spcBef>
            </a:pPr>
            <a:r>
              <a:rPr lang="en-US" dirty="0" smtClean="0"/>
              <a:t>Exhibit 4-5 illustrates the Cascading Model of Emotional Intelligence. Here we see the suggested relationship between Conscientiousness, Cognitive, and Emotional Stability, and the outcomes of detecting</a:t>
            </a:r>
            <a:r>
              <a:rPr lang="en-US" baseline="0" dirty="0" smtClean="0"/>
              <a:t> one’s own and</a:t>
            </a:r>
            <a:r>
              <a:rPr lang="en-US" dirty="0" smtClean="0"/>
              <a:t> others’ emotions, understanding what they mean, and regulating the emotions successfully.</a:t>
            </a:r>
          </a:p>
        </p:txBody>
      </p:sp>
      <p:sp>
        <p:nvSpPr>
          <p:cNvPr id="583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6F5C84-976F-4217-8023-46CACC48B83D}" type="slidenum">
              <a:rPr lang="en-US">
                <a:ea typeface="ＭＳ Ｐゴシック" pitchFamily="-72" charset="-128"/>
                <a:cs typeface="ＭＳ Ｐゴシック" pitchFamily="-72" charset="-128"/>
              </a:rPr>
              <a:pPr fontAlgn="base">
                <a:spcBef>
                  <a:spcPct val="0"/>
                </a:spcBef>
                <a:spcAft>
                  <a:spcPct val="0"/>
                </a:spcAft>
                <a:defRPr/>
              </a:pPr>
              <a:t>19</a:t>
            </a:fld>
            <a:endParaRPr lang="en-US">
              <a:ea typeface="ＭＳ Ｐゴシック" pitchFamily="-72" charset="-128"/>
              <a:cs typeface="ＭＳ Ｐゴシック" pitchFamily="-72"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Chapter 4: Emotions and Moods</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2A45877-CBFB-438B-860B-726696160463}" type="slidenum">
              <a:rPr lang="en-US">
                <a:ea typeface="ＭＳ Ｐゴシック" pitchFamily="-72" charset="-128"/>
                <a:cs typeface="ＭＳ Ｐゴシック" pitchFamily="-72" charset="-128"/>
              </a:rPr>
              <a:pPr fontAlgn="base">
                <a:spcBef>
                  <a:spcPct val="0"/>
                </a:spcBef>
                <a:spcAft>
                  <a:spcPct val="0"/>
                </a:spcAft>
                <a:defRPr/>
              </a:pPr>
              <a:t>2</a:t>
            </a:fld>
            <a:endParaRPr lang="en-US">
              <a:ea typeface="ＭＳ Ｐゴシック" pitchFamily="-72" charset="-128"/>
              <a:cs typeface="ＭＳ Ｐゴシック" pitchFamily="-72"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10000"/>
          </a:bodyPr>
          <a:lstStyle/>
          <a:p>
            <a:pPr eaLnBrk="1" hangingPunct="1">
              <a:spcBef>
                <a:spcPct val="0"/>
              </a:spcBef>
            </a:pPr>
            <a:r>
              <a:rPr lang="en-US" sz="1300" dirty="0" smtClean="0">
                <a:latin typeface="Times New Roman" panose="02020603050405020304" pitchFamily="18" charset="0"/>
                <a:cs typeface="Times New Roman" panose="02020603050405020304" pitchFamily="18" charset="0"/>
              </a:rPr>
              <a:t>The process of identifying and modifying emotions you feel is called </a:t>
            </a:r>
            <a:r>
              <a:rPr lang="en-US" sz="1300" i="1" dirty="0" smtClean="0">
                <a:latin typeface="Times New Roman" panose="02020603050405020304" pitchFamily="18" charset="0"/>
                <a:cs typeface="Times New Roman" panose="02020603050405020304" pitchFamily="18" charset="0"/>
              </a:rPr>
              <a:t>emotion regulation</a:t>
            </a:r>
            <a:r>
              <a:rPr lang="en-US" sz="1300" dirty="0" smtClean="0">
                <a:latin typeface="Times New Roman" panose="02020603050405020304" pitchFamily="18" charset="0"/>
                <a:cs typeface="Times New Roman" panose="02020603050405020304" pitchFamily="18" charset="0"/>
              </a:rPr>
              <a:t>. </a:t>
            </a:r>
          </a:p>
          <a:p>
            <a:pPr eaLnBrk="1" hangingPunct="1">
              <a:spcBef>
                <a:spcPct val="0"/>
              </a:spcBef>
            </a:pPr>
            <a:endParaRPr lang="en-US" sz="1300" dirty="0">
              <a:latin typeface="Times New Roman" panose="02020603050405020304" pitchFamily="18" charset="0"/>
              <a:cs typeface="Times New Roman" panose="02020603050405020304" pitchFamily="18" charset="0"/>
            </a:endParaRPr>
          </a:p>
          <a:p>
            <a:pPr marL="0" lvl="2"/>
            <a:r>
              <a:rPr lang="en-US" sz="1300" dirty="0" smtClean="0">
                <a:latin typeface="Times New Roman" panose="02020603050405020304" pitchFamily="18" charset="0"/>
                <a:cs typeface="Times New Roman" panose="02020603050405020304" pitchFamily="18" charset="0"/>
              </a:rPr>
              <a:t>As </a:t>
            </a:r>
            <a:r>
              <a:rPr lang="en-US" sz="1300" dirty="0">
                <a:latin typeface="Times New Roman" panose="02020603050405020304" pitchFamily="18" charset="0"/>
                <a:cs typeface="Times New Roman" panose="02020603050405020304" pitchFamily="18" charset="0"/>
              </a:rPr>
              <a:t>you might suspect, not everyone is equally good at regulating emotions. </a:t>
            </a:r>
          </a:p>
          <a:p>
            <a:pPr marL="0" lvl="2"/>
            <a:r>
              <a:rPr lang="en-US" sz="1300" dirty="0">
                <a:latin typeface="Times New Roman" panose="02020603050405020304" pitchFamily="18" charset="0"/>
                <a:cs typeface="Times New Roman" panose="02020603050405020304" pitchFamily="18" charset="0"/>
              </a:rPr>
              <a:t>Individuals who are higher in the personality trait of neuroticism have more trouble doing so and often find their moods are beyond their ability to control.  </a:t>
            </a:r>
          </a:p>
          <a:p>
            <a:pPr marL="0" lvl="2"/>
            <a:r>
              <a:rPr lang="en-US" sz="1300" dirty="0">
                <a:latin typeface="Times New Roman" panose="02020603050405020304" pitchFamily="18" charset="0"/>
                <a:cs typeface="Times New Roman" panose="02020603050405020304" pitchFamily="18" charset="0"/>
              </a:rPr>
              <a:t>The workplace environment has an effect on an individual’s tendency to employ emotion regulation.</a:t>
            </a:r>
          </a:p>
          <a:p>
            <a:pPr marL="0" lvl="2"/>
            <a:r>
              <a:rPr lang="en-US" sz="1300" dirty="0">
                <a:latin typeface="Times New Roman" panose="02020603050405020304" pitchFamily="18" charset="0"/>
                <a:cs typeface="Times New Roman" panose="02020603050405020304" pitchFamily="18" charset="0"/>
              </a:rPr>
              <a:t>In general, diversity in work groups increases the likelihood that you will regulate your emotions. </a:t>
            </a:r>
            <a:r>
              <a:rPr lang="en-US" sz="1300" dirty="0" smtClean="0">
                <a:latin typeface="Times New Roman" panose="02020603050405020304" pitchFamily="18" charset="0"/>
                <a:cs typeface="Times New Roman" panose="02020603050405020304" pitchFamily="18" charset="0"/>
              </a:rPr>
              <a:t> Racial </a:t>
            </a:r>
            <a:r>
              <a:rPr lang="en-US" sz="1300" dirty="0">
                <a:latin typeface="Times New Roman" panose="02020603050405020304" pitchFamily="18" charset="0"/>
                <a:cs typeface="Times New Roman" panose="02020603050405020304" pitchFamily="18" charset="0"/>
              </a:rPr>
              <a:t>diversity also has an effect: if diversity is low, the minority will engage in emotion regulation, perhaps to “fit in” with the majority race as much as possible; if diversity is high and many different races are represented, the majority race will employ emotion regulation, perhaps to integrate themselves with the whole group. </a:t>
            </a:r>
          </a:p>
          <a:p>
            <a:pPr marL="0" lvl="3"/>
            <a:r>
              <a:rPr lang="en-US" sz="1300" dirty="0">
                <a:latin typeface="Times New Roman" panose="02020603050405020304" pitchFamily="18" charset="0"/>
                <a:cs typeface="Times New Roman" panose="02020603050405020304" pitchFamily="18" charset="0"/>
              </a:rPr>
              <a:t>These findings suggest a beneficial outcome of diversity—it may cause us to regulate our emotions more consciously and effectively.</a:t>
            </a:r>
          </a:p>
          <a:p>
            <a:pPr eaLnBrk="1" hangingPunct="1">
              <a:spcBef>
                <a:spcPct val="0"/>
              </a:spcBef>
            </a:pPr>
            <a:r>
              <a:rPr lang="en-US" sz="1300" dirty="0">
                <a:latin typeface="Times New Roman" panose="02020603050405020304" pitchFamily="18" charset="0"/>
                <a:cs typeface="Times New Roman" panose="02020603050405020304" pitchFamily="18" charset="0"/>
              </a:rPr>
              <a:t>It’s important to note that there is a downside to trying to change the way you feel. The effort involved can be exhausting.  </a:t>
            </a:r>
          </a:p>
          <a:p>
            <a:pPr marL="0" lvl="2"/>
            <a:r>
              <a:rPr lang="en-US" sz="1300" dirty="0" smtClean="0">
                <a:latin typeface="Times New Roman" panose="02020603050405020304" pitchFamily="18" charset="0"/>
                <a:cs typeface="Times New Roman" panose="02020603050405020304" pitchFamily="18" charset="0"/>
              </a:rPr>
              <a:t>From </a:t>
            </a:r>
            <a:r>
              <a:rPr lang="en-US" sz="1300" dirty="0">
                <a:latin typeface="Times New Roman" panose="02020603050405020304" pitchFamily="18" charset="0"/>
                <a:cs typeface="Times New Roman" panose="02020603050405020304" pitchFamily="18" charset="0"/>
              </a:rPr>
              <a:t>another perspective, research suggests that avoiding negative emotional experiences is less likely to lead to positive moods than does seeking out positive emotional experiences. </a:t>
            </a:r>
          </a:p>
          <a:p>
            <a:pPr eaLnBrk="1" hangingPunct="1">
              <a:spcBef>
                <a:spcPct val="0"/>
              </a:spcBef>
            </a:pPr>
            <a:endParaRPr lang="en-US" dirty="0" smtClean="0">
              <a:latin typeface="Arial" charset="0"/>
            </a:endParaRPr>
          </a:p>
        </p:txBody>
      </p:sp>
      <p:sp>
        <p:nvSpPr>
          <p:cNvPr id="645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F9EEA5-95A1-4800-B60D-D2D2AC29D798}" type="slidenum">
              <a:rPr lang="en-US">
                <a:ea typeface="ＭＳ Ｐゴシック" pitchFamily="-72" charset="-128"/>
                <a:cs typeface="ＭＳ Ｐゴシック" pitchFamily="-72" charset="-128"/>
              </a:rPr>
              <a:pPr fontAlgn="base">
                <a:spcBef>
                  <a:spcPct val="0"/>
                </a:spcBef>
                <a:spcAft>
                  <a:spcPct val="0"/>
                </a:spcAft>
                <a:defRPr/>
              </a:pPr>
              <a:t>20</a:t>
            </a:fld>
            <a:endParaRPr lang="en-US">
              <a:ea typeface="ＭＳ Ｐゴシック" pitchFamily="-72" charset="-128"/>
              <a:cs typeface="ＭＳ Ｐゴシック" pitchFamily="-72"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xfrm>
            <a:off x="685800" y="4258339"/>
            <a:ext cx="5486400" cy="4341813"/>
          </a:xfrm>
          <a:noFill/>
        </p:spPr>
        <p:txBody>
          <a:bodyPr wrap="square" numCol="1" anchor="t" anchorCtr="0" compatLnSpc="1">
            <a:prstTxWarp prst="textNoShape">
              <a:avLst/>
            </a:prstTxWarp>
            <a:noAutofit/>
          </a:bodyPr>
          <a:lstStyle/>
          <a:p>
            <a:r>
              <a:rPr lang="en-US" sz="1000" dirty="0">
                <a:latin typeface="Times New Roman" panose="02020603050405020304" pitchFamily="18" charset="0"/>
                <a:cs typeface="Times New Roman" panose="02020603050405020304" pitchFamily="18" charset="0"/>
              </a:rPr>
              <a:t>Researchers of emotion regulation often study the strategies people employ to change their emotions. </a:t>
            </a:r>
          </a:p>
          <a:p>
            <a:r>
              <a:rPr lang="en-US" sz="1000" dirty="0">
                <a:latin typeface="Times New Roman" panose="02020603050405020304" pitchFamily="18" charset="0"/>
                <a:cs typeface="Times New Roman" panose="02020603050405020304" pitchFamily="18" charset="0"/>
              </a:rPr>
              <a:t>One technique we have discussed in this chapter is surface acting, or literally “putting on a face” of appropriate response to a given situation. </a:t>
            </a:r>
            <a:r>
              <a:rPr lang="en-US" sz="1000" dirty="0" smtClean="0">
                <a:latin typeface="Times New Roman" panose="02020603050405020304" pitchFamily="18" charset="0"/>
                <a:cs typeface="Times New Roman" panose="02020603050405020304" pitchFamily="18" charset="0"/>
              </a:rPr>
              <a:t> Surface </a:t>
            </a:r>
            <a:r>
              <a:rPr lang="en-US" sz="1000" dirty="0">
                <a:latin typeface="Times New Roman" panose="02020603050405020304" pitchFamily="18" charset="0"/>
                <a:cs typeface="Times New Roman" panose="02020603050405020304" pitchFamily="18" charset="0"/>
              </a:rPr>
              <a:t>acting doesn’t change the emotions, though, so the regulation effect is minimal, and the result of daily surface acting leads to exhaustion and fewer OCBs. </a:t>
            </a:r>
          </a:p>
          <a:p>
            <a:r>
              <a:rPr lang="en-US" sz="1000" dirty="0">
                <a:latin typeface="Times New Roman" panose="02020603050405020304" pitchFamily="18" charset="0"/>
                <a:cs typeface="Times New Roman" panose="02020603050405020304" pitchFamily="18" charset="0"/>
              </a:rPr>
              <a:t>Deep acting, another technique we have covered, is less psychologically costly than surface acting because the employee is actually trying to experience the emotion. Emotion regulation through deep acting can have a positive impact on work outcomes.</a:t>
            </a:r>
          </a:p>
          <a:p>
            <a:r>
              <a:rPr lang="en-US" sz="1000" dirty="0" smtClean="0">
                <a:latin typeface="Times New Roman" panose="02020603050405020304" pitchFamily="18" charset="0"/>
                <a:cs typeface="Times New Roman" panose="02020603050405020304" pitchFamily="18" charset="0"/>
              </a:rPr>
              <a:t>One </a:t>
            </a:r>
            <a:r>
              <a:rPr lang="en-US" sz="1000" dirty="0">
                <a:latin typeface="Times New Roman" panose="02020603050405020304" pitchFamily="18" charset="0"/>
                <a:cs typeface="Times New Roman" panose="02020603050405020304" pitchFamily="18" charset="0"/>
              </a:rPr>
              <a:t>technique of emotion regulation is </a:t>
            </a:r>
            <a:r>
              <a:rPr lang="en-US" sz="1000" i="1" dirty="0">
                <a:latin typeface="Times New Roman" panose="02020603050405020304" pitchFamily="18" charset="0"/>
                <a:cs typeface="Times New Roman" panose="02020603050405020304" pitchFamily="18" charset="0"/>
              </a:rPr>
              <a:t>emotional suppression</a:t>
            </a:r>
            <a:r>
              <a:rPr lang="en-US" sz="1000" dirty="0">
                <a:latin typeface="Times New Roman" panose="02020603050405020304" pitchFamily="18" charset="0"/>
                <a:cs typeface="Times New Roman" panose="02020603050405020304" pitchFamily="18" charset="0"/>
              </a:rPr>
              <a:t>, or suppressing initial emotional responses to situations. </a:t>
            </a:r>
            <a:r>
              <a:rPr lang="en-US" sz="1000" dirty="0" smtClean="0">
                <a:latin typeface="Times New Roman" panose="02020603050405020304" pitchFamily="18" charset="0"/>
                <a:cs typeface="Times New Roman" panose="02020603050405020304" pitchFamily="18" charset="0"/>
              </a:rPr>
              <a:t> This </a:t>
            </a:r>
            <a:r>
              <a:rPr lang="en-US" sz="1000" dirty="0">
                <a:latin typeface="Times New Roman" panose="02020603050405020304" pitchFamily="18" charset="0"/>
                <a:cs typeface="Times New Roman" panose="02020603050405020304" pitchFamily="18" charset="0"/>
              </a:rPr>
              <a:t>response seems to facilitate practical thinking in the short term. However, it appears to be helpful only when a strongly negative event would illicit a distressed emotional reaction in a crisis situation</a:t>
            </a:r>
            <a:r>
              <a:rPr lang="en-US" sz="1000" dirty="0" smtClean="0">
                <a:latin typeface="Times New Roman" panose="02020603050405020304" pitchFamily="18" charset="0"/>
                <a:cs typeface="Times New Roman" panose="02020603050405020304" pitchFamily="18" charset="0"/>
              </a:rPr>
              <a:t>.  Thus</a:t>
            </a:r>
            <a:r>
              <a:rPr lang="en-US" sz="1000" dirty="0">
                <a:latin typeface="Times New Roman" panose="02020603050405020304" pitchFamily="18" charset="0"/>
                <a:cs typeface="Times New Roman" panose="02020603050405020304" pitchFamily="18" charset="0"/>
              </a:rPr>
              <a:t>, unless we’re truly in a crisis situation, acknowledging rather than suppressing our emotional responses to situations, and re-evaluating events after they occur, yields the best outcomes.</a:t>
            </a:r>
          </a:p>
          <a:p>
            <a:r>
              <a:rPr lang="en-US" sz="1000" i="1" dirty="0">
                <a:latin typeface="Times New Roman" panose="02020603050405020304" pitchFamily="18" charset="0"/>
                <a:cs typeface="Times New Roman" panose="02020603050405020304" pitchFamily="18" charset="0"/>
              </a:rPr>
              <a:t>Cognitive reappraisal</a:t>
            </a:r>
            <a:r>
              <a:rPr lang="en-US" sz="1000" dirty="0">
                <a:latin typeface="Times New Roman" panose="02020603050405020304" pitchFamily="18" charset="0"/>
                <a:cs typeface="Times New Roman" panose="02020603050405020304" pitchFamily="18" charset="0"/>
              </a:rPr>
              <a:t>, or reframing our outlook on an emotional situation, is one way to effectively regulate emotions</a:t>
            </a:r>
            <a:r>
              <a:rPr lang="en-US" sz="1000" dirty="0" smtClean="0">
                <a:latin typeface="Times New Roman" panose="02020603050405020304" pitchFamily="18" charset="0"/>
                <a:cs typeface="Times New Roman" panose="02020603050405020304" pitchFamily="18" charset="0"/>
              </a:rPr>
              <a:t>. This </a:t>
            </a:r>
            <a:r>
              <a:rPr lang="en-US" sz="1000" dirty="0">
                <a:latin typeface="Times New Roman" panose="02020603050405020304" pitchFamily="18" charset="0"/>
                <a:cs typeface="Times New Roman" panose="02020603050405020304" pitchFamily="18" charset="0"/>
              </a:rPr>
              <a:t>result suggests that cognitive reappraisal may allow people to change their emotional responses, even when the subject matter is </a:t>
            </a:r>
            <a:r>
              <a:rPr lang="en-US" sz="1000" dirty="0" smtClean="0">
                <a:latin typeface="Times New Roman" panose="02020603050405020304" pitchFamily="18" charset="0"/>
                <a:cs typeface="Times New Roman" panose="02020603050405020304" pitchFamily="18" charset="0"/>
              </a:rPr>
              <a:t>highly </a:t>
            </a:r>
            <a:r>
              <a:rPr lang="en-US" sz="1000" dirty="0">
                <a:latin typeface="Times New Roman" panose="02020603050405020304" pitchFamily="18" charset="0"/>
                <a:cs typeface="Times New Roman" panose="02020603050405020304" pitchFamily="18" charset="0"/>
              </a:rPr>
              <a:t>emotionally </a:t>
            </a:r>
            <a:r>
              <a:rPr lang="en-US" sz="1000" dirty="0" smtClean="0">
                <a:latin typeface="Times New Roman" panose="02020603050405020304" pitchFamily="18" charset="0"/>
                <a:cs typeface="Times New Roman" panose="02020603050405020304" pitchFamily="18" charset="0"/>
              </a:rPr>
              <a:t>charged.</a:t>
            </a:r>
            <a:endParaRPr lang="en-US" sz="1000" dirty="0">
              <a:latin typeface="Times New Roman" panose="02020603050405020304" pitchFamily="18" charset="0"/>
              <a:cs typeface="Times New Roman" panose="02020603050405020304" pitchFamily="18" charset="0"/>
            </a:endParaRPr>
          </a:p>
          <a:p>
            <a:r>
              <a:rPr lang="en-US" sz="1000" dirty="0">
                <a:latin typeface="Times New Roman" panose="02020603050405020304" pitchFamily="18" charset="0"/>
                <a:cs typeface="Times New Roman" panose="02020603050405020304" pitchFamily="18" charset="0"/>
              </a:rPr>
              <a:t>Another technique with potential for emotion regulation is </a:t>
            </a:r>
            <a:r>
              <a:rPr lang="en-US" sz="1000" i="1" dirty="0">
                <a:latin typeface="Times New Roman" panose="02020603050405020304" pitchFamily="18" charset="0"/>
                <a:cs typeface="Times New Roman" panose="02020603050405020304" pitchFamily="18" charset="0"/>
              </a:rPr>
              <a:t>social sharing</a:t>
            </a:r>
            <a:r>
              <a:rPr lang="en-US" sz="1000" dirty="0">
                <a:latin typeface="Times New Roman" panose="02020603050405020304" pitchFamily="18" charset="0"/>
                <a:cs typeface="Times New Roman" panose="02020603050405020304" pitchFamily="18" charset="0"/>
              </a:rPr>
              <a:t>, or venting. </a:t>
            </a:r>
            <a:r>
              <a:rPr lang="en-US" sz="1000" dirty="0" smtClean="0">
                <a:latin typeface="Times New Roman" panose="02020603050405020304" pitchFamily="18" charset="0"/>
                <a:cs typeface="Times New Roman" panose="02020603050405020304" pitchFamily="18" charset="0"/>
              </a:rPr>
              <a:t>Research </a:t>
            </a:r>
            <a:r>
              <a:rPr lang="en-US" sz="1000" dirty="0">
                <a:latin typeface="Times New Roman" panose="02020603050405020304" pitchFamily="18" charset="0"/>
                <a:cs typeface="Times New Roman" panose="02020603050405020304" pitchFamily="18" charset="0"/>
              </a:rPr>
              <a:t>shows that the open expression of emotions can help individuals to regulate their emotions, as opposed to keeping emotions “bottled up.” </a:t>
            </a:r>
            <a:r>
              <a:rPr lang="en-US" sz="1000" dirty="0" smtClean="0">
                <a:latin typeface="Times New Roman" panose="02020603050405020304" pitchFamily="18" charset="0"/>
                <a:cs typeface="Times New Roman" panose="02020603050405020304" pitchFamily="18" charset="0"/>
              </a:rPr>
              <a:t> Social </a:t>
            </a:r>
            <a:r>
              <a:rPr lang="en-US" sz="1000" dirty="0">
                <a:latin typeface="Times New Roman" panose="02020603050405020304" pitchFamily="18" charset="0"/>
                <a:cs typeface="Times New Roman" panose="02020603050405020304" pitchFamily="18" charset="0"/>
              </a:rPr>
              <a:t>sharing can reduce anger reactions when people can talk about the facts of a bad situation, their feelings about the situation, or any positive aspects of the situation</a:t>
            </a:r>
            <a:r>
              <a:rPr lang="en-US" sz="1000" dirty="0" smtClean="0">
                <a:latin typeface="Times New Roman" panose="02020603050405020304" pitchFamily="18" charset="0"/>
                <a:cs typeface="Times New Roman" panose="02020603050405020304" pitchFamily="18" charset="0"/>
              </a:rPr>
              <a:t>. </a:t>
            </a:r>
            <a:endParaRPr lang="en-US" sz="1000" dirty="0">
              <a:latin typeface="Times New Roman" panose="02020603050405020304" pitchFamily="18" charset="0"/>
              <a:cs typeface="Times New Roman" panose="02020603050405020304" pitchFamily="18" charset="0"/>
            </a:endParaRPr>
          </a:p>
          <a:p>
            <a:r>
              <a:rPr lang="en-US" sz="1000" dirty="0" smtClean="0">
                <a:latin typeface="Times New Roman" panose="02020603050405020304" pitchFamily="18" charset="0"/>
                <a:cs typeface="Times New Roman" panose="02020603050405020304" pitchFamily="18" charset="0"/>
              </a:rPr>
              <a:t>Note, that while </a:t>
            </a:r>
            <a:r>
              <a:rPr lang="en-US" sz="1000" dirty="0">
                <a:latin typeface="Times New Roman" panose="02020603050405020304" pitchFamily="18" charset="0"/>
                <a:cs typeface="Times New Roman" panose="02020603050405020304" pitchFamily="18" charset="0"/>
              </a:rPr>
              <a:t>emotion regulation techniques can help us cope with difficult workplace situations, research indicates that the effect varies</a:t>
            </a:r>
            <a:r>
              <a:rPr lang="en-US" sz="1000" dirty="0" smtClean="0">
                <a:latin typeface="Times New Roman" panose="02020603050405020304" pitchFamily="18" charset="0"/>
                <a:cs typeface="Times New Roman" panose="02020603050405020304" pitchFamily="18" charset="0"/>
              </a:rPr>
              <a:t>. Thus</a:t>
            </a:r>
            <a:r>
              <a:rPr lang="en-US" sz="1000" dirty="0">
                <a:latin typeface="Times New Roman" panose="02020603050405020304" pitchFamily="18" charset="0"/>
                <a:cs typeface="Times New Roman" panose="02020603050405020304" pitchFamily="18" charset="0"/>
              </a:rPr>
              <a:t>, while there is much promise in emotion regulation techniques, the best route to a positive workplace is to recruit positive-minded individuals and train leaders to manage their moods, job attitudes, and performance. </a:t>
            </a:r>
          </a:p>
          <a:p>
            <a:r>
              <a:rPr lang="en-US" sz="1000" dirty="0" smtClean="0">
                <a:latin typeface="Times New Roman" panose="02020603050405020304" pitchFamily="18" charset="0"/>
                <a:cs typeface="Times New Roman" panose="02020603050405020304" pitchFamily="18" charset="0"/>
              </a:rPr>
              <a:t>Finally, emotion </a:t>
            </a:r>
            <a:r>
              <a:rPr lang="en-US" sz="1000" dirty="0">
                <a:latin typeface="Times New Roman" panose="02020603050405020304" pitchFamily="18" charset="0"/>
                <a:cs typeface="Times New Roman" panose="02020603050405020304" pitchFamily="18" charset="0"/>
              </a:rPr>
              <a:t>regulation has important ethical implications.  Some people might argue that controlling your emotions is unethical because it requires a degree of acting. </a:t>
            </a:r>
            <a:r>
              <a:rPr lang="en-US" sz="1000" dirty="0" smtClean="0">
                <a:latin typeface="Times New Roman" panose="02020603050405020304" pitchFamily="18" charset="0"/>
                <a:cs typeface="Times New Roman" panose="02020603050405020304" pitchFamily="18" charset="0"/>
              </a:rPr>
              <a:t>Recent </a:t>
            </a:r>
            <a:r>
              <a:rPr lang="en-US" sz="1000" dirty="0">
                <a:latin typeface="Times New Roman" panose="02020603050405020304" pitchFamily="18" charset="0"/>
                <a:cs typeface="Times New Roman" panose="02020603050405020304" pitchFamily="18" charset="0"/>
              </a:rPr>
              <a:t>research has found that acting like you are in a good mood might </a:t>
            </a:r>
            <a:r>
              <a:rPr lang="en-US" sz="1000" i="1" dirty="0">
                <a:latin typeface="Times New Roman" panose="02020603050405020304" pitchFamily="18" charset="0"/>
                <a:cs typeface="Times New Roman" panose="02020603050405020304" pitchFamily="18" charset="0"/>
              </a:rPr>
              <a:t>put </a:t>
            </a:r>
            <a:r>
              <a:rPr lang="en-US" sz="1000" dirty="0">
                <a:latin typeface="Times New Roman" panose="02020603050405020304" pitchFamily="18" charset="0"/>
                <a:cs typeface="Times New Roman" panose="02020603050405020304" pitchFamily="18" charset="0"/>
              </a:rPr>
              <a:t>you in a good mood.</a:t>
            </a:r>
          </a:p>
          <a:p>
            <a:r>
              <a:rPr lang="en-US" sz="1000" dirty="0" smtClean="0">
                <a:latin typeface="Times New Roman" panose="02020603050405020304" pitchFamily="18" charset="0"/>
                <a:cs typeface="Times New Roman" panose="02020603050405020304" pitchFamily="18" charset="0"/>
              </a:rPr>
              <a:t> </a:t>
            </a:r>
            <a:endParaRPr lang="en-US" sz="1000" dirty="0">
              <a:latin typeface="Times New Roman" panose="02020603050405020304" pitchFamily="18" charset="0"/>
              <a:cs typeface="Times New Roman" panose="02020603050405020304" pitchFamily="18" charset="0"/>
            </a:endParaRPr>
          </a:p>
        </p:txBody>
      </p:sp>
      <p:sp>
        <p:nvSpPr>
          <p:cNvPr id="645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7F9EEA5-95A1-4800-B60D-D2D2AC29D798}" type="slidenum">
              <a:rPr lang="en-US">
                <a:ea typeface="ＭＳ Ｐゴシック" pitchFamily="-72" charset="-128"/>
                <a:cs typeface="ＭＳ Ｐゴシック" pitchFamily="-72" charset="-128"/>
              </a:rPr>
              <a:pPr fontAlgn="base">
                <a:spcBef>
                  <a:spcPct val="0"/>
                </a:spcBef>
                <a:spcAft>
                  <a:spcPct val="0"/>
                </a:spcAft>
                <a:defRPr/>
              </a:pPr>
              <a:t>21</a:t>
            </a:fld>
            <a:endParaRPr lang="en-US">
              <a:ea typeface="ＭＳ Ｐゴシック" pitchFamily="-72" charset="-128"/>
              <a:cs typeface="ＭＳ Ｐゴシック" pitchFamily="-72"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Understanding emotions and moods can help us explain and predict selection, decision making, creativity, motivation, leadership, interpersonal conflict, negotiation, customer service, job attitudes, and deviant workplace behaviors. When it comes to selection, EI should be a hiring factor to ensure employee fit. Positive emotions can lead to better decisions and often more creative ones as well. </a:t>
            </a:r>
          </a:p>
        </p:txBody>
      </p:sp>
      <p:sp>
        <p:nvSpPr>
          <p:cNvPr id="665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04BB28-0E2F-40FA-8919-D9E4532960BA}" type="slidenum">
              <a:rPr lang="en-US">
                <a:ea typeface="ＭＳ Ｐゴシック" pitchFamily="-72" charset="-128"/>
                <a:cs typeface="ＭＳ Ｐゴシック" pitchFamily="-72" charset="-128"/>
              </a:rPr>
              <a:pPr fontAlgn="base">
                <a:spcBef>
                  <a:spcPct val="0"/>
                </a:spcBef>
                <a:spcAft>
                  <a:spcPct val="0"/>
                </a:spcAft>
                <a:defRPr/>
              </a:pPr>
              <a:t>22</a:t>
            </a:fld>
            <a:endParaRPr lang="en-US">
              <a:ea typeface="ＭＳ Ｐゴシック" pitchFamily="-72" charset="-128"/>
              <a:cs typeface="ＭＳ Ｐゴシック" pitchFamily="-72"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Positive mood affects expectations of success by all people, which contributes to their motivation for performance. Leadership is affected by mood and emotion, as people in a positive emotional state are found to be more receptive of messages from leaders. Emotions, those both held and displayed, are effective contributors to negotiation, as the potential impact of displayed emotion on negotiation is large. </a:t>
            </a:r>
            <a:r>
              <a:rPr lang="en-US" dirty="0">
                <a:latin typeface="Arial" charset="0"/>
              </a:rPr>
              <a:t>The best negotiators are </a:t>
            </a:r>
            <a:r>
              <a:rPr lang="en-US" dirty="0" smtClean="0">
                <a:latin typeface="Arial" charset="0"/>
              </a:rPr>
              <a:t>probably those who remain emotionally detached. </a:t>
            </a:r>
          </a:p>
        </p:txBody>
      </p:sp>
      <p:sp>
        <p:nvSpPr>
          <p:cNvPr id="686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08FEC4-E318-4A5B-976A-1491CE53F7B9}" type="slidenum">
              <a:rPr lang="en-US">
                <a:ea typeface="ＭＳ Ｐゴシック" pitchFamily="-72" charset="-128"/>
                <a:cs typeface="ＭＳ Ｐゴシック" pitchFamily="-72" charset="-128"/>
              </a:rPr>
              <a:pPr fontAlgn="base">
                <a:spcBef>
                  <a:spcPct val="0"/>
                </a:spcBef>
                <a:spcAft>
                  <a:spcPct val="0"/>
                </a:spcAft>
                <a:defRPr/>
              </a:pPr>
              <a:t>23</a:t>
            </a:fld>
            <a:endParaRPr lang="en-US">
              <a:ea typeface="ＭＳ Ｐゴシック" pitchFamily="-72" charset="-128"/>
              <a:cs typeface="ＭＳ Ｐゴシック" pitchFamily="-72"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Emotions affect customer service in a number of ways, ranging from the attitude of the employee, to the effectiveness of communication with customers, to overall feelings about the outcome. Research has found that people who are on an emotional high at the end of a day take the positive feelings home with them, and vice versa. This good mood, however, tends to dissipate overnight.</a:t>
            </a:r>
          </a:p>
        </p:txBody>
      </p:sp>
      <p:sp>
        <p:nvSpPr>
          <p:cNvPr id="706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9A71E0-B7AE-45DD-83A9-B1B288461BC8}" type="slidenum">
              <a:rPr lang="en-US">
                <a:ea typeface="ＭＳ Ｐゴシック" pitchFamily="-72" charset="-128"/>
                <a:cs typeface="ＭＳ Ｐゴシック" pitchFamily="-72" charset="-128"/>
              </a:rPr>
              <a:pPr fontAlgn="base">
                <a:spcBef>
                  <a:spcPct val="0"/>
                </a:spcBef>
                <a:spcAft>
                  <a:spcPct val="0"/>
                </a:spcAft>
                <a:defRPr/>
              </a:pPr>
              <a:t>24</a:t>
            </a:fld>
            <a:endParaRPr lang="en-US">
              <a:ea typeface="ＭＳ Ｐゴシック" pitchFamily="-72" charset="-128"/>
              <a:cs typeface="ＭＳ Ｐゴシック" pitchFamily="-72"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anose="02020603050405020304" pitchFamily="18" charset="0"/>
                <a:cs typeface="Times New Roman" panose="02020603050405020304" pitchFamily="18" charset="0"/>
              </a:rPr>
              <a:t>Negative emotions can lead to deviant workplace behaviors. These are actions that violate norms and threaten the organization.</a:t>
            </a:r>
          </a:p>
          <a:p>
            <a:r>
              <a:rPr lang="en-US" dirty="0">
                <a:latin typeface="Times New Roman" panose="02020603050405020304" pitchFamily="18" charset="0"/>
                <a:cs typeface="Times New Roman" panose="02020603050405020304" pitchFamily="18" charset="0"/>
              </a:rPr>
              <a:t>Once aggression starts, it’s likely that other people will become angry and aggressive, so the stage is set for a serious escalation of negative behavior.</a:t>
            </a:r>
          </a:p>
          <a:p>
            <a:r>
              <a:rPr lang="en-US" dirty="0">
                <a:latin typeface="Times New Roman" panose="02020603050405020304" pitchFamily="18" charset="0"/>
                <a:cs typeface="Times New Roman" panose="02020603050405020304" pitchFamily="18" charset="0"/>
              </a:rPr>
              <a:t>Managers, therefore, need to stay connected with their employees to gauge emotions and emotional intensity levels.</a:t>
            </a:r>
          </a:p>
          <a:p>
            <a:pPr marL="0" lvl="2" eaLnBrk="1" hangingPunct="1">
              <a:spcBef>
                <a:spcPct val="0"/>
              </a:spcBef>
            </a:pPr>
            <a:r>
              <a:rPr lang="en-US" dirty="0" smtClean="0">
                <a:latin typeface="Times New Roman" panose="02020603050405020304" pitchFamily="18" charset="0"/>
                <a:cs typeface="Times New Roman" panose="02020603050405020304" pitchFamily="18" charset="0"/>
              </a:rPr>
              <a:t>In addition, research has found that workers asked to do dangerous work while in negative emotional states are more likely to have accidents. </a:t>
            </a:r>
            <a:r>
              <a:rPr lang="en-US" dirty="0">
                <a:latin typeface="Times New Roman" panose="02020603050405020304" pitchFamily="18" charset="0"/>
                <a:cs typeface="Times New Roman" panose="02020603050405020304" pitchFamily="18" charset="0"/>
              </a:rPr>
              <a:t>Selecting positive team members can have a contagion effect, as positive moods transmit from team member to team member.</a:t>
            </a:r>
          </a:p>
          <a:p>
            <a:pPr eaLnBrk="1" hangingPunct="1">
              <a:spcBef>
                <a:spcPct val="0"/>
              </a:spcBef>
            </a:pPr>
            <a:endParaRPr lang="en-US" dirty="0" smtClean="0">
              <a:latin typeface="Arial" charset="0"/>
            </a:endParaRPr>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2377C3-64C5-4943-95C9-F8384685C349}" type="slidenum">
              <a:rPr lang="en-US">
                <a:ea typeface="ＭＳ Ｐゴシック" pitchFamily="-72" charset="-128"/>
                <a:cs typeface="ＭＳ Ｐゴシック" pitchFamily="-72" charset="-128"/>
              </a:rPr>
              <a:pPr fontAlgn="base">
                <a:spcBef>
                  <a:spcPct val="0"/>
                </a:spcBef>
                <a:spcAft>
                  <a:spcPct val="0"/>
                </a:spcAft>
                <a:defRPr/>
              </a:pPr>
              <a:t>25</a:t>
            </a:fld>
            <a:endParaRPr lang="en-US">
              <a:ea typeface="ＭＳ Ｐゴシック" pitchFamily="-72" charset="-128"/>
              <a:cs typeface="ＭＳ Ｐゴシック" pitchFamily="-72"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bwMode="auto">
          <a:noFill/>
          <a:ln>
            <a:solidFill>
              <a:srgbClr val="000000"/>
            </a:solidFill>
            <a:miter lim="800000"/>
            <a:headEnd/>
            <a:tailEnd/>
          </a:ln>
        </p:spPr>
      </p:sp>
      <p:sp>
        <p:nvSpPr>
          <p:cNvPr id="92162" name="Notes Placeholder 2"/>
          <p:cNvSpPr>
            <a:spLocks noGrp="1"/>
          </p:cNvSpPr>
          <p:nvPr>
            <p:ph type="body" idx="1"/>
          </p:nvPr>
        </p:nvSpPr>
        <p:spPr bwMode="auto">
          <a:noFill/>
        </p:spPr>
        <p:txBody>
          <a:bodyPr wrap="square" numCol="1" anchor="t" anchorCtr="0" compatLnSpc="1">
            <a:prstTxWarp prst="textNoShape">
              <a:avLst/>
            </a:prstTxWarp>
          </a:bodyPr>
          <a:lstStyle/>
          <a:p>
            <a:pPr lvl="0"/>
            <a:r>
              <a:rPr lang="en-US" dirty="0" smtClean="0">
                <a:latin typeface="Arial" charset="0"/>
              </a:rPr>
              <a:t>Finally, </a:t>
            </a:r>
          </a:p>
          <a:p>
            <a:pPr marL="171450" indent="-171450">
              <a:buFont typeface="Arial" panose="020B0604020202020204" pitchFamily="34" charset="0"/>
              <a:buChar char="•"/>
            </a:pPr>
            <a:r>
              <a:rPr lang="en-US" dirty="0"/>
              <a:t>Recognize that emotions are a natural part of the workplace and good management does not mean creating an emotion-free environment.</a:t>
            </a:r>
          </a:p>
          <a:p>
            <a:pPr marL="171450" indent="-171450">
              <a:buFont typeface="Arial" panose="020B0604020202020204" pitchFamily="34" charset="0"/>
              <a:buChar char="•"/>
            </a:pPr>
            <a:r>
              <a:rPr lang="en-US" dirty="0"/>
              <a:t>To foster effective decision making, creativity, and motivation in employees, look to model positive emotions and moods as much as is authentically possible.</a:t>
            </a:r>
          </a:p>
          <a:p>
            <a:pPr marL="171450" indent="-171450">
              <a:buFont typeface="Arial" panose="020B0604020202020204" pitchFamily="34" charset="0"/>
              <a:buChar char="•"/>
            </a:pPr>
            <a:r>
              <a:rPr lang="en-US" dirty="0"/>
              <a:t>Provide positive feedback to increase the positivity of employees.  Of course, it also helps to hire people who are predisposed to positive moods</a:t>
            </a:r>
            <a:r>
              <a:rPr lang="en-US" dirty="0" smtClean="0"/>
              <a:t>.</a:t>
            </a:r>
            <a:endParaRPr lang="en-US" dirty="0"/>
          </a:p>
        </p:txBody>
      </p:sp>
      <p:sp>
        <p:nvSpPr>
          <p:cNvPr id="911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FA4C85-A4F2-486E-8635-06F54F4D96AA}" type="slidenum">
              <a:rPr lang="en-US">
                <a:ea typeface="ＭＳ Ｐゴシック" pitchFamily="-72" charset="-128"/>
                <a:cs typeface="ＭＳ Ｐゴシック" pitchFamily="-72" charset="-128"/>
              </a:rPr>
              <a:pPr fontAlgn="base">
                <a:spcBef>
                  <a:spcPct val="0"/>
                </a:spcBef>
                <a:spcAft>
                  <a:spcPct val="0"/>
                </a:spcAft>
                <a:defRPr/>
              </a:pPr>
              <a:t>26</a:t>
            </a:fld>
            <a:endParaRPr lang="en-US">
              <a:ea typeface="ＭＳ Ｐゴシック" pitchFamily="-72" charset="-128"/>
              <a:cs typeface="ＭＳ Ｐゴシック" pitchFamily="-72"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p:cNvSpPr>
            <a:spLocks noGrp="1" noRot="1" noChangeAspect="1"/>
          </p:cNvSpPr>
          <p:nvPr>
            <p:ph type="sldImg"/>
          </p:nvPr>
        </p:nvSpPr>
        <p:spPr bwMode="auto">
          <a:noFill/>
          <a:ln>
            <a:solidFill>
              <a:srgbClr val="000000"/>
            </a:solidFill>
            <a:miter lim="800000"/>
            <a:headEnd/>
            <a:tailEnd/>
          </a:ln>
        </p:spPr>
      </p:sp>
      <p:sp>
        <p:nvSpPr>
          <p:cNvPr id="92162" name="Notes Placeholder 2"/>
          <p:cNvSpPr>
            <a:spLocks noGrp="1"/>
          </p:cNvSpPr>
          <p:nvPr>
            <p:ph type="body" idx="1"/>
          </p:nvPr>
        </p:nvSpPr>
        <p:spPr bwMode="auto">
          <a:noFill/>
        </p:spPr>
        <p:txBody>
          <a:bodyPr wrap="square" numCol="1" anchor="t" anchorCtr="0" compatLnSpc="1">
            <a:prstTxWarp prst="textNoShape">
              <a:avLst/>
            </a:prstTxWarp>
          </a:bodyPr>
          <a:lstStyle/>
          <a:p>
            <a:pPr lvl="0"/>
            <a:r>
              <a:rPr lang="en-US" dirty="0" smtClean="0">
                <a:latin typeface="Arial" charset="0"/>
              </a:rPr>
              <a:t>Finally, </a:t>
            </a:r>
          </a:p>
          <a:p>
            <a:pPr marL="171450" indent="-171450">
              <a:buFont typeface="Arial" panose="020B0604020202020204" pitchFamily="34" charset="0"/>
              <a:buChar char="•"/>
            </a:pPr>
            <a:r>
              <a:rPr lang="en-US" dirty="0"/>
              <a:t>In the service sector, encourage positive displays of emotion, which make customers feel more positive and </a:t>
            </a:r>
            <a:r>
              <a:rPr lang="en-US" dirty="0" smtClean="0"/>
              <a:t>thus, </a:t>
            </a:r>
            <a:r>
              <a:rPr lang="en-US" dirty="0"/>
              <a:t>improve customer service interactions and negotiations.</a:t>
            </a:r>
          </a:p>
          <a:p>
            <a:pPr marL="171450" indent="-171450">
              <a:buFont typeface="Arial" panose="020B0604020202020204" pitchFamily="34" charset="0"/>
              <a:buChar char="•"/>
            </a:pPr>
            <a:r>
              <a:rPr lang="en-US" dirty="0"/>
              <a:t>Understand the role of emotions and moods to significantly improve your ability to explain and predict your </a:t>
            </a:r>
            <a:r>
              <a:rPr lang="en-US" dirty="0" smtClean="0"/>
              <a:t>coworkers</a:t>
            </a:r>
            <a:r>
              <a:rPr lang="en-US" dirty="0"/>
              <a:t>’ and other’s behavior.</a:t>
            </a:r>
          </a:p>
          <a:p>
            <a:pPr marL="0" lvl="0" indent="0">
              <a:buFont typeface="Arial" panose="020B0604020202020204" pitchFamily="34" charset="0"/>
              <a:buNone/>
            </a:pPr>
            <a:r>
              <a:rPr lang="en-US" sz="1200" kern="1200" dirty="0" smtClean="0">
                <a:solidFill>
                  <a:schemeClr val="tx1"/>
                </a:solidFill>
                <a:effectLst/>
                <a:latin typeface="+mn-lt"/>
                <a:ea typeface="MS PGothic" pitchFamily="34" charset="-128"/>
                <a:cs typeface="ＭＳ Ｐゴシック" pitchFamily="-72" charset="-128"/>
              </a:rPr>
              <a:t>As one consultant aptly put it, “You can’t divorce emotions from the workplace because you can’t divorce emotions from people.”  Managers who understand the role of emotions and moods will significantly improve their ability to explain and predict their coworkers’ and employees’ behavior.</a:t>
            </a:r>
            <a:endParaRPr lang="en-US" dirty="0" smtClean="0">
              <a:ea typeface="ＭＳ Ｐゴシック" pitchFamily="34" charset="-128"/>
            </a:endParaRPr>
          </a:p>
        </p:txBody>
      </p:sp>
      <p:sp>
        <p:nvSpPr>
          <p:cNvPr id="911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8FA4C85-A4F2-486E-8635-06F54F4D96AA}" type="slidenum">
              <a:rPr lang="en-US">
                <a:ea typeface="ＭＳ Ｐゴシック" pitchFamily="-72" charset="-128"/>
                <a:cs typeface="ＭＳ Ｐゴシック" pitchFamily="-72" charset="-128"/>
              </a:rPr>
              <a:pPr fontAlgn="base">
                <a:spcBef>
                  <a:spcPct val="0"/>
                </a:spcBef>
                <a:spcAft>
                  <a:spcPct val="0"/>
                </a:spcAft>
                <a:defRPr/>
              </a:pPr>
              <a:t>27</a:t>
            </a:fld>
            <a:endParaRPr lang="en-US">
              <a:ea typeface="ＭＳ Ｐゴシック" pitchFamily="-72" charset="-128"/>
              <a:cs typeface="ＭＳ Ｐゴシック" pitchFamily="-72"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After studying this chapter, you should be able to:</a:t>
            </a:r>
          </a:p>
          <a:p>
            <a:pPr marL="171450" indent="-171450" eaLnBrk="1" hangingPunct="1">
              <a:spcBef>
                <a:spcPct val="0"/>
              </a:spcBef>
              <a:buFont typeface="Arial" panose="020B0604020202020204" pitchFamily="34" charset="0"/>
              <a:buChar char="•"/>
            </a:pPr>
            <a:r>
              <a:rPr lang="en-US" smtClean="0">
                <a:cs typeface="Arial"/>
              </a:rPr>
              <a:t>Differentiate </a:t>
            </a:r>
            <a:r>
              <a:rPr lang="en-US" dirty="0">
                <a:cs typeface="Arial"/>
              </a:rPr>
              <a:t>between emotions and moods.</a:t>
            </a:r>
          </a:p>
          <a:p>
            <a:pPr marL="171450" indent="-171450" eaLnBrk="1" fontAlgn="auto" hangingPunct="1">
              <a:spcAft>
                <a:spcPts val="0"/>
              </a:spcAft>
              <a:buFont typeface="Arial" panose="020B0604020202020204" pitchFamily="34" charset="0"/>
              <a:buChar char="•"/>
              <a:defRPr/>
            </a:pPr>
            <a:r>
              <a:rPr lang="en-US" dirty="0">
                <a:cs typeface="Arial"/>
              </a:rPr>
              <a:t>Identify the sources of emotions and moods.</a:t>
            </a:r>
          </a:p>
          <a:p>
            <a:pPr marL="171450" indent="-171450" eaLnBrk="1" fontAlgn="auto" hangingPunct="1">
              <a:spcAft>
                <a:spcPts val="0"/>
              </a:spcAft>
              <a:buFont typeface="Arial" panose="020B0604020202020204" pitchFamily="34" charset="0"/>
              <a:buChar char="•"/>
              <a:defRPr/>
            </a:pPr>
            <a:r>
              <a:rPr lang="en-US" dirty="0">
                <a:cs typeface="Arial"/>
              </a:rPr>
              <a:t>Show the impact emotional labor has on employees.</a:t>
            </a:r>
          </a:p>
          <a:p>
            <a:pPr marL="171450" indent="-171450" eaLnBrk="1" fontAlgn="auto" hangingPunct="1">
              <a:spcAft>
                <a:spcPts val="0"/>
              </a:spcAft>
              <a:buFont typeface="Arial" panose="020B0604020202020204" pitchFamily="34" charset="0"/>
              <a:buChar char="•"/>
              <a:defRPr/>
            </a:pPr>
            <a:r>
              <a:rPr lang="en-US" dirty="0">
                <a:cs typeface="Arial"/>
              </a:rPr>
              <a:t>Describe affective events theory.</a:t>
            </a:r>
          </a:p>
          <a:p>
            <a:pPr marL="171450" indent="-171450" eaLnBrk="1" fontAlgn="auto" hangingPunct="1">
              <a:spcAft>
                <a:spcPts val="0"/>
              </a:spcAft>
              <a:buFont typeface="Arial" panose="020B0604020202020204" pitchFamily="34" charset="0"/>
              <a:buChar char="•"/>
              <a:defRPr/>
            </a:pPr>
            <a:r>
              <a:rPr lang="en-US" dirty="0">
                <a:cs typeface="Arial"/>
              </a:rPr>
              <a:t>Describe emotional intelligence.</a:t>
            </a:r>
          </a:p>
          <a:p>
            <a:pPr marL="171450" indent="-171450" eaLnBrk="1" fontAlgn="auto">
              <a:spcAft>
                <a:spcPts val="0"/>
              </a:spcAft>
              <a:buFont typeface="Arial" panose="020B0604020202020204" pitchFamily="34" charset="0"/>
              <a:buChar char="•"/>
              <a:defRPr/>
            </a:pPr>
            <a:r>
              <a:rPr lang="en-US" dirty="0">
                <a:cs typeface="Arial"/>
              </a:rPr>
              <a:t>Identify strategies for emotion regulation.</a:t>
            </a:r>
          </a:p>
          <a:p>
            <a:pPr marL="171450" indent="-171450" eaLnBrk="1" fontAlgn="auto">
              <a:spcAft>
                <a:spcPts val="0"/>
              </a:spcAft>
              <a:buFont typeface="Arial" panose="020B0604020202020204" pitchFamily="34" charset="0"/>
              <a:buChar char="•"/>
              <a:defRPr/>
            </a:pPr>
            <a:r>
              <a:rPr lang="en-US" dirty="0">
                <a:cs typeface="Arial"/>
              </a:rPr>
              <a:t>Apply concepts about emotions and moods to specific OB issues.</a:t>
            </a:r>
          </a:p>
          <a:p>
            <a:pPr eaLnBrk="1" hangingPunct="1">
              <a:spcBef>
                <a:spcPct val="0"/>
              </a:spcBef>
            </a:pPr>
            <a:r>
              <a:rPr lang="en-US" dirty="0"/>
              <a:t>We will discuss each of these objectives in some detail.</a:t>
            </a:r>
          </a:p>
          <a:p>
            <a:pPr eaLnBrk="1" hangingPunct="1">
              <a:spcBef>
                <a:spcPct val="0"/>
              </a:spcBef>
            </a:pPr>
            <a:endParaRPr lang="en-US" dirty="0" smtClean="0"/>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75E1E1-067D-4CF1-8FD7-D095258FA403}" type="slidenum">
              <a:rPr lang="en-US">
                <a:ea typeface="ＭＳ Ｐゴシック" pitchFamily="-72" charset="-128"/>
                <a:cs typeface="ＭＳ Ｐゴシック" pitchFamily="-72" charset="-128"/>
              </a:rPr>
              <a:pPr fontAlgn="base">
                <a:spcBef>
                  <a:spcPct val="0"/>
                </a:spcBef>
                <a:spcAft>
                  <a:spcPct val="0"/>
                </a:spcAft>
                <a:defRPr/>
              </a:pPr>
              <a:t>3</a:t>
            </a:fld>
            <a:endParaRPr lang="en-US">
              <a:ea typeface="ＭＳ Ｐゴシック" pitchFamily="-72" charset="-128"/>
              <a:cs typeface="ＭＳ Ｐゴシック" pitchFamily="-7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Three terms that are closely intertwined: affect, emotion, and moods.</a:t>
            </a:r>
          </a:p>
          <a:p>
            <a:pPr eaLnBrk="1" hangingPunct="1">
              <a:spcBef>
                <a:spcPct val="0"/>
              </a:spcBef>
            </a:pPr>
            <a:endParaRPr lang="en-US" i="1" dirty="0">
              <a:latin typeface="Arial" charset="0"/>
            </a:endParaRPr>
          </a:p>
          <a:p>
            <a:pPr eaLnBrk="1" hangingPunct="1">
              <a:spcBef>
                <a:spcPct val="0"/>
              </a:spcBef>
            </a:pPr>
            <a:r>
              <a:rPr lang="en-US" i="1" dirty="0" smtClean="0">
                <a:latin typeface="Arial" charset="0"/>
              </a:rPr>
              <a:t>Affect</a:t>
            </a:r>
            <a:r>
              <a:rPr lang="en-US" dirty="0" smtClean="0">
                <a:latin typeface="Arial" charset="0"/>
              </a:rPr>
              <a:t> is a generic term that covers a broad range of feelings people experience. This includes both emotions and moods. Emotions are intense feelings that are directed at someone or something. Moods are the feelings that tend to be less intense than emotions and that lack a contextual stimulus.  </a:t>
            </a:r>
          </a:p>
          <a:p>
            <a:pPr eaLnBrk="1" hangingPunct="1">
              <a:spcBef>
                <a:spcPct val="0"/>
              </a:spcBef>
            </a:pPr>
            <a:endParaRPr lang="en-US" dirty="0"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C5D51E4-FA14-48F7-8598-E2ED16F53312}" type="slidenum">
              <a:rPr lang="en-US">
                <a:ea typeface="ＭＳ Ｐゴシック" pitchFamily="-72" charset="-128"/>
                <a:cs typeface="ＭＳ Ｐゴシック" pitchFamily="-72" charset="-128"/>
              </a:rPr>
              <a:pPr fontAlgn="base">
                <a:spcBef>
                  <a:spcPct val="0"/>
                </a:spcBef>
                <a:spcAft>
                  <a:spcPct val="0"/>
                </a:spcAft>
                <a:defRPr/>
              </a:pPr>
              <a:t>4</a:t>
            </a:fld>
            <a:endParaRPr lang="en-US">
              <a:ea typeface="ＭＳ Ｐゴシック" pitchFamily="-72" charset="-128"/>
              <a:cs typeface="ＭＳ Ｐゴシック" pitchFamily="-72"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Though</a:t>
            </a:r>
            <a:r>
              <a:rPr lang="en-US" baseline="0" dirty="0" smtClean="0">
                <a:latin typeface="Arial" charset="0"/>
              </a:rPr>
              <a:t> n</a:t>
            </a:r>
            <a:r>
              <a:rPr lang="en-US" dirty="0" smtClean="0">
                <a:latin typeface="Arial" charset="0"/>
              </a:rPr>
              <a:t>ot all psychologists agree, there do seem to be six basic emotions that emerge in studies: anger, fear, sadness, happiness, disgust, and surprise. All other emotions fall under these six categories. Sometimes as many as twelve emotions are identified.</a:t>
            </a:r>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56BB82-5BE0-49E0-BA98-C14779516239}" type="slidenum">
              <a:rPr lang="en-US">
                <a:ea typeface="ＭＳ Ｐゴシック" pitchFamily="-72" charset="-128"/>
                <a:cs typeface="ＭＳ Ｐゴシック" pitchFamily="-72" charset="-128"/>
              </a:rPr>
              <a:pPr fontAlgn="base">
                <a:spcBef>
                  <a:spcPct val="0"/>
                </a:spcBef>
                <a:spcAft>
                  <a:spcPct val="0"/>
                </a:spcAft>
                <a:defRPr/>
              </a:pPr>
              <a:t>5</a:t>
            </a:fld>
            <a:endParaRPr lang="en-US">
              <a:ea typeface="ＭＳ Ｐゴシック" pitchFamily="-72" charset="-128"/>
              <a:cs typeface="ＭＳ Ｐゴシック" pitchFamily="-72"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r>
              <a:rPr lang="en-US" dirty="0">
                <a:latin typeface="Times New Roman" panose="02020603050405020304" pitchFamily="18" charset="0"/>
                <a:cs typeface="Times New Roman" panose="02020603050405020304" pitchFamily="18" charset="0"/>
              </a:rPr>
              <a:t>Researchers have been studying what are called </a:t>
            </a:r>
            <a:r>
              <a:rPr lang="en-US" b="1" dirty="0">
                <a:latin typeface="Times New Roman" panose="02020603050405020304" pitchFamily="18" charset="0"/>
                <a:cs typeface="Times New Roman" panose="02020603050405020304" pitchFamily="18" charset="0"/>
              </a:rPr>
              <a:t>moral emotions</a:t>
            </a:r>
            <a:r>
              <a:rPr lang="en-US" dirty="0">
                <a:latin typeface="Times New Roman" panose="02020603050405020304" pitchFamily="18" charset="0"/>
                <a:cs typeface="Times New Roman" panose="02020603050405020304" pitchFamily="18" charset="0"/>
              </a:rPr>
              <a:t>; that is, emotions that have moral implications because of our instant judgement of the situation that evokes them</a:t>
            </a:r>
            <a:r>
              <a:rPr lang="en-US" dirty="0" smtClean="0">
                <a:latin typeface="Times New Roman" panose="02020603050405020304" pitchFamily="18" charset="0"/>
                <a:cs typeface="Times New Roman" panose="02020603050405020304" pitchFamily="18" charset="0"/>
              </a:rPr>
              <a:t>. Interestingly</a:t>
            </a:r>
            <a:r>
              <a:rPr lang="en-US" dirty="0">
                <a:latin typeface="Times New Roman" panose="02020603050405020304" pitchFamily="18" charset="0"/>
                <a:cs typeface="Times New Roman" panose="02020603050405020304" pitchFamily="18" charset="0"/>
              </a:rPr>
              <a:t>, research indicates that our responses to moral emotions differ from our responses to other emotions.</a:t>
            </a:r>
          </a:p>
          <a:p>
            <a:pPr marL="0" lvl="2"/>
            <a:r>
              <a:rPr lang="en-US" dirty="0">
                <a:latin typeface="Times New Roman" panose="02020603050405020304" pitchFamily="18" charset="0"/>
                <a:cs typeface="Times New Roman" panose="02020603050405020304" pitchFamily="18" charset="0"/>
              </a:rPr>
              <a:t>Moral emotions are learned, usually in childhood, and </a:t>
            </a:r>
            <a:r>
              <a:rPr lang="en-US" dirty="0" smtClean="0">
                <a:latin typeface="Times New Roman" panose="02020603050405020304" pitchFamily="18" charset="0"/>
                <a:cs typeface="Times New Roman" panose="02020603050405020304" pitchFamily="18" charset="0"/>
              </a:rPr>
              <a:t>thus, </a:t>
            </a:r>
            <a:r>
              <a:rPr lang="en-US" dirty="0">
                <a:latin typeface="Times New Roman" panose="02020603050405020304" pitchFamily="18" charset="0"/>
                <a:cs typeface="Times New Roman" panose="02020603050405020304" pitchFamily="18" charset="0"/>
              </a:rPr>
              <a:t>they are not universal like innate emotions.</a:t>
            </a:r>
          </a:p>
          <a:p>
            <a:pPr marL="0" lvl="2"/>
            <a:r>
              <a:rPr lang="en-US" dirty="0">
                <a:latin typeface="Times New Roman" panose="02020603050405020304" pitchFamily="18" charset="0"/>
                <a:cs typeface="Times New Roman" panose="02020603050405020304" pitchFamily="18" charset="0"/>
              </a:rPr>
              <a:t>Because morality is a construct that differs between cultures, so do moral emotions. Therefore, we need to be aware of the moral aspects of situations that trigger our emotions and make certain we understand </a:t>
            </a:r>
            <a:r>
              <a:rPr lang="en-US" dirty="0"/>
              <a:t>the context before we act, especially in the workplace. </a:t>
            </a:r>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C69973-3B69-4102-8B28-2C6524D0FABB}" type="slidenum">
              <a:rPr lang="en-US">
                <a:ea typeface="ＭＳ Ｐゴシック" pitchFamily="-72" charset="-128"/>
                <a:cs typeface="ＭＳ Ｐゴシック" pitchFamily="-72" charset="-128"/>
              </a:rPr>
              <a:pPr fontAlgn="base">
                <a:spcBef>
                  <a:spcPct val="0"/>
                </a:spcBef>
                <a:spcAft>
                  <a:spcPct val="0"/>
                </a:spcAft>
                <a:defRPr/>
              </a:pPr>
              <a:t>6</a:t>
            </a:fld>
            <a:endParaRPr lang="en-US">
              <a:ea typeface="ＭＳ Ｐゴシック" pitchFamily="-72" charset="-128"/>
              <a:cs typeface="ＭＳ Ｐゴシック" pitchFamily="-72"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Our basic moods carry positive and negative affects, and they cannot be neutral. Emotions are grouped into general mood states as shown in Exhibit 4-2. These states impact how employees perceive reality;</a:t>
            </a:r>
            <a:r>
              <a:rPr lang="en-US" baseline="0" dirty="0" smtClean="0">
                <a:latin typeface="Arial" charset="0"/>
              </a:rPr>
              <a:t> </a:t>
            </a:r>
            <a:r>
              <a:rPr lang="en-US" dirty="0" smtClean="0">
                <a:latin typeface="Arial" charset="0"/>
              </a:rPr>
              <a:t>thereby, the moods can impact the work of employees.</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At zero input, most people experience a mildly positive mood. This is referred to as </a:t>
            </a:r>
            <a:r>
              <a:rPr lang="en-US" i="1" dirty="0" smtClean="0">
                <a:latin typeface="Arial" charset="0"/>
              </a:rPr>
              <a:t>positivity offset</a:t>
            </a:r>
            <a:r>
              <a:rPr lang="en-US" dirty="0" smtClean="0">
                <a:latin typeface="Arial" charset="0"/>
              </a:rPr>
              <a:t>.  </a:t>
            </a:r>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People in most cultures experience certain positive and negative emotions, but the frequency and tendency varies somewhat. </a:t>
            </a:r>
          </a:p>
          <a:p>
            <a:pPr eaLnBrk="1" hangingPunct="1">
              <a:spcBef>
                <a:spcPct val="0"/>
              </a:spcBef>
            </a:pPr>
            <a:endParaRPr lang="en-US" dirty="0"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096147-2C13-431B-8AC9-2DCD3EB21055}" type="slidenum">
              <a:rPr lang="en-US">
                <a:ea typeface="ＭＳ Ｐゴシック" pitchFamily="-72" charset="-128"/>
                <a:cs typeface="ＭＳ Ｐゴシック" pitchFamily="-72" charset="-128"/>
              </a:rPr>
              <a:pPr fontAlgn="base">
                <a:spcBef>
                  <a:spcPct val="0"/>
                </a:spcBef>
                <a:spcAft>
                  <a:spcPct val="0"/>
                </a:spcAft>
                <a:defRPr/>
              </a:pPr>
              <a:t>7</a:t>
            </a:fld>
            <a:endParaRPr lang="en-US">
              <a:ea typeface="ＭＳ Ｐゴシック" pitchFamily="-72" charset="-128"/>
              <a:cs typeface="ＭＳ Ｐゴシック" pitchFamily="-72"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marL="0" lvl="2"/>
            <a:r>
              <a:rPr lang="en-US" dirty="0">
                <a:latin typeface="Times New Roman" panose="02020603050405020304" pitchFamily="18" charset="0"/>
                <a:cs typeface="Times New Roman" panose="02020603050405020304" pitchFamily="18" charset="0"/>
              </a:rPr>
              <a:t>As if it weren’t complex enough to consider the many distinct emotions and moods a person might identify, the reality is that we all experience moods and emotions differently. </a:t>
            </a:r>
          </a:p>
          <a:p>
            <a:pPr marL="0" lvl="2"/>
            <a:r>
              <a:rPr lang="en-US" dirty="0">
                <a:latin typeface="Times New Roman" panose="02020603050405020304" pitchFamily="18" charset="0"/>
                <a:cs typeface="Times New Roman" panose="02020603050405020304" pitchFamily="18" charset="0"/>
              </a:rPr>
              <a:t>For most people, positive moods are somewhat more common than negative moods. Indeed, research finds a </a:t>
            </a:r>
            <a:r>
              <a:rPr lang="en-US" b="1" dirty="0">
                <a:latin typeface="Times New Roman" panose="02020603050405020304" pitchFamily="18" charset="0"/>
                <a:cs typeface="Times New Roman" panose="02020603050405020304" pitchFamily="18" charset="0"/>
              </a:rPr>
              <a:t>positivity offset</a:t>
            </a:r>
            <a:r>
              <a:rPr lang="en-US" dirty="0">
                <a:latin typeface="Times New Roman" panose="02020603050405020304" pitchFamily="18" charset="0"/>
                <a:cs typeface="Times New Roman" panose="02020603050405020304" pitchFamily="18" charset="0"/>
              </a:rPr>
              <a:t>, meaning that at zero input (when nothing in particular is going on), most individuals experience a mildly positive mood. </a:t>
            </a:r>
          </a:p>
          <a:p>
            <a:pPr marL="0" lvl="2"/>
            <a:r>
              <a:rPr lang="en-US" dirty="0">
                <a:latin typeface="Times New Roman" panose="02020603050405020304" pitchFamily="18" charset="0"/>
                <a:cs typeface="Times New Roman" panose="02020603050405020304" pitchFamily="18" charset="0"/>
              </a:rPr>
              <a:t>Does the degree to which people experience positive and negative emotions vary across cultures? Yes (see the OB Poll). </a:t>
            </a:r>
          </a:p>
          <a:p>
            <a:pPr marL="0" lvl="2"/>
            <a:r>
              <a:rPr lang="en-US" dirty="0">
                <a:latin typeface="Times New Roman" panose="02020603050405020304" pitchFamily="18" charset="0"/>
                <a:cs typeface="Times New Roman" panose="02020603050405020304" pitchFamily="18" charset="0"/>
              </a:rPr>
              <a:t>People in most cultures appear to experience certain positive and negative emotions, and people interpret them in much the same way worldwide. </a:t>
            </a:r>
          </a:p>
          <a:p>
            <a:pPr marL="0" lvl="2"/>
            <a:r>
              <a:rPr lang="en-US" dirty="0">
                <a:latin typeface="Times New Roman" panose="02020603050405020304" pitchFamily="18" charset="0"/>
                <a:cs typeface="Times New Roman" panose="02020603050405020304" pitchFamily="18" charset="0"/>
              </a:rPr>
              <a:t>However, an individual’s experience of emotions appears to be culturally shaped.</a:t>
            </a:r>
          </a:p>
          <a:p>
            <a:pPr eaLnBrk="1" hangingPunct="1">
              <a:spcBef>
                <a:spcPct val="0"/>
              </a:spcBef>
            </a:pPr>
            <a:endParaRPr lang="en-US" dirty="0"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096147-2C13-431B-8AC9-2DCD3EB21055}" type="slidenum">
              <a:rPr lang="en-US">
                <a:ea typeface="ＭＳ Ｐゴシック" pitchFamily="-72" charset="-128"/>
                <a:cs typeface="ＭＳ Ｐゴシック" pitchFamily="-72" charset="-128"/>
              </a:rPr>
              <a:pPr fontAlgn="base">
                <a:spcBef>
                  <a:spcPct val="0"/>
                </a:spcBef>
                <a:spcAft>
                  <a:spcPct val="0"/>
                </a:spcAft>
                <a:defRPr/>
              </a:pPr>
              <a:t>8</a:t>
            </a:fld>
            <a:endParaRPr lang="en-US">
              <a:ea typeface="ＭＳ Ｐゴシック" pitchFamily="-72" charset="-128"/>
              <a:cs typeface="ＭＳ Ｐゴシック" pitchFamily="-72"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Arial" charset="0"/>
              </a:rPr>
              <a:t>Do emotions make us irrational? There are some who think that emotions are linked to irrationality and that expressing emotions in public may be damaging to your career or status. However, research has shown that emotions are necessary for rational thinking. They help us make better decisions and help us understand the world around us. If we are going to make decisions, we need to incorporate both thinking and feeling.</a:t>
            </a:r>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F1B500B-FAE5-47E5-BC7E-777CBDE70149}" type="slidenum">
              <a:rPr lang="en-US">
                <a:ea typeface="ＭＳ Ｐゴシック" pitchFamily="-72" charset="-128"/>
                <a:cs typeface="ＭＳ Ｐゴシック" pitchFamily="-72" charset="-128"/>
              </a:rPr>
              <a:pPr fontAlgn="base">
                <a:spcBef>
                  <a:spcPct val="0"/>
                </a:spcBef>
                <a:spcAft>
                  <a:spcPct val="0"/>
                </a:spcAft>
                <a:defRPr/>
              </a:pPr>
              <a:t>9</a:t>
            </a:fld>
            <a:endParaRPr lang="en-US">
              <a:ea typeface="ＭＳ Ｐゴシック" pitchFamily="-72" charset="-128"/>
              <a:cs typeface="ＭＳ Ｐゴシック" pitchFamily="-72"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smtClean="0"/>
              <a:t>1-</a:t>
            </a:r>
            <a:fld id="{6307C10A-9870-4AB6-A822-98587B11CB04}" type="slidenum">
              <a:rPr lang="en-US" smtClean="0"/>
              <a:pPr>
                <a:defRPr/>
              </a:pPr>
              <a:t>‹#›</a:t>
            </a:fld>
            <a:endParaRPr lang="en-US"/>
          </a:p>
        </p:txBody>
      </p:sp>
      <p:sp>
        <p:nvSpPr>
          <p:cNvPr id="5" name="Rectangle 4"/>
          <p:cNvSpPr/>
          <p:nvPr/>
        </p:nvSpPr>
        <p:spPr>
          <a:xfrm>
            <a:off x="2041071" y="1926772"/>
            <a:ext cx="5829299" cy="3494314"/>
          </a:xfrm>
          <a:prstGeom prst="rect">
            <a:avLst/>
          </a:prstGeom>
          <a:solidFill>
            <a:srgbClr val="465E9C"/>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383632" y="1034716"/>
            <a:ext cx="1804736" cy="1395663"/>
          </a:xfrm>
          <a:prstGeom prst="rect">
            <a:avLst/>
          </a:prstGeom>
          <a:solidFill>
            <a:srgbClr val="AA2B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r>
              <a:rPr lang="en-US" smtClean="0"/>
              <a:t>Copyright © 2013 Pearson Education, Inc. publishing as Prentice Hall</a:t>
            </a:r>
            <a:endParaRPr lang="en-US"/>
          </a:p>
        </p:txBody>
      </p:sp>
      <p:sp>
        <p:nvSpPr>
          <p:cNvPr id="6" name="Slide Number Placeholder 5"/>
          <p:cNvSpPr>
            <a:spLocks noGrp="1"/>
          </p:cNvSpPr>
          <p:nvPr>
            <p:ph type="sldNum" sz="quarter" idx="12"/>
          </p:nvPr>
        </p:nvSpPr>
        <p:spPr/>
        <p:txBody>
          <a:bodyPr/>
          <a:lstStyle/>
          <a:p>
            <a:pPr>
              <a:defRPr/>
            </a:pPr>
            <a:fld id="{A24275F7-F77B-47ED-92A2-F62AA847BFC8}"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r>
              <a:rPr lang="en-US" smtClean="0"/>
              <a:t>Copyright © 2013 Pearson Education, Inc. publishing as Prentice Hall</a:t>
            </a:r>
            <a:endParaRPr lang="en-US"/>
          </a:p>
        </p:txBody>
      </p:sp>
      <p:sp>
        <p:nvSpPr>
          <p:cNvPr id="6" name="Slide Number Placeholder 5"/>
          <p:cNvSpPr>
            <a:spLocks noGrp="1"/>
          </p:cNvSpPr>
          <p:nvPr>
            <p:ph type="sldNum" sz="quarter" idx="12"/>
          </p:nvPr>
        </p:nvSpPr>
        <p:spPr/>
        <p:txBody>
          <a:bodyPr/>
          <a:lstStyle/>
          <a:p>
            <a:pPr>
              <a:defRPr/>
            </a:pPr>
            <a:fld id="{DB04B695-9FEC-47C0-961C-E860C4B2E051}"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smtClean="0"/>
              <a:t>1-</a:t>
            </a:r>
            <a:fld id="{5F9F1A65-7EC4-4324-8EAA-08B428A017FC}" type="slidenum">
              <a:rPr lang="en-US" smtClean="0"/>
              <a:pPr>
                <a:defRPr/>
              </a:pPr>
              <a:t>‹#›</a:t>
            </a:fld>
            <a:endParaRPr lang="en-US"/>
          </a:p>
        </p:txBody>
      </p:sp>
      <p:sp>
        <p:nvSpPr>
          <p:cNvPr id="5" name="Rectangle 4"/>
          <p:cNvSpPr/>
          <p:nvPr userDrawn="1"/>
        </p:nvSpPr>
        <p:spPr>
          <a:xfrm>
            <a:off x="2041071" y="1926772"/>
            <a:ext cx="5829299" cy="3494314"/>
          </a:xfrm>
          <a:prstGeom prst="rect">
            <a:avLst/>
          </a:prstGeom>
          <a:solidFill>
            <a:srgbClr val="465E9C"/>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1383632" y="1034716"/>
            <a:ext cx="1804736" cy="1395663"/>
          </a:xfrm>
          <a:prstGeom prst="rect">
            <a:avLst/>
          </a:prstGeom>
          <a:solidFill>
            <a:srgbClr val="AA2B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346889979"/>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9102" y="144010"/>
            <a:ext cx="8107680" cy="1143000"/>
          </a:xfrm>
        </p:spPr>
        <p:txBody>
          <a:bodyPr/>
          <a:lstStyle>
            <a:lvl1pPr algn="ctr">
              <a:defRPr>
                <a:solidFill>
                  <a:srgbClr val="0099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829102" y="1673533"/>
            <a:ext cx="8107680" cy="4727267"/>
          </a:xfrm>
        </p:spPr>
        <p:txBody>
          <a:bodyPr/>
          <a:lstStyle>
            <a:lvl1pPr marL="34290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1pPr>
            <a:lvl2pPr marL="754380" indent="-3429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2pPr>
            <a:lvl3pPr marL="100584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pPr>
              <a:defRPr/>
            </a:pPr>
            <a:r>
              <a:rPr lang="en-US" smtClean="0"/>
              <a:t>1-</a:t>
            </a:r>
            <a:fld id="{C77999EF-90ED-4367-B3F0-D58CE9512B74}"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pPr>
              <a:defRPr/>
            </a:pPr>
            <a:fld id="{1E3953E8-712D-4125-9D02-2C835DD1D799}"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pPr>
              <a:defRPr/>
            </a:pPr>
            <a:fld id="{11493ACD-24A1-4CD8-9272-38A6ED5DF003}"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pPr>
              <a:defRPr/>
            </a:pPr>
            <a:fld id="{D05C7049-F33D-4451-807B-B6BEB94A4DA3}"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pPr>
              <a:defRPr/>
            </a:pPr>
            <a:fld id="{EB3CD35A-E9BC-4AD4-A669-561B377FF789}" type="slidenum">
              <a:rPr lang="en-US" smtClean="0"/>
              <a:pPr>
                <a:defRPr/>
              </a:pPr>
              <a:t>‹#›</a:t>
            </a:fld>
            <a:endParaRPr lang="en-US"/>
          </a:p>
        </p:txBody>
      </p:sp>
      <p:sp>
        <p:nvSpPr>
          <p:cNvPr id="6" name="TextBox 5"/>
          <p:cNvSpPr txBox="1"/>
          <p:nvPr/>
        </p:nvSpPr>
        <p:spPr>
          <a:xfrm>
            <a:off x="2240280" y="6423074"/>
            <a:ext cx="4297680" cy="646331"/>
          </a:xfrm>
          <a:prstGeom prst="rect">
            <a:avLst/>
          </a:prstGeom>
          <a:noFill/>
        </p:spPr>
        <p:txBody>
          <a:bodyPr wrap="square" rtlCol="0">
            <a:spAutoFit/>
          </a:bodyPr>
          <a:lstStyle/>
          <a:p>
            <a:pPr marL="0" marR="0" indent="0" algn="ctr" defTabSz="457200" rtl="0" eaLnBrk="1" fontAlgn="base" latinLnBrk="0" hangingPunct="1">
              <a:lnSpc>
                <a:spcPct val="100000"/>
              </a:lnSpc>
              <a:spcBef>
                <a:spcPct val="0"/>
              </a:spcBef>
              <a:spcAft>
                <a:spcPct val="0"/>
              </a:spcAft>
              <a:buClrTx/>
              <a:buSzTx/>
              <a:buFontTx/>
              <a:buNone/>
              <a:tabLst/>
              <a:defRPr/>
            </a:pPr>
            <a:r>
              <a:rPr lang="en-US" sz="1200" b="1" kern="1200" dirty="0" smtClean="0">
                <a:solidFill>
                  <a:schemeClr val="tx1"/>
                </a:solidFill>
                <a:effectLst/>
                <a:latin typeface="Arial" charset="0"/>
                <a:ea typeface="ＭＳ Ｐゴシック" pitchFamily="34" charset="-128"/>
                <a:cs typeface="+mn-cs"/>
              </a:rPr>
              <a:t>Copyright © 2015 Pearson Education, Inc. </a:t>
            </a:r>
            <a:endParaRPr lang="en-US" sz="1200" kern="1200" dirty="0" smtClean="0">
              <a:solidFill>
                <a:schemeClr val="tx1"/>
              </a:solidFill>
              <a:effectLst/>
              <a:latin typeface="Arial" charset="0"/>
              <a:ea typeface="ＭＳ Ｐゴシック" pitchFamily="34" charset="-128"/>
              <a:cs typeface="+mn-cs"/>
            </a:endParaRPr>
          </a:p>
          <a:p>
            <a:endParaRPr lang="en-US" dirty="0"/>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C3361C7-E381-4EE5-8152-B37ADE490158}" type="slidenum">
              <a:rPr lang="en-US" smtClean="0"/>
              <a:pPr>
                <a:defRPr/>
              </a:pPr>
              <a:t>‹#›</a:t>
            </a:fld>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pPr>
              <a:defRPr/>
            </a:pPr>
            <a:fld id="{7474F3F1-9694-46D7-86C5-720BB0A213CC}" type="slidenum">
              <a:rPr lang="en-US" smtClean="0"/>
              <a:pPr>
                <a:defRPr/>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Slide Number Placeholder 8"/>
          <p:cNvSpPr>
            <a:spLocks noGrp="1"/>
          </p:cNvSpPr>
          <p:nvPr>
            <p:ph type="sldNum" sz="quarter" idx="11"/>
          </p:nvPr>
        </p:nvSpPr>
        <p:spPr/>
        <p:txBody>
          <a:bodyPr/>
          <a:lstStyle/>
          <a:p>
            <a:pPr>
              <a:defRPr/>
            </a:pPr>
            <a:fld id="{A2FDC5D4-05D4-4819-9471-7664774F4469}" type="slidenum">
              <a:rPr lang="en-US" smtClean="0"/>
              <a:pPr>
                <a:defRPr/>
              </a:pPr>
              <a:t>‹#›</a:t>
            </a:fld>
            <a:endParaRPr lang="en-US"/>
          </a:p>
        </p:txBody>
      </p:sp>
      <p:sp>
        <p:nvSpPr>
          <p:cNvPr id="10" name="Footer Placeholder 9"/>
          <p:cNvSpPr>
            <a:spLocks noGrp="1"/>
          </p:cNvSpPr>
          <p:nvPr>
            <p:ph type="ftr" sz="quarter" idx="12"/>
          </p:nvPr>
        </p:nvSpPr>
        <p:spPr>
          <a:xfrm rot="16200000">
            <a:off x="7083991" y="3545839"/>
            <a:ext cx="3373121" cy="365762"/>
          </a:xfrm>
          <a:prstGeom prst="rect">
            <a:avLst/>
          </a:prstGeom>
        </p:spPr>
        <p:txBody>
          <a:bodyPr/>
          <a:lstStyle/>
          <a:p>
            <a:pPr>
              <a:defRPr/>
            </a:pPr>
            <a:r>
              <a:rPr lang="en-US" smtClean="0"/>
              <a:t>Copyright © 2013 Pearson Education, Inc. publishing as Prentice Hall</a:t>
            </a:r>
            <a:endParaRPr lang="en-US"/>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160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16000" y="1417638"/>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2700" y="0"/>
            <a:ext cx="685800"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78679" y="6400800"/>
            <a:ext cx="548640" cy="396240"/>
          </a:xfrm>
          <a:prstGeom prst="bracketPair">
            <a:avLst>
              <a:gd name="adj" fmla="val 17949"/>
            </a:avLst>
          </a:prstGeom>
          <a:ln w="19050">
            <a:solidFill>
              <a:srgbClr val="FFFFFF"/>
            </a:solidFill>
          </a:ln>
        </p:spPr>
        <p:txBody>
          <a:bodyPr vert="horz" lIns="0" tIns="0" rIns="0" bIns="0" rtlCol="0" anchor="ctr"/>
          <a:lstStyle>
            <a:lvl1pPr algn="ctr">
              <a:defRPr sz="1100">
                <a:solidFill>
                  <a:schemeClr val="bg1">
                    <a:lumMod val="50000"/>
                  </a:schemeClr>
                </a:solidFill>
              </a:defRPr>
            </a:lvl1pPr>
          </a:lstStyle>
          <a:p>
            <a:pPr>
              <a:defRPr/>
            </a:pPr>
            <a:r>
              <a:rPr lang="en-US" smtClean="0"/>
              <a:t>1-</a:t>
            </a:r>
            <a:fld id="{6307C10A-9870-4AB6-A822-98587B11CB04}" type="slidenum">
              <a:rPr lang="en-US" smtClean="0"/>
              <a:pPr>
                <a:defRPr/>
              </a:pPr>
              <a:t>‹#›</a:t>
            </a:fld>
            <a:endParaRPr lang="en-US"/>
          </a:p>
        </p:txBody>
      </p:sp>
      <p:sp>
        <p:nvSpPr>
          <p:cNvPr id="9" name="TextBox 8"/>
          <p:cNvSpPr txBox="1"/>
          <p:nvPr/>
        </p:nvSpPr>
        <p:spPr>
          <a:xfrm>
            <a:off x="3474232" y="6400799"/>
            <a:ext cx="2771913" cy="523220"/>
          </a:xfrm>
          <a:prstGeom prst="rect">
            <a:avLst/>
          </a:prstGeom>
          <a:noFill/>
        </p:spPr>
        <p:txBody>
          <a:bodyPr wrap="none" rtlCol="0">
            <a:spAutoFit/>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sz="1000" b="1" kern="1200" dirty="0" smtClean="0">
                <a:solidFill>
                  <a:schemeClr val="tx1">
                    <a:lumMod val="50000"/>
                    <a:lumOff val="50000"/>
                  </a:schemeClr>
                </a:solidFill>
                <a:effectLst/>
                <a:latin typeface="Arial" charset="0"/>
                <a:ea typeface="ＭＳ Ｐゴシック" pitchFamily="34" charset="-128"/>
                <a:cs typeface="+mn-cs"/>
              </a:rPr>
              <a:t>Copyright © 2017 Pearson Education, Ltd. </a:t>
            </a:r>
            <a:endParaRPr lang="en-US" sz="1200" kern="1200" dirty="0" smtClean="0">
              <a:solidFill>
                <a:schemeClr val="tx1">
                  <a:lumMod val="50000"/>
                  <a:lumOff val="50000"/>
                </a:schemeClr>
              </a:solidFill>
              <a:effectLst/>
              <a:latin typeface="Arial" charset="0"/>
              <a:ea typeface="ＭＳ Ｐゴシック" pitchFamily="34" charset="-128"/>
              <a:cs typeface="+mn-cs"/>
            </a:endParaRPr>
          </a:p>
          <a:p>
            <a:endParaRPr lang="en-US" dirty="0"/>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40" r:id="rId12"/>
  </p:sldLayoutIdLst>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hf hdr="0" dt="0"/>
  <p:txStyles>
    <p:titleStyle>
      <a:lvl1pPr algn="ctr" defTabSz="914400" rtl="0" eaLnBrk="1" latinLnBrk="0" hangingPunct="1">
        <a:spcBef>
          <a:spcPct val="0"/>
        </a:spcBef>
        <a:buNone/>
        <a:defRPr sz="4600" b="1" kern="1200" cap="none" spc="-100" baseline="0">
          <a:ln>
            <a:noFill/>
          </a:ln>
          <a:solidFill>
            <a:srgbClr val="0099FF"/>
          </a:solidFill>
          <a:effectLst/>
          <a:latin typeface="Microsoft Sans Serif" panose="020B0604020202020204" pitchFamily="34" charset="0"/>
          <a:ea typeface="+mj-ea"/>
          <a:cs typeface="Microsoft Sans Serif" panose="020B0604020202020204" pitchFamily="34" charset="0"/>
        </a:defRPr>
      </a:lvl1pPr>
    </p:titleStyle>
    <p:bodyStyle>
      <a:lvl1pPr marL="342900" indent="-228600" algn="l" defTabSz="914400" rtl="0" eaLnBrk="1" latinLnBrk="0" hangingPunct="1">
        <a:spcBef>
          <a:spcPct val="20000"/>
        </a:spcBef>
        <a:buClr>
          <a:srgbClr val="C00000"/>
        </a:buClr>
        <a:buFont typeface="Wingdings" panose="05000000000000000000" pitchFamily="2" charset="2"/>
        <a:buChar char="Ø"/>
        <a:defRPr sz="2200" kern="1200">
          <a:solidFill>
            <a:schemeClr val="tx1"/>
          </a:solidFill>
          <a:latin typeface="+mn-lt"/>
          <a:ea typeface="+mn-ea"/>
          <a:cs typeface="+mn-cs"/>
        </a:defRPr>
      </a:lvl1pPr>
      <a:lvl2pPr marL="640080" indent="-228600" algn="l" defTabSz="914400" rtl="0" eaLnBrk="1" latinLnBrk="0" hangingPunct="1">
        <a:spcBef>
          <a:spcPct val="20000"/>
        </a:spcBef>
        <a:buClr>
          <a:srgbClr val="C00000"/>
        </a:buClr>
        <a:buFont typeface="Wingdings" panose="05000000000000000000" pitchFamily="2" charset="2"/>
        <a:buChar char="Ø"/>
        <a:defRPr sz="2000" kern="1200">
          <a:solidFill>
            <a:schemeClr val="tx1"/>
          </a:solidFill>
          <a:latin typeface="+mn-lt"/>
          <a:ea typeface="+mn-ea"/>
          <a:cs typeface="+mn-cs"/>
        </a:defRPr>
      </a:lvl2pPr>
      <a:lvl3pPr marL="1005840" indent="-228600" algn="l" defTabSz="914400" rtl="0" eaLnBrk="1" latinLnBrk="0" hangingPunct="1">
        <a:spcBef>
          <a:spcPct val="20000"/>
        </a:spcBef>
        <a:buClr>
          <a:srgbClr val="C00000"/>
        </a:buClr>
        <a:buFont typeface="Wingdings" panose="05000000000000000000" pitchFamily="2" charset="2"/>
        <a:buChar char="Ø"/>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642341E-222B-4D26-85D3-93D592176EAF}" type="slidenum">
              <a:rPr lang="en-US" smtClean="0"/>
              <a:pPr>
                <a:defRPr/>
              </a:pPr>
              <a:t>1</a:t>
            </a:fld>
            <a:r>
              <a:rPr lang="en-US" dirty="0" smtClean="0"/>
              <a:t>-1</a:t>
            </a:r>
            <a:endParaRPr lang="en-US" dirty="0"/>
          </a:p>
        </p:txBody>
      </p:sp>
      <p:grpSp>
        <p:nvGrpSpPr>
          <p:cNvPr id="6" name="Group 5"/>
          <p:cNvGrpSpPr/>
          <p:nvPr/>
        </p:nvGrpSpPr>
        <p:grpSpPr>
          <a:xfrm>
            <a:off x="0" y="0"/>
            <a:ext cx="9153530" cy="6858000"/>
            <a:chOff x="0" y="0"/>
            <a:chExt cx="9153530" cy="6858000"/>
          </a:xfrm>
        </p:grpSpPr>
        <p:pic>
          <p:nvPicPr>
            <p:cNvPr id="7" name="Picture 5"/>
            <p:cNvPicPr>
              <a:picLocks noChangeAspect="1" noChangeArrowheads="1"/>
            </p:cNvPicPr>
            <p:nvPr/>
          </p:nvPicPr>
          <p:blipFill>
            <a:blip r:embed="rId3"/>
            <a:stretch>
              <a:fillRect/>
            </a:stretch>
          </p:blipFill>
          <p:spPr bwMode="auto">
            <a:xfrm>
              <a:off x="1917256" y="0"/>
              <a:ext cx="5319017" cy="6858000"/>
            </a:xfrm>
            <a:prstGeom prst="rect">
              <a:avLst/>
            </a:prstGeom>
            <a:noFill/>
            <a:ln w="9525">
              <a:solidFill>
                <a:srgbClr val="669900"/>
              </a:solidFill>
              <a:miter lim="800000"/>
              <a:headEnd/>
              <a:tailEnd/>
            </a:ln>
            <a:extLst>
              <a:ext uri="{909E8E84-426E-40DD-AFC4-6F175D3DCCD1}">
                <a14:hiddenFill xmlns="" xmlns:a14="http://schemas.microsoft.com/office/drawing/2010/main">
                  <a:solidFill>
                    <a:schemeClr val="accent1"/>
                  </a:solidFill>
                </a14:hiddenFill>
              </a:ext>
            </a:extLst>
          </p:spPr>
        </p:pic>
        <p:sp>
          <p:nvSpPr>
            <p:cNvPr id="8" name="Rectangle 7"/>
            <p:cNvSpPr/>
            <p:nvPr/>
          </p:nvSpPr>
          <p:spPr>
            <a:xfrm>
              <a:off x="0" y="0"/>
              <a:ext cx="1917256"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236274" y="0"/>
              <a:ext cx="1917256"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 xmlns:p14="http://schemas.microsoft.com/office/powerpoint/2010/main" val="250223303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889488" y="190185"/>
            <a:ext cx="8077091" cy="1240657"/>
          </a:xfrm>
          <a:prstGeom prst="rect">
            <a:avLst/>
          </a:prstGeom>
        </p:spPr>
        <p:txBody>
          <a:bodyPr anchor="ctr"/>
          <a:lstStyle/>
          <a:p>
            <a:pPr algn="ctr" defTabSz="914400" fontAlgn="auto">
              <a:spcAft>
                <a:spcPts val="0"/>
              </a:spcAft>
              <a:defRPr/>
            </a:pPr>
            <a:r>
              <a:rPr lang="en-US" sz="4600" dirty="0">
                <a:solidFill>
                  <a:srgbClr val="0099FF"/>
                </a:solidFill>
                <a:latin typeface="Microsoft Sans Serif" panose="020B0604020202020204" pitchFamily="34" charset="0"/>
                <a:cs typeface="Microsoft Sans Serif" panose="020B0604020202020204" pitchFamily="34" charset="0"/>
              </a:rPr>
              <a:t>Differentiate Between </a:t>
            </a:r>
            <a:br>
              <a:rPr lang="en-US" sz="4600" dirty="0">
                <a:solidFill>
                  <a:srgbClr val="0099FF"/>
                </a:solidFill>
                <a:latin typeface="Microsoft Sans Serif" panose="020B0604020202020204" pitchFamily="34" charset="0"/>
                <a:cs typeface="Microsoft Sans Serif" panose="020B0604020202020204" pitchFamily="34" charset="0"/>
              </a:rPr>
            </a:br>
            <a:r>
              <a:rPr lang="en-US" sz="4600" dirty="0">
                <a:solidFill>
                  <a:srgbClr val="0099FF"/>
                </a:solidFill>
                <a:latin typeface="Microsoft Sans Serif" panose="020B0604020202020204" pitchFamily="34" charset="0"/>
                <a:cs typeface="Microsoft Sans Serif" panose="020B0604020202020204" pitchFamily="34" charset="0"/>
              </a:rPr>
              <a:t>Emotions and Moods</a:t>
            </a:r>
            <a:endParaRPr lang="en-US" sz="4600" b="1" dirty="0">
              <a:solidFill>
                <a:srgbClr val="0099FF"/>
              </a:solidFill>
              <a:effectLst>
                <a:outerShdw blurRad="50800" dist="50800" dir="2700000" algn="tl" rotWithShape="0">
                  <a:schemeClr val="bg1">
                    <a:alpha val="30000"/>
                  </a:schemeClr>
                </a:outerShdw>
              </a:effectLst>
              <a:latin typeface="Microsoft Sans Serif" panose="020B0604020202020204" pitchFamily="34" charset="0"/>
              <a:cs typeface="Microsoft Sans Serif" panose="020B0604020202020204" pitchFamily="34" charset="0"/>
            </a:endParaRPr>
          </a:p>
        </p:txBody>
      </p:sp>
      <p:sp>
        <p:nvSpPr>
          <p:cNvPr id="17" name="Content Placeholder 13"/>
          <p:cNvSpPr>
            <a:spLocks noGrp="1"/>
          </p:cNvSpPr>
          <p:nvPr>
            <p:ph idx="1"/>
          </p:nvPr>
        </p:nvSpPr>
        <p:spPr>
          <a:xfrm>
            <a:off x="889488" y="1646218"/>
            <a:ext cx="8067368" cy="4557047"/>
          </a:xfrm>
        </p:spPr>
        <p:txBody>
          <a:bodyPr>
            <a:noAutofit/>
          </a:bodyPr>
          <a:lstStyle/>
          <a:p>
            <a:pPr eaLnBrk="1" fontAlgn="auto" hangingPunct="1">
              <a:spcAft>
                <a:spcPts val="0"/>
              </a:spcAft>
              <a:defRPr/>
            </a:pPr>
            <a:r>
              <a:rPr lang="en-US" sz="2800" dirty="0" smtClean="0">
                <a:cs typeface="Arial"/>
              </a:rPr>
              <a:t>Do emotions make us ethical?</a:t>
            </a:r>
          </a:p>
          <a:p>
            <a:pPr lvl="1">
              <a:defRPr/>
            </a:pPr>
            <a:r>
              <a:rPr lang="en-US" sz="2800" dirty="0" smtClean="0">
                <a:cs typeface="Arial"/>
              </a:rPr>
              <a:t>Research on moral emotions questions the previous belief that emotional decision making </a:t>
            </a:r>
            <a:r>
              <a:rPr lang="en-US" sz="2800" dirty="0">
                <a:cs typeface="Arial"/>
              </a:rPr>
              <a:t>i</a:t>
            </a:r>
            <a:r>
              <a:rPr lang="en-US" sz="2800" dirty="0" smtClean="0">
                <a:cs typeface="Arial"/>
              </a:rPr>
              <a:t>s based on higher-level cognitive processes.</a:t>
            </a:r>
          </a:p>
          <a:p>
            <a:pPr lvl="1" eaLnBrk="1" fontAlgn="auto" hangingPunct="1">
              <a:spcAft>
                <a:spcPts val="0"/>
              </a:spcAft>
              <a:defRPr/>
            </a:pPr>
            <a:r>
              <a:rPr lang="en-US" sz="2800" dirty="0" smtClean="0">
                <a:cs typeface="Arial"/>
              </a:rPr>
              <a:t>Our beliefs are shaped by our groups, resulting in an unconscious feeling that our shared emotions are “right.”</a:t>
            </a:r>
          </a:p>
        </p:txBody>
      </p:sp>
      <p:sp>
        <p:nvSpPr>
          <p:cNvPr id="10"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10</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Tree>
    <p:extLst>
      <p:ext uri="{BB962C8B-B14F-4D97-AF65-F5344CB8AC3E}">
        <p14:creationId xmlns="" xmlns:p14="http://schemas.microsoft.com/office/powerpoint/2010/main" val="13495938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34477" y="274638"/>
            <a:ext cx="8226159" cy="1143000"/>
          </a:xfrm>
        </p:spPr>
        <p:txBody>
          <a:bodyPr>
            <a:noAutofit/>
          </a:bodyPr>
          <a:lstStyle/>
          <a:p>
            <a:pPr eaLnBrk="1" fontAlgn="auto" hangingPunct="1">
              <a:spcAft>
                <a:spcPts val="0"/>
              </a:spcAft>
              <a:defRPr/>
            </a:pPr>
            <a:r>
              <a:rPr lang="en-US" dirty="0" smtClean="0">
                <a:ea typeface="+mj-ea"/>
                <a:cs typeface="Arial Narrow"/>
              </a:rPr>
              <a:t>Identify the Sources of </a:t>
            </a:r>
            <a:br>
              <a:rPr lang="en-US" dirty="0" smtClean="0">
                <a:ea typeface="+mj-ea"/>
                <a:cs typeface="Arial Narrow"/>
              </a:rPr>
            </a:br>
            <a:r>
              <a:rPr lang="en-US" dirty="0" smtClean="0">
                <a:ea typeface="+mj-ea"/>
                <a:cs typeface="Arial Narrow"/>
              </a:rPr>
              <a:t>Emotions and Moods</a:t>
            </a:r>
            <a:endParaRPr lang="en-US" dirty="0">
              <a:ea typeface="+mj-ea"/>
              <a:cs typeface="Arial Narrow"/>
            </a:endParaRPr>
          </a:p>
        </p:txBody>
      </p:sp>
      <p:sp>
        <p:nvSpPr>
          <p:cNvPr id="14" name="Content Placeholder 13"/>
          <p:cNvSpPr>
            <a:spLocks noGrp="1"/>
          </p:cNvSpPr>
          <p:nvPr>
            <p:ph idx="1"/>
          </p:nvPr>
        </p:nvSpPr>
        <p:spPr>
          <a:xfrm>
            <a:off x="896708" y="1792728"/>
            <a:ext cx="8063928" cy="4650350"/>
          </a:xfrm>
        </p:spPr>
        <p:txBody>
          <a:bodyPr wrap="square" numCol="1" anchor="t" anchorCtr="0" compatLnSpc="1">
            <a:prstTxWarp prst="textNoShape">
              <a:avLst/>
            </a:prstTxWarp>
            <a:normAutofit lnSpcReduction="10000"/>
          </a:bodyPr>
          <a:lstStyle/>
          <a:p>
            <a:pPr eaLnBrk="1" hangingPunct="1">
              <a:lnSpc>
                <a:spcPct val="90000"/>
              </a:lnSpc>
            </a:pPr>
            <a:r>
              <a:rPr lang="en-US" sz="2800" dirty="0" smtClean="0"/>
              <a:t>Personality </a:t>
            </a:r>
          </a:p>
          <a:p>
            <a:pPr lvl="1" eaLnBrk="1" hangingPunct="1">
              <a:lnSpc>
                <a:spcPct val="90000"/>
              </a:lnSpc>
            </a:pPr>
            <a:r>
              <a:rPr lang="en-US" sz="2800" dirty="0" smtClean="0"/>
              <a:t>Moods and emotions have a trait component.</a:t>
            </a:r>
          </a:p>
          <a:p>
            <a:pPr lvl="1">
              <a:lnSpc>
                <a:spcPct val="90000"/>
              </a:lnSpc>
            </a:pPr>
            <a:r>
              <a:rPr lang="en-US" sz="2800" b="1" dirty="0" smtClean="0">
                <a:solidFill>
                  <a:srgbClr val="FF9900"/>
                </a:solidFill>
              </a:rPr>
              <a:t>Affect intensity</a:t>
            </a:r>
            <a:r>
              <a:rPr lang="en-US" sz="2800" b="1" dirty="0">
                <a:solidFill>
                  <a:srgbClr val="FF9900"/>
                </a:solidFill>
                <a:cs typeface="Arial" charset="0"/>
              </a:rPr>
              <a:t>:</a:t>
            </a:r>
            <a:r>
              <a:rPr lang="en-US" sz="2800" dirty="0" smtClean="0">
                <a:solidFill>
                  <a:srgbClr val="FF9900"/>
                </a:solidFill>
              </a:rPr>
              <a:t> </a:t>
            </a:r>
            <a:r>
              <a:rPr lang="en-US" sz="2800" dirty="0" smtClean="0"/>
              <a:t>how strongly people experience their emotions.</a:t>
            </a:r>
          </a:p>
          <a:p>
            <a:pPr eaLnBrk="1" hangingPunct="1">
              <a:lnSpc>
                <a:spcPct val="90000"/>
              </a:lnSpc>
            </a:pPr>
            <a:r>
              <a:rPr lang="en-US" sz="2800" dirty="0" smtClean="0"/>
              <a:t>Time of Day </a:t>
            </a:r>
          </a:p>
          <a:p>
            <a:pPr lvl="1">
              <a:lnSpc>
                <a:spcPct val="90000"/>
              </a:lnSpc>
            </a:pPr>
            <a:r>
              <a:rPr lang="en-US" sz="2800" dirty="0" smtClean="0"/>
              <a:t>There is a common pattern for all of us.</a:t>
            </a:r>
          </a:p>
          <a:p>
            <a:pPr lvl="2" eaLnBrk="1" hangingPunct="1">
              <a:lnSpc>
                <a:spcPct val="90000"/>
              </a:lnSpc>
            </a:pPr>
            <a:r>
              <a:rPr lang="en-US" sz="2800" dirty="0" smtClean="0"/>
              <a:t>Happier in the midpoint of the daily awake period. </a:t>
            </a:r>
          </a:p>
          <a:p>
            <a:pPr>
              <a:lnSpc>
                <a:spcPct val="90000"/>
              </a:lnSpc>
            </a:pPr>
            <a:r>
              <a:rPr lang="en-US" sz="2800" dirty="0" smtClean="0"/>
              <a:t>Day </a:t>
            </a:r>
            <a:r>
              <a:rPr lang="en-US" sz="2800" dirty="0"/>
              <a:t>of the </a:t>
            </a:r>
            <a:r>
              <a:rPr lang="en-US" sz="2800" dirty="0" smtClean="0"/>
              <a:t>Week</a:t>
            </a:r>
          </a:p>
          <a:p>
            <a:pPr lvl="2">
              <a:lnSpc>
                <a:spcPct val="90000"/>
              </a:lnSpc>
            </a:pPr>
            <a:r>
              <a:rPr lang="en-US" sz="2800" dirty="0"/>
              <a:t>Happier </a:t>
            </a:r>
            <a:r>
              <a:rPr lang="en-US" sz="2800" dirty="0" smtClean="0"/>
              <a:t>toward the end of the week.</a:t>
            </a:r>
            <a:endParaRPr lang="en-US" sz="2800" dirty="0"/>
          </a:p>
          <a:p>
            <a:pPr marL="114300" indent="0">
              <a:lnSpc>
                <a:spcPct val="90000"/>
              </a:lnSpc>
              <a:buNone/>
            </a:pPr>
            <a:endParaRPr lang="en-US" dirty="0">
              <a:cs typeface="Arial" charset="0"/>
            </a:endParaRPr>
          </a:p>
          <a:p>
            <a:pPr lvl="2" eaLnBrk="1" hangingPunct="1">
              <a:lnSpc>
                <a:spcPct val="90000"/>
              </a:lnSpc>
            </a:pPr>
            <a:endParaRPr lang="en-US" sz="2800" dirty="0" smtClean="0">
              <a:cs typeface="Arial" charset="0"/>
            </a:endParaRP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11</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236955"/>
            <a:ext cx="8086995" cy="1143000"/>
          </a:xfrm>
        </p:spPr>
        <p:txBody>
          <a:bodyPr>
            <a:noAutofit/>
          </a:bodyPr>
          <a:lstStyle/>
          <a:p>
            <a:pPr eaLnBrk="1" fontAlgn="auto" hangingPunct="1">
              <a:spcAft>
                <a:spcPts val="0"/>
              </a:spcAft>
              <a:defRPr/>
            </a:pPr>
            <a:r>
              <a:rPr lang="en-US" dirty="0" smtClean="0">
                <a:ea typeface="+mj-ea"/>
                <a:cs typeface="Arial Narrow"/>
              </a:rPr>
              <a:t>Identify the Sources of </a:t>
            </a:r>
            <a:br>
              <a:rPr lang="en-US" dirty="0" smtClean="0">
                <a:ea typeface="+mj-ea"/>
                <a:cs typeface="Arial Narrow"/>
              </a:rPr>
            </a:br>
            <a:r>
              <a:rPr lang="en-US" dirty="0" smtClean="0">
                <a:ea typeface="+mj-ea"/>
                <a:cs typeface="Arial Narrow"/>
              </a:rPr>
              <a:t>Emotions and Moods</a:t>
            </a:r>
            <a:endParaRPr lang="en-US" dirty="0">
              <a:ea typeface="+mj-ea"/>
              <a:cs typeface="Arial Narrow"/>
            </a:endParaRPr>
          </a:p>
        </p:txBody>
      </p:sp>
      <p:sp>
        <p:nvSpPr>
          <p:cNvPr id="14" name="Content Placeholder 13"/>
          <p:cNvSpPr>
            <a:spLocks noGrp="1"/>
          </p:cNvSpPr>
          <p:nvPr>
            <p:ph idx="1"/>
          </p:nvPr>
        </p:nvSpPr>
        <p:spPr>
          <a:xfrm>
            <a:off x="863770" y="1881520"/>
            <a:ext cx="8126361" cy="4478337"/>
          </a:xfrm>
        </p:spPr>
        <p:txBody>
          <a:bodyPr wrap="square" numCol="1" anchor="t" anchorCtr="0" compatLnSpc="1">
            <a:prstTxWarp prst="textNoShape">
              <a:avLst/>
            </a:prstTxWarp>
          </a:bodyPr>
          <a:lstStyle/>
          <a:p>
            <a:pPr eaLnBrk="1" hangingPunct="1">
              <a:lnSpc>
                <a:spcPct val="90000"/>
              </a:lnSpc>
            </a:pPr>
            <a:r>
              <a:rPr lang="en-US" sz="2800" dirty="0" smtClean="0">
                <a:cs typeface="Arial" charset="0"/>
              </a:rPr>
              <a:t>Weather</a:t>
            </a:r>
          </a:p>
          <a:p>
            <a:pPr lvl="1" eaLnBrk="1" hangingPunct="1">
              <a:lnSpc>
                <a:spcPct val="90000"/>
              </a:lnSpc>
            </a:pPr>
            <a:r>
              <a:rPr lang="en-US" sz="2800" b="1" dirty="0" smtClean="0">
                <a:solidFill>
                  <a:srgbClr val="FF9900"/>
                </a:solidFill>
                <a:cs typeface="Arial" charset="0"/>
              </a:rPr>
              <a:t>Illusory correlation </a:t>
            </a:r>
            <a:r>
              <a:rPr lang="en-US" sz="2800" dirty="0" smtClean="0">
                <a:cs typeface="Arial" charset="0"/>
              </a:rPr>
              <a:t>– no effect. </a:t>
            </a:r>
          </a:p>
          <a:p>
            <a:pPr eaLnBrk="1" hangingPunct="1">
              <a:lnSpc>
                <a:spcPct val="90000"/>
              </a:lnSpc>
            </a:pPr>
            <a:r>
              <a:rPr lang="en-US" sz="2800" dirty="0" smtClean="0">
                <a:cs typeface="Arial" charset="0"/>
              </a:rPr>
              <a:t>Stress</a:t>
            </a:r>
          </a:p>
          <a:p>
            <a:pPr lvl="1" eaLnBrk="1" hangingPunct="1">
              <a:lnSpc>
                <a:spcPct val="90000"/>
              </a:lnSpc>
            </a:pPr>
            <a:r>
              <a:rPr lang="en-US" sz="2800" dirty="0" smtClean="0">
                <a:cs typeface="Arial" charset="0"/>
              </a:rPr>
              <a:t>Even low levels of constant stress can worsen moods.</a:t>
            </a:r>
          </a:p>
          <a:p>
            <a:pPr eaLnBrk="1" hangingPunct="1">
              <a:lnSpc>
                <a:spcPct val="90000"/>
              </a:lnSpc>
            </a:pPr>
            <a:r>
              <a:rPr lang="en-US" sz="2800" dirty="0" smtClean="0">
                <a:cs typeface="Arial" charset="0"/>
              </a:rPr>
              <a:t>Social Activities</a:t>
            </a:r>
          </a:p>
          <a:p>
            <a:pPr lvl="1" eaLnBrk="1" hangingPunct="1">
              <a:lnSpc>
                <a:spcPct val="90000"/>
              </a:lnSpc>
            </a:pPr>
            <a:r>
              <a:rPr lang="en-US" sz="2800" dirty="0" smtClean="0">
                <a:cs typeface="Arial" charset="0"/>
              </a:rPr>
              <a:t>Physical, informal, and dining activities increase positive moods.</a:t>
            </a: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12</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201127"/>
            <a:ext cx="8043868" cy="1255406"/>
          </a:xfrm>
        </p:spPr>
        <p:txBody>
          <a:bodyPr>
            <a:noAutofit/>
          </a:bodyPr>
          <a:lstStyle/>
          <a:p>
            <a:pPr eaLnBrk="1" fontAlgn="auto" hangingPunct="1">
              <a:spcAft>
                <a:spcPts val="0"/>
              </a:spcAft>
              <a:defRPr/>
            </a:pPr>
            <a:r>
              <a:rPr lang="en-US" dirty="0" smtClean="0">
                <a:ea typeface="+mj-ea"/>
                <a:cs typeface="Arial Narrow"/>
              </a:rPr>
              <a:t>Identify the Sources of </a:t>
            </a:r>
            <a:br>
              <a:rPr lang="en-US" dirty="0" smtClean="0">
                <a:ea typeface="+mj-ea"/>
                <a:cs typeface="Arial Narrow"/>
              </a:rPr>
            </a:br>
            <a:r>
              <a:rPr lang="en-US" dirty="0" smtClean="0">
                <a:ea typeface="+mj-ea"/>
                <a:cs typeface="Arial Narrow"/>
              </a:rPr>
              <a:t>Emotions and Moods</a:t>
            </a:r>
            <a:endParaRPr lang="en-US" dirty="0">
              <a:ea typeface="+mj-ea"/>
              <a:cs typeface="Arial Narrow"/>
            </a:endParaRPr>
          </a:p>
        </p:txBody>
      </p:sp>
      <p:sp>
        <p:nvSpPr>
          <p:cNvPr id="14" name="Content Placeholder 13"/>
          <p:cNvSpPr>
            <a:spLocks noGrp="1"/>
          </p:cNvSpPr>
          <p:nvPr>
            <p:ph idx="1"/>
          </p:nvPr>
        </p:nvSpPr>
        <p:spPr>
          <a:xfrm>
            <a:off x="1132763" y="1832334"/>
            <a:ext cx="7800593" cy="4704531"/>
          </a:xfrm>
        </p:spPr>
        <p:txBody>
          <a:bodyPr wrap="square" numCol="1" anchor="t" anchorCtr="0" compatLnSpc="1">
            <a:prstTxWarp prst="textNoShape">
              <a:avLst/>
            </a:prstTxWarp>
          </a:bodyPr>
          <a:lstStyle/>
          <a:p>
            <a:pPr eaLnBrk="1" hangingPunct="1"/>
            <a:r>
              <a:rPr lang="en-US" sz="2800" dirty="0" smtClean="0">
                <a:cs typeface="Arial" charset="0"/>
              </a:rPr>
              <a:t>Sleep </a:t>
            </a:r>
          </a:p>
          <a:p>
            <a:pPr lvl="1" eaLnBrk="1" hangingPunct="1"/>
            <a:r>
              <a:rPr lang="en-US" sz="2800" dirty="0" smtClean="0">
                <a:cs typeface="Arial" charset="0"/>
              </a:rPr>
              <a:t>Poor sleep quality increases negative affect.</a:t>
            </a:r>
          </a:p>
          <a:p>
            <a:pPr eaLnBrk="1" hangingPunct="1"/>
            <a:r>
              <a:rPr lang="en-US" sz="2800" dirty="0" smtClean="0">
                <a:cs typeface="Arial" charset="0"/>
              </a:rPr>
              <a:t>Exercise</a:t>
            </a:r>
          </a:p>
          <a:p>
            <a:pPr lvl="1"/>
            <a:r>
              <a:rPr lang="en-US" sz="2800" dirty="0" smtClean="0">
                <a:cs typeface="Arial" charset="0"/>
              </a:rPr>
              <a:t>Does somewhat improve mood, especially for depressed people.</a:t>
            </a:r>
          </a:p>
          <a:p>
            <a:pPr eaLnBrk="1" hangingPunct="1"/>
            <a:endParaRPr lang="en-US" dirty="0" smtClean="0">
              <a:effectLst>
                <a:outerShdw blurRad="38100" dist="38100" dir="2700000" algn="tl">
                  <a:srgbClr val="0064E2"/>
                </a:outerShdw>
              </a:effectLst>
              <a:latin typeface="Arial" charset="0"/>
              <a:cs typeface="Arial" charset="0"/>
            </a:endParaRP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13</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274638"/>
            <a:ext cx="8077090" cy="1143000"/>
          </a:xfrm>
        </p:spPr>
        <p:txBody>
          <a:bodyPr>
            <a:noAutofit/>
          </a:bodyPr>
          <a:lstStyle/>
          <a:p>
            <a:pPr eaLnBrk="1" fontAlgn="auto" hangingPunct="1">
              <a:spcAft>
                <a:spcPts val="0"/>
              </a:spcAft>
              <a:defRPr/>
            </a:pPr>
            <a:r>
              <a:rPr lang="en-US" dirty="0" smtClean="0">
                <a:ea typeface="+mj-ea"/>
                <a:cs typeface="Arial Narrow"/>
              </a:rPr>
              <a:t>Identify the Sources of </a:t>
            </a:r>
            <a:br>
              <a:rPr lang="en-US" dirty="0" smtClean="0">
                <a:ea typeface="+mj-ea"/>
                <a:cs typeface="Arial Narrow"/>
              </a:rPr>
            </a:br>
            <a:r>
              <a:rPr lang="en-US" dirty="0" smtClean="0">
                <a:ea typeface="+mj-ea"/>
                <a:cs typeface="Arial Narrow"/>
              </a:rPr>
              <a:t>Emotions and Moods</a:t>
            </a:r>
            <a:endParaRPr lang="en-US" dirty="0">
              <a:ea typeface="+mj-ea"/>
              <a:cs typeface="Arial Narrow"/>
            </a:endParaRPr>
          </a:p>
        </p:txBody>
      </p:sp>
      <p:sp>
        <p:nvSpPr>
          <p:cNvPr id="14" name="Content Placeholder 13"/>
          <p:cNvSpPr>
            <a:spLocks noGrp="1"/>
          </p:cNvSpPr>
          <p:nvPr>
            <p:ph idx="1"/>
          </p:nvPr>
        </p:nvSpPr>
        <p:spPr>
          <a:xfrm>
            <a:off x="1078173" y="1703794"/>
            <a:ext cx="7888406" cy="4478337"/>
          </a:xfrm>
        </p:spPr>
        <p:txBody>
          <a:bodyPr wrap="square" numCol="1" anchor="t" anchorCtr="0" compatLnSpc="1">
            <a:prstTxWarp prst="textNoShape">
              <a:avLst/>
            </a:prstTxWarp>
          </a:bodyPr>
          <a:lstStyle/>
          <a:p>
            <a:pPr eaLnBrk="1" hangingPunct="1"/>
            <a:r>
              <a:rPr lang="en-US" sz="2800" dirty="0" smtClean="0">
                <a:cs typeface="Arial" charset="0"/>
              </a:rPr>
              <a:t>Age</a:t>
            </a:r>
          </a:p>
          <a:p>
            <a:pPr lvl="1" eaLnBrk="1" hangingPunct="1"/>
            <a:r>
              <a:rPr lang="en-US" sz="2800" dirty="0" smtClean="0">
                <a:cs typeface="Arial" charset="0"/>
              </a:rPr>
              <a:t>Older people experience fewer negative emotions.</a:t>
            </a:r>
          </a:p>
          <a:p>
            <a:pPr eaLnBrk="1" hangingPunct="1"/>
            <a:r>
              <a:rPr lang="en-US" sz="2800" dirty="0" smtClean="0">
                <a:cs typeface="Arial" charset="0"/>
              </a:rPr>
              <a:t>Sex</a:t>
            </a:r>
          </a:p>
          <a:p>
            <a:pPr lvl="1" eaLnBrk="1" hangingPunct="1"/>
            <a:r>
              <a:rPr lang="en-US" sz="2800" dirty="0" smtClean="0">
                <a:cs typeface="Arial" charset="0"/>
              </a:rPr>
              <a:t>Women tend to be more emotionally expressive, feel emotions more intensely, have longer-lasting moods, and express emotions more frequently than men.</a:t>
            </a: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14</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2</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185874"/>
            <a:ext cx="8049796" cy="1143000"/>
          </a:xfrm>
        </p:spPr>
        <p:txBody>
          <a:bodyPr>
            <a:noAutofit/>
          </a:bodyPr>
          <a:lstStyle/>
          <a:p>
            <a:pPr eaLnBrk="1" fontAlgn="auto" hangingPunct="1">
              <a:spcAft>
                <a:spcPts val="0"/>
              </a:spcAft>
              <a:defRPr/>
            </a:pPr>
            <a:r>
              <a:rPr lang="en-US" dirty="0" smtClean="0">
                <a:ea typeface="+mj-ea"/>
                <a:cs typeface="Arial Narrow"/>
              </a:rPr>
              <a:t>Show the Impact Emotional </a:t>
            </a:r>
            <a:br>
              <a:rPr lang="en-US" dirty="0" smtClean="0">
                <a:ea typeface="+mj-ea"/>
                <a:cs typeface="Arial Narrow"/>
              </a:rPr>
            </a:br>
            <a:r>
              <a:rPr lang="en-US" dirty="0" smtClean="0">
                <a:ea typeface="+mj-ea"/>
                <a:cs typeface="Arial Narrow"/>
              </a:rPr>
              <a:t>Labor Has on Employees</a:t>
            </a:r>
            <a:endParaRPr lang="en-US" dirty="0">
              <a:ea typeface="+mj-ea"/>
              <a:cs typeface="Arial Narrow"/>
            </a:endParaRPr>
          </a:p>
        </p:txBody>
      </p:sp>
      <p:sp>
        <p:nvSpPr>
          <p:cNvPr id="14" name="Content Placeholder 13"/>
          <p:cNvSpPr>
            <a:spLocks noGrp="1"/>
          </p:cNvSpPr>
          <p:nvPr>
            <p:ph idx="1"/>
          </p:nvPr>
        </p:nvSpPr>
        <p:spPr>
          <a:xfrm>
            <a:off x="889489" y="1616965"/>
            <a:ext cx="8049796" cy="5002199"/>
          </a:xfrm>
        </p:spPr>
        <p:txBody>
          <a:bodyPr wrap="square" numCol="1" anchor="t" anchorCtr="0" compatLnSpc="1">
            <a:prstTxWarp prst="textNoShape">
              <a:avLst/>
            </a:prstTxWarp>
            <a:normAutofit lnSpcReduction="10000"/>
          </a:bodyPr>
          <a:lstStyle/>
          <a:p>
            <a:pPr marL="681038" indent="-457200" eaLnBrk="1" hangingPunct="1">
              <a:lnSpc>
                <a:spcPct val="90000"/>
              </a:lnSpc>
            </a:pPr>
            <a:r>
              <a:rPr lang="en-US" sz="2800" b="1" dirty="0" smtClean="0">
                <a:solidFill>
                  <a:srgbClr val="FF9900"/>
                </a:solidFill>
                <a:cs typeface="Arial" charset="0"/>
              </a:rPr>
              <a:t>Emotional labor:</a:t>
            </a:r>
            <a:r>
              <a:rPr lang="en-US" sz="2800" dirty="0" smtClean="0">
                <a:cs typeface="Arial" charset="0"/>
              </a:rPr>
              <a:t> an employee’s expression of organizationally desired emotions during interpersonal transactions at work.</a:t>
            </a:r>
          </a:p>
          <a:p>
            <a:pPr marL="223838" indent="0">
              <a:lnSpc>
                <a:spcPct val="90000"/>
              </a:lnSpc>
            </a:pPr>
            <a:r>
              <a:rPr lang="en-US" sz="2800" dirty="0"/>
              <a:t>Types of Emotions</a:t>
            </a:r>
          </a:p>
          <a:p>
            <a:pPr lvl="1">
              <a:lnSpc>
                <a:spcPct val="90000"/>
              </a:lnSpc>
            </a:pPr>
            <a:r>
              <a:rPr lang="en-US" sz="2800" b="1" dirty="0">
                <a:solidFill>
                  <a:srgbClr val="FF9900"/>
                </a:solidFill>
              </a:rPr>
              <a:t>Felt:</a:t>
            </a:r>
            <a:r>
              <a:rPr lang="en-US" sz="2800" dirty="0"/>
              <a:t> the individual’s actual emotions.</a:t>
            </a:r>
          </a:p>
          <a:p>
            <a:pPr lvl="1">
              <a:lnSpc>
                <a:spcPct val="90000"/>
              </a:lnSpc>
            </a:pPr>
            <a:r>
              <a:rPr lang="en-US" sz="2800" b="1" dirty="0">
                <a:solidFill>
                  <a:srgbClr val="FF9900"/>
                </a:solidFill>
              </a:rPr>
              <a:t>Displayed:</a:t>
            </a:r>
            <a:r>
              <a:rPr lang="en-US" sz="2800" dirty="0">
                <a:solidFill>
                  <a:srgbClr val="FF9900"/>
                </a:solidFill>
              </a:rPr>
              <a:t> </a:t>
            </a:r>
            <a:r>
              <a:rPr lang="en-US" sz="2800" dirty="0"/>
              <a:t>required or appropriate emotions.</a:t>
            </a:r>
          </a:p>
          <a:p>
            <a:pPr marL="1092200" lvl="2" indent="-315913">
              <a:lnSpc>
                <a:spcPct val="90000"/>
              </a:lnSpc>
            </a:pPr>
            <a:r>
              <a:rPr lang="en-US" sz="2800" b="1" dirty="0">
                <a:solidFill>
                  <a:srgbClr val="FF9900"/>
                </a:solidFill>
              </a:rPr>
              <a:t>Surface acting: </a:t>
            </a:r>
            <a:r>
              <a:rPr lang="en-US" sz="2800" dirty="0"/>
              <a:t>hiding one’s inner feelings and foregoing emotional expressions in response to display rules. </a:t>
            </a:r>
          </a:p>
          <a:p>
            <a:pPr marL="1146175" lvl="2" indent="-369888">
              <a:lnSpc>
                <a:spcPct val="90000"/>
              </a:lnSpc>
            </a:pPr>
            <a:r>
              <a:rPr lang="en-US" sz="2800" b="1" dirty="0">
                <a:solidFill>
                  <a:srgbClr val="FF9900"/>
                </a:solidFill>
              </a:rPr>
              <a:t>Deep acting:</a:t>
            </a:r>
            <a:r>
              <a:rPr lang="en-US" sz="2800" dirty="0">
                <a:solidFill>
                  <a:srgbClr val="FF9900"/>
                </a:solidFill>
              </a:rPr>
              <a:t> </a:t>
            </a:r>
            <a:r>
              <a:rPr lang="en-US" sz="2800" dirty="0"/>
              <a:t>trying to modify one’s true inner feelings based on display rules.</a:t>
            </a:r>
          </a:p>
          <a:p>
            <a:pPr marL="681038" indent="-457200" eaLnBrk="1" hangingPunct="1">
              <a:lnSpc>
                <a:spcPct val="90000"/>
              </a:lnSpc>
            </a:pPr>
            <a:endParaRPr lang="en-US" sz="2800" dirty="0" smtClean="0">
              <a:cs typeface="Arial" charset="0"/>
            </a:endParaRP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15</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3</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185874"/>
            <a:ext cx="8077090" cy="1143000"/>
          </a:xfrm>
        </p:spPr>
        <p:txBody>
          <a:bodyPr>
            <a:noAutofit/>
          </a:bodyPr>
          <a:lstStyle/>
          <a:p>
            <a:pPr>
              <a:defRPr/>
            </a:pPr>
            <a:r>
              <a:rPr lang="en-US" sz="4800" dirty="0">
                <a:cs typeface="Arial Narrow"/>
              </a:rPr>
              <a:t>Describe Affective </a:t>
            </a:r>
            <a:r>
              <a:rPr lang="en-US" sz="4800" dirty="0" smtClean="0">
                <a:cs typeface="Arial Narrow"/>
              </a:rPr>
              <a:t/>
            </a:r>
            <a:br>
              <a:rPr lang="en-US" sz="4800" dirty="0" smtClean="0">
                <a:cs typeface="Arial Narrow"/>
              </a:rPr>
            </a:br>
            <a:r>
              <a:rPr lang="en-US" sz="4800" dirty="0" smtClean="0">
                <a:cs typeface="Arial Narrow"/>
              </a:rPr>
              <a:t>Events Theory</a:t>
            </a:r>
            <a:endParaRPr lang="en-US" dirty="0">
              <a:ea typeface="+mj-ea"/>
              <a:cs typeface="Arial Narrow"/>
            </a:endParaRPr>
          </a:p>
        </p:txBody>
      </p:sp>
      <p:sp>
        <p:nvSpPr>
          <p:cNvPr id="14" name="Content Placeholder 13"/>
          <p:cNvSpPr>
            <a:spLocks noGrp="1"/>
          </p:cNvSpPr>
          <p:nvPr>
            <p:ph idx="1"/>
          </p:nvPr>
        </p:nvSpPr>
        <p:spPr>
          <a:xfrm>
            <a:off x="766659" y="1623494"/>
            <a:ext cx="8049796" cy="5002199"/>
          </a:xfrm>
        </p:spPr>
        <p:txBody>
          <a:bodyPr wrap="square" numCol="1" anchor="t" anchorCtr="0" compatLnSpc="1">
            <a:prstTxWarp prst="textNoShape">
              <a:avLst/>
            </a:prstTxWarp>
            <a:normAutofit/>
          </a:bodyPr>
          <a:lstStyle/>
          <a:p>
            <a:pPr marL="463550" lvl="1" indent="-231775"/>
            <a:endParaRPr lang="en-US" sz="2800" b="1" dirty="0" smtClean="0">
              <a:solidFill>
                <a:srgbClr val="FF9900"/>
              </a:solidFill>
            </a:endParaRPr>
          </a:p>
          <a:p>
            <a:pPr marL="463550" lvl="1" indent="-231775"/>
            <a:r>
              <a:rPr lang="en-US" sz="2800" b="1" dirty="0" smtClean="0">
                <a:solidFill>
                  <a:srgbClr val="FF9900"/>
                </a:solidFill>
              </a:rPr>
              <a:t>Affective </a:t>
            </a:r>
            <a:r>
              <a:rPr lang="en-US" sz="2800" b="1" dirty="0">
                <a:solidFill>
                  <a:srgbClr val="FF9900"/>
                </a:solidFill>
              </a:rPr>
              <a:t>events theory (AET</a:t>
            </a:r>
            <a:r>
              <a:rPr lang="en-US" sz="2800" b="1" dirty="0" smtClean="0">
                <a:solidFill>
                  <a:srgbClr val="FF9900"/>
                </a:solidFill>
              </a:rPr>
              <a:t>):</a:t>
            </a:r>
            <a:r>
              <a:rPr lang="en-US" sz="2800" b="1" dirty="0" smtClean="0"/>
              <a:t> </a:t>
            </a:r>
            <a:r>
              <a:rPr lang="en-US" sz="2800" dirty="0" smtClean="0"/>
              <a:t>employees </a:t>
            </a:r>
            <a:r>
              <a:rPr lang="en-US" sz="2800" dirty="0"/>
              <a:t>react emotionally to things that happen to them at work and this influences job performance and satisfaction. </a:t>
            </a:r>
          </a:p>
          <a:p>
            <a:pPr marL="968375" lvl="2" indent="-231775"/>
            <a:r>
              <a:rPr lang="en-US" sz="2800" dirty="0"/>
              <a:t>Work events trigger positive or negative emotional reactions to which employees’ personalities and moods predispose them to respond with greater or lesser intensity. </a:t>
            </a:r>
          </a:p>
          <a:p>
            <a:pPr marL="463550" indent="-231775" eaLnBrk="1" hangingPunct="1">
              <a:lnSpc>
                <a:spcPct val="90000"/>
              </a:lnSpc>
            </a:pPr>
            <a:endParaRPr lang="en-US" sz="2800" dirty="0" smtClean="0">
              <a:cs typeface="Arial" charset="0"/>
            </a:endParaRP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16</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Tree>
    <p:extLst>
      <p:ext uri="{BB962C8B-B14F-4D97-AF65-F5344CB8AC3E}">
        <p14:creationId xmlns="" xmlns:p14="http://schemas.microsoft.com/office/powerpoint/2010/main" val="3122534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274638"/>
            <a:ext cx="8107680" cy="1143000"/>
          </a:xfrm>
        </p:spPr>
        <p:txBody>
          <a:bodyPr>
            <a:noAutofit/>
          </a:bodyPr>
          <a:lstStyle/>
          <a:p>
            <a:pPr eaLnBrk="1" fontAlgn="auto" hangingPunct="1">
              <a:spcAft>
                <a:spcPts val="0"/>
              </a:spcAft>
              <a:defRPr/>
            </a:pPr>
            <a:r>
              <a:rPr lang="en-US" sz="4800" dirty="0" smtClean="0">
                <a:ea typeface="+mj-ea"/>
                <a:cs typeface="Arial Narrow"/>
              </a:rPr>
              <a:t>Describe Affective </a:t>
            </a:r>
            <a:br>
              <a:rPr lang="en-US" sz="4800" dirty="0" smtClean="0">
                <a:ea typeface="+mj-ea"/>
                <a:cs typeface="Arial Narrow"/>
              </a:rPr>
            </a:br>
            <a:r>
              <a:rPr lang="en-US" sz="4800" dirty="0" smtClean="0">
                <a:ea typeface="+mj-ea"/>
                <a:cs typeface="Arial Narrow"/>
              </a:rPr>
              <a:t>Events Theory</a:t>
            </a:r>
          </a:p>
        </p:txBody>
      </p:sp>
      <p:sp>
        <p:nvSpPr>
          <p:cNvPr id="19" name="Content Placeholder 18"/>
          <p:cNvSpPr>
            <a:spLocks noGrp="1"/>
          </p:cNvSpPr>
          <p:nvPr>
            <p:ph idx="1"/>
          </p:nvPr>
        </p:nvSpPr>
        <p:spPr>
          <a:xfrm>
            <a:off x="829102" y="1837306"/>
            <a:ext cx="8107680" cy="4727267"/>
          </a:xfrm>
        </p:spPr>
        <p:txBody>
          <a:bodyPr wrap="square" numCol="1" anchor="t" anchorCtr="0" compatLnSpc="1">
            <a:prstTxWarp prst="textNoShape">
              <a:avLst/>
            </a:prstTxWarp>
            <a:noAutofit/>
          </a:bodyPr>
          <a:lstStyle/>
          <a:p>
            <a:pPr marL="457200" indent="-457200" eaLnBrk="1" hangingPunct="1"/>
            <a:r>
              <a:rPr lang="en-US" sz="2800" dirty="0" smtClean="0">
                <a:cs typeface="Arial" charset="0"/>
              </a:rPr>
              <a:t>AET offers two important messages: </a:t>
            </a:r>
          </a:p>
          <a:p>
            <a:pPr lvl="1">
              <a:spcBef>
                <a:spcPts val="0"/>
              </a:spcBef>
            </a:pPr>
            <a:r>
              <a:rPr lang="en-US" sz="2800" dirty="0" smtClean="0">
                <a:cs typeface="Arial" charset="0"/>
              </a:rPr>
              <a:t>Emotions provide valuable insights into how workplace hassles and uplifting events influence employee performance and satisfaction.</a:t>
            </a:r>
          </a:p>
          <a:p>
            <a:pPr lvl="1">
              <a:spcBef>
                <a:spcPts val="0"/>
              </a:spcBef>
            </a:pPr>
            <a:r>
              <a:rPr lang="en-US" sz="2800" dirty="0" smtClean="0">
                <a:cs typeface="Arial" charset="0"/>
              </a:rPr>
              <a:t>Emotions, and the events that cause them, should not be ignored at work because they accumulate.</a:t>
            </a:r>
          </a:p>
        </p:txBody>
      </p:sp>
      <p:sp>
        <p:nvSpPr>
          <p:cNvPr id="6" name="Slide Number Placeholder 5"/>
          <p:cNvSpPr>
            <a:spLocks noGrp="1"/>
          </p:cNvSpPr>
          <p:nvPr>
            <p:ph type="sldNum" sz="quarter" idx="12"/>
          </p:nvPr>
        </p:nvSpPr>
        <p:spPr/>
        <p:txBody>
          <a:bodyPr/>
          <a:lstStyle/>
          <a:p>
            <a:pPr>
              <a:defRPr/>
            </a:pPr>
            <a:r>
              <a:rPr lang="en-US"/>
              <a:t>4-</a:t>
            </a:r>
            <a:fld id="{A09ED5AE-13F6-44C7-A249-EC2589A7F2EC}" type="slidenum">
              <a:rPr lang="en-US"/>
              <a:pPr>
                <a:defRPr/>
              </a:pPr>
              <a:t>17</a:t>
            </a:fld>
            <a:endParaRPr lang="en-US"/>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4</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89489" y="192088"/>
            <a:ext cx="8047293" cy="1143000"/>
          </a:xfrm>
        </p:spPr>
        <p:txBody>
          <a:bodyPr>
            <a:noAutofit/>
          </a:bodyPr>
          <a:lstStyle/>
          <a:p>
            <a:pPr eaLnBrk="1" fontAlgn="auto" hangingPunct="1">
              <a:spcAft>
                <a:spcPts val="0"/>
              </a:spcAft>
              <a:defRPr/>
            </a:pPr>
            <a:r>
              <a:rPr lang="en-US" dirty="0" smtClean="0">
                <a:ea typeface="+mj-ea"/>
                <a:cs typeface="Arial Narrow"/>
              </a:rPr>
              <a:t>Describe Emotional Intelligence</a:t>
            </a:r>
          </a:p>
        </p:txBody>
      </p:sp>
      <p:sp>
        <p:nvSpPr>
          <p:cNvPr id="19" name="Content Placeholder 18"/>
          <p:cNvSpPr>
            <a:spLocks noGrp="1"/>
          </p:cNvSpPr>
          <p:nvPr>
            <p:ph idx="1"/>
          </p:nvPr>
        </p:nvSpPr>
        <p:spPr>
          <a:xfrm>
            <a:off x="1173707" y="1673533"/>
            <a:ext cx="7404972" cy="4727267"/>
          </a:xfrm>
        </p:spPr>
        <p:txBody>
          <a:bodyPr>
            <a:noAutofit/>
          </a:bodyPr>
          <a:lstStyle/>
          <a:p>
            <a:pPr eaLnBrk="1" fontAlgn="auto" hangingPunct="1">
              <a:spcAft>
                <a:spcPts val="0"/>
              </a:spcAft>
              <a:defRPr/>
            </a:pPr>
            <a:r>
              <a:rPr lang="en-US" sz="2800" b="1" dirty="0" smtClean="0">
                <a:solidFill>
                  <a:srgbClr val="FF9900"/>
                </a:solidFill>
                <a:cs typeface="Arial"/>
              </a:rPr>
              <a:t>Emotional Intelligence:</a:t>
            </a:r>
          </a:p>
          <a:p>
            <a:pPr marL="395288" indent="-53975" eaLnBrk="1" fontAlgn="auto" hangingPunct="1">
              <a:spcAft>
                <a:spcPts val="0"/>
              </a:spcAft>
              <a:buNone/>
              <a:defRPr/>
            </a:pPr>
            <a:r>
              <a:rPr lang="en-US" sz="2800" dirty="0" smtClean="0">
                <a:cs typeface="Arial"/>
              </a:rPr>
              <a:t>	A person’s ability to:</a:t>
            </a:r>
          </a:p>
          <a:p>
            <a:pPr lvl="1" eaLnBrk="1" fontAlgn="auto" hangingPunct="1">
              <a:spcAft>
                <a:spcPts val="0"/>
              </a:spcAft>
              <a:defRPr/>
            </a:pPr>
            <a:r>
              <a:rPr lang="en-US" sz="2800" dirty="0" smtClean="0">
                <a:cs typeface="Arial"/>
              </a:rPr>
              <a:t>Perceive emotions in the self and others.</a:t>
            </a:r>
          </a:p>
          <a:p>
            <a:pPr lvl="1" eaLnBrk="1" fontAlgn="auto" hangingPunct="1">
              <a:spcAft>
                <a:spcPts val="0"/>
              </a:spcAft>
              <a:defRPr/>
            </a:pPr>
            <a:r>
              <a:rPr lang="en-US" sz="2800" dirty="0" smtClean="0">
                <a:cs typeface="Arial"/>
              </a:rPr>
              <a:t>Understand the meaning of these emotions.</a:t>
            </a:r>
          </a:p>
          <a:p>
            <a:pPr lvl="1" eaLnBrk="1" fontAlgn="auto" hangingPunct="1">
              <a:spcAft>
                <a:spcPts val="0"/>
              </a:spcAft>
              <a:defRPr/>
            </a:pPr>
            <a:r>
              <a:rPr lang="en-US" sz="2800" dirty="0" smtClean="0">
                <a:cs typeface="Arial"/>
              </a:rPr>
              <a:t>Regulate one’s emotions accordingly in a cascading model.</a:t>
            </a:r>
          </a:p>
        </p:txBody>
      </p:sp>
      <p:sp>
        <p:nvSpPr>
          <p:cNvPr id="6" name="Slide Number Placeholder 5"/>
          <p:cNvSpPr>
            <a:spLocks noGrp="1"/>
          </p:cNvSpPr>
          <p:nvPr>
            <p:ph type="sldNum" sz="quarter" idx="12"/>
          </p:nvPr>
        </p:nvSpPr>
        <p:spPr/>
        <p:txBody>
          <a:bodyPr/>
          <a:lstStyle/>
          <a:p>
            <a:pPr>
              <a:defRPr/>
            </a:pPr>
            <a:r>
              <a:rPr lang="en-US"/>
              <a:t>4-</a:t>
            </a:r>
            <a:fld id="{361EB4BB-E0B2-4B5B-A0EC-B2781CF53B73}" type="slidenum">
              <a:rPr lang="en-US"/>
              <a:pPr>
                <a:defRPr/>
              </a:pPr>
              <a:t>18</a:t>
            </a:fld>
            <a:endParaRPr lang="en-US"/>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5</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a:t>4-</a:t>
            </a:r>
            <a:fld id="{EF598B21-7EBF-4058-8F79-DF76688DC8AA}" type="slidenum">
              <a:rPr lang="en-US"/>
              <a:pPr>
                <a:defRPr/>
              </a:pPr>
              <a:t>19</a:t>
            </a:fld>
            <a:endParaRPr lang="en-US"/>
          </a:p>
        </p:txBody>
      </p:sp>
      <p:sp>
        <p:nvSpPr>
          <p:cNvPr id="7" name="Title 7"/>
          <p:cNvSpPr txBox="1">
            <a:spLocks/>
          </p:cNvSpPr>
          <p:nvPr/>
        </p:nvSpPr>
        <p:spPr>
          <a:xfrm>
            <a:off x="889489" y="192088"/>
            <a:ext cx="8131681"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cap="none" spc="-100" baseline="0">
                <a:ln>
                  <a:noFill/>
                </a:ln>
                <a:solidFill>
                  <a:schemeClr val="tx2"/>
                </a:solidFill>
                <a:effectLst/>
                <a:latin typeface="+mj-lt"/>
                <a:ea typeface="+mj-ea"/>
                <a:cs typeface="+mj-cs"/>
              </a:defRPr>
            </a:lvl1pPr>
          </a:lstStyle>
          <a:p>
            <a:pPr>
              <a:defRPr/>
            </a:pPr>
            <a:r>
              <a:rPr lang="en-US" sz="4600" b="1" dirty="0">
                <a:solidFill>
                  <a:srgbClr val="0099FF"/>
                </a:solidFill>
                <a:latin typeface="Microsoft Sans Serif" panose="020B0604020202020204" pitchFamily="34" charset="0"/>
                <a:cs typeface="Microsoft Sans Serif" panose="020B0604020202020204" pitchFamily="34" charset="0"/>
              </a:rPr>
              <a:t>Describe Emotional Intelligence</a:t>
            </a:r>
            <a:endParaRPr lang="en-US" sz="4600" b="1" dirty="0" smtClean="0">
              <a:solidFill>
                <a:srgbClr val="0099FF"/>
              </a:solidFill>
              <a:latin typeface="Microsoft Sans Serif" panose="020B0604020202020204" pitchFamily="34" charset="0"/>
              <a:cs typeface="Microsoft Sans Serif" panose="020B0604020202020204" pitchFamily="34" charset="0"/>
            </a:endParaRPr>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5</a:t>
            </a:r>
            <a:endParaRPr lang="en-US" dirty="0"/>
          </a:p>
        </p:txBody>
      </p:sp>
      <p:pic>
        <p:nvPicPr>
          <p:cNvPr id="4098"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122407" y="1895120"/>
            <a:ext cx="7665844" cy="387788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4294967295"/>
          </p:nvPr>
        </p:nvSpPr>
        <p:spPr>
          <a:xfrm>
            <a:off x="1852862" y="2311449"/>
            <a:ext cx="6278562" cy="2819400"/>
          </a:xfrm>
          <a:ln>
            <a:noFill/>
          </a:ln>
        </p:spPr>
        <p:txBody>
          <a:bodyPr>
            <a:normAutofit fontScale="70000" lnSpcReduction="20000"/>
          </a:bodyPr>
          <a:lstStyle/>
          <a:p>
            <a:pPr fontAlgn="auto">
              <a:spcAft>
                <a:spcPts val="0"/>
              </a:spcAft>
              <a:defRPr/>
            </a:pPr>
            <a:endParaRPr lang="en-US" dirty="0" smtClean="0"/>
          </a:p>
          <a:p>
            <a:pPr marL="114300" indent="0" algn="ctr" fontAlgn="auto">
              <a:spcAft>
                <a:spcPts val="0"/>
              </a:spcAft>
              <a:buNone/>
              <a:defRPr/>
            </a:pPr>
            <a:r>
              <a:rPr lang="en-US" sz="7700" dirty="0" smtClean="0">
                <a:solidFill>
                  <a:schemeClr val="bg1"/>
                </a:solidFill>
                <a:latin typeface="Aharoni" panose="02010803020104030203" pitchFamily="2" charset="-79"/>
                <a:cs typeface="Aharoni" panose="02010803020104030203" pitchFamily="2" charset="-79"/>
              </a:rPr>
              <a:t>Emotions  </a:t>
            </a:r>
          </a:p>
          <a:p>
            <a:pPr marL="114300" indent="0" algn="ctr" fontAlgn="auto">
              <a:spcAft>
                <a:spcPts val="0"/>
              </a:spcAft>
              <a:buNone/>
              <a:defRPr/>
            </a:pPr>
            <a:r>
              <a:rPr lang="en-US" sz="7700" dirty="0" smtClean="0">
                <a:solidFill>
                  <a:schemeClr val="bg1"/>
                </a:solidFill>
                <a:latin typeface="Aharoni" panose="02010803020104030203" pitchFamily="2" charset="-79"/>
                <a:cs typeface="Aharoni" panose="02010803020104030203" pitchFamily="2" charset="-79"/>
              </a:rPr>
              <a:t>and </a:t>
            </a:r>
          </a:p>
          <a:p>
            <a:pPr marL="114300" indent="0" algn="ctr" fontAlgn="auto">
              <a:spcAft>
                <a:spcPts val="0"/>
              </a:spcAft>
              <a:buNone/>
              <a:defRPr/>
            </a:pPr>
            <a:r>
              <a:rPr lang="en-US" sz="7700" dirty="0" smtClean="0">
                <a:solidFill>
                  <a:schemeClr val="bg1"/>
                </a:solidFill>
                <a:latin typeface="Aharoni" panose="02010803020104030203" pitchFamily="2" charset="-79"/>
                <a:cs typeface="Aharoni" panose="02010803020104030203" pitchFamily="2" charset="-79"/>
              </a:rPr>
              <a:t>Moods </a:t>
            </a:r>
          </a:p>
        </p:txBody>
      </p:sp>
      <p:sp>
        <p:nvSpPr>
          <p:cNvPr id="2" name="TextBox 1"/>
          <p:cNvSpPr txBox="1"/>
          <p:nvPr/>
        </p:nvSpPr>
        <p:spPr>
          <a:xfrm>
            <a:off x="1852862" y="1012371"/>
            <a:ext cx="938077" cy="1446550"/>
          </a:xfrm>
          <a:prstGeom prst="rect">
            <a:avLst/>
          </a:prstGeom>
          <a:noFill/>
        </p:spPr>
        <p:txBody>
          <a:bodyPr wrap="none" rtlCol="0">
            <a:spAutoFit/>
          </a:bodyPr>
          <a:lstStyle/>
          <a:p>
            <a:r>
              <a:rPr lang="en-US" sz="8800" b="1" dirty="0" smtClean="0">
                <a:solidFill>
                  <a:schemeClr val="bg1"/>
                </a:solidFill>
                <a:latin typeface="Arial Black" panose="020B0A04020102020204" pitchFamily="34" charset="0"/>
                <a:cs typeface="Aharoni" panose="02010803020104030203" pitchFamily="2" charset="-79"/>
              </a:rPr>
              <a:t>4</a:t>
            </a:r>
            <a:endParaRPr lang="en-US" sz="8800" b="1" dirty="0">
              <a:solidFill>
                <a:schemeClr val="bg1"/>
              </a:solidFill>
              <a:latin typeface="Arial Black" panose="020B0A04020102020204" pitchFamily="34" charset="0"/>
              <a:cs typeface="Aharoni" panose="02010803020104030203" pitchFamily="2" charset="-79"/>
            </a:endParaRPr>
          </a:p>
        </p:txBody>
      </p:sp>
    </p:spTree>
    <p:extLst>
      <p:ext uri="{BB962C8B-B14F-4D97-AF65-F5344CB8AC3E}">
        <p14:creationId xmlns="" xmlns:p14="http://schemas.microsoft.com/office/powerpoint/2010/main" val="2637108319"/>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a:spLocks noGrp="1"/>
          </p:cNvSpPr>
          <p:nvPr>
            <p:ph type="title"/>
          </p:nvPr>
        </p:nvSpPr>
        <p:spPr>
          <a:xfrm>
            <a:off x="829102" y="192088"/>
            <a:ext cx="8107680" cy="1143000"/>
          </a:xfrm>
        </p:spPr>
        <p:txBody>
          <a:bodyPr>
            <a:noAutofit/>
          </a:bodyPr>
          <a:lstStyle/>
          <a:p>
            <a:pPr>
              <a:defRPr/>
            </a:pPr>
            <a:r>
              <a:rPr lang="en-US" sz="4000" dirty="0" smtClean="0">
                <a:ea typeface="+mj-ea"/>
                <a:cs typeface="Arial Narrow"/>
              </a:rPr>
              <a:t> </a:t>
            </a:r>
            <a:r>
              <a:rPr lang="en-US" sz="4000" dirty="0">
                <a:cs typeface="Arial Narrow"/>
              </a:rPr>
              <a:t>Identify Strategies </a:t>
            </a:r>
            <a:r>
              <a:rPr lang="en-US" sz="4000" dirty="0" smtClean="0">
                <a:cs typeface="Arial Narrow"/>
              </a:rPr>
              <a:t/>
            </a:r>
            <a:br>
              <a:rPr lang="en-US" sz="4000" dirty="0" smtClean="0">
                <a:cs typeface="Arial Narrow"/>
              </a:rPr>
            </a:br>
            <a:r>
              <a:rPr lang="en-US" sz="4000" dirty="0" smtClean="0">
                <a:cs typeface="Arial Narrow"/>
              </a:rPr>
              <a:t>for </a:t>
            </a:r>
            <a:r>
              <a:rPr lang="en-US" sz="4000" dirty="0">
                <a:cs typeface="Arial Narrow"/>
              </a:rPr>
              <a:t>Emotion </a:t>
            </a:r>
            <a:r>
              <a:rPr lang="en-US" sz="4000" dirty="0" smtClean="0">
                <a:cs typeface="Arial Narrow"/>
              </a:rPr>
              <a:t>Regulation</a:t>
            </a:r>
            <a:endParaRPr lang="en-US" sz="4000" dirty="0" smtClean="0">
              <a:ea typeface="+mj-ea"/>
              <a:cs typeface="Arial Narrow"/>
            </a:endParaRPr>
          </a:p>
        </p:txBody>
      </p:sp>
      <p:sp>
        <p:nvSpPr>
          <p:cNvPr id="19" name="Content Placeholder 18"/>
          <p:cNvSpPr>
            <a:spLocks noGrp="1"/>
          </p:cNvSpPr>
          <p:nvPr>
            <p:ph idx="1"/>
          </p:nvPr>
        </p:nvSpPr>
        <p:spPr/>
        <p:txBody>
          <a:bodyPr>
            <a:noAutofit/>
          </a:bodyPr>
          <a:lstStyle/>
          <a:p>
            <a:pPr eaLnBrk="1" fontAlgn="auto" hangingPunct="1">
              <a:spcAft>
                <a:spcPts val="0"/>
              </a:spcAft>
              <a:defRPr/>
            </a:pPr>
            <a:endParaRPr lang="en-US" sz="2800" i="1" dirty="0" smtClean="0">
              <a:solidFill>
                <a:srgbClr val="FF9900"/>
              </a:solidFill>
              <a:cs typeface="Arial"/>
            </a:endParaRPr>
          </a:p>
          <a:p>
            <a:pPr eaLnBrk="1" fontAlgn="auto" hangingPunct="1">
              <a:spcAft>
                <a:spcPts val="0"/>
              </a:spcAft>
              <a:defRPr/>
            </a:pPr>
            <a:r>
              <a:rPr lang="en-US" sz="2800" i="1" dirty="0" smtClean="0">
                <a:solidFill>
                  <a:srgbClr val="FF9900"/>
                </a:solidFill>
                <a:cs typeface="Arial"/>
              </a:rPr>
              <a:t>Emotion regulation </a:t>
            </a:r>
            <a:r>
              <a:rPr lang="en-US" sz="2800" dirty="0" smtClean="0">
                <a:cs typeface="Arial"/>
              </a:rPr>
              <a:t>involves identifying and modifying the emotions you feel.</a:t>
            </a:r>
          </a:p>
          <a:p>
            <a:endParaRPr lang="en-US" sz="2800" dirty="0" smtClean="0"/>
          </a:p>
          <a:p>
            <a:r>
              <a:rPr lang="en-US" sz="2800" dirty="0" smtClean="0"/>
              <a:t>Emotion Regulation Influences and Outcomes</a:t>
            </a:r>
          </a:p>
          <a:p>
            <a:pPr lvl="1"/>
            <a:r>
              <a:rPr lang="en-US" sz="2800" dirty="0" smtClean="0"/>
              <a:t>Diversity in work groups may help us to regulate our emotions more consciously and effectively. </a:t>
            </a:r>
          </a:p>
          <a:p>
            <a:endParaRPr lang="en-US" dirty="0" smtClean="0"/>
          </a:p>
        </p:txBody>
      </p:sp>
      <p:sp>
        <p:nvSpPr>
          <p:cNvPr id="6" name="Slide Number Placeholder 5"/>
          <p:cNvSpPr>
            <a:spLocks noGrp="1"/>
          </p:cNvSpPr>
          <p:nvPr>
            <p:ph type="sldNum" sz="quarter" idx="12"/>
          </p:nvPr>
        </p:nvSpPr>
        <p:spPr/>
        <p:txBody>
          <a:bodyPr/>
          <a:lstStyle/>
          <a:p>
            <a:pPr>
              <a:defRPr/>
            </a:pPr>
            <a:r>
              <a:rPr lang="en-US"/>
              <a:t>4-</a:t>
            </a:r>
            <a:fld id="{8C565FEC-9E92-4C76-AC78-C9A1E5715DA1}" type="slidenum">
              <a:rPr lang="en-US"/>
              <a:pPr>
                <a:defRPr/>
              </a:pPr>
              <a:t>20</a:t>
            </a:fld>
            <a:endParaRPr lang="en-US"/>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6</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a:spLocks noGrp="1"/>
          </p:cNvSpPr>
          <p:nvPr>
            <p:ph type="title"/>
          </p:nvPr>
        </p:nvSpPr>
        <p:spPr>
          <a:xfrm>
            <a:off x="829102" y="192088"/>
            <a:ext cx="8107680" cy="1143000"/>
          </a:xfrm>
        </p:spPr>
        <p:txBody>
          <a:bodyPr>
            <a:noAutofit/>
          </a:bodyPr>
          <a:lstStyle/>
          <a:p>
            <a:pPr>
              <a:defRPr/>
            </a:pPr>
            <a:r>
              <a:rPr lang="en-US" sz="4000" dirty="0" smtClean="0">
                <a:ea typeface="+mj-ea"/>
                <a:cs typeface="Arial Narrow"/>
              </a:rPr>
              <a:t> </a:t>
            </a:r>
            <a:r>
              <a:rPr lang="en-US" sz="4000" dirty="0">
                <a:cs typeface="Arial Narrow"/>
              </a:rPr>
              <a:t>Identify Strategies </a:t>
            </a:r>
            <a:r>
              <a:rPr lang="en-US" sz="4000" dirty="0" smtClean="0">
                <a:cs typeface="Arial Narrow"/>
              </a:rPr>
              <a:t/>
            </a:r>
            <a:br>
              <a:rPr lang="en-US" sz="4000" dirty="0" smtClean="0">
                <a:cs typeface="Arial Narrow"/>
              </a:rPr>
            </a:br>
            <a:r>
              <a:rPr lang="en-US" sz="4000" dirty="0" smtClean="0">
                <a:cs typeface="Arial Narrow"/>
              </a:rPr>
              <a:t>for </a:t>
            </a:r>
            <a:r>
              <a:rPr lang="en-US" sz="4000" dirty="0">
                <a:cs typeface="Arial Narrow"/>
              </a:rPr>
              <a:t>Emotion </a:t>
            </a:r>
            <a:r>
              <a:rPr lang="en-US" sz="4000" dirty="0" smtClean="0">
                <a:cs typeface="Arial Narrow"/>
              </a:rPr>
              <a:t>Regulation</a:t>
            </a:r>
            <a:endParaRPr lang="en-US" sz="4000" dirty="0" smtClean="0">
              <a:ea typeface="+mj-ea"/>
              <a:cs typeface="Arial Narrow"/>
            </a:endParaRPr>
          </a:p>
        </p:txBody>
      </p:sp>
      <p:sp>
        <p:nvSpPr>
          <p:cNvPr id="19" name="Content Placeholder 18"/>
          <p:cNvSpPr>
            <a:spLocks noGrp="1"/>
          </p:cNvSpPr>
          <p:nvPr>
            <p:ph idx="1"/>
          </p:nvPr>
        </p:nvSpPr>
        <p:spPr>
          <a:xfrm>
            <a:off x="829102" y="1550703"/>
            <a:ext cx="8107680" cy="4727267"/>
          </a:xfrm>
        </p:spPr>
        <p:txBody>
          <a:bodyPr>
            <a:noAutofit/>
          </a:bodyPr>
          <a:lstStyle/>
          <a:p>
            <a:r>
              <a:rPr lang="en-US" sz="2800" dirty="0" smtClean="0"/>
              <a:t>Emotion Regulation Techniques</a:t>
            </a:r>
          </a:p>
          <a:p>
            <a:pPr lvl="2"/>
            <a:r>
              <a:rPr lang="en-US" sz="2800" dirty="0" smtClean="0"/>
              <a:t>Surface acting</a:t>
            </a:r>
          </a:p>
          <a:p>
            <a:pPr lvl="2"/>
            <a:r>
              <a:rPr lang="en-US" sz="2800" dirty="0" smtClean="0"/>
              <a:t>Deep acting</a:t>
            </a:r>
          </a:p>
          <a:p>
            <a:pPr lvl="2"/>
            <a:r>
              <a:rPr lang="en-US" sz="2800" dirty="0" smtClean="0"/>
              <a:t>Emotional suppression</a:t>
            </a:r>
          </a:p>
          <a:p>
            <a:pPr lvl="2"/>
            <a:r>
              <a:rPr lang="en-US" sz="2800" dirty="0" smtClean="0"/>
              <a:t>Cognitive reappraisal</a:t>
            </a:r>
          </a:p>
          <a:p>
            <a:pPr lvl="2"/>
            <a:r>
              <a:rPr lang="en-US" sz="2800" dirty="0" smtClean="0"/>
              <a:t>Social </a:t>
            </a:r>
            <a:r>
              <a:rPr lang="en-US" sz="2600" dirty="0" smtClean="0"/>
              <a:t>sharing</a:t>
            </a:r>
          </a:p>
          <a:p>
            <a:pPr marL="463550" indent="-349250"/>
            <a:r>
              <a:rPr lang="en-US" sz="2800" dirty="0" smtClean="0"/>
              <a:t>The best option though is to recruit positive-minded individuals and train leaders to manage their moods, attitudes, and performance.</a:t>
            </a:r>
          </a:p>
        </p:txBody>
      </p:sp>
      <p:sp>
        <p:nvSpPr>
          <p:cNvPr id="6" name="Slide Number Placeholder 5"/>
          <p:cNvSpPr>
            <a:spLocks noGrp="1"/>
          </p:cNvSpPr>
          <p:nvPr>
            <p:ph type="sldNum" sz="quarter" idx="12"/>
          </p:nvPr>
        </p:nvSpPr>
        <p:spPr/>
        <p:txBody>
          <a:bodyPr/>
          <a:lstStyle/>
          <a:p>
            <a:pPr>
              <a:defRPr/>
            </a:pPr>
            <a:r>
              <a:rPr lang="en-US"/>
              <a:t>4-</a:t>
            </a:r>
            <a:fld id="{8C565FEC-9E92-4C76-AC78-C9A1E5715DA1}" type="slidenum">
              <a:rPr lang="en-US"/>
              <a:pPr>
                <a:defRPr/>
              </a:pPr>
              <a:t>21</a:t>
            </a:fld>
            <a:endParaRPr lang="en-US"/>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6</a:t>
            </a:r>
            <a:endParaRPr lang="en-US" dirty="0"/>
          </a:p>
        </p:txBody>
      </p:sp>
    </p:spTree>
    <p:extLst>
      <p:ext uri="{BB962C8B-B14F-4D97-AF65-F5344CB8AC3E}">
        <p14:creationId xmlns="" xmlns:p14="http://schemas.microsoft.com/office/powerpoint/2010/main" val="2299765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a:spLocks noGrp="1"/>
          </p:cNvSpPr>
          <p:nvPr>
            <p:ph type="title"/>
          </p:nvPr>
        </p:nvSpPr>
        <p:spPr>
          <a:xfrm>
            <a:off x="889489" y="192088"/>
            <a:ext cx="8107680" cy="1143000"/>
          </a:xfrm>
        </p:spPr>
        <p:txBody>
          <a:bodyPr>
            <a:noAutofit/>
          </a:bodyPr>
          <a:lstStyle/>
          <a:p>
            <a:pPr>
              <a:defRPr/>
            </a:pPr>
            <a:r>
              <a:rPr lang="en-US" sz="4000" dirty="0" smtClean="0">
                <a:ea typeface="+mj-ea"/>
                <a:cs typeface="Arial Narrow"/>
              </a:rPr>
              <a:t> </a:t>
            </a:r>
            <a:r>
              <a:rPr lang="en-US" sz="4000" dirty="0" smtClean="0">
                <a:cs typeface="Arial Narrow"/>
              </a:rPr>
              <a:t>Apply Concepts About Emotions and Moods to Specific OB Issues</a:t>
            </a:r>
            <a:endParaRPr lang="en-US" sz="4000" dirty="0" smtClean="0">
              <a:ea typeface="+mj-ea"/>
              <a:cs typeface="Arial Narrow"/>
            </a:endParaRPr>
          </a:p>
        </p:txBody>
      </p:sp>
      <p:sp>
        <p:nvSpPr>
          <p:cNvPr id="19" name="Content Placeholder 18"/>
          <p:cNvSpPr>
            <a:spLocks noGrp="1"/>
          </p:cNvSpPr>
          <p:nvPr>
            <p:ph idx="1"/>
          </p:nvPr>
        </p:nvSpPr>
        <p:spPr/>
        <p:txBody>
          <a:bodyPr>
            <a:noAutofit/>
          </a:bodyPr>
          <a:lstStyle/>
          <a:p>
            <a:pPr eaLnBrk="1" fontAlgn="auto" hangingPunct="1">
              <a:lnSpc>
                <a:spcPct val="90000"/>
              </a:lnSpc>
              <a:spcAft>
                <a:spcPts val="0"/>
              </a:spcAft>
              <a:defRPr/>
            </a:pPr>
            <a:r>
              <a:rPr lang="en-US" sz="2800" dirty="0" smtClean="0">
                <a:ea typeface="+mn-ea"/>
                <a:cs typeface="Arial"/>
              </a:rPr>
              <a:t>Selection</a:t>
            </a:r>
          </a:p>
          <a:p>
            <a:pPr lvl="1" eaLnBrk="1" fontAlgn="auto" hangingPunct="1">
              <a:lnSpc>
                <a:spcPct val="90000"/>
              </a:lnSpc>
              <a:spcAft>
                <a:spcPts val="0"/>
              </a:spcAft>
              <a:defRPr/>
            </a:pPr>
            <a:r>
              <a:rPr lang="en-US" sz="2800" dirty="0" smtClean="0">
                <a:ea typeface="+mn-ea"/>
                <a:cs typeface="Arial"/>
              </a:rPr>
              <a:t>EI should be a hiring factor, especially for social jobs.  </a:t>
            </a:r>
          </a:p>
          <a:p>
            <a:pPr eaLnBrk="1" fontAlgn="auto" hangingPunct="1">
              <a:lnSpc>
                <a:spcPct val="90000"/>
              </a:lnSpc>
              <a:spcAft>
                <a:spcPts val="0"/>
              </a:spcAft>
              <a:defRPr/>
            </a:pPr>
            <a:r>
              <a:rPr lang="en-US" sz="2800" dirty="0" smtClean="0">
                <a:ea typeface="+mn-ea"/>
                <a:cs typeface="Arial"/>
              </a:rPr>
              <a:t>Decision Making</a:t>
            </a:r>
          </a:p>
          <a:p>
            <a:pPr lvl="1" eaLnBrk="1" fontAlgn="auto" hangingPunct="1">
              <a:lnSpc>
                <a:spcPct val="90000"/>
              </a:lnSpc>
              <a:spcAft>
                <a:spcPts val="0"/>
              </a:spcAft>
              <a:defRPr/>
            </a:pPr>
            <a:r>
              <a:rPr lang="en-US" sz="2800" dirty="0" smtClean="0">
                <a:ea typeface="+mn-ea"/>
                <a:cs typeface="Arial"/>
              </a:rPr>
              <a:t>Positive emotions can lead to better decisions.</a:t>
            </a:r>
          </a:p>
          <a:p>
            <a:pPr eaLnBrk="1" fontAlgn="auto" hangingPunct="1">
              <a:spcAft>
                <a:spcPts val="0"/>
              </a:spcAft>
              <a:defRPr/>
            </a:pPr>
            <a:r>
              <a:rPr lang="en-US" sz="2800" dirty="0" smtClean="0">
                <a:ea typeface="+mn-ea"/>
                <a:cs typeface="Arial"/>
              </a:rPr>
              <a:t>Creativity</a:t>
            </a:r>
          </a:p>
          <a:p>
            <a:pPr lvl="1">
              <a:defRPr/>
            </a:pPr>
            <a:r>
              <a:rPr lang="en-US" sz="2800" dirty="0" smtClean="0">
                <a:ea typeface="+mn-ea"/>
                <a:cs typeface="Arial"/>
              </a:rPr>
              <a:t>Positive mood increases flexibility, openness, and creativity.</a:t>
            </a:r>
          </a:p>
          <a:p>
            <a:pPr eaLnBrk="1" fontAlgn="auto" hangingPunct="1">
              <a:lnSpc>
                <a:spcPct val="90000"/>
              </a:lnSpc>
              <a:spcAft>
                <a:spcPts val="0"/>
              </a:spcAft>
              <a:defRPr/>
            </a:pPr>
            <a:endParaRPr lang="en-US" dirty="0" smtClean="0">
              <a:ea typeface="+mn-ea"/>
              <a:cs typeface="Arial"/>
            </a:endParaRPr>
          </a:p>
        </p:txBody>
      </p:sp>
      <p:sp>
        <p:nvSpPr>
          <p:cNvPr id="6" name="Slide Number Placeholder 5"/>
          <p:cNvSpPr>
            <a:spLocks noGrp="1"/>
          </p:cNvSpPr>
          <p:nvPr>
            <p:ph type="sldNum" sz="quarter" idx="12"/>
          </p:nvPr>
        </p:nvSpPr>
        <p:spPr/>
        <p:txBody>
          <a:bodyPr/>
          <a:lstStyle/>
          <a:p>
            <a:pPr>
              <a:defRPr/>
            </a:pPr>
            <a:r>
              <a:rPr lang="en-US"/>
              <a:t>4-</a:t>
            </a:r>
            <a:fld id="{43E40FB5-80E5-4FE1-B66D-1FEAE909F275}" type="slidenum">
              <a:rPr lang="en-US"/>
              <a:pPr>
                <a:defRPr/>
              </a:pPr>
              <a:t>22</a:t>
            </a:fld>
            <a:endParaRPr lang="en-US"/>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7</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a:spLocks noGrp="1"/>
          </p:cNvSpPr>
          <p:nvPr>
            <p:ph type="title"/>
          </p:nvPr>
        </p:nvSpPr>
        <p:spPr>
          <a:xfrm>
            <a:off x="721930" y="192088"/>
            <a:ext cx="8214852" cy="1143000"/>
          </a:xfrm>
        </p:spPr>
        <p:txBody>
          <a:bodyPr>
            <a:noAutofit/>
          </a:bodyPr>
          <a:lstStyle/>
          <a:p>
            <a:pPr>
              <a:defRPr/>
            </a:pPr>
            <a:r>
              <a:rPr lang="en-US" sz="4000" dirty="0" smtClean="0">
                <a:ea typeface="+mj-ea"/>
                <a:cs typeface="Arial Narrow"/>
              </a:rPr>
              <a:t> </a:t>
            </a:r>
            <a:r>
              <a:rPr lang="en-US" sz="4000" dirty="0">
                <a:cs typeface="Arial Narrow"/>
              </a:rPr>
              <a:t>Apply Concepts About Emotions and Moods to Specific </a:t>
            </a:r>
            <a:r>
              <a:rPr lang="en-US" sz="4000" dirty="0" smtClean="0">
                <a:cs typeface="Arial Narrow"/>
              </a:rPr>
              <a:t>OB </a:t>
            </a:r>
            <a:r>
              <a:rPr lang="en-US" sz="4000" dirty="0">
                <a:cs typeface="Arial Narrow"/>
              </a:rPr>
              <a:t>Issues</a:t>
            </a:r>
            <a:endParaRPr lang="en-US" sz="4000" dirty="0" smtClean="0">
              <a:ea typeface="+mj-ea"/>
              <a:cs typeface="Arial Narrow"/>
            </a:endParaRPr>
          </a:p>
        </p:txBody>
      </p:sp>
      <p:sp>
        <p:nvSpPr>
          <p:cNvPr id="19" name="Content Placeholder 18"/>
          <p:cNvSpPr>
            <a:spLocks noGrp="1"/>
          </p:cNvSpPr>
          <p:nvPr>
            <p:ph idx="1"/>
          </p:nvPr>
        </p:nvSpPr>
        <p:spPr>
          <a:xfrm>
            <a:off x="829102" y="1837306"/>
            <a:ext cx="8107680" cy="4727267"/>
          </a:xfrm>
        </p:spPr>
        <p:txBody>
          <a:bodyPr wrap="none">
            <a:noAutofit/>
          </a:bodyPr>
          <a:lstStyle/>
          <a:p>
            <a:pPr eaLnBrk="1" fontAlgn="auto" hangingPunct="1">
              <a:lnSpc>
                <a:spcPct val="90000"/>
              </a:lnSpc>
              <a:spcAft>
                <a:spcPts val="0"/>
              </a:spcAft>
              <a:defRPr/>
            </a:pPr>
            <a:r>
              <a:rPr lang="en-US" sz="2800" dirty="0" smtClean="0">
                <a:cs typeface="Arial"/>
              </a:rPr>
              <a:t>Motivation</a:t>
            </a:r>
          </a:p>
          <a:p>
            <a:pPr lvl="1" eaLnBrk="1" fontAlgn="auto" hangingPunct="1">
              <a:lnSpc>
                <a:spcPct val="90000"/>
              </a:lnSpc>
              <a:spcAft>
                <a:spcPts val="0"/>
              </a:spcAft>
              <a:defRPr/>
            </a:pPr>
            <a:r>
              <a:rPr lang="en-US" sz="2800" dirty="0" smtClean="0">
                <a:cs typeface="Arial"/>
              </a:rPr>
              <a:t>Positive mood affects expectations of success.</a:t>
            </a:r>
          </a:p>
          <a:p>
            <a:pPr lvl="2">
              <a:lnSpc>
                <a:spcPct val="90000"/>
              </a:lnSpc>
              <a:defRPr/>
            </a:pPr>
            <a:r>
              <a:rPr lang="en-US" sz="2800" dirty="0" smtClean="0">
                <a:cs typeface="Arial"/>
              </a:rPr>
              <a:t>Feedback amplifies this effect.</a:t>
            </a:r>
          </a:p>
          <a:p>
            <a:pPr eaLnBrk="1" fontAlgn="auto" hangingPunct="1">
              <a:lnSpc>
                <a:spcPct val="90000"/>
              </a:lnSpc>
              <a:spcAft>
                <a:spcPts val="0"/>
              </a:spcAft>
              <a:defRPr/>
            </a:pPr>
            <a:r>
              <a:rPr lang="en-US" sz="2800" dirty="0" smtClean="0">
                <a:cs typeface="Arial"/>
              </a:rPr>
              <a:t>Leadership</a:t>
            </a:r>
          </a:p>
          <a:p>
            <a:pPr lvl="1" eaLnBrk="1" fontAlgn="auto" hangingPunct="1">
              <a:lnSpc>
                <a:spcPct val="90000"/>
              </a:lnSpc>
              <a:spcAft>
                <a:spcPts val="0"/>
              </a:spcAft>
              <a:defRPr/>
            </a:pPr>
            <a:r>
              <a:rPr lang="en-US" sz="2800" dirty="0" smtClean="0">
                <a:cs typeface="Arial"/>
              </a:rPr>
              <a:t>Emotions are important to acceptance of </a:t>
            </a:r>
            <a:br>
              <a:rPr lang="en-US" sz="2800" dirty="0" smtClean="0">
                <a:cs typeface="Arial"/>
              </a:rPr>
            </a:br>
            <a:r>
              <a:rPr lang="en-US" sz="2800" dirty="0" smtClean="0">
                <a:cs typeface="Arial"/>
              </a:rPr>
              <a:t>messages from organizational leaders.</a:t>
            </a:r>
          </a:p>
          <a:p>
            <a:pPr>
              <a:lnSpc>
                <a:spcPct val="80000"/>
              </a:lnSpc>
              <a:defRPr/>
            </a:pPr>
            <a:r>
              <a:rPr lang="en-US" sz="2800" dirty="0">
                <a:cs typeface="Arial"/>
              </a:rPr>
              <a:t>Negotiation </a:t>
            </a:r>
          </a:p>
          <a:p>
            <a:pPr lvl="1">
              <a:lnSpc>
                <a:spcPct val="80000"/>
              </a:lnSpc>
              <a:defRPr/>
            </a:pPr>
            <a:r>
              <a:rPr lang="en-US" sz="2800" dirty="0" smtClean="0">
                <a:cs typeface="Arial"/>
              </a:rPr>
              <a:t>Emotions can </a:t>
            </a:r>
            <a:r>
              <a:rPr lang="en-US" sz="2800" dirty="0">
                <a:cs typeface="Arial"/>
              </a:rPr>
              <a:t>affect </a:t>
            </a:r>
            <a:r>
              <a:rPr lang="en-US" sz="2800" dirty="0" smtClean="0">
                <a:cs typeface="Arial"/>
              </a:rPr>
              <a:t>negotiations.</a:t>
            </a:r>
            <a:endParaRPr lang="en-US" sz="2800" dirty="0">
              <a:cs typeface="Arial"/>
            </a:endParaRPr>
          </a:p>
          <a:p>
            <a:pPr lvl="1" eaLnBrk="1" fontAlgn="auto" hangingPunct="1">
              <a:lnSpc>
                <a:spcPct val="90000"/>
              </a:lnSpc>
              <a:spcAft>
                <a:spcPts val="0"/>
              </a:spcAft>
              <a:defRPr/>
            </a:pPr>
            <a:endParaRPr lang="en-US" sz="2800" dirty="0">
              <a:ea typeface="+mn-ea"/>
              <a:cs typeface="Arial"/>
            </a:endParaRPr>
          </a:p>
        </p:txBody>
      </p:sp>
      <p:sp>
        <p:nvSpPr>
          <p:cNvPr id="6" name="Slide Number Placeholder 5"/>
          <p:cNvSpPr>
            <a:spLocks noGrp="1"/>
          </p:cNvSpPr>
          <p:nvPr>
            <p:ph type="sldNum" sz="quarter" idx="12"/>
          </p:nvPr>
        </p:nvSpPr>
        <p:spPr/>
        <p:txBody>
          <a:bodyPr/>
          <a:lstStyle/>
          <a:p>
            <a:pPr>
              <a:defRPr/>
            </a:pPr>
            <a:r>
              <a:rPr lang="en-US"/>
              <a:t>4-</a:t>
            </a:r>
            <a:fld id="{54634BA9-3E27-424C-87B6-E831D961C818}" type="slidenum">
              <a:rPr lang="en-US"/>
              <a:pPr>
                <a:defRPr/>
              </a:pPr>
              <a:t>23</a:t>
            </a:fld>
            <a:endParaRPr lang="en-US"/>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7</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67312" y="207975"/>
            <a:ext cx="8214852" cy="1143000"/>
          </a:xfrm>
        </p:spPr>
        <p:txBody>
          <a:bodyPr>
            <a:noAutofit/>
          </a:bodyPr>
          <a:lstStyle/>
          <a:p>
            <a:pPr>
              <a:defRPr/>
            </a:pPr>
            <a:r>
              <a:rPr lang="en-US" sz="4000" dirty="0" smtClean="0">
                <a:ea typeface="+mj-ea"/>
                <a:cs typeface="Arial Narrow"/>
              </a:rPr>
              <a:t> </a:t>
            </a:r>
            <a:r>
              <a:rPr lang="en-US" sz="4000" dirty="0">
                <a:cs typeface="Arial Narrow"/>
              </a:rPr>
              <a:t>Apply Concepts About Emotions and Moods to Specific </a:t>
            </a:r>
            <a:r>
              <a:rPr lang="en-US" sz="4000" dirty="0" smtClean="0">
                <a:cs typeface="Arial Narrow"/>
              </a:rPr>
              <a:t>OB </a:t>
            </a:r>
            <a:r>
              <a:rPr lang="en-US" sz="4000" dirty="0">
                <a:cs typeface="Arial Narrow"/>
              </a:rPr>
              <a:t>Issues</a:t>
            </a:r>
            <a:endParaRPr lang="en-US" sz="4000" dirty="0" smtClean="0">
              <a:ea typeface="+mj-ea"/>
              <a:cs typeface="Arial Narrow"/>
            </a:endParaRPr>
          </a:p>
        </p:txBody>
      </p:sp>
      <p:sp>
        <p:nvSpPr>
          <p:cNvPr id="19" name="Content Placeholder 18"/>
          <p:cNvSpPr>
            <a:spLocks noGrp="1"/>
          </p:cNvSpPr>
          <p:nvPr>
            <p:ph idx="1"/>
          </p:nvPr>
        </p:nvSpPr>
        <p:spPr>
          <a:xfrm>
            <a:off x="889489" y="1694865"/>
            <a:ext cx="7967908" cy="4586749"/>
          </a:xfrm>
        </p:spPr>
        <p:txBody>
          <a:bodyPr wrap="none">
            <a:noAutofit/>
          </a:bodyPr>
          <a:lstStyle/>
          <a:p>
            <a:pPr eaLnBrk="1" fontAlgn="auto" hangingPunct="1">
              <a:lnSpc>
                <a:spcPct val="80000"/>
              </a:lnSpc>
              <a:spcAft>
                <a:spcPts val="0"/>
              </a:spcAft>
              <a:defRPr/>
            </a:pPr>
            <a:r>
              <a:rPr lang="en-US" sz="2800" dirty="0" smtClean="0">
                <a:cs typeface="Arial"/>
              </a:rPr>
              <a:t>Customer Service</a:t>
            </a:r>
          </a:p>
          <a:p>
            <a:pPr lvl="1" eaLnBrk="1" fontAlgn="auto" hangingPunct="1">
              <a:lnSpc>
                <a:spcPct val="80000"/>
              </a:lnSpc>
              <a:spcAft>
                <a:spcPts val="0"/>
              </a:spcAft>
              <a:defRPr/>
            </a:pPr>
            <a:r>
              <a:rPr lang="en-US" sz="2800" dirty="0" smtClean="0">
                <a:cs typeface="Arial"/>
              </a:rPr>
              <a:t>Emotions influence customer service. </a:t>
            </a:r>
          </a:p>
          <a:p>
            <a:pPr lvl="2">
              <a:lnSpc>
                <a:spcPct val="80000"/>
              </a:lnSpc>
              <a:defRPr/>
            </a:pPr>
            <a:r>
              <a:rPr lang="en-US" sz="2800" dirty="0" smtClean="0">
                <a:cs typeface="Arial"/>
              </a:rPr>
              <a:t>Influences repeat business and customer </a:t>
            </a:r>
          </a:p>
          <a:p>
            <a:pPr marL="777240" lvl="2" indent="0">
              <a:lnSpc>
                <a:spcPct val="80000"/>
              </a:lnSpc>
              <a:buNone/>
              <a:defRPr/>
            </a:pPr>
            <a:r>
              <a:rPr lang="en-US" sz="2800" dirty="0">
                <a:cs typeface="Arial"/>
              </a:rPr>
              <a:t> </a:t>
            </a:r>
            <a:r>
              <a:rPr lang="en-US" sz="2800" dirty="0" smtClean="0">
                <a:cs typeface="Arial"/>
              </a:rPr>
              <a:t>   satisfaction.</a:t>
            </a:r>
          </a:p>
          <a:p>
            <a:pPr lvl="1" eaLnBrk="1" fontAlgn="auto" hangingPunct="1">
              <a:lnSpc>
                <a:spcPct val="80000"/>
              </a:lnSpc>
              <a:spcAft>
                <a:spcPts val="0"/>
              </a:spcAft>
              <a:defRPr/>
            </a:pPr>
            <a:r>
              <a:rPr lang="en-US" sz="2800" b="1" dirty="0" smtClean="0">
                <a:solidFill>
                  <a:srgbClr val="FF9900"/>
                </a:solidFill>
                <a:cs typeface="Arial"/>
              </a:rPr>
              <a:t>Emotional contagion: </a:t>
            </a:r>
            <a:r>
              <a:rPr lang="en-US" sz="2800" dirty="0" smtClean="0">
                <a:cs typeface="Arial"/>
              </a:rPr>
              <a:t>“catching” emotions. </a:t>
            </a:r>
          </a:p>
          <a:p>
            <a:pPr eaLnBrk="1" fontAlgn="auto" hangingPunct="1">
              <a:lnSpc>
                <a:spcPct val="80000"/>
              </a:lnSpc>
              <a:spcAft>
                <a:spcPts val="0"/>
              </a:spcAft>
              <a:defRPr/>
            </a:pPr>
            <a:r>
              <a:rPr lang="en-US" sz="2800" dirty="0" smtClean="0">
                <a:cs typeface="Arial"/>
              </a:rPr>
              <a:t>Job Attitudes</a:t>
            </a:r>
          </a:p>
          <a:p>
            <a:pPr lvl="1" eaLnBrk="1" fontAlgn="auto" hangingPunct="1">
              <a:lnSpc>
                <a:spcPct val="80000"/>
              </a:lnSpc>
              <a:spcAft>
                <a:spcPts val="0"/>
              </a:spcAft>
              <a:defRPr/>
            </a:pPr>
            <a:r>
              <a:rPr lang="en-US" sz="2800" dirty="0" smtClean="0">
                <a:cs typeface="Arial"/>
              </a:rPr>
              <a:t>A good day at work tends to be followed by </a:t>
            </a:r>
          </a:p>
          <a:p>
            <a:pPr marL="804863" lvl="1" indent="0" eaLnBrk="1" fontAlgn="auto" hangingPunct="1">
              <a:lnSpc>
                <a:spcPct val="80000"/>
              </a:lnSpc>
              <a:spcAft>
                <a:spcPts val="0"/>
              </a:spcAft>
              <a:buNone/>
              <a:defRPr/>
            </a:pPr>
            <a:r>
              <a:rPr lang="en-US" sz="2800" dirty="0" smtClean="0">
                <a:cs typeface="Arial"/>
              </a:rPr>
              <a:t>a good mood at home and vice versa.</a:t>
            </a:r>
          </a:p>
          <a:p>
            <a:pPr marL="1092200" lvl="2" indent="-315913">
              <a:lnSpc>
                <a:spcPct val="80000"/>
              </a:lnSpc>
              <a:defRPr/>
            </a:pPr>
            <a:r>
              <a:rPr lang="en-US" sz="2800" dirty="0">
                <a:cs typeface="Arial"/>
              </a:rPr>
              <a:t>T</a:t>
            </a:r>
            <a:r>
              <a:rPr lang="en-US" sz="2800" dirty="0" smtClean="0">
                <a:cs typeface="Arial"/>
              </a:rPr>
              <a:t>his usually dissipates overnight.</a:t>
            </a:r>
            <a:endParaRPr lang="en-US" sz="2800" dirty="0">
              <a:cs typeface="Arial"/>
            </a:endParaRPr>
          </a:p>
        </p:txBody>
      </p:sp>
      <p:sp>
        <p:nvSpPr>
          <p:cNvPr id="6" name="Slide Number Placeholder 5"/>
          <p:cNvSpPr>
            <a:spLocks noGrp="1"/>
          </p:cNvSpPr>
          <p:nvPr>
            <p:ph type="sldNum" sz="quarter" idx="12"/>
          </p:nvPr>
        </p:nvSpPr>
        <p:spPr/>
        <p:txBody>
          <a:bodyPr/>
          <a:lstStyle/>
          <a:p>
            <a:pPr>
              <a:defRPr/>
            </a:pPr>
            <a:r>
              <a:rPr lang="en-US"/>
              <a:t>4-</a:t>
            </a:r>
            <a:fld id="{C0746B4A-7953-477B-ABB1-B247B31E1E82}" type="slidenum">
              <a:rPr lang="en-US"/>
              <a:pPr>
                <a:defRPr/>
              </a:pPr>
              <a:t>24</a:t>
            </a:fld>
            <a:endParaRPr lang="en-US"/>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7</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7"/>
          <p:cNvSpPr>
            <a:spLocks noGrp="1"/>
          </p:cNvSpPr>
          <p:nvPr>
            <p:ph type="title"/>
          </p:nvPr>
        </p:nvSpPr>
        <p:spPr>
          <a:xfrm>
            <a:off x="889489" y="200541"/>
            <a:ext cx="8051732" cy="1143000"/>
          </a:xfrm>
        </p:spPr>
        <p:txBody>
          <a:bodyPr>
            <a:noAutofit/>
          </a:bodyPr>
          <a:lstStyle/>
          <a:p>
            <a:pPr>
              <a:defRPr/>
            </a:pPr>
            <a:r>
              <a:rPr lang="en-US" sz="4000" dirty="0" smtClean="0">
                <a:ea typeface="+mj-ea"/>
                <a:cs typeface="Arial Narrow"/>
              </a:rPr>
              <a:t> </a:t>
            </a:r>
            <a:r>
              <a:rPr lang="en-US" sz="4000" dirty="0">
                <a:cs typeface="Arial Narrow"/>
              </a:rPr>
              <a:t>Apply Concepts About Emotions and Moods to Specific </a:t>
            </a:r>
            <a:r>
              <a:rPr lang="en-US" sz="4000" dirty="0" smtClean="0">
                <a:cs typeface="Arial Narrow"/>
              </a:rPr>
              <a:t>OB </a:t>
            </a:r>
            <a:r>
              <a:rPr lang="en-US" sz="4000" dirty="0">
                <a:cs typeface="Arial Narrow"/>
              </a:rPr>
              <a:t>Issues</a:t>
            </a:r>
            <a:endParaRPr lang="en-US" sz="4000" dirty="0" smtClean="0">
              <a:ea typeface="+mj-ea"/>
              <a:cs typeface="Arial Narrow"/>
            </a:endParaRPr>
          </a:p>
        </p:txBody>
      </p:sp>
      <p:sp>
        <p:nvSpPr>
          <p:cNvPr id="19" name="Content Placeholder 18"/>
          <p:cNvSpPr>
            <a:spLocks noGrp="1"/>
          </p:cNvSpPr>
          <p:nvPr>
            <p:ph idx="1"/>
          </p:nvPr>
        </p:nvSpPr>
        <p:spPr>
          <a:xfrm>
            <a:off x="1173707" y="1896806"/>
            <a:ext cx="7404972" cy="4503994"/>
          </a:xfrm>
        </p:spPr>
        <p:txBody>
          <a:bodyPr wrap="none">
            <a:noAutofit/>
          </a:bodyPr>
          <a:lstStyle/>
          <a:p>
            <a:pPr eaLnBrk="1" fontAlgn="auto" hangingPunct="1">
              <a:lnSpc>
                <a:spcPct val="80000"/>
              </a:lnSpc>
              <a:spcAft>
                <a:spcPts val="0"/>
              </a:spcAft>
              <a:defRPr/>
            </a:pPr>
            <a:r>
              <a:rPr lang="en-US" sz="2800" dirty="0" smtClean="0">
                <a:cs typeface="Arial"/>
              </a:rPr>
              <a:t>Deviant Workplace Behaviors</a:t>
            </a:r>
          </a:p>
          <a:p>
            <a:pPr lvl="1" eaLnBrk="1" fontAlgn="auto" hangingPunct="1">
              <a:lnSpc>
                <a:spcPct val="80000"/>
              </a:lnSpc>
              <a:spcAft>
                <a:spcPts val="0"/>
              </a:spcAft>
              <a:defRPr/>
            </a:pPr>
            <a:r>
              <a:rPr lang="en-US" sz="2800" dirty="0" smtClean="0">
                <a:cs typeface="Arial"/>
              </a:rPr>
              <a:t>Negative emotions lead to </a:t>
            </a:r>
            <a:r>
              <a:rPr lang="en-US" sz="2800" i="1" dirty="0" smtClean="0">
                <a:cs typeface="Arial"/>
              </a:rPr>
              <a:t>workplace </a:t>
            </a:r>
          </a:p>
          <a:p>
            <a:pPr marL="804863" lvl="1" indent="-68263" eaLnBrk="1" fontAlgn="auto" hangingPunct="1">
              <a:lnSpc>
                <a:spcPct val="80000"/>
              </a:lnSpc>
              <a:spcAft>
                <a:spcPts val="0"/>
              </a:spcAft>
              <a:buNone/>
              <a:defRPr/>
            </a:pPr>
            <a:r>
              <a:rPr lang="en-US" sz="2800" i="1" dirty="0" smtClean="0">
                <a:cs typeface="Arial"/>
              </a:rPr>
              <a:t>deviant behaviors.</a:t>
            </a:r>
          </a:p>
          <a:p>
            <a:pPr lvl="2">
              <a:lnSpc>
                <a:spcPct val="80000"/>
              </a:lnSpc>
              <a:defRPr/>
            </a:pPr>
            <a:r>
              <a:rPr lang="en-US" sz="2800" dirty="0" smtClean="0">
                <a:cs typeface="Arial"/>
              </a:rPr>
              <a:t>Actions that violate norms and threaten</a:t>
            </a:r>
          </a:p>
          <a:p>
            <a:pPr marL="1023938" lvl="1" indent="-612775" eaLnBrk="1" fontAlgn="auto" hangingPunct="1">
              <a:lnSpc>
                <a:spcPct val="80000"/>
              </a:lnSpc>
              <a:spcAft>
                <a:spcPts val="0"/>
              </a:spcAft>
              <a:buNone/>
              <a:defRPr/>
            </a:pPr>
            <a:r>
              <a:rPr lang="en-US" sz="2800" dirty="0">
                <a:cs typeface="Arial"/>
              </a:rPr>
              <a:t> </a:t>
            </a:r>
            <a:r>
              <a:rPr lang="en-US" sz="2800" dirty="0" smtClean="0">
                <a:cs typeface="Arial"/>
              </a:rPr>
              <a:t>     	the organization.</a:t>
            </a:r>
          </a:p>
          <a:p>
            <a:pPr eaLnBrk="1" fontAlgn="auto" hangingPunct="1">
              <a:lnSpc>
                <a:spcPct val="80000"/>
              </a:lnSpc>
              <a:spcAft>
                <a:spcPts val="0"/>
              </a:spcAft>
              <a:defRPr/>
            </a:pPr>
            <a:r>
              <a:rPr lang="en-US" sz="2800" dirty="0" smtClean="0">
                <a:cs typeface="Arial"/>
              </a:rPr>
              <a:t>Safety and Injury at Work</a:t>
            </a:r>
          </a:p>
          <a:p>
            <a:pPr lvl="1" eaLnBrk="1" fontAlgn="auto" hangingPunct="1">
              <a:lnSpc>
                <a:spcPct val="80000"/>
              </a:lnSpc>
              <a:spcAft>
                <a:spcPts val="0"/>
              </a:spcAft>
              <a:defRPr/>
            </a:pPr>
            <a:r>
              <a:rPr lang="en-US" sz="2800" dirty="0" smtClean="0">
                <a:cs typeface="Arial"/>
              </a:rPr>
              <a:t>Don’t do dangerous work when in a bad </a:t>
            </a:r>
          </a:p>
          <a:p>
            <a:pPr marL="804863" lvl="1" indent="0" eaLnBrk="1" fontAlgn="auto" hangingPunct="1">
              <a:lnSpc>
                <a:spcPct val="80000"/>
              </a:lnSpc>
              <a:spcAft>
                <a:spcPts val="0"/>
              </a:spcAft>
              <a:buNone/>
              <a:defRPr/>
            </a:pPr>
            <a:r>
              <a:rPr lang="en-US" sz="2800" dirty="0" smtClean="0">
                <a:cs typeface="Arial"/>
              </a:rPr>
              <a:t>mood.</a:t>
            </a:r>
          </a:p>
        </p:txBody>
      </p:sp>
      <p:sp>
        <p:nvSpPr>
          <p:cNvPr id="6" name="Slide Number Placeholder 5"/>
          <p:cNvSpPr>
            <a:spLocks noGrp="1"/>
          </p:cNvSpPr>
          <p:nvPr>
            <p:ph type="sldNum" sz="quarter" idx="12"/>
          </p:nvPr>
        </p:nvSpPr>
        <p:spPr/>
        <p:txBody>
          <a:bodyPr/>
          <a:lstStyle/>
          <a:p>
            <a:pPr>
              <a:defRPr/>
            </a:pPr>
            <a:r>
              <a:rPr lang="en-US"/>
              <a:t>4-</a:t>
            </a:r>
            <a:fld id="{7EF9E73A-9B0D-48AA-9319-60EA98D201A9}" type="slidenum">
              <a:rPr lang="en-US"/>
              <a:pPr>
                <a:defRPr/>
              </a:pPr>
              <a:t>25</a:t>
            </a:fld>
            <a:endParaRPr lang="en-US"/>
          </a:p>
        </p:txBody>
      </p:sp>
      <p:sp>
        <p:nvSpPr>
          <p:cNvPr id="8" name="Rounded Rectangle 7"/>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a:t>
            </a:r>
            <a:r>
              <a:rPr lang="en-US" dirty="0" smtClean="0"/>
              <a:t>7</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400" dirty="0" smtClean="0">
                <a:ea typeface="+mj-ea"/>
                <a:cs typeface="Arial Narrow"/>
              </a:rPr>
              <a:t>Implications for Managers</a:t>
            </a:r>
            <a:endParaRPr lang="en-US" sz="4400" dirty="0">
              <a:ea typeface="+mj-ea"/>
              <a:cs typeface="Arial Narrow"/>
            </a:endParaRPr>
          </a:p>
        </p:txBody>
      </p:sp>
      <p:sp>
        <p:nvSpPr>
          <p:cNvPr id="3" name="Subtitle 2"/>
          <p:cNvSpPr>
            <a:spLocks noGrp="1"/>
          </p:cNvSpPr>
          <p:nvPr>
            <p:ph idx="1"/>
          </p:nvPr>
        </p:nvSpPr>
        <p:spPr>
          <a:xfrm>
            <a:off x="829102" y="1287010"/>
            <a:ext cx="8107680" cy="5113790"/>
          </a:xfrm>
        </p:spPr>
        <p:txBody>
          <a:bodyPr>
            <a:normAutofit/>
          </a:bodyPr>
          <a:lstStyle/>
          <a:p>
            <a:r>
              <a:rPr lang="en-US" sz="2800" dirty="0"/>
              <a:t>Recognize that emotions are a natural part of the workplace and good management does not mean creating an emotion-free environment.</a:t>
            </a:r>
          </a:p>
          <a:p>
            <a:r>
              <a:rPr lang="en-US" sz="2800" dirty="0"/>
              <a:t>To foster effective decision making, creativity, and motivation in employees, look to model positive emotions and moods as much as is authentically possible.</a:t>
            </a:r>
          </a:p>
          <a:p>
            <a:r>
              <a:rPr lang="en-US" sz="2800" dirty="0"/>
              <a:t>Provide positive feedback to increase the positivity of employees.  Of course, it also helps to hire people who are predisposed to positive moods</a:t>
            </a:r>
            <a:r>
              <a:rPr lang="en-US" sz="2800" dirty="0" smtClean="0"/>
              <a:t>.</a:t>
            </a:r>
            <a:endParaRPr lang="en-US" sz="2800" dirty="0"/>
          </a:p>
        </p:txBody>
      </p:sp>
      <p:sp>
        <p:nvSpPr>
          <p:cNvPr id="5" name="Slide Number Placeholder 4"/>
          <p:cNvSpPr>
            <a:spLocks noGrp="1"/>
          </p:cNvSpPr>
          <p:nvPr>
            <p:ph type="sldNum" sz="quarter" idx="12"/>
          </p:nvPr>
        </p:nvSpPr>
        <p:spPr/>
        <p:txBody>
          <a:bodyPr/>
          <a:lstStyle/>
          <a:p>
            <a:pPr>
              <a:defRPr/>
            </a:pPr>
            <a:r>
              <a:rPr lang="en-US" dirty="0" smtClean="0"/>
              <a:t>4-</a:t>
            </a:r>
            <a:fld id="{91076D22-E00F-449E-B541-935760EFE064}" type="slidenum">
              <a:rPr lang="en-US" smtClean="0"/>
              <a:pPr>
                <a:defRPr/>
              </a:pPr>
              <a:t>26</a:t>
            </a:fld>
            <a:endParaRPr lang="en-US" dirty="0"/>
          </a:p>
        </p:txBody>
      </p:sp>
    </p:spTree>
    <p:extLst>
      <p:ext uri="{BB962C8B-B14F-4D97-AF65-F5344CB8AC3E}">
        <p14:creationId xmlns="" xmlns:p14="http://schemas.microsoft.com/office/powerpoint/2010/main" val="1690020052"/>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400" dirty="0" smtClean="0">
                <a:ea typeface="+mj-ea"/>
                <a:cs typeface="Arial Narrow"/>
              </a:rPr>
              <a:t>Implications for Managers</a:t>
            </a:r>
            <a:endParaRPr lang="en-US" sz="4400" dirty="0">
              <a:ea typeface="+mj-ea"/>
              <a:cs typeface="Arial Narrow"/>
            </a:endParaRPr>
          </a:p>
        </p:txBody>
      </p:sp>
      <p:sp>
        <p:nvSpPr>
          <p:cNvPr id="3" name="Subtitle 2"/>
          <p:cNvSpPr>
            <a:spLocks noGrp="1"/>
          </p:cNvSpPr>
          <p:nvPr>
            <p:ph idx="1"/>
          </p:nvPr>
        </p:nvSpPr>
        <p:spPr>
          <a:xfrm>
            <a:off x="829102" y="1687370"/>
            <a:ext cx="8107680" cy="4481418"/>
          </a:xfrm>
        </p:spPr>
        <p:txBody>
          <a:bodyPr>
            <a:normAutofit/>
          </a:bodyPr>
          <a:lstStyle/>
          <a:p>
            <a:r>
              <a:rPr lang="en-US" sz="2800" dirty="0" smtClean="0"/>
              <a:t>In </a:t>
            </a:r>
            <a:r>
              <a:rPr lang="en-US" sz="2800" dirty="0"/>
              <a:t>the service sector, encourage positive displays of emotion, which make customers feel more positive and </a:t>
            </a:r>
            <a:r>
              <a:rPr lang="en-US" sz="2800" dirty="0" smtClean="0"/>
              <a:t>thus, </a:t>
            </a:r>
            <a:r>
              <a:rPr lang="en-US" sz="2800" dirty="0"/>
              <a:t>improve customer service interactions and negotiations.</a:t>
            </a:r>
          </a:p>
          <a:p>
            <a:r>
              <a:rPr lang="en-US" sz="2800" dirty="0"/>
              <a:t>Understand the role of emotions and moods to significantly improve your ability to explain and predict your </a:t>
            </a:r>
            <a:r>
              <a:rPr lang="en-US" sz="2800" dirty="0" smtClean="0"/>
              <a:t>coworkers</a:t>
            </a:r>
            <a:r>
              <a:rPr lang="en-US" sz="2800" dirty="0"/>
              <a:t>’ and other’s behavior.</a:t>
            </a:r>
          </a:p>
        </p:txBody>
      </p:sp>
      <p:sp>
        <p:nvSpPr>
          <p:cNvPr id="5" name="Slide Number Placeholder 4"/>
          <p:cNvSpPr>
            <a:spLocks noGrp="1"/>
          </p:cNvSpPr>
          <p:nvPr>
            <p:ph type="sldNum" sz="quarter" idx="12"/>
          </p:nvPr>
        </p:nvSpPr>
        <p:spPr/>
        <p:txBody>
          <a:bodyPr/>
          <a:lstStyle/>
          <a:p>
            <a:pPr>
              <a:defRPr/>
            </a:pPr>
            <a:r>
              <a:rPr lang="en-US" dirty="0" smtClean="0"/>
              <a:t>4-</a:t>
            </a:r>
            <a:fld id="{91076D22-E00F-449E-B541-935760EFE064}" type="slidenum">
              <a:rPr lang="en-US" smtClean="0"/>
              <a:pPr>
                <a:defRPr/>
              </a:pPr>
              <a:t>27</a:t>
            </a:fld>
            <a:endParaRPr lang="en-US" dirty="0"/>
          </a:p>
        </p:txBody>
      </p:sp>
    </p:spTree>
    <p:extLst>
      <p:ext uri="{BB962C8B-B14F-4D97-AF65-F5344CB8AC3E}">
        <p14:creationId xmlns="" xmlns:p14="http://schemas.microsoft.com/office/powerpoint/2010/main" val="1797709129"/>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102" y="144010"/>
            <a:ext cx="8200598" cy="1143000"/>
          </a:xfrm>
        </p:spPr>
        <p:txBody>
          <a:bodyPr/>
          <a:lstStyle/>
          <a:p>
            <a:pPr eaLnBrk="1" fontAlgn="auto" hangingPunct="1">
              <a:spcAft>
                <a:spcPts val="0"/>
              </a:spcAft>
              <a:defRPr/>
            </a:pPr>
            <a:r>
              <a:rPr lang="en-US" dirty="0" smtClean="0">
                <a:ea typeface="+mj-ea"/>
                <a:cs typeface="Arial Narrow"/>
              </a:rPr>
              <a:t>Learning Objectives</a:t>
            </a:r>
            <a:endParaRPr lang="en-US" dirty="0">
              <a:ea typeface="+mj-ea"/>
              <a:cs typeface="Arial Narrow"/>
            </a:endParaRPr>
          </a:p>
        </p:txBody>
      </p:sp>
      <p:sp>
        <p:nvSpPr>
          <p:cNvPr id="3" name="Content Placeholder 2"/>
          <p:cNvSpPr>
            <a:spLocks noGrp="1"/>
          </p:cNvSpPr>
          <p:nvPr>
            <p:ph idx="1"/>
          </p:nvPr>
        </p:nvSpPr>
        <p:spPr>
          <a:xfrm>
            <a:off x="976777" y="1390241"/>
            <a:ext cx="7960005" cy="5010559"/>
          </a:xfrm>
        </p:spPr>
        <p:txBody>
          <a:bodyPr>
            <a:normAutofit/>
          </a:bodyPr>
          <a:lstStyle/>
          <a:p>
            <a:pPr marL="463550" indent="-349250" eaLnBrk="1" fontAlgn="auto" hangingPunct="1">
              <a:spcAft>
                <a:spcPts val="0"/>
              </a:spcAft>
              <a:buClr>
                <a:srgbClr val="FF9900"/>
              </a:buClr>
              <a:buFont typeface="Wingdings" panose="05000000000000000000" pitchFamily="2" charset="2"/>
              <a:buChar char="q"/>
              <a:defRPr/>
            </a:pPr>
            <a:r>
              <a:rPr lang="en-US" sz="2800" dirty="0" smtClean="0">
                <a:cs typeface="Arial"/>
              </a:rPr>
              <a:t>Differentiate between emotions and moods.</a:t>
            </a:r>
          </a:p>
          <a:p>
            <a:pPr marL="463550" indent="-349250" eaLnBrk="1" fontAlgn="auto" hangingPunct="1">
              <a:spcAft>
                <a:spcPts val="0"/>
              </a:spcAft>
              <a:buClr>
                <a:srgbClr val="FF9900"/>
              </a:buClr>
              <a:buFont typeface="Wingdings" panose="05000000000000000000" pitchFamily="2" charset="2"/>
              <a:buChar char="q"/>
              <a:defRPr/>
            </a:pPr>
            <a:r>
              <a:rPr lang="en-US" sz="2800" dirty="0" smtClean="0">
                <a:cs typeface="Arial"/>
              </a:rPr>
              <a:t>Identify the sources of emotions and moods.</a:t>
            </a:r>
          </a:p>
          <a:p>
            <a:pPr marL="463550" indent="-349250" eaLnBrk="1" fontAlgn="auto" hangingPunct="1">
              <a:spcAft>
                <a:spcPts val="0"/>
              </a:spcAft>
              <a:buClr>
                <a:srgbClr val="FF9900"/>
              </a:buClr>
              <a:buFont typeface="Wingdings" panose="05000000000000000000" pitchFamily="2" charset="2"/>
              <a:buChar char="q"/>
              <a:defRPr/>
            </a:pPr>
            <a:r>
              <a:rPr lang="en-US" sz="2800" dirty="0" smtClean="0">
                <a:cs typeface="Arial"/>
              </a:rPr>
              <a:t>Show the impact emotional labor has on employees.</a:t>
            </a:r>
          </a:p>
          <a:p>
            <a:pPr marL="463550" indent="-349250" eaLnBrk="1" fontAlgn="auto" hangingPunct="1">
              <a:spcAft>
                <a:spcPts val="0"/>
              </a:spcAft>
              <a:buClr>
                <a:srgbClr val="FF9900"/>
              </a:buClr>
              <a:buFont typeface="Wingdings" panose="05000000000000000000" pitchFamily="2" charset="2"/>
              <a:buChar char="q"/>
              <a:defRPr/>
            </a:pPr>
            <a:r>
              <a:rPr lang="en-US" sz="2800" dirty="0" smtClean="0">
                <a:cs typeface="Arial"/>
              </a:rPr>
              <a:t>Describe affective events theory.</a:t>
            </a:r>
          </a:p>
          <a:p>
            <a:pPr marL="463550" indent="-349250" eaLnBrk="1" fontAlgn="auto" hangingPunct="1">
              <a:spcAft>
                <a:spcPts val="0"/>
              </a:spcAft>
              <a:buClr>
                <a:srgbClr val="FF9900"/>
              </a:buClr>
              <a:buFont typeface="Wingdings" panose="05000000000000000000" pitchFamily="2" charset="2"/>
              <a:buChar char="q"/>
              <a:defRPr/>
            </a:pPr>
            <a:r>
              <a:rPr lang="en-US" sz="2800" dirty="0" smtClean="0">
                <a:cs typeface="Arial"/>
              </a:rPr>
              <a:t>Describe emotional intelligence.</a:t>
            </a:r>
          </a:p>
          <a:p>
            <a:pPr marL="463550" indent="-349250" eaLnBrk="1" fontAlgn="auto">
              <a:spcAft>
                <a:spcPts val="0"/>
              </a:spcAft>
              <a:buClr>
                <a:srgbClr val="FF9900"/>
              </a:buClr>
              <a:buFont typeface="Wingdings" panose="05000000000000000000" pitchFamily="2" charset="2"/>
              <a:buChar char="q"/>
              <a:defRPr/>
            </a:pPr>
            <a:r>
              <a:rPr lang="en-US" sz="2800" dirty="0">
                <a:cs typeface="Arial"/>
              </a:rPr>
              <a:t>I</a:t>
            </a:r>
            <a:r>
              <a:rPr lang="en-US" sz="2800" dirty="0" smtClean="0">
                <a:cs typeface="Arial"/>
              </a:rPr>
              <a:t>dentify strategies for emotion regulation.</a:t>
            </a:r>
          </a:p>
          <a:p>
            <a:pPr marL="463550" indent="-349250" eaLnBrk="1" fontAlgn="auto">
              <a:spcAft>
                <a:spcPts val="0"/>
              </a:spcAft>
              <a:buClr>
                <a:srgbClr val="FF9900"/>
              </a:buClr>
              <a:buFont typeface="Wingdings" panose="05000000000000000000" pitchFamily="2" charset="2"/>
              <a:buChar char="q"/>
              <a:defRPr/>
            </a:pPr>
            <a:r>
              <a:rPr lang="en-US" sz="2800" dirty="0" smtClean="0">
                <a:cs typeface="Arial"/>
              </a:rPr>
              <a:t>Apply concepts about emotions and moods to specific OB issues.</a:t>
            </a:r>
          </a:p>
          <a:p>
            <a:pPr marL="514350" indent="-514350" eaLnBrk="1" fontAlgn="auto" hangingPunct="1">
              <a:spcAft>
                <a:spcPts val="0"/>
              </a:spcAft>
              <a:buFont typeface="+mj-lt"/>
              <a:buAutoNum type="arabicPeriod"/>
              <a:defRPr/>
            </a:pPr>
            <a:endParaRPr lang="en-US" sz="2800" dirty="0" smtClean="0">
              <a:ea typeface="+mn-ea"/>
              <a:cs typeface="Arial"/>
            </a:endParaRPr>
          </a:p>
        </p:txBody>
      </p:sp>
      <p:sp>
        <p:nvSpPr>
          <p:cNvPr id="6"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45396"/>
            <a:ext cx="8111613" cy="1202301"/>
          </a:xfrm>
        </p:spPr>
        <p:txBody>
          <a:bodyPr>
            <a:noAutofit/>
          </a:bodyPr>
          <a:lstStyle/>
          <a:p>
            <a:pPr>
              <a:defRPr/>
            </a:pPr>
            <a:r>
              <a:rPr lang="en-US" sz="3600" dirty="0">
                <a:cs typeface="Arial Narrow"/>
              </a:rPr>
              <a:t>  </a:t>
            </a:r>
            <a:r>
              <a:rPr lang="en-US" dirty="0">
                <a:cs typeface="Arial Narrow"/>
              </a:rPr>
              <a:t>Differentiate Between </a:t>
            </a:r>
            <a:br>
              <a:rPr lang="en-US" dirty="0">
                <a:cs typeface="Arial Narrow"/>
              </a:rPr>
            </a:br>
            <a:r>
              <a:rPr lang="en-US" dirty="0" smtClean="0">
                <a:cs typeface="Arial Narrow"/>
              </a:rPr>
              <a:t> Emotions </a:t>
            </a:r>
            <a:r>
              <a:rPr lang="en-US" dirty="0">
                <a:cs typeface="Arial Narrow"/>
              </a:rPr>
              <a:t>and Moods</a:t>
            </a: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4</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pic>
        <p:nvPicPr>
          <p:cNvPr id="102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875065" y="2264289"/>
            <a:ext cx="8199423" cy="411465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8" y="232573"/>
            <a:ext cx="8071795" cy="1261294"/>
          </a:xfrm>
        </p:spPr>
        <p:txBody>
          <a:bodyPr>
            <a:noAutofit/>
          </a:bodyPr>
          <a:lstStyle/>
          <a:p>
            <a:pPr>
              <a:defRPr/>
            </a:pPr>
            <a:r>
              <a:rPr lang="en-US" dirty="0">
                <a:cs typeface="Arial Narrow"/>
              </a:rPr>
              <a:t>Differentiate Between </a:t>
            </a:r>
            <a:br>
              <a:rPr lang="en-US" dirty="0">
                <a:cs typeface="Arial Narrow"/>
              </a:rPr>
            </a:br>
            <a:r>
              <a:rPr lang="en-US" dirty="0">
                <a:cs typeface="Arial Narrow"/>
              </a:rPr>
              <a:t>Emotions and Moods</a:t>
            </a:r>
            <a:endParaRPr lang="en-US" dirty="0">
              <a:ea typeface="+mj-ea"/>
              <a:cs typeface="Arial Narrow"/>
            </a:endParaRPr>
          </a:p>
        </p:txBody>
      </p:sp>
      <p:sp>
        <p:nvSpPr>
          <p:cNvPr id="14" name="Content Placeholder 13"/>
          <p:cNvSpPr>
            <a:spLocks noGrp="1"/>
          </p:cNvSpPr>
          <p:nvPr>
            <p:ph idx="1"/>
          </p:nvPr>
        </p:nvSpPr>
        <p:spPr>
          <a:xfrm>
            <a:off x="1142999" y="2044701"/>
            <a:ext cx="7531101" cy="4137736"/>
          </a:xfrm>
        </p:spPr>
        <p:txBody>
          <a:bodyPr/>
          <a:lstStyle/>
          <a:p>
            <a:pPr eaLnBrk="1" fontAlgn="auto" hangingPunct="1">
              <a:spcAft>
                <a:spcPts val="0"/>
              </a:spcAft>
              <a:defRPr/>
            </a:pPr>
            <a:r>
              <a:rPr lang="en-US" sz="2800" dirty="0" smtClean="0">
                <a:ea typeface="+mn-ea"/>
                <a:cs typeface="Arial"/>
              </a:rPr>
              <a:t>Six essentially universal emotions</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Anger</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Fear</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Sadness</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Happiness</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Disgust</a:t>
            </a:r>
          </a:p>
          <a:p>
            <a:pPr marL="914400" lvl="1" indent="-457200" eaLnBrk="1" fontAlgn="auto" hangingPunct="1">
              <a:spcAft>
                <a:spcPts val="0"/>
              </a:spcAft>
              <a:buClr>
                <a:srgbClr val="F56E00"/>
              </a:buClr>
              <a:buFont typeface="Calibri" charset="0"/>
              <a:buAutoNum type="arabicPeriod"/>
              <a:defRPr/>
            </a:pPr>
            <a:r>
              <a:rPr lang="en-US" sz="2800" dirty="0" smtClean="0">
                <a:ea typeface="+mn-ea"/>
                <a:cs typeface="Arial"/>
              </a:rPr>
              <a:t>Surprise</a:t>
            </a:r>
          </a:p>
          <a:p>
            <a:pPr marL="914400" lvl="1" indent="-457200" eaLnBrk="1" fontAlgn="auto" hangingPunct="1">
              <a:spcAft>
                <a:spcPts val="0"/>
              </a:spcAft>
              <a:buClrTx/>
              <a:buFont typeface="Wingdings" pitchFamily="2" charset="2"/>
              <a:buNone/>
              <a:defRPr/>
            </a:pPr>
            <a:endParaRPr lang="en-US" dirty="0" smtClean="0">
              <a:ea typeface="+mn-ea"/>
              <a:cs typeface="Arial"/>
            </a:endParaRP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5</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47321"/>
            <a:ext cx="8170606" cy="1231798"/>
          </a:xfrm>
        </p:spPr>
        <p:txBody>
          <a:bodyPr>
            <a:noAutofit/>
          </a:bodyPr>
          <a:lstStyle/>
          <a:p>
            <a:pPr>
              <a:defRPr/>
            </a:pPr>
            <a:r>
              <a:rPr lang="en-US" dirty="0">
                <a:cs typeface="Arial Narrow"/>
              </a:rPr>
              <a:t>Differentiate Between </a:t>
            </a:r>
            <a:br>
              <a:rPr lang="en-US" dirty="0">
                <a:cs typeface="Arial Narrow"/>
              </a:rPr>
            </a:br>
            <a:r>
              <a:rPr lang="en-US" dirty="0">
                <a:cs typeface="Arial Narrow"/>
              </a:rPr>
              <a:t>Emotions and Moods</a:t>
            </a:r>
          </a:p>
        </p:txBody>
      </p:sp>
      <p:sp>
        <p:nvSpPr>
          <p:cNvPr id="14" name="Content Placeholder 13"/>
          <p:cNvSpPr>
            <a:spLocks noGrp="1"/>
          </p:cNvSpPr>
          <p:nvPr>
            <p:ph idx="1"/>
          </p:nvPr>
        </p:nvSpPr>
        <p:spPr>
          <a:xfrm>
            <a:off x="1060901" y="1878012"/>
            <a:ext cx="7818950" cy="4522787"/>
          </a:xfrm>
        </p:spPr>
        <p:txBody>
          <a:bodyPr>
            <a:normAutofit lnSpcReduction="10000"/>
          </a:bodyPr>
          <a:lstStyle/>
          <a:p>
            <a:pPr marL="0" indent="0" eaLnBrk="1" fontAlgn="auto" hangingPunct="1">
              <a:spcAft>
                <a:spcPts val="0"/>
              </a:spcAft>
              <a:buNone/>
              <a:defRPr/>
            </a:pPr>
            <a:r>
              <a:rPr lang="en-US" sz="2800" dirty="0" smtClean="0"/>
              <a:t>Moral Emotions</a:t>
            </a:r>
          </a:p>
          <a:p>
            <a:pPr marL="457200" indent="-457200">
              <a:defRPr/>
            </a:pPr>
            <a:r>
              <a:rPr lang="en-US" sz="2800" b="1" dirty="0" smtClean="0">
                <a:solidFill>
                  <a:srgbClr val="FF9900"/>
                </a:solidFill>
              </a:rPr>
              <a:t>Moral emotions</a:t>
            </a:r>
            <a:r>
              <a:rPr lang="en-US" sz="2800" b="1" dirty="0">
                <a:solidFill>
                  <a:srgbClr val="FF9900"/>
                </a:solidFill>
                <a:cs typeface="Arial" charset="0"/>
              </a:rPr>
              <a:t>:</a:t>
            </a:r>
            <a:r>
              <a:rPr lang="en-US" sz="2800" b="1" dirty="0" smtClean="0">
                <a:solidFill>
                  <a:srgbClr val="FF9900"/>
                </a:solidFill>
              </a:rPr>
              <a:t> </a:t>
            </a:r>
            <a:r>
              <a:rPr lang="en-US" sz="2800" dirty="0" smtClean="0"/>
              <a:t>emotions </a:t>
            </a:r>
            <a:r>
              <a:rPr lang="en-US" sz="2800" dirty="0"/>
              <a:t>that have moral implications because of our instant judgement of the situation that evokes them</a:t>
            </a:r>
            <a:r>
              <a:rPr lang="en-US" sz="2800" dirty="0" smtClean="0"/>
              <a:t>.</a:t>
            </a:r>
          </a:p>
          <a:p>
            <a:pPr marL="627063" lvl="5" indent="-354013">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Our </a:t>
            </a:r>
            <a:r>
              <a:rPr lang="en-US" sz="2800" dirty="0">
                <a:latin typeface="Arial" panose="020B0604020202020204" pitchFamily="34" charset="0"/>
                <a:cs typeface="Arial" panose="020B0604020202020204" pitchFamily="34" charset="0"/>
              </a:rPr>
              <a:t>responses to moral emotions differ from our responses to other emotions.</a:t>
            </a:r>
          </a:p>
          <a:p>
            <a:pPr marL="627063" lvl="3" indent="-354013">
              <a:buClr>
                <a:srgbClr val="C00000"/>
              </a:buClr>
              <a:buFont typeface="Wingdings" panose="05000000000000000000" pitchFamily="2" charset="2"/>
              <a:buChar char="Ø"/>
            </a:pPr>
            <a:r>
              <a:rPr lang="en-US" sz="2800" dirty="0">
                <a:latin typeface="Arial" panose="020B0604020202020204" pitchFamily="34" charset="0"/>
                <a:cs typeface="Arial" panose="020B0604020202020204" pitchFamily="34" charset="0"/>
              </a:rPr>
              <a:t>Moral emotions are learned, usually in </a:t>
            </a:r>
            <a:r>
              <a:rPr lang="en-US" sz="2800" dirty="0" smtClean="0">
                <a:latin typeface="Arial" panose="020B0604020202020204" pitchFamily="34" charset="0"/>
                <a:cs typeface="Arial" panose="020B0604020202020204" pitchFamily="34" charset="0"/>
              </a:rPr>
              <a:t>childhood.</a:t>
            </a:r>
          </a:p>
          <a:p>
            <a:pPr marL="627063" lvl="3" indent="-354013">
              <a:buClr>
                <a:srgbClr val="C00000"/>
              </a:buClr>
              <a:buFont typeface="Wingdings" panose="05000000000000000000" pitchFamily="2" charset="2"/>
              <a:buChar char="Ø"/>
            </a:pPr>
            <a:r>
              <a:rPr lang="en-US" sz="2800" dirty="0" smtClean="0">
                <a:latin typeface="Arial" panose="020B0604020202020204" pitchFamily="34" charset="0"/>
                <a:cs typeface="Arial" panose="020B0604020202020204" pitchFamily="34" charset="0"/>
              </a:rPr>
              <a:t>Because </a:t>
            </a:r>
            <a:r>
              <a:rPr lang="en-US" sz="2800" dirty="0">
                <a:latin typeface="Arial" panose="020B0604020202020204" pitchFamily="34" charset="0"/>
                <a:cs typeface="Arial" panose="020B0604020202020204" pitchFamily="34" charset="0"/>
              </a:rPr>
              <a:t>morality is a construct that differs between cultures, so do moral emotions.</a:t>
            </a:r>
            <a:endParaRPr lang="en-US" sz="2800" dirty="0" smtClean="0">
              <a:latin typeface="Arial" panose="020B0604020202020204" pitchFamily="34" charset="0"/>
              <a:cs typeface="Arial" panose="020B0604020202020204" pitchFamily="34" charset="0"/>
            </a:endParaRPr>
          </a:p>
        </p:txBody>
      </p:sp>
      <p:sp>
        <p:nvSpPr>
          <p:cNvPr id="13"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6</a:t>
            </a:fld>
            <a:endParaRPr lang="en-US" dirty="0"/>
          </a:p>
        </p:txBody>
      </p:sp>
      <p:sp>
        <p:nvSpPr>
          <p:cNvPr id="15" name="Rounded Rectangle 14"/>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48538"/>
            <a:ext cx="8059342" cy="1172804"/>
          </a:xfrm>
        </p:spPr>
        <p:txBody>
          <a:bodyPr>
            <a:noAutofit/>
          </a:bodyPr>
          <a:lstStyle/>
          <a:p>
            <a:pPr>
              <a:defRPr/>
            </a:pPr>
            <a:r>
              <a:rPr lang="en-US" dirty="0">
                <a:cs typeface="Arial Narrow"/>
              </a:rPr>
              <a:t>Differentiate Between </a:t>
            </a:r>
            <a:br>
              <a:rPr lang="en-US" dirty="0">
                <a:cs typeface="Arial Narrow"/>
              </a:rPr>
            </a:br>
            <a:r>
              <a:rPr lang="en-US" dirty="0">
                <a:cs typeface="Arial Narrow"/>
              </a:rPr>
              <a:t>Emotions and Moods</a:t>
            </a: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7</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pic>
        <p:nvPicPr>
          <p:cNvPr id="2050"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249470" y="1493275"/>
            <a:ext cx="7699361" cy="49075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48538"/>
            <a:ext cx="8059342" cy="1172804"/>
          </a:xfrm>
        </p:spPr>
        <p:txBody>
          <a:bodyPr>
            <a:noAutofit/>
          </a:bodyPr>
          <a:lstStyle/>
          <a:p>
            <a:pPr>
              <a:defRPr/>
            </a:pPr>
            <a:r>
              <a:rPr lang="en-US" dirty="0">
                <a:cs typeface="Arial Narrow"/>
              </a:rPr>
              <a:t>Differentiate Between </a:t>
            </a:r>
            <a:br>
              <a:rPr lang="en-US" dirty="0">
                <a:cs typeface="Arial Narrow"/>
              </a:rPr>
            </a:br>
            <a:r>
              <a:rPr lang="en-US" dirty="0">
                <a:cs typeface="Arial Narrow"/>
              </a:rPr>
              <a:t>Emotions and Moods</a:t>
            </a:r>
          </a:p>
        </p:txBody>
      </p:sp>
      <p:sp>
        <p:nvSpPr>
          <p:cNvPr id="7"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8</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pic>
        <p:nvPicPr>
          <p:cNvPr id="3"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951302" y="1421342"/>
            <a:ext cx="7911803" cy="46900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4" name="Picture 3"/>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1286582" y="6010062"/>
            <a:ext cx="5510458" cy="3907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074424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Up Arrow 15"/>
          <p:cNvSpPr/>
          <p:nvPr/>
        </p:nvSpPr>
        <p:spPr>
          <a:xfrm>
            <a:off x="5775807" y="2981794"/>
            <a:ext cx="800682" cy="1104459"/>
          </a:xfrm>
          <a:prstGeom prst="upArrow">
            <a:avLst/>
          </a:prstGeom>
          <a:solidFill>
            <a:srgbClr val="465E9C"/>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Up Arrow 14"/>
          <p:cNvSpPr/>
          <p:nvPr/>
        </p:nvSpPr>
        <p:spPr>
          <a:xfrm>
            <a:off x="2954242" y="2968520"/>
            <a:ext cx="800682" cy="1104459"/>
          </a:xfrm>
          <a:prstGeom prst="upArrow">
            <a:avLst/>
          </a:prstGeom>
          <a:solidFill>
            <a:srgbClr val="465E9C"/>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Title 1"/>
          <p:cNvSpPr txBox="1">
            <a:spLocks/>
          </p:cNvSpPr>
          <p:nvPr/>
        </p:nvSpPr>
        <p:spPr>
          <a:xfrm>
            <a:off x="889488" y="176979"/>
            <a:ext cx="8049796" cy="1240657"/>
          </a:xfrm>
          <a:prstGeom prst="rect">
            <a:avLst/>
          </a:prstGeom>
        </p:spPr>
        <p:txBody>
          <a:bodyPr anchor="ctr"/>
          <a:lstStyle/>
          <a:p>
            <a:pPr algn="ctr" defTabSz="914400" fontAlgn="auto">
              <a:spcAft>
                <a:spcPts val="0"/>
              </a:spcAft>
              <a:defRPr/>
            </a:pPr>
            <a:r>
              <a:rPr lang="en-US" sz="4600" dirty="0">
                <a:solidFill>
                  <a:srgbClr val="0099FF"/>
                </a:solidFill>
                <a:latin typeface="Microsoft Sans Serif" panose="020B0604020202020204" pitchFamily="34" charset="0"/>
                <a:cs typeface="Microsoft Sans Serif" panose="020B0604020202020204" pitchFamily="34" charset="0"/>
              </a:rPr>
              <a:t>Differentiate Between </a:t>
            </a:r>
            <a:br>
              <a:rPr lang="en-US" sz="4600" dirty="0">
                <a:solidFill>
                  <a:srgbClr val="0099FF"/>
                </a:solidFill>
                <a:latin typeface="Microsoft Sans Serif" panose="020B0604020202020204" pitchFamily="34" charset="0"/>
                <a:cs typeface="Microsoft Sans Serif" panose="020B0604020202020204" pitchFamily="34" charset="0"/>
              </a:rPr>
            </a:br>
            <a:r>
              <a:rPr lang="en-US" sz="4600" dirty="0">
                <a:solidFill>
                  <a:srgbClr val="0099FF"/>
                </a:solidFill>
                <a:latin typeface="Microsoft Sans Serif" panose="020B0604020202020204" pitchFamily="34" charset="0"/>
                <a:cs typeface="Microsoft Sans Serif" panose="020B0604020202020204" pitchFamily="34" charset="0"/>
              </a:rPr>
              <a:t>Emotions and Moods</a:t>
            </a:r>
            <a:endParaRPr lang="en-US" sz="4600" b="1" dirty="0">
              <a:solidFill>
                <a:srgbClr val="0099FF"/>
              </a:solidFill>
              <a:effectLst>
                <a:outerShdw blurRad="50800" dist="50800" dir="2700000" algn="tl" rotWithShape="0">
                  <a:schemeClr val="bg1">
                    <a:alpha val="30000"/>
                  </a:schemeClr>
                </a:outerShdw>
              </a:effectLst>
              <a:latin typeface="Microsoft Sans Serif" panose="020B0604020202020204" pitchFamily="34" charset="0"/>
              <a:ea typeface="+mj-ea"/>
              <a:cs typeface="Microsoft Sans Serif" panose="020B0604020202020204" pitchFamily="34" charset="0"/>
            </a:endParaRPr>
          </a:p>
        </p:txBody>
      </p:sp>
      <p:sp>
        <p:nvSpPr>
          <p:cNvPr id="11" name="Rounded Rectangle 10"/>
          <p:cNvSpPr/>
          <p:nvPr/>
        </p:nvSpPr>
        <p:spPr>
          <a:xfrm>
            <a:off x="2418394" y="2181304"/>
            <a:ext cx="5113462" cy="717899"/>
          </a:xfrm>
          <a:prstGeom prst="roundRect">
            <a:avLst/>
          </a:prstGeom>
          <a:solidFill>
            <a:srgbClr val="B9CA1A"/>
          </a:solidFill>
          <a:ln>
            <a:solidFill>
              <a:srgbClr val="465E9C"/>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dirty="0" smtClean="0">
                <a:solidFill>
                  <a:schemeClr val="bg1"/>
                </a:solidFill>
              </a:rPr>
              <a:t>Decision Making</a:t>
            </a:r>
            <a:endParaRPr lang="en-US" sz="3200" dirty="0">
              <a:solidFill>
                <a:schemeClr val="bg1"/>
              </a:solidFill>
            </a:endParaRPr>
          </a:p>
        </p:txBody>
      </p:sp>
      <p:sp>
        <p:nvSpPr>
          <p:cNvPr id="12" name="Rounded Rectangle 11"/>
          <p:cNvSpPr/>
          <p:nvPr/>
        </p:nvSpPr>
        <p:spPr>
          <a:xfrm>
            <a:off x="1628974" y="4224555"/>
            <a:ext cx="2650535" cy="773121"/>
          </a:xfrm>
          <a:prstGeom prst="roundRect">
            <a:avLst/>
          </a:prstGeom>
          <a:solidFill>
            <a:srgbClr val="FF911A"/>
          </a:solidFill>
          <a:ln>
            <a:solidFill>
              <a:srgbClr val="465E9C"/>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rPr>
              <a:t>Thinking</a:t>
            </a:r>
          </a:p>
        </p:txBody>
      </p:sp>
      <p:sp>
        <p:nvSpPr>
          <p:cNvPr id="13" name="Rounded Rectangle 12"/>
          <p:cNvSpPr/>
          <p:nvPr/>
        </p:nvSpPr>
        <p:spPr>
          <a:xfrm>
            <a:off x="5543488" y="4224556"/>
            <a:ext cx="2650535" cy="773121"/>
          </a:xfrm>
          <a:prstGeom prst="roundRect">
            <a:avLst/>
          </a:prstGeom>
          <a:solidFill>
            <a:srgbClr val="99CCFF"/>
          </a:solidFill>
          <a:ln>
            <a:solidFill>
              <a:srgbClr val="465E9C"/>
            </a:solidFill>
          </a:ln>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800" dirty="0">
                <a:solidFill>
                  <a:schemeClr val="bg1"/>
                </a:solidFill>
              </a:rPr>
              <a:t>Feeling</a:t>
            </a:r>
          </a:p>
        </p:txBody>
      </p:sp>
      <p:sp>
        <p:nvSpPr>
          <p:cNvPr id="10" name="Slide Number Placeholder 5"/>
          <p:cNvSpPr>
            <a:spLocks noGrp="1"/>
          </p:cNvSpPr>
          <p:nvPr>
            <p:ph type="sldNum" sz="quarter" idx="12"/>
          </p:nvPr>
        </p:nvSpPr>
        <p:spPr/>
        <p:txBody>
          <a:bodyPr/>
          <a:lstStyle/>
          <a:p>
            <a:pPr>
              <a:defRPr/>
            </a:pPr>
            <a:r>
              <a:rPr lang="en-US" dirty="0"/>
              <a:t>4-</a:t>
            </a:r>
            <a:fld id="{84B37437-1D6F-4405-B515-F248FCCCED8E}" type="slidenum">
              <a:rPr lang="en-US"/>
              <a:pPr>
                <a:defRPr/>
              </a:pPr>
              <a:t>9</a:t>
            </a:fld>
            <a:endParaRPr lang="en-US" dirty="0"/>
          </a:p>
        </p:txBody>
      </p:sp>
      <p:sp>
        <p:nvSpPr>
          <p:cNvPr id="17" name="Rounded Rectangle 1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B17">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OB17</Template>
  <TotalTime>4699</TotalTime>
  <Words>3693</Words>
  <Application>Microsoft Office PowerPoint</Application>
  <PresentationFormat>On-screen Show (4:3)</PresentationFormat>
  <Paragraphs>312</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OB17</vt:lpstr>
      <vt:lpstr>Slide 1</vt:lpstr>
      <vt:lpstr>Slide 2</vt:lpstr>
      <vt:lpstr>Learning Objectives</vt:lpstr>
      <vt:lpstr>  Differentiate Between   Emotions and Moods</vt:lpstr>
      <vt:lpstr>Differentiate Between  Emotions and Moods</vt:lpstr>
      <vt:lpstr>Differentiate Between  Emotions and Moods</vt:lpstr>
      <vt:lpstr>Differentiate Between  Emotions and Moods</vt:lpstr>
      <vt:lpstr>Differentiate Between  Emotions and Moods</vt:lpstr>
      <vt:lpstr>Slide 9</vt:lpstr>
      <vt:lpstr>Slide 10</vt:lpstr>
      <vt:lpstr>Identify the Sources of  Emotions and Moods</vt:lpstr>
      <vt:lpstr>Identify the Sources of  Emotions and Moods</vt:lpstr>
      <vt:lpstr>Identify the Sources of  Emotions and Moods</vt:lpstr>
      <vt:lpstr>Identify the Sources of  Emotions and Moods</vt:lpstr>
      <vt:lpstr>Show the Impact Emotional  Labor Has on Employees</vt:lpstr>
      <vt:lpstr>Describe Affective  Events Theory</vt:lpstr>
      <vt:lpstr>Describe Affective  Events Theory</vt:lpstr>
      <vt:lpstr>Describe Emotional Intelligence</vt:lpstr>
      <vt:lpstr>Slide 19</vt:lpstr>
      <vt:lpstr> Identify Strategies  for Emotion Regulation</vt:lpstr>
      <vt:lpstr> Identify Strategies  for Emotion Regulation</vt:lpstr>
      <vt:lpstr> Apply Concepts About Emotions and Moods to Specific OB Issues</vt:lpstr>
      <vt:lpstr> Apply Concepts About Emotions and Moods to Specific OB Issues</vt:lpstr>
      <vt:lpstr> Apply Concepts About Emotions and Moods to Specific OB Issues</vt:lpstr>
      <vt:lpstr> Apply Concepts About Emotions and Moods to Specific OB Issues</vt:lpstr>
      <vt:lpstr>Implications for Managers</vt:lpstr>
      <vt:lpstr>Implications for Managers</vt:lpstr>
    </vt:vector>
  </TitlesOfParts>
  <Company>UT Pan American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utiwavi</cp:lastModifiedBy>
  <cp:revision>164</cp:revision>
  <dcterms:created xsi:type="dcterms:W3CDTF">2012-01-05T01:48:24Z</dcterms:created>
  <dcterms:modified xsi:type="dcterms:W3CDTF">2016-02-25T10:38:08Z</dcterms:modified>
</cp:coreProperties>
</file>