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 dirty="0"/>
              <a:t>SECJ1013-PT1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617265"/>
          </a:xfrm>
        </p:spPr>
        <p:txBody>
          <a:bodyPr>
            <a:normAutofit/>
          </a:bodyPr>
          <a:lstStyle/>
          <a:p>
            <a:r>
              <a:rPr lang="en-MY" dirty="0"/>
              <a:t>Lab 2</a:t>
            </a:r>
            <a:endParaRPr lang="en-MY" dirty="0"/>
          </a:p>
          <a:p>
            <a:endParaRPr lang="en-MY" dirty="0"/>
          </a:p>
        </p:txBody>
      </p:sp>
      <p:sp>
        <p:nvSpPr>
          <p:cNvPr id="4" name="TextBox 3"/>
          <p:cNvSpPr txBox="1"/>
          <p:nvPr/>
        </p:nvSpPr>
        <p:spPr>
          <a:xfrm>
            <a:off x="3226525" y="4558937"/>
            <a:ext cx="5290458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Group members:</a:t>
            </a:r>
            <a:endParaRPr lang="en-MY" dirty="0"/>
          </a:p>
          <a:p>
            <a:pPr marL="457200" indent="-457200">
              <a:buAutoNum type="arabicPeriod"/>
            </a:pPr>
            <a:r>
              <a:rPr lang="en-US" altLang="en-MY" dirty="0">
                <a:sym typeface="+mn-ea"/>
              </a:rPr>
              <a:t>AHMAD NAZRAN BIN YUSRI</a:t>
            </a:r>
            <a:endParaRPr lang="en-MY" dirty="0"/>
          </a:p>
          <a:p>
            <a:pPr marL="457200" indent="-457200">
              <a:buAutoNum type="arabicPeriod"/>
            </a:pPr>
            <a:r>
              <a:rPr lang="en-US" altLang="en-MY" dirty="0">
                <a:sym typeface="+mn-ea"/>
              </a:rPr>
              <a:t>MEGAT IRFAN ZACKRY BIN ISMAIL</a:t>
            </a:r>
            <a:endParaRPr lang="en-MY" dirty="0"/>
          </a:p>
          <a:p>
            <a:pPr marL="457200" indent="-457200">
              <a:buAutoNum type="arabicPeriod"/>
            </a:pPr>
            <a:r>
              <a:rPr lang="en-US" altLang="en-MY" dirty="0">
                <a:sym typeface="+mn-ea"/>
              </a:rPr>
              <a:t>MUHAMMAD SYAZWAN BIN SAHDAN</a:t>
            </a:r>
            <a:endParaRPr lang="en-MY" dirty="0"/>
          </a:p>
          <a:p>
            <a:endParaRPr lang="en-MY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627" y="85336"/>
            <a:ext cx="11361264" cy="1016457"/>
          </a:xfrm>
        </p:spPr>
        <p:txBody>
          <a:bodyPr>
            <a:normAutofit/>
          </a:bodyPr>
          <a:lstStyle/>
          <a:p>
            <a:r>
              <a:rPr lang="en-MY" sz="2000" dirty="0"/>
              <a:t>1. Trace the i and j variables values at </a:t>
            </a:r>
            <a:r>
              <a:rPr lang="en-MY" sz="2000" dirty="0">
                <a:solidFill>
                  <a:srgbClr val="FF0000"/>
                </a:solidFill>
              </a:rPr>
              <a:t>x</a:t>
            </a:r>
            <a:r>
              <a:rPr lang="en-MY" sz="2000" dirty="0"/>
              <a:t> and </a:t>
            </a:r>
            <a:r>
              <a:rPr lang="en-MY" sz="2000" dirty="0">
                <a:solidFill>
                  <a:srgbClr val="FF0000"/>
                </a:solidFill>
              </a:rPr>
              <a:t>y</a:t>
            </a:r>
            <a:r>
              <a:rPr lang="en-MY" sz="2000" dirty="0"/>
              <a:t> points, output and relational expression result of the below flowchart. Continue the answer in the given table.</a:t>
            </a:r>
            <a:endParaRPr lang="en-MY" sz="2000" dirty="0"/>
          </a:p>
        </p:txBody>
      </p:sp>
      <p:sp>
        <p:nvSpPr>
          <p:cNvPr id="5" name="Flowchart: Data 4"/>
          <p:cNvSpPr/>
          <p:nvPr/>
        </p:nvSpPr>
        <p:spPr>
          <a:xfrm>
            <a:off x="248764" y="3618062"/>
            <a:ext cx="2641680" cy="498742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Display i + j</a:t>
            </a:r>
            <a:endParaRPr lang="en-MY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Flowchart: Decision 6"/>
          <p:cNvSpPr/>
          <p:nvPr/>
        </p:nvSpPr>
        <p:spPr>
          <a:xfrm>
            <a:off x="736679" y="4585499"/>
            <a:ext cx="1665849" cy="612648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 &lt; 10</a:t>
            </a:r>
            <a:endParaRPr lang="en-MY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Flowchart: Terminator 7"/>
          <p:cNvSpPr/>
          <p:nvPr/>
        </p:nvSpPr>
        <p:spPr>
          <a:xfrm>
            <a:off x="1094011" y="1196312"/>
            <a:ext cx="914400" cy="301752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Start</a:t>
            </a:r>
            <a:endParaRPr lang="en-MY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Flowchart: Terminator 9"/>
          <p:cNvSpPr/>
          <p:nvPr/>
        </p:nvSpPr>
        <p:spPr>
          <a:xfrm>
            <a:off x="1111816" y="5922593"/>
            <a:ext cx="914400" cy="301752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Stop</a:t>
            </a:r>
            <a:endParaRPr lang="en-MY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Flowchart: Process 10"/>
          <p:cNvSpPr/>
          <p:nvPr/>
        </p:nvSpPr>
        <p:spPr>
          <a:xfrm>
            <a:off x="717156" y="1756398"/>
            <a:ext cx="1685372" cy="45595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 = 1, j = 0</a:t>
            </a:r>
            <a:endParaRPr lang="en-MY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6" name="Straight Arrow Connector 15"/>
          <p:cNvCxnSpPr>
            <a:stCxn id="8" idx="2"/>
            <a:endCxn id="11" idx="0"/>
          </p:cNvCxnSpPr>
          <p:nvPr/>
        </p:nvCxnSpPr>
        <p:spPr>
          <a:xfrm>
            <a:off x="1551211" y="1498064"/>
            <a:ext cx="8631" cy="258334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42" idx="2"/>
            <a:endCxn id="5" idx="1"/>
          </p:cNvCxnSpPr>
          <p:nvPr/>
        </p:nvCxnSpPr>
        <p:spPr>
          <a:xfrm>
            <a:off x="1559842" y="3280945"/>
            <a:ext cx="9762" cy="337117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7" idx="2"/>
            <a:endCxn id="10" idx="0"/>
          </p:cNvCxnSpPr>
          <p:nvPr/>
        </p:nvCxnSpPr>
        <p:spPr>
          <a:xfrm flipH="1">
            <a:off x="1569016" y="5198147"/>
            <a:ext cx="588" cy="724446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>
            <a:stCxn id="11" idx="2"/>
            <a:endCxn id="142" idx="0"/>
          </p:cNvCxnSpPr>
          <p:nvPr/>
        </p:nvCxnSpPr>
        <p:spPr>
          <a:xfrm>
            <a:off x="1559842" y="2212348"/>
            <a:ext cx="0" cy="612647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2295369" y="4490987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/>
              <a:t>TRUE</a:t>
            </a:r>
            <a:endParaRPr lang="en-MY" dirty="0"/>
          </a:p>
        </p:txBody>
      </p:sp>
      <p:sp>
        <p:nvSpPr>
          <p:cNvPr id="126" name="TextBox 125"/>
          <p:cNvSpPr txBox="1"/>
          <p:nvPr/>
        </p:nvSpPr>
        <p:spPr>
          <a:xfrm>
            <a:off x="1569016" y="5307030"/>
            <a:ext cx="726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/>
              <a:t>FALSE</a:t>
            </a:r>
            <a:endParaRPr lang="en-MY" dirty="0"/>
          </a:p>
        </p:txBody>
      </p:sp>
      <p:sp>
        <p:nvSpPr>
          <p:cNvPr id="142" name="Flowchart: Process 141"/>
          <p:cNvSpPr/>
          <p:nvPr/>
        </p:nvSpPr>
        <p:spPr>
          <a:xfrm>
            <a:off x="872406" y="2824995"/>
            <a:ext cx="1374871" cy="45595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 *= 2</a:t>
            </a:r>
            <a:endParaRPr lang="en-MY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ctr"/>
            <a:r>
              <a:rPr lang="en-MY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j++</a:t>
            </a:r>
            <a:endParaRPr lang="en-MY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47" name="Straight Arrow Connector 146"/>
          <p:cNvCxnSpPr>
            <a:stCxn id="5" idx="4"/>
            <a:endCxn id="7" idx="0"/>
          </p:cNvCxnSpPr>
          <p:nvPr/>
        </p:nvCxnSpPr>
        <p:spPr>
          <a:xfrm>
            <a:off x="1569604" y="4116804"/>
            <a:ext cx="0" cy="468695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Elbow Connector 177"/>
          <p:cNvCxnSpPr>
            <a:stCxn id="7" idx="3"/>
            <a:endCxn id="64" idx="3"/>
          </p:cNvCxnSpPr>
          <p:nvPr/>
        </p:nvCxnSpPr>
        <p:spPr>
          <a:xfrm flipH="1" flipV="1">
            <a:off x="1600156" y="2455663"/>
            <a:ext cx="802372" cy="2436160"/>
          </a:xfrm>
          <a:prstGeom prst="bentConnector3">
            <a:avLst>
              <a:gd name="adj1" fmla="val -81600"/>
            </a:avLst>
          </a:prstGeom>
          <a:ln w="22225">
            <a:solidFill>
              <a:schemeClr val="tx1">
                <a:lumMod val="50000"/>
                <a:lumOff val="5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6" name="Table 185"/>
          <p:cNvGraphicFramePr>
            <a:graphicFrameLocks noGrp="1"/>
          </p:cNvGraphicFramePr>
          <p:nvPr/>
        </p:nvGraphicFramePr>
        <p:xfrm>
          <a:off x="5162846" y="2375803"/>
          <a:ext cx="399832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25"/>
                <a:gridCol w="372313"/>
                <a:gridCol w="495183"/>
                <a:gridCol w="346642"/>
                <a:gridCol w="936169"/>
                <a:gridCol w="14339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j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j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output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i &lt; 10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 &lt; 10 - true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MY" dirty="0"/>
                        <a:t>4</a:t>
                      </a:r>
                      <a:endParaRPr lang="en-US" alt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MY" dirty="0"/>
                        <a:t>2</a:t>
                      </a:r>
                      <a:endParaRPr lang="en-US" alt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MY" dirty="0"/>
                        <a:t>6</a:t>
                      </a:r>
                      <a:endParaRPr lang="en-US" alt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MY" dirty="0"/>
                        <a:t>4 &lt; 10 - true</a:t>
                      </a:r>
                      <a:endParaRPr lang="en-US" alt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en-MY" dirty="0"/>
                        <a:t>4</a:t>
                      </a:r>
                      <a:endParaRPr lang="en-US" alt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MY" dirty="0"/>
                        <a:t>2</a:t>
                      </a:r>
                      <a:endParaRPr lang="en-US" alt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MY" dirty="0"/>
                        <a:t>8</a:t>
                      </a:r>
                      <a:endParaRPr lang="en-US" alt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MY" dirty="0"/>
                        <a:t>3</a:t>
                      </a:r>
                      <a:endParaRPr lang="en-US" alt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MY" dirty="0"/>
                        <a:t>11</a:t>
                      </a:r>
                      <a:endParaRPr lang="en-US" alt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MY" dirty="0"/>
                        <a:t>8 &lt; 10 - true</a:t>
                      </a:r>
                      <a:endParaRPr lang="en-US" alt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en-MY" dirty="0"/>
                        <a:t>8</a:t>
                      </a:r>
                      <a:endParaRPr lang="en-US" alt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MY" dirty="0"/>
                        <a:t>3</a:t>
                      </a:r>
                      <a:endParaRPr lang="en-US" alt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MY" dirty="0"/>
                        <a:t>16</a:t>
                      </a:r>
                      <a:endParaRPr lang="en-US" alt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MY" dirty="0"/>
                        <a:t>4</a:t>
                      </a:r>
                      <a:endParaRPr lang="en-US" alt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MY" dirty="0"/>
                        <a:t>20</a:t>
                      </a:r>
                      <a:endParaRPr lang="en-US" alt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MY" dirty="0"/>
                        <a:t>16 &lt; 10 -false</a:t>
                      </a:r>
                      <a:endParaRPr lang="en-US" alt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4" name="TextBox 63"/>
          <p:cNvSpPr txBox="1"/>
          <p:nvPr/>
        </p:nvSpPr>
        <p:spPr>
          <a:xfrm>
            <a:off x="1316070" y="2270997"/>
            <a:ext cx="284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rgbClr val="FF0000"/>
                </a:solidFill>
              </a:rPr>
              <a:t>x</a:t>
            </a:r>
            <a:endParaRPr lang="en-MY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02862" y="3219561"/>
            <a:ext cx="284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rgbClr val="FF0000"/>
                </a:solidFill>
              </a:rPr>
              <a:t>y</a:t>
            </a:r>
            <a:endParaRPr lang="en-MY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47205" y="2006471"/>
            <a:ext cx="284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rgbClr val="FF0000"/>
                </a:solidFill>
              </a:rPr>
              <a:t>x</a:t>
            </a:r>
            <a:endParaRPr lang="en-MY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91732" y="1984373"/>
            <a:ext cx="284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rgbClr val="FF0000"/>
                </a:solidFill>
              </a:rPr>
              <a:t>y</a:t>
            </a:r>
            <a:endParaRPr lang="en-MY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-1" y="11989"/>
            <a:ext cx="11620841" cy="858971"/>
          </a:xfrm>
        </p:spPr>
        <p:txBody>
          <a:bodyPr>
            <a:noAutofit/>
          </a:bodyPr>
          <a:lstStyle/>
          <a:p>
            <a:r>
              <a:rPr lang="en-MY" sz="2000" dirty="0"/>
              <a:t>2. Translate the following flowchart into a complete C++ program. Write your answer in the next slide and make sure the program precisely follows the </a:t>
            </a:r>
            <a:r>
              <a:rPr lang="en-MY" sz="2000"/>
              <a:t>algorithm described </a:t>
            </a:r>
            <a:r>
              <a:rPr lang="en-MY" sz="2000" dirty="0"/>
              <a:t>by the flowchart.</a:t>
            </a:r>
            <a:endParaRPr lang="en-MY" sz="2000" dirty="0"/>
          </a:p>
        </p:txBody>
      </p:sp>
      <p:sp>
        <p:nvSpPr>
          <p:cNvPr id="56" name="Flowchart: Terminator 55"/>
          <p:cNvSpPr/>
          <p:nvPr/>
        </p:nvSpPr>
        <p:spPr>
          <a:xfrm>
            <a:off x="993038" y="1386425"/>
            <a:ext cx="914400" cy="301752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/>
              <a:t>Start</a:t>
            </a:r>
            <a:endParaRPr lang="en-MY" sz="1600" dirty="0"/>
          </a:p>
        </p:txBody>
      </p:sp>
      <p:sp>
        <p:nvSpPr>
          <p:cNvPr id="58" name="Flowchart: Process 57"/>
          <p:cNvSpPr/>
          <p:nvPr/>
        </p:nvSpPr>
        <p:spPr>
          <a:xfrm>
            <a:off x="406078" y="2054727"/>
            <a:ext cx="2088317" cy="4702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sz="1600" dirty="0"/>
              <a:t>count = 0, num = 0</a:t>
            </a:r>
            <a:endParaRPr lang="en-MY" sz="1600" dirty="0"/>
          </a:p>
          <a:p>
            <a:r>
              <a:rPr lang="en-MY" sz="1600" dirty="0"/>
              <a:t>even = 0, odd = 0</a:t>
            </a:r>
            <a:endParaRPr lang="en-MY" sz="1600" dirty="0"/>
          </a:p>
        </p:txBody>
      </p:sp>
      <p:sp>
        <p:nvSpPr>
          <p:cNvPr id="59" name="Flowchart: Decision 58"/>
          <p:cNvSpPr/>
          <p:nvPr/>
        </p:nvSpPr>
        <p:spPr>
          <a:xfrm>
            <a:off x="6302918" y="2333321"/>
            <a:ext cx="1911014" cy="1014294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/>
              <a:t>num &lt; 0 </a:t>
            </a:r>
            <a:endParaRPr lang="en-MY" sz="1600" dirty="0"/>
          </a:p>
          <a:p>
            <a:pPr algn="ctr"/>
            <a:r>
              <a:rPr lang="en-MY" sz="1600" dirty="0"/>
              <a:t>|| </a:t>
            </a:r>
            <a:endParaRPr lang="en-MY" sz="1600" dirty="0"/>
          </a:p>
          <a:p>
            <a:pPr algn="ctr"/>
            <a:r>
              <a:rPr lang="en-MY" sz="1600" dirty="0"/>
              <a:t>num &gt; 9</a:t>
            </a:r>
            <a:endParaRPr lang="en-MY" sz="1600" dirty="0"/>
          </a:p>
        </p:txBody>
      </p:sp>
      <p:cxnSp>
        <p:nvCxnSpPr>
          <p:cNvPr id="60" name="Elbow Connector 8"/>
          <p:cNvCxnSpPr>
            <a:stCxn id="96" idx="2"/>
            <a:endCxn id="70" idx="1"/>
          </p:cNvCxnSpPr>
          <p:nvPr/>
        </p:nvCxnSpPr>
        <p:spPr>
          <a:xfrm rot="10800000">
            <a:off x="484223" y="3250033"/>
            <a:ext cx="12700" cy="1493617"/>
          </a:xfrm>
          <a:prstGeom prst="bentConnector3">
            <a:avLst>
              <a:gd name="adj1" fmla="val 2708740"/>
            </a:avLst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Flowchart: Process 60"/>
          <p:cNvSpPr/>
          <p:nvPr/>
        </p:nvSpPr>
        <p:spPr>
          <a:xfrm>
            <a:off x="6475977" y="6036354"/>
            <a:ext cx="1618470" cy="4702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/>
              <a:t>count = count + 1</a:t>
            </a:r>
            <a:endParaRPr lang="en-MY" sz="1600" dirty="0"/>
          </a:p>
        </p:txBody>
      </p:sp>
      <p:sp>
        <p:nvSpPr>
          <p:cNvPr id="62" name="Flowchart: Decision 61"/>
          <p:cNvSpPr/>
          <p:nvPr/>
        </p:nvSpPr>
        <p:spPr>
          <a:xfrm>
            <a:off x="5914376" y="3855874"/>
            <a:ext cx="2707566" cy="809643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/>
              <a:t>num % 2 ==  0</a:t>
            </a:r>
            <a:endParaRPr lang="en-MY" sz="1600" dirty="0"/>
          </a:p>
        </p:txBody>
      </p:sp>
      <p:cxnSp>
        <p:nvCxnSpPr>
          <p:cNvPr id="63" name="Straight Arrow Connector 62"/>
          <p:cNvCxnSpPr>
            <a:stCxn id="59" idx="2"/>
            <a:endCxn id="62" idx="0"/>
          </p:cNvCxnSpPr>
          <p:nvPr/>
        </p:nvCxnSpPr>
        <p:spPr>
          <a:xfrm>
            <a:off x="7258425" y="3347615"/>
            <a:ext cx="9734" cy="508259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6" idx="2"/>
            <a:endCxn id="58" idx="0"/>
          </p:cNvCxnSpPr>
          <p:nvPr/>
        </p:nvCxnSpPr>
        <p:spPr>
          <a:xfrm flipH="1">
            <a:off x="1450237" y="1688177"/>
            <a:ext cx="1" cy="366550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58" idx="2"/>
            <a:endCxn id="70" idx="0"/>
          </p:cNvCxnSpPr>
          <p:nvPr/>
        </p:nvCxnSpPr>
        <p:spPr>
          <a:xfrm flipH="1">
            <a:off x="1446484" y="2524990"/>
            <a:ext cx="3753" cy="417256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90" idx="4"/>
            <a:endCxn id="59" idx="0"/>
          </p:cNvCxnSpPr>
          <p:nvPr/>
        </p:nvCxnSpPr>
        <p:spPr>
          <a:xfrm>
            <a:off x="7258425" y="1969630"/>
            <a:ext cx="0" cy="363691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Flowchart: Decision 69"/>
          <p:cNvSpPr/>
          <p:nvPr/>
        </p:nvSpPr>
        <p:spPr>
          <a:xfrm>
            <a:off x="484223" y="2942246"/>
            <a:ext cx="1924521" cy="615571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/>
              <a:t>count &lt; 5</a:t>
            </a:r>
            <a:endParaRPr lang="en-MY" sz="1600" dirty="0"/>
          </a:p>
        </p:txBody>
      </p:sp>
      <p:sp>
        <p:nvSpPr>
          <p:cNvPr id="75" name="Flowchart: Process 74"/>
          <p:cNvSpPr/>
          <p:nvPr/>
        </p:nvSpPr>
        <p:spPr>
          <a:xfrm>
            <a:off x="6383842" y="5184034"/>
            <a:ext cx="1782752" cy="4702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/>
              <a:t>even = even + num</a:t>
            </a:r>
            <a:endParaRPr lang="en-MY" sz="1600" dirty="0"/>
          </a:p>
        </p:txBody>
      </p:sp>
      <p:sp>
        <p:nvSpPr>
          <p:cNvPr id="76" name="Flowchart: Process 75"/>
          <p:cNvSpPr/>
          <p:nvPr/>
        </p:nvSpPr>
        <p:spPr>
          <a:xfrm>
            <a:off x="8470289" y="5191998"/>
            <a:ext cx="1618470" cy="4702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/>
              <a:t>odd = odd + num</a:t>
            </a:r>
            <a:endParaRPr lang="en-MY" sz="1600" dirty="0"/>
          </a:p>
        </p:txBody>
      </p:sp>
      <p:cxnSp>
        <p:nvCxnSpPr>
          <p:cNvPr id="77" name="Straight Arrow Connector 76"/>
          <p:cNvCxnSpPr>
            <a:stCxn id="62" idx="2"/>
            <a:endCxn id="75" idx="0"/>
          </p:cNvCxnSpPr>
          <p:nvPr/>
        </p:nvCxnSpPr>
        <p:spPr>
          <a:xfrm>
            <a:off x="7268159" y="4665517"/>
            <a:ext cx="7059" cy="518517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75" idx="2"/>
            <a:endCxn id="61" idx="0"/>
          </p:cNvCxnSpPr>
          <p:nvPr/>
        </p:nvCxnSpPr>
        <p:spPr>
          <a:xfrm>
            <a:off x="7275218" y="5654297"/>
            <a:ext cx="9994" cy="382057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Elbow Connector 38"/>
          <p:cNvCxnSpPr>
            <a:stCxn id="59" idx="1"/>
            <a:endCxn id="90" idx="2"/>
          </p:cNvCxnSpPr>
          <p:nvPr/>
        </p:nvCxnSpPr>
        <p:spPr>
          <a:xfrm rot="10800000" flipH="1">
            <a:off x="6302917" y="1780220"/>
            <a:ext cx="286689" cy="1060249"/>
          </a:xfrm>
          <a:prstGeom prst="bentConnector3">
            <a:avLst>
              <a:gd name="adj1" fmla="val -200506"/>
            </a:avLst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70" idx="2"/>
          </p:cNvCxnSpPr>
          <p:nvPr/>
        </p:nvCxnSpPr>
        <p:spPr>
          <a:xfrm>
            <a:off x="1446484" y="3557817"/>
            <a:ext cx="0" cy="417256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70" idx="3"/>
            <a:endCxn id="99" idx="2"/>
          </p:cNvCxnSpPr>
          <p:nvPr/>
        </p:nvCxnSpPr>
        <p:spPr>
          <a:xfrm flipV="1">
            <a:off x="2408744" y="3250031"/>
            <a:ext cx="734011" cy="1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7258424" y="4713771"/>
            <a:ext cx="5534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600" dirty="0"/>
              <a:t>True</a:t>
            </a:r>
            <a:endParaRPr lang="en-MY" sz="1600" dirty="0"/>
          </a:p>
        </p:txBody>
      </p:sp>
      <p:sp>
        <p:nvSpPr>
          <p:cNvPr id="83" name="TextBox 82"/>
          <p:cNvSpPr txBox="1"/>
          <p:nvPr/>
        </p:nvSpPr>
        <p:spPr>
          <a:xfrm>
            <a:off x="2330081" y="2911477"/>
            <a:ext cx="6007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600" dirty="0"/>
              <a:t>False</a:t>
            </a:r>
            <a:endParaRPr lang="en-MY" sz="1600" dirty="0"/>
          </a:p>
        </p:txBody>
      </p:sp>
      <p:sp>
        <p:nvSpPr>
          <p:cNvPr id="85" name="TextBox 84"/>
          <p:cNvSpPr txBox="1"/>
          <p:nvPr/>
        </p:nvSpPr>
        <p:spPr>
          <a:xfrm>
            <a:off x="1446482" y="3571191"/>
            <a:ext cx="5534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600" dirty="0"/>
              <a:t>True</a:t>
            </a:r>
            <a:endParaRPr lang="en-MY" sz="1600" dirty="0"/>
          </a:p>
        </p:txBody>
      </p:sp>
      <p:sp>
        <p:nvSpPr>
          <p:cNvPr id="86" name="TextBox 85"/>
          <p:cNvSpPr txBox="1"/>
          <p:nvPr/>
        </p:nvSpPr>
        <p:spPr>
          <a:xfrm>
            <a:off x="5759379" y="2520576"/>
            <a:ext cx="5534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600" dirty="0"/>
              <a:t>True</a:t>
            </a:r>
            <a:endParaRPr lang="en-MY" sz="1600" dirty="0"/>
          </a:p>
        </p:txBody>
      </p:sp>
      <p:sp>
        <p:nvSpPr>
          <p:cNvPr id="87" name="TextBox 86"/>
          <p:cNvSpPr txBox="1"/>
          <p:nvPr/>
        </p:nvSpPr>
        <p:spPr>
          <a:xfrm>
            <a:off x="8678782" y="3939518"/>
            <a:ext cx="6007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600" dirty="0"/>
              <a:t>False</a:t>
            </a:r>
            <a:endParaRPr lang="en-MY" sz="1600" dirty="0"/>
          </a:p>
        </p:txBody>
      </p:sp>
      <p:sp>
        <p:nvSpPr>
          <p:cNvPr id="88" name="TextBox 87"/>
          <p:cNvSpPr txBox="1"/>
          <p:nvPr/>
        </p:nvSpPr>
        <p:spPr>
          <a:xfrm>
            <a:off x="7275218" y="3382969"/>
            <a:ext cx="6007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600" dirty="0"/>
              <a:t>False</a:t>
            </a:r>
            <a:endParaRPr lang="en-MY" sz="1600" dirty="0"/>
          </a:p>
        </p:txBody>
      </p:sp>
      <p:sp>
        <p:nvSpPr>
          <p:cNvPr id="90" name="Flowchart: Data 89"/>
          <p:cNvSpPr/>
          <p:nvPr/>
        </p:nvSpPr>
        <p:spPr>
          <a:xfrm>
            <a:off x="6422402" y="1590807"/>
            <a:ext cx="1672045" cy="378823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/>
              <a:t>Get num</a:t>
            </a:r>
            <a:endParaRPr lang="en-MY" sz="1600" dirty="0"/>
          </a:p>
        </p:txBody>
      </p:sp>
      <p:cxnSp>
        <p:nvCxnSpPr>
          <p:cNvPr id="91" name="Straight Arrow Connector 90"/>
          <p:cNvCxnSpPr>
            <a:stCxn id="93" idx="4"/>
            <a:endCxn id="90" idx="1"/>
          </p:cNvCxnSpPr>
          <p:nvPr/>
        </p:nvCxnSpPr>
        <p:spPr>
          <a:xfrm>
            <a:off x="7258424" y="1172712"/>
            <a:ext cx="1" cy="418095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38"/>
          <p:cNvCxnSpPr>
            <a:stCxn id="62" idx="3"/>
            <a:endCxn id="76" idx="0"/>
          </p:cNvCxnSpPr>
          <p:nvPr/>
        </p:nvCxnSpPr>
        <p:spPr>
          <a:xfrm>
            <a:off x="8621942" y="4260696"/>
            <a:ext cx="657582" cy="931302"/>
          </a:xfrm>
          <a:prstGeom prst="bentConnector2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Oval 92"/>
          <p:cNvSpPr/>
          <p:nvPr/>
        </p:nvSpPr>
        <p:spPr>
          <a:xfrm>
            <a:off x="7086147" y="870960"/>
            <a:ext cx="344554" cy="301752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1</a:t>
            </a:r>
            <a:endParaRPr lang="en-MY" dirty="0"/>
          </a:p>
        </p:txBody>
      </p:sp>
      <p:cxnSp>
        <p:nvCxnSpPr>
          <p:cNvPr id="94" name="Elbow Connector 38"/>
          <p:cNvCxnSpPr>
            <a:stCxn id="76" idx="2"/>
            <a:endCxn id="61" idx="3"/>
          </p:cNvCxnSpPr>
          <p:nvPr/>
        </p:nvCxnSpPr>
        <p:spPr>
          <a:xfrm rot="5400000">
            <a:off x="8382374" y="5374335"/>
            <a:ext cx="609225" cy="1185077"/>
          </a:xfrm>
          <a:prstGeom prst="bentConnector2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Oval 94"/>
          <p:cNvSpPr/>
          <p:nvPr/>
        </p:nvSpPr>
        <p:spPr>
          <a:xfrm>
            <a:off x="1257069" y="3987797"/>
            <a:ext cx="344554" cy="301752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1</a:t>
            </a:r>
            <a:endParaRPr lang="en-MY" dirty="0"/>
          </a:p>
        </p:txBody>
      </p:sp>
      <p:sp>
        <p:nvSpPr>
          <p:cNvPr id="96" name="Oval 95"/>
          <p:cNvSpPr/>
          <p:nvPr/>
        </p:nvSpPr>
        <p:spPr>
          <a:xfrm>
            <a:off x="484223" y="4592773"/>
            <a:ext cx="344554" cy="301752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2</a:t>
            </a:r>
            <a:endParaRPr lang="en-MY" dirty="0"/>
          </a:p>
        </p:txBody>
      </p:sp>
      <p:sp>
        <p:nvSpPr>
          <p:cNvPr id="97" name="Flowchart: Terminator 96"/>
          <p:cNvSpPr/>
          <p:nvPr/>
        </p:nvSpPr>
        <p:spPr>
          <a:xfrm>
            <a:off x="3552928" y="3927462"/>
            <a:ext cx="914400" cy="301752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/>
              <a:t>End</a:t>
            </a:r>
            <a:endParaRPr lang="en-MY" sz="1600" dirty="0"/>
          </a:p>
        </p:txBody>
      </p:sp>
      <p:sp>
        <p:nvSpPr>
          <p:cNvPr id="99" name="Flowchart: Data 98"/>
          <p:cNvSpPr/>
          <p:nvPr/>
        </p:nvSpPr>
        <p:spPr>
          <a:xfrm>
            <a:off x="2925911" y="2942245"/>
            <a:ext cx="2168435" cy="615571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/>
              <a:t>Display odd &amp; even</a:t>
            </a:r>
            <a:endParaRPr lang="en-MY" sz="1600" dirty="0"/>
          </a:p>
        </p:txBody>
      </p:sp>
      <p:cxnSp>
        <p:nvCxnSpPr>
          <p:cNvPr id="100" name="Straight Arrow Connector 99"/>
          <p:cNvCxnSpPr>
            <a:stCxn id="99" idx="4"/>
            <a:endCxn id="97" idx="0"/>
          </p:cNvCxnSpPr>
          <p:nvPr/>
        </p:nvCxnSpPr>
        <p:spPr>
          <a:xfrm flipH="1">
            <a:off x="4010128" y="3557816"/>
            <a:ext cx="1" cy="369646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Oval 100"/>
          <p:cNvSpPr/>
          <p:nvPr/>
        </p:nvSpPr>
        <p:spPr>
          <a:xfrm>
            <a:off x="5494466" y="6120609"/>
            <a:ext cx="344554" cy="301752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2</a:t>
            </a:r>
            <a:endParaRPr lang="en-MY" dirty="0"/>
          </a:p>
        </p:txBody>
      </p:sp>
      <p:cxnSp>
        <p:nvCxnSpPr>
          <p:cNvPr id="102" name="Straight Arrow Connector 101"/>
          <p:cNvCxnSpPr>
            <a:stCxn id="61" idx="1"/>
            <a:endCxn id="101" idx="6"/>
          </p:cNvCxnSpPr>
          <p:nvPr/>
        </p:nvCxnSpPr>
        <p:spPr>
          <a:xfrm flipH="1" flipV="1">
            <a:off x="5839020" y="6271485"/>
            <a:ext cx="636957" cy="1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3814" y="243512"/>
            <a:ext cx="5622186" cy="636968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std;</a:t>
            </a:r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int main() {</a:t>
            </a:r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int count=0, num=0, even=0, odd=0;</a:t>
            </a:r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(count&lt;5)</a:t>
            </a:r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   do</a:t>
            </a:r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   {</a:t>
            </a:r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cout &lt;&lt; "Insert num= "; </a:t>
            </a:r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       cin &gt;&gt; num;</a:t>
            </a:r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   } while (num&lt;0 || num&gt;9);</a:t>
            </a:r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   if (num%2==0)</a:t>
            </a:r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   {</a:t>
            </a:r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even=even+num;</a:t>
            </a:r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   }</a:t>
            </a:r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   else</a:t>
            </a:r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   {</a:t>
            </a:r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       odd=odd+num;</a:t>
            </a:r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   }</a:t>
            </a:r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count=count+1;</a:t>
            </a:r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   cout &lt;&lt; "Odd= " &lt;&lt; odd &lt;&lt; endl;</a:t>
            </a:r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cout &lt;&lt; "Even= " &lt;&lt; even;</a:t>
            </a:r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1234</Words>
  <Application>WPS Presentation</Application>
  <PresentationFormat>Widescreen</PresentationFormat>
  <Paragraphs>180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3" baseType="lpstr">
      <vt:lpstr>Arial</vt:lpstr>
      <vt:lpstr>SimSun</vt:lpstr>
      <vt:lpstr>Wingdings</vt:lpstr>
      <vt:lpstr>Courier New</vt:lpstr>
      <vt:lpstr>Calibri Light</vt:lpstr>
      <vt:lpstr>Calibri</vt:lpstr>
      <vt:lpstr>Microsoft YaHei</vt:lpstr>
      <vt:lpstr>Arial Unicode MS</vt:lpstr>
      <vt:lpstr>Office Theme</vt:lpstr>
      <vt:lpstr>SECJ1013-PT1</vt:lpstr>
      <vt:lpstr>1. Trace the i and j variables values at x and y points, output and relational expression result of the below flowchart. Continue the answer in the given table.</vt:lpstr>
      <vt:lpstr>2. Translate the following flowchart into a complete C++ program. Write your answer in the next slide and make sure the program precisely follows the algorithm described by the flowchart.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SCSJ2154-08</dc:title>
  <dc:creator>mrazak</dc:creator>
  <cp:lastModifiedBy>user</cp:lastModifiedBy>
  <cp:revision>50</cp:revision>
  <dcterms:created xsi:type="dcterms:W3CDTF">2019-02-14T01:47:00Z</dcterms:created>
  <dcterms:modified xsi:type="dcterms:W3CDTF">2020-11-30T12:52:27Z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1033-11.2.0.9747</vt:lpwstr>
  </property>
</Properties>
</file>