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PT Sans Narrow"/>
      <p:regular r:id="rId29"/>
      <p:bold r:id="rId30"/>
    </p:embeddedFont>
    <p:embeddedFont>
      <p:font typeface="Permanent Marker"/>
      <p:regular r:id="rId31"/>
    </p:embeddedFont>
    <p:embeddedFont>
      <p:font typeface="Spectral"/>
      <p:regular r:id="rId32"/>
      <p:bold r:id="rId33"/>
      <p:italic r:id="rId34"/>
      <p:boldItalic r:id="rId35"/>
    </p:embeddedFont>
    <p:embeddedFont>
      <p:font typeface="Satisfy"/>
      <p:regular r:id="rId36"/>
    </p:embeddedFont>
    <p:embeddedFont>
      <p:font typeface="Roboto Mono"/>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792A7A-7116-46FD-B825-85BDDF6B7E5B}">
  <a:tblStyle styleId="{FD792A7A-7116-46FD-B825-85BDDF6B7E5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Narrow-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ermanentMarker-regular.fntdata"/><Relationship Id="rId30" Type="http://schemas.openxmlformats.org/officeDocument/2006/relationships/font" Target="fonts/PTSansNarrow-bold.fntdata"/><Relationship Id="rId11" Type="http://schemas.openxmlformats.org/officeDocument/2006/relationships/slide" Target="slides/slide5.xml"/><Relationship Id="rId33" Type="http://schemas.openxmlformats.org/officeDocument/2006/relationships/font" Target="fonts/Spectral-bold.fntdata"/><Relationship Id="rId10" Type="http://schemas.openxmlformats.org/officeDocument/2006/relationships/slide" Target="slides/slide4.xml"/><Relationship Id="rId32" Type="http://schemas.openxmlformats.org/officeDocument/2006/relationships/font" Target="fonts/Spectral-regular.fntdata"/><Relationship Id="rId13" Type="http://schemas.openxmlformats.org/officeDocument/2006/relationships/slide" Target="slides/slide7.xml"/><Relationship Id="rId35" Type="http://schemas.openxmlformats.org/officeDocument/2006/relationships/font" Target="fonts/Spectral-boldItalic.fntdata"/><Relationship Id="rId12" Type="http://schemas.openxmlformats.org/officeDocument/2006/relationships/slide" Target="slides/slide6.xml"/><Relationship Id="rId34" Type="http://schemas.openxmlformats.org/officeDocument/2006/relationships/font" Target="fonts/Spectral-italic.fntdata"/><Relationship Id="rId15" Type="http://schemas.openxmlformats.org/officeDocument/2006/relationships/slide" Target="slides/slide9.xml"/><Relationship Id="rId37" Type="http://schemas.openxmlformats.org/officeDocument/2006/relationships/font" Target="fonts/RobotoMono-regular.fntdata"/><Relationship Id="rId14" Type="http://schemas.openxmlformats.org/officeDocument/2006/relationships/slide" Target="slides/slide8.xml"/><Relationship Id="rId36" Type="http://schemas.openxmlformats.org/officeDocument/2006/relationships/font" Target="fonts/Satisfy-regular.fntdata"/><Relationship Id="rId17" Type="http://schemas.openxmlformats.org/officeDocument/2006/relationships/slide" Target="slides/slide11.xml"/><Relationship Id="rId39" Type="http://schemas.openxmlformats.org/officeDocument/2006/relationships/font" Target="fonts/RobotoMono-italic.fntdata"/><Relationship Id="rId16" Type="http://schemas.openxmlformats.org/officeDocument/2006/relationships/slide" Target="slides/slide10.xml"/><Relationship Id="rId38" Type="http://schemas.openxmlformats.org/officeDocument/2006/relationships/font" Target="fonts/RobotoMon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23a5821d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b23a5821d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23a5821d4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b23a5821d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b23a5821d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b23a5821d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b23a5821d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b23a5821d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b23a5821d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b23a5821d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b23a5821d4_0_3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b23a5821d4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23a5821d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23a5821d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23a5821d4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b23a5821d4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b23a5821d4_0_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b23a5821d4_0_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f91993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9199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6f91993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6f919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6f919934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91993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6f919934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6f91993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23a5821d4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23a5821d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9fc06f8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9fc06f8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b23a5821d4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b23a5821d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23a5821d4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23a5821d4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460950" y="3244925"/>
            <a:ext cx="8222100" cy="65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solidFill>
                  <a:srgbClr val="FFFFFF"/>
                </a:solidFill>
                <a:highlight>
                  <a:srgbClr val="A61C00"/>
                </a:highlight>
              </a:rPr>
              <a:t>TAJUK: </a:t>
            </a:r>
            <a:r>
              <a:rPr lang="en" sz="3000">
                <a:solidFill>
                  <a:srgbClr val="FFFFFF"/>
                </a:solidFill>
                <a:highlight>
                  <a:srgbClr val="A61C00"/>
                </a:highlight>
              </a:rPr>
              <a:t>ISU CAPAIAN INTERNET UNTUK PELAJAR LUAR BANDAR</a:t>
            </a:r>
            <a:endParaRPr sz="3000">
              <a:solidFill>
                <a:srgbClr val="FFFFFF"/>
              </a:solidFill>
              <a:highlight>
                <a:srgbClr val="A61C00"/>
              </a:highlight>
            </a:endParaRPr>
          </a:p>
          <a:p>
            <a:pPr indent="0" lvl="0" marL="0" rtl="0" algn="l">
              <a:spcBef>
                <a:spcPts val="0"/>
              </a:spcBef>
              <a:spcAft>
                <a:spcPts val="0"/>
              </a:spcAft>
              <a:buNone/>
            </a:pPr>
            <a:r>
              <a:t/>
            </a:r>
            <a:endParaRPr sz="3000">
              <a:solidFill>
                <a:srgbClr val="FFFFFF"/>
              </a:solidFill>
              <a:highlight>
                <a:srgbClr val="A61C00"/>
              </a:highlight>
            </a:endParaRPr>
          </a:p>
          <a:p>
            <a:pPr indent="0" lvl="0" marL="0" rtl="0" algn="ctr">
              <a:spcBef>
                <a:spcPts val="0"/>
              </a:spcBef>
              <a:spcAft>
                <a:spcPts val="0"/>
              </a:spcAft>
              <a:buNone/>
            </a:pPr>
            <a:r>
              <a:t/>
            </a:r>
            <a:endParaRPr sz="1400"/>
          </a:p>
          <a:p>
            <a:pPr indent="0" lvl="0" marL="0" rtl="0" algn="ctr">
              <a:spcBef>
                <a:spcPts val="0"/>
              </a:spcBef>
              <a:spcAft>
                <a:spcPts val="0"/>
              </a:spcAft>
              <a:buNone/>
            </a:pPr>
            <a:r>
              <a:rPr lang="en" sz="1400">
                <a:solidFill>
                  <a:srgbClr val="000000"/>
                </a:solidFill>
              </a:rPr>
              <a:t>Ahli Kumpulan:</a:t>
            </a:r>
            <a:endParaRPr sz="1400">
              <a:solidFill>
                <a:srgbClr val="000000"/>
              </a:solidFill>
            </a:endParaRPr>
          </a:p>
          <a:p>
            <a:pPr indent="0" lvl="0" marL="0" rtl="0" algn="ctr">
              <a:spcBef>
                <a:spcPts val="0"/>
              </a:spcBef>
              <a:spcAft>
                <a:spcPts val="0"/>
              </a:spcAft>
              <a:buNone/>
            </a:pPr>
            <a:r>
              <a:rPr lang="en" sz="1200">
                <a:solidFill>
                  <a:srgbClr val="000000"/>
                </a:solidFill>
              </a:rPr>
              <a:t>VINCENT BOO EE KHAI</a:t>
            </a:r>
            <a:endParaRPr sz="1200">
              <a:solidFill>
                <a:srgbClr val="000000"/>
              </a:solidFill>
            </a:endParaRPr>
          </a:p>
          <a:p>
            <a:pPr indent="0" lvl="0" marL="0" rtl="0" algn="ctr">
              <a:spcBef>
                <a:spcPts val="0"/>
              </a:spcBef>
              <a:spcAft>
                <a:spcPts val="0"/>
              </a:spcAft>
              <a:buNone/>
            </a:pPr>
            <a:r>
              <a:rPr lang="en" sz="1200">
                <a:solidFill>
                  <a:srgbClr val="000000"/>
                </a:solidFill>
              </a:rPr>
              <a:t>CHONG KAI ZHE</a:t>
            </a:r>
            <a:endParaRPr sz="1200">
              <a:solidFill>
                <a:srgbClr val="000000"/>
              </a:solidFill>
            </a:endParaRPr>
          </a:p>
          <a:p>
            <a:pPr indent="0" lvl="0" marL="0" rtl="0" algn="ctr">
              <a:spcBef>
                <a:spcPts val="0"/>
              </a:spcBef>
              <a:spcAft>
                <a:spcPts val="0"/>
              </a:spcAft>
              <a:buNone/>
            </a:pPr>
            <a:r>
              <a:rPr lang="en" sz="1200">
                <a:solidFill>
                  <a:srgbClr val="000000"/>
                </a:solidFill>
              </a:rPr>
              <a:t>NURFARRAHIN BINTI CHE ALIAS</a:t>
            </a:r>
            <a:endParaRPr sz="1200">
              <a:solidFill>
                <a:srgbClr val="000000"/>
              </a:solidFill>
            </a:endParaRPr>
          </a:p>
          <a:p>
            <a:pPr indent="0" lvl="0" marL="0" rtl="0" algn="ctr">
              <a:spcBef>
                <a:spcPts val="0"/>
              </a:spcBef>
              <a:spcAft>
                <a:spcPts val="0"/>
              </a:spcAft>
              <a:buNone/>
            </a:pPr>
            <a:r>
              <a:rPr lang="en" sz="1200">
                <a:solidFill>
                  <a:srgbClr val="000000"/>
                </a:solidFill>
              </a:rPr>
              <a:t>SAKINAH AL’IZZAH BINTI MOHD ASRI</a:t>
            </a:r>
            <a:endParaRPr sz="1200">
              <a:solidFill>
                <a:srgbClr val="000000"/>
              </a:solidFill>
            </a:endParaRPr>
          </a:p>
          <a:p>
            <a:pPr indent="0" lvl="0" marL="0" rtl="0" algn="l">
              <a:spcBef>
                <a:spcPts val="0"/>
              </a:spcBef>
              <a:spcAft>
                <a:spcPts val="0"/>
              </a:spcAft>
              <a:buNone/>
            </a:pPr>
            <a:r>
              <a:t/>
            </a:r>
            <a:endParaRPr sz="1400">
              <a:highlight>
                <a:srgbClr val="A64D79"/>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Rajah berikut menunjukkan jenis internet yang digunakan pelajar untuk kegunaan pembelajaran iaitu wifi atau data.</a:t>
            </a:r>
            <a:endParaRPr/>
          </a:p>
          <a:p>
            <a:pPr indent="0" lvl="0" marL="0" rtl="0" algn="l">
              <a:spcBef>
                <a:spcPts val="1600"/>
              </a:spcBef>
              <a:spcAft>
                <a:spcPts val="0"/>
              </a:spcAft>
              <a:buNone/>
            </a:pPr>
            <a:r>
              <a:rPr lang="en"/>
              <a:t>Wifi-52.8% (28 orang)</a:t>
            </a:r>
            <a:endParaRPr/>
          </a:p>
          <a:p>
            <a:pPr indent="0" lvl="0" marL="0" rtl="0" algn="l">
              <a:spcBef>
                <a:spcPts val="1600"/>
              </a:spcBef>
              <a:spcAft>
                <a:spcPts val="1600"/>
              </a:spcAft>
              <a:buNone/>
            </a:pPr>
            <a:r>
              <a:rPr lang="en"/>
              <a:t>Data-47.2% (25 orang)</a:t>
            </a:r>
            <a:endParaRPr/>
          </a:p>
        </p:txBody>
      </p:sp>
      <p:pic>
        <p:nvPicPr>
          <p:cNvPr descr="Forms response chart. Question title: Jenis internet yang digunakan. Number of responses: 53 responses." id="181" name="Google Shape;181;p22"/>
          <p:cNvPicPr preferRelativeResize="0"/>
          <p:nvPr/>
        </p:nvPicPr>
        <p:blipFill rotWithShape="1">
          <a:blip r:embed="rId3">
            <a:alphaModFix/>
          </a:blip>
          <a:srcRect b="6194" l="0" r="24299" t="5309"/>
          <a:stretch/>
        </p:blipFill>
        <p:spPr>
          <a:xfrm>
            <a:off x="0" y="0"/>
            <a:ext cx="4572000" cy="2249188"/>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type="title"/>
          </p:nvPr>
        </p:nvSpPr>
        <p:spPr>
          <a:xfrm>
            <a:off x="0" y="0"/>
            <a:ext cx="4572000" cy="149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Bahagian B: </a:t>
            </a:r>
            <a:endParaRPr sz="3000"/>
          </a:p>
          <a:p>
            <a:pPr indent="0" lvl="0" marL="0" rtl="0" algn="l">
              <a:spcBef>
                <a:spcPts val="0"/>
              </a:spcBef>
              <a:spcAft>
                <a:spcPts val="0"/>
              </a:spcAft>
              <a:buNone/>
            </a:pPr>
            <a:r>
              <a:rPr lang="en" sz="3000"/>
              <a:t>Masalah yang dihadapi untuk mengakses internet</a:t>
            </a:r>
            <a:endParaRPr sz="3000"/>
          </a:p>
        </p:txBody>
      </p:sp>
      <p:sp>
        <p:nvSpPr>
          <p:cNvPr id="187" name="Google Shape;187;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Rajah berikut menunjukkan dapatan untuk adakah pelajar mengalami masalah capaian internet ketika mengakses internet.</a:t>
            </a:r>
            <a:endParaRPr/>
          </a:p>
          <a:p>
            <a:pPr indent="0" lvl="0" marL="0" rtl="0" algn="l">
              <a:spcBef>
                <a:spcPts val="1600"/>
              </a:spcBef>
              <a:spcAft>
                <a:spcPts val="0"/>
              </a:spcAft>
              <a:buNone/>
            </a:pPr>
            <a:r>
              <a:rPr lang="en"/>
              <a:t>Ya-69.8% (37 orang)</a:t>
            </a:r>
            <a:endParaRPr/>
          </a:p>
          <a:p>
            <a:pPr indent="0" lvl="0" marL="0" rtl="0" algn="l">
              <a:spcBef>
                <a:spcPts val="1600"/>
              </a:spcBef>
              <a:spcAft>
                <a:spcPts val="1600"/>
              </a:spcAft>
              <a:buNone/>
            </a:pPr>
            <a:r>
              <a:rPr lang="en"/>
              <a:t>Tidak-30.2% (16 orang)</a:t>
            </a:r>
            <a:endParaRPr/>
          </a:p>
        </p:txBody>
      </p:sp>
      <p:pic>
        <p:nvPicPr>
          <p:cNvPr descr="Forms response chart. Question title: Adakah anda mengalami masalah capaian internet ketika mengakses internet?. Number of responses: 53 responses." id="188" name="Google Shape;188;p23"/>
          <p:cNvPicPr preferRelativeResize="0"/>
          <p:nvPr/>
        </p:nvPicPr>
        <p:blipFill rotWithShape="1">
          <a:blip r:embed="rId3">
            <a:alphaModFix/>
          </a:blip>
          <a:srcRect b="0" l="0" r="17211" t="0"/>
          <a:stretch/>
        </p:blipFill>
        <p:spPr>
          <a:xfrm>
            <a:off x="0" y="1647000"/>
            <a:ext cx="4572000" cy="2324031"/>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Forms response chart. Question title: Apakah masalah yang dihadapi untuk mengakses internet di tempat anda?. Number of responses: 53 responses." id="193" name="Google Shape;193;p24"/>
          <p:cNvPicPr preferRelativeResize="0"/>
          <p:nvPr/>
        </p:nvPicPr>
        <p:blipFill>
          <a:blip r:embed="rId3">
            <a:alphaModFix/>
          </a:blip>
          <a:stretch>
            <a:fillRect/>
          </a:stretch>
        </p:blipFill>
        <p:spPr>
          <a:xfrm>
            <a:off x="1864875" y="0"/>
            <a:ext cx="4871350" cy="2313875"/>
          </a:xfrm>
          <a:prstGeom prst="rect">
            <a:avLst/>
          </a:prstGeom>
          <a:noFill/>
          <a:ln>
            <a:noFill/>
          </a:ln>
        </p:spPr>
      </p:pic>
      <p:graphicFrame>
        <p:nvGraphicFramePr>
          <p:cNvPr id="194" name="Google Shape;194;p24"/>
          <p:cNvGraphicFramePr/>
          <p:nvPr/>
        </p:nvGraphicFramePr>
        <p:xfrm>
          <a:off x="2195450" y="2856700"/>
          <a:ext cx="3000000" cy="3000000"/>
        </p:xfrm>
        <a:graphic>
          <a:graphicData uri="http://schemas.openxmlformats.org/drawingml/2006/table">
            <a:tbl>
              <a:tblPr>
                <a:noFill/>
                <a:tableStyleId>{FD792A7A-7116-46FD-B825-85BDDF6B7E5B}</a:tableStyleId>
              </a:tblPr>
              <a:tblGrid>
                <a:gridCol w="3747350"/>
                <a:gridCol w="1130600"/>
              </a:tblGrid>
              <a:tr h="382100">
                <a:tc>
                  <a:txBody>
                    <a:bodyPr/>
                    <a:lstStyle/>
                    <a:p>
                      <a:pPr indent="0" lvl="0" marL="0" rtl="0" algn="l">
                        <a:spcBef>
                          <a:spcPts val="0"/>
                        </a:spcBef>
                        <a:spcAft>
                          <a:spcPts val="0"/>
                        </a:spcAft>
                        <a:buNone/>
                      </a:pPr>
                      <a:r>
                        <a:rPr lang="en"/>
                        <a:t>Masalah yang dihadapi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bilangan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Kelajuan jalur lebar yang rendah</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39</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Tiada kemudahan wifi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Kos pembelian data yang tinggi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29</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Kawasan yang mempunyai capaian internet yang rendah</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17</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1000">
        <p:push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0" y="0"/>
            <a:ext cx="4572000" cy="149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Bahagian C: </a:t>
            </a:r>
            <a:endParaRPr sz="3000"/>
          </a:p>
          <a:p>
            <a:pPr indent="0" lvl="0" marL="0" rtl="0" algn="l">
              <a:spcBef>
                <a:spcPts val="0"/>
              </a:spcBef>
              <a:spcAft>
                <a:spcPts val="0"/>
              </a:spcAft>
              <a:buNone/>
            </a:pPr>
            <a:r>
              <a:rPr lang="en" sz="3000"/>
              <a:t>Kesan Masalah yang dihadapi kepada pelajar</a:t>
            </a:r>
            <a:endParaRPr sz="3000"/>
          </a:p>
        </p:txBody>
      </p:sp>
      <p:sp>
        <p:nvSpPr>
          <p:cNvPr id="200" name="Google Shape;200;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Rajah berikut menunjukkan dapatan kajian mengenai adakah masalah capaian internet memberi kesan terhadap pembelajaran pelajar.</a:t>
            </a:r>
            <a:endParaRPr/>
          </a:p>
          <a:p>
            <a:pPr indent="0" lvl="0" marL="0" rtl="0" algn="l">
              <a:spcBef>
                <a:spcPts val="1600"/>
              </a:spcBef>
              <a:spcAft>
                <a:spcPts val="0"/>
              </a:spcAft>
              <a:buNone/>
            </a:pPr>
            <a:r>
              <a:rPr lang="en"/>
              <a:t>Ya-98.1% (52 orang)</a:t>
            </a:r>
            <a:endParaRPr/>
          </a:p>
          <a:p>
            <a:pPr indent="0" lvl="0" marL="0" rtl="0" algn="l">
              <a:spcBef>
                <a:spcPts val="1600"/>
              </a:spcBef>
              <a:spcAft>
                <a:spcPts val="1600"/>
              </a:spcAft>
              <a:buNone/>
            </a:pPr>
            <a:r>
              <a:rPr lang="en"/>
              <a:t>Tidak- 1.9% (1orang)</a:t>
            </a:r>
            <a:endParaRPr/>
          </a:p>
        </p:txBody>
      </p:sp>
      <p:pic>
        <p:nvPicPr>
          <p:cNvPr descr="Forms response chart. Question title: Adakah masalah capaian internet memberi kesan terhadap pembelajaran anda?. Number of responses: 53 responses." id="201" name="Google Shape;201;p25"/>
          <p:cNvPicPr preferRelativeResize="0"/>
          <p:nvPr/>
        </p:nvPicPr>
        <p:blipFill rotWithShape="1">
          <a:blip r:embed="rId3">
            <a:alphaModFix/>
          </a:blip>
          <a:srcRect b="0" l="-1367" r="17447" t="0"/>
          <a:stretch/>
        </p:blipFill>
        <p:spPr>
          <a:xfrm>
            <a:off x="0" y="1820952"/>
            <a:ext cx="4572000" cy="2324040"/>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Forms response chart. Question title: Apakah kesan yang anda hadapi apabila kekurangan capaian internet ketika pembelajaran?. Number of responses: 53 responses." id="206" name="Google Shape;206;p26"/>
          <p:cNvPicPr preferRelativeResize="0"/>
          <p:nvPr/>
        </p:nvPicPr>
        <p:blipFill>
          <a:blip r:embed="rId3">
            <a:alphaModFix/>
          </a:blip>
          <a:stretch>
            <a:fillRect/>
          </a:stretch>
        </p:blipFill>
        <p:spPr>
          <a:xfrm>
            <a:off x="1983000" y="0"/>
            <a:ext cx="5178000" cy="2459550"/>
          </a:xfrm>
          <a:prstGeom prst="rect">
            <a:avLst/>
          </a:prstGeom>
          <a:noFill/>
          <a:ln>
            <a:noFill/>
          </a:ln>
        </p:spPr>
      </p:pic>
      <p:graphicFrame>
        <p:nvGraphicFramePr>
          <p:cNvPr id="207" name="Google Shape;207;p26"/>
          <p:cNvGraphicFramePr/>
          <p:nvPr/>
        </p:nvGraphicFramePr>
        <p:xfrm>
          <a:off x="1486175" y="2856700"/>
          <a:ext cx="3000000" cy="3000000"/>
        </p:xfrm>
        <a:graphic>
          <a:graphicData uri="http://schemas.openxmlformats.org/drawingml/2006/table">
            <a:tbl>
              <a:tblPr>
                <a:noFill/>
                <a:tableStyleId>{FD792A7A-7116-46FD-B825-85BDDF6B7E5B}</a:tableStyleId>
              </a:tblPr>
              <a:tblGrid>
                <a:gridCol w="4292225"/>
                <a:gridCol w="1295000"/>
              </a:tblGrid>
              <a:tr h="382100">
                <a:tc>
                  <a:txBody>
                    <a:bodyPr/>
                    <a:lstStyle/>
                    <a:p>
                      <a:pPr indent="0" lvl="0" marL="0" rtl="0" algn="l">
                        <a:spcBef>
                          <a:spcPts val="0"/>
                        </a:spcBef>
                        <a:spcAft>
                          <a:spcPts val="0"/>
                        </a:spcAft>
                        <a:buNone/>
                      </a:pPr>
                      <a:r>
                        <a:rPr lang="en"/>
                        <a:t>Kesan yang dihadapi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bilangan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Ketinggalan sesi pengajaran dan pembelajaran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32</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Gangguan internet yang sering terputus</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28</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Kegagalan untuk mendapat bahan belajar</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23</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100">
                <a:tc>
                  <a:txBody>
                    <a:bodyPr/>
                    <a:lstStyle/>
                    <a:p>
                      <a:pPr indent="0" lvl="0" marL="0" rtl="0" algn="l">
                        <a:spcBef>
                          <a:spcPts val="0"/>
                        </a:spcBef>
                        <a:spcAft>
                          <a:spcPts val="0"/>
                        </a:spcAft>
                        <a:buNone/>
                      </a:pPr>
                      <a:r>
                        <a:rPr lang="en"/>
                        <a:t>Tekanan akibat gangguan internet yang berterusan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a:t>41</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1000">
        <p:push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7"/>
          <p:cNvSpPr txBox="1"/>
          <p:nvPr>
            <p:ph type="title"/>
          </p:nvPr>
        </p:nvSpPr>
        <p:spPr>
          <a:xfrm>
            <a:off x="286350" y="1763250"/>
            <a:ext cx="8571300" cy="161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3"/>
                </a:solidFill>
                <a:latin typeface="Permanent Marker"/>
                <a:ea typeface="Permanent Marker"/>
                <a:cs typeface="Permanent Marker"/>
                <a:sym typeface="Permanent Marker"/>
              </a:rPr>
              <a:t>Masalah </a:t>
            </a:r>
            <a:endParaRPr>
              <a:solidFill>
                <a:schemeClr val="accent3"/>
              </a:solidFill>
              <a:latin typeface="Permanent Marker"/>
              <a:ea typeface="Permanent Marker"/>
              <a:cs typeface="Permanent Marker"/>
              <a:sym typeface="Permanent Marker"/>
            </a:endParaRPr>
          </a:p>
          <a:p>
            <a:pPr indent="0" lvl="0" marL="0" rtl="0" algn="ctr">
              <a:spcBef>
                <a:spcPts val="0"/>
              </a:spcBef>
              <a:spcAft>
                <a:spcPts val="0"/>
              </a:spcAft>
              <a:buNone/>
            </a:pPr>
            <a:r>
              <a:rPr lang="en">
                <a:solidFill>
                  <a:srgbClr val="FFFFFF"/>
                </a:solidFill>
                <a:latin typeface="Permanent Marker"/>
                <a:ea typeface="Permanent Marker"/>
                <a:cs typeface="Permanent Marker"/>
                <a:sym typeface="Permanent Marker"/>
              </a:rPr>
              <a:t>KAJIAN</a:t>
            </a:r>
            <a:endParaRPr>
              <a:solidFill>
                <a:srgbClr val="FFFFFF"/>
              </a:solidFill>
              <a:latin typeface="Permanent Marker"/>
              <a:ea typeface="Permanent Marker"/>
              <a:cs typeface="Permanent Marker"/>
              <a:sym typeface="Permanent Marke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8"/>
          <p:cNvSpPr/>
          <p:nvPr/>
        </p:nvSpPr>
        <p:spPr>
          <a:xfrm rot="4451349">
            <a:off x="1339443" y="-608289"/>
            <a:ext cx="561545" cy="3040306"/>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rot="-803422">
            <a:off x="340535" y="1038706"/>
            <a:ext cx="374378" cy="374378"/>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219" name="Google Shape;219;p28"/>
          <p:cNvSpPr txBox="1"/>
          <p:nvPr/>
        </p:nvSpPr>
        <p:spPr>
          <a:xfrm rot="-1045277">
            <a:off x="744730" y="649515"/>
            <a:ext cx="2332703" cy="39338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Sebelum </a:t>
            </a:r>
            <a:endParaRPr b="1" sz="800">
              <a:solidFill>
                <a:srgbClr val="FFFFFF"/>
              </a:solidFill>
              <a:latin typeface="Roboto"/>
              <a:ea typeface="Roboto"/>
              <a:cs typeface="Roboto"/>
              <a:sym typeface="Roboto"/>
            </a:endParaRPr>
          </a:p>
        </p:txBody>
      </p:sp>
      <p:sp>
        <p:nvSpPr>
          <p:cNvPr id="220" name="Google Shape;220;p28"/>
          <p:cNvSpPr txBox="1"/>
          <p:nvPr/>
        </p:nvSpPr>
        <p:spPr>
          <a:xfrm rot="-974804">
            <a:off x="491225" y="1200375"/>
            <a:ext cx="2397648" cy="1057044"/>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Tidak dapat menyebarkan soal selidik secara fizikal</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Kekurangan pemahaman berkenaan cara-cara melaksanakan kajian</a:t>
            </a:r>
            <a:endParaRPr sz="1200">
              <a:latin typeface="Times New Roman"/>
              <a:ea typeface="Times New Roman"/>
              <a:cs typeface="Times New Roman"/>
              <a:sym typeface="Times New Roman"/>
            </a:endParaRPr>
          </a:p>
        </p:txBody>
      </p:sp>
      <p:grpSp>
        <p:nvGrpSpPr>
          <p:cNvPr id="221" name="Google Shape;221;p28"/>
          <p:cNvGrpSpPr/>
          <p:nvPr/>
        </p:nvGrpSpPr>
        <p:grpSpPr>
          <a:xfrm rot="252901">
            <a:off x="2958093" y="687359"/>
            <a:ext cx="3018614" cy="2083070"/>
            <a:chOff x="2968238" y="1679847"/>
            <a:chExt cx="3018600" cy="2083060"/>
          </a:xfrm>
        </p:grpSpPr>
        <p:sp>
          <p:nvSpPr>
            <p:cNvPr id="222" name="Google Shape;222;p28"/>
            <p:cNvSpPr/>
            <p:nvPr/>
          </p:nvSpPr>
          <p:spPr>
            <a:xfrm rot="4021343">
              <a:off x="4196652" y="1011420"/>
              <a:ext cx="561772" cy="3040255"/>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a:off x="3133099" y="2829468"/>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0D5DDF"/>
                  </a:solidFill>
                  <a:latin typeface="Roboto"/>
                  <a:ea typeface="Roboto"/>
                  <a:cs typeface="Roboto"/>
                  <a:sym typeface="Roboto"/>
                </a:rPr>
                <a:t>2</a:t>
              </a:r>
              <a:endParaRPr b="1" sz="1200">
                <a:solidFill>
                  <a:srgbClr val="0D5DDF"/>
                </a:solidFill>
                <a:latin typeface="Roboto"/>
                <a:ea typeface="Roboto"/>
                <a:cs typeface="Roboto"/>
                <a:sym typeface="Roboto"/>
              </a:endParaRPr>
            </a:p>
          </p:txBody>
        </p:sp>
        <p:sp>
          <p:nvSpPr>
            <p:cNvPr id="224" name="Google Shape;224;p28"/>
            <p:cNvSpPr txBox="1"/>
            <p:nvPr/>
          </p:nvSpPr>
          <p:spPr>
            <a:xfrm rot="-1375785">
              <a:off x="3515681" y="2284988"/>
              <a:ext cx="2333919" cy="393214"/>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Semasa</a:t>
              </a:r>
              <a:endParaRPr b="1" sz="800">
                <a:solidFill>
                  <a:srgbClr val="FFFFFF"/>
                </a:solidFill>
                <a:latin typeface="Roboto"/>
                <a:ea typeface="Roboto"/>
                <a:cs typeface="Roboto"/>
                <a:sym typeface="Roboto"/>
              </a:endParaRPr>
            </a:p>
          </p:txBody>
        </p:sp>
        <p:sp>
          <p:nvSpPr>
            <p:cNvPr id="225" name="Google Shape;225;p28"/>
            <p:cNvSpPr txBox="1"/>
            <p:nvPr/>
          </p:nvSpPr>
          <p:spPr>
            <a:xfrm rot="-2700000">
              <a:off x="3869931" y="2550697"/>
              <a:ext cx="2203628" cy="50742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lang="en" sz="800">
                  <a:latin typeface="Roboto"/>
                  <a:ea typeface="Roboto"/>
                  <a:cs typeface="Roboto"/>
                  <a:sym typeface="Roboto"/>
                </a:rPr>
                <a:t>.</a:t>
              </a:r>
              <a:endParaRPr b="1" sz="800">
                <a:latin typeface="Roboto"/>
                <a:ea typeface="Roboto"/>
                <a:cs typeface="Roboto"/>
                <a:sym typeface="Roboto"/>
              </a:endParaRPr>
            </a:p>
          </p:txBody>
        </p:sp>
      </p:grpSp>
      <p:grpSp>
        <p:nvGrpSpPr>
          <p:cNvPr id="226" name="Google Shape;226;p28"/>
          <p:cNvGrpSpPr/>
          <p:nvPr/>
        </p:nvGrpSpPr>
        <p:grpSpPr>
          <a:xfrm rot="1563772">
            <a:off x="5990537" y="1303526"/>
            <a:ext cx="2633436" cy="2705753"/>
            <a:chOff x="5123977" y="1258050"/>
            <a:chExt cx="2633179" cy="2705489"/>
          </a:xfrm>
        </p:grpSpPr>
        <p:sp>
          <p:nvSpPr>
            <p:cNvPr id="227" name="Google Shape;227;p28"/>
            <p:cNvSpPr/>
            <p:nvPr/>
          </p:nvSpPr>
          <p:spPr>
            <a:xfrm rot="2700000">
              <a:off x="6116614" y="1011412"/>
              <a:ext cx="561726" cy="3040276"/>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307BF3"/>
                  </a:solidFill>
                  <a:latin typeface="Roboto"/>
                  <a:ea typeface="Roboto"/>
                  <a:cs typeface="Roboto"/>
                  <a:sym typeface="Roboto"/>
                </a:rPr>
                <a:t>3</a:t>
              </a:r>
              <a:endParaRPr b="1" sz="1200">
                <a:solidFill>
                  <a:srgbClr val="307BF3"/>
                </a:solidFill>
                <a:latin typeface="Roboto"/>
                <a:ea typeface="Roboto"/>
                <a:cs typeface="Roboto"/>
                <a:sym typeface="Roboto"/>
              </a:endParaRPr>
            </a:p>
          </p:txBody>
        </p:sp>
        <p:sp>
          <p:nvSpPr>
            <p:cNvPr id="229" name="Google Shape;229;p28"/>
            <p:cNvSpPr txBox="1"/>
            <p:nvPr/>
          </p:nvSpPr>
          <p:spPr>
            <a:xfrm rot="-2700000">
              <a:off x="5323969" y="2238203"/>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FFFFFF"/>
                  </a:solidFill>
                  <a:latin typeface="Roboto"/>
                  <a:ea typeface="Roboto"/>
                  <a:cs typeface="Roboto"/>
                  <a:sym typeface="Roboto"/>
                </a:rPr>
                <a:t>Selepas</a:t>
              </a:r>
              <a:endParaRPr b="1" sz="800">
                <a:solidFill>
                  <a:srgbClr val="FFFFFF"/>
                </a:solidFill>
                <a:latin typeface="Roboto"/>
                <a:ea typeface="Roboto"/>
                <a:cs typeface="Roboto"/>
                <a:sym typeface="Roboto"/>
              </a:endParaRPr>
            </a:p>
          </p:txBody>
        </p:sp>
        <p:sp>
          <p:nvSpPr>
            <p:cNvPr id="230" name="Google Shape;230;p28"/>
            <p:cNvSpPr txBox="1"/>
            <p:nvPr/>
          </p:nvSpPr>
          <p:spPr>
            <a:xfrm rot="-2700000">
              <a:off x="5292702" y="2583929"/>
              <a:ext cx="2677106" cy="507420"/>
            </a:xfrm>
            <a:prstGeom prst="rect">
              <a:avLst/>
            </a:prstGeom>
            <a:noFill/>
            <a:ln>
              <a:noFill/>
            </a:ln>
          </p:spPr>
          <p:txBody>
            <a:bodyPr anchorCtr="0" anchor="t" bIns="91425" lIns="91425" spcFirstLastPara="1" rIns="91425" wrap="square" tIns="91425">
              <a:noAutofit/>
            </a:bodyPr>
            <a:lstStyle/>
            <a:p>
              <a:pPr indent="-457200" lvl="0" marL="457200" rtl="0" algn="l">
                <a:lnSpc>
                  <a:spcPct val="150000"/>
                </a:lnSpc>
                <a:spcBef>
                  <a:spcPts val="1200"/>
                </a:spcBef>
                <a:spcAft>
                  <a:spcPts val="1200"/>
                </a:spcAft>
                <a:buNone/>
              </a:pP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i.</a:t>
              </a: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Cara-cara untuk memastikan isu capaian internet di luar bandar dapat diselesaikan.</a:t>
              </a:r>
              <a:endParaRPr b="1" sz="800">
                <a:latin typeface="Roboto"/>
                <a:ea typeface="Roboto"/>
                <a:cs typeface="Roboto"/>
                <a:sym typeface="Roboto"/>
              </a:endParaRPr>
            </a:p>
          </p:txBody>
        </p:sp>
      </p:grpSp>
      <p:sp>
        <p:nvSpPr>
          <p:cNvPr id="231" name="Google Shape;231;p28"/>
          <p:cNvSpPr txBox="1"/>
          <p:nvPr/>
        </p:nvSpPr>
        <p:spPr>
          <a:xfrm rot="-1149681">
            <a:off x="3168955" y="1612978"/>
            <a:ext cx="3157851" cy="1056732"/>
          </a:xfrm>
          <a:prstGeom prst="rect">
            <a:avLst/>
          </a:prstGeom>
          <a:noFill/>
          <a:ln>
            <a:noFill/>
          </a:ln>
        </p:spPr>
        <p:txBody>
          <a:bodyPr anchorCtr="0" anchor="t" bIns="91425" lIns="91425" spcFirstLastPara="1" rIns="91425" wrap="square" tIns="91425">
            <a:noAutofit/>
          </a:bodyPr>
          <a:lstStyle/>
          <a:p>
            <a:pPr indent="-298450" lvl="0" marL="457200" rtl="0" algn="l">
              <a:lnSpc>
                <a:spcPct val="150000"/>
              </a:lnSpc>
              <a:spcBef>
                <a:spcPts val="1200"/>
              </a:spcBef>
              <a:spcAft>
                <a:spcPts val="0"/>
              </a:spcAft>
              <a:buSzPts val="1100"/>
              <a:buFont typeface="Roboto"/>
              <a:buChar char="●"/>
            </a:pPr>
            <a:r>
              <a:rPr lang="en" sz="700">
                <a:latin typeface="Times New Roman"/>
                <a:ea typeface="Times New Roman"/>
                <a:cs typeface="Times New Roman"/>
                <a:sym typeface="Times New Roman"/>
              </a:rPr>
              <a:t> </a:t>
            </a:r>
            <a:r>
              <a:rPr lang="en" sz="1200">
                <a:latin typeface="Times New Roman"/>
                <a:ea typeface="Times New Roman"/>
                <a:cs typeface="Times New Roman"/>
                <a:sym typeface="Times New Roman"/>
              </a:rPr>
              <a:t>Gangguan rangkaian internet untuk menyelesaikan tugasan secara atas talian.</a:t>
            </a:r>
            <a:endParaRPr sz="1200">
              <a:latin typeface="Times New Roman"/>
              <a:ea typeface="Times New Roman"/>
              <a:cs typeface="Times New Roman"/>
              <a:sym typeface="Times New Roman"/>
            </a:endParaRPr>
          </a:p>
          <a:p>
            <a:pPr indent="-298450" lvl="0" marL="457200" rtl="0" algn="l">
              <a:lnSpc>
                <a:spcPct val="150000"/>
              </a:lnSpc>
              <a:spcBef>
                <a:spcPts val="0"/>
              </a:spcBef>
              <a:spcAft>
                <a:spcPts val="0"/>
              </a:spcAft>
              <a:buSzPts val="1100"/>
              <a:buFont typeface="Roboto"/>
              <a:buChar char="●"/>
            </a:pPr>
            <a:r>
              <a:rPr lang="en" sz="1200">
                <a:latin typeface="Times New Roman"/>
                <a:ea typeface="Times New Roman"/>
                <a:cs typeface="Times New Roman"/>
                <a:sym typeface="Times New Roman"/>
              </a:rPr>
              <a:t>Diskusi secara atas talian yang menyukarkan proses “brainstorming”.</a:t>
            </a:r>
            <a:endParaRPr sz="1100">
              <a:latin typeface="Roboto"/>
              <a:ea typeface="Roboto"/>
              <a:cs typeface="Roboto"/>
              <a:sym typeface="Roboto"/>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p:nvPr/>
        </p:nvSpPr>
        <p:spPr>
          <a:xfrm>
            <a:off x="3297500" y="116574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 name="Google Shape;237;p29"/>
          <p:cNvGrpSpPr/>
          <p:nvPr/>
        </p:nvGrpSpPr>
        <p:grpSpPr>
          <a:xfrm>
            <a:off x="1680836" y="1315124"/>
            <a:ext cx="1931633" cy="669600"/>
            <a:chOff x="1680836" y="1315124"/>
            <a:chExt cx="1931633" cy="669600"/>
          </a:xfrm>
        </p:grpSpPr>
        <p:cxnSp>
          <p:nvCxnSpPr>
            <p:cNvPr id="238" name="Google Shape;238;p29"/>
            <p:cNvCxnSpPr/>
            <p:nvPr/>
          </p:nvCxnSpPr>
          <p:spPr>
            <a:xfrm>
              <a:off x="3178969" y="1638300"/>
              <a:ext cx="433500" cy="252300"/>
            </a:xfrm>
            <a:prstGeom prst="straightConnector1">
              <a:avLst/>
            </a:prstGeom>
            <a:noFill/>
            <a:ln cap="flat" cmpd="sng" w="19050">
              <a:solidFill>
                <a:srgbClr val="65F0AD"/>
              </a:solidFill>
              <a:prstDash val="solid"/>
              <a:round/>
              <a:headEnd len="med" w="med" type="oval"/>
              <a:tailEnd len="sm" w="sm" type="none"/>
            </a:ln>
          </p:spPr>
        </p:cxnSp>
        <p:sp>
          <p:nvSpPr>
            <p:cNvPr id="239" name="Google Shape;239;p29"/>
            <p:cNvSpPr txBox="1"/>
            <p:nvPr/>
          </p:nvSpPr>
          <p:spPr>
            <a:xfrm>
              <a:off x="1680836" y="1315124"/>
              <a:ext cx="1495200" cy="669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t/>
              </a:r>
              <a:endParaRPr b="1" sz="800">
                <a:latin typeface="Roboto"/>
                <a:ea typeface="Roboto"/>
                <a:cs typeface="Roboto"/>
                <a:sym typeface="Roboto"/>
              </a:endParaRPr>
            </a:p>
          </p:txBody>
        </p:sp>
      </p:grpSp>
      <p:grpSp>
        <p:nvGrpSpPr>
          <p:cNvPr id="240" name="Google Shape;240;p29"/>
          <p:cNvGrpSpPr/>
          <p:nvPr/>
        </p:nvGrpSpPr>
        <p:grpSpPr>
          <a:xfrm>
            <a:off x="5516119" y="1315124"/>
            <a:ext cx="1940006" cy="669600"/>
            <a:chOff x="5517319" y="1315124"/>
            <a:chExt cx="1940006" cy="669600"/>
          </a:xfrm>
        </p:grpSpPr>
        <p:cxnSp>
          <p:nvCxnSpPr>
            <p:cNvPr id="241" name="Google Shape;241;p29"/>
            <p:cNvCxnSpPr/>
            <p:nvPr/>
          </p:nvCxnSpPr>
          <p:spPr>
            <a:xfrm flipH="1">
              <a:off x="5517319" y="1638300"/>
              <a:ext cx="433500" cy="252300"/>
            </a:xfrm>
            <a:prstGeom prst="straightConnector1">
              <a:avLst/>
            </a:prstGeom>
            <a:noFill/>
            <a:ln cap="flat" cmpd="sng" w="19050">
              <a:solidFill>
                <a:srgbClr val="085631"/>
              </a:solidFill>
              <a:prstDash val="solid"/>
              <a:round/>
              <a:headEnd len="med" w="med" type="oval"/>
              <a:tailEnd len="sm" w="sm" type="none"/>
            </a:ln>
          </p:spPr>
        </p:cxnSp>
        <p:sp>
          <p:nvSpPr>
            <p:cNvPr id="242" name="Google Shape;242;p29"/>
            <p:cNvSpPr txBox="1"/>
            <p:nvPr/>
          </p:nvSpPr>
          <p:spPr>
            <a:xfrm>
              <a:off x="5962125" y="1315124"/>
              <a:ext cx="1495200" cy="66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800">
                <a:latin typeface="Roboto"/>
                <a:ea typeface="Roboto"/>
                <a:cs typeface="Roboto"/>
                <a:sym typeface="Roboto"/>
              </a:endParaRPr>
            </a:p>
          </p:txBody>
        </p:sp>
      </p:grpSp>
      <p:grpSp>
        <p:nvGrpSpPr>
          <p:cNvPr id="243" name="Google Shape;243;p29"/>
          <p:cNvGrpSpPr/>
          <p:nvPr/>
        </p:nvGrpSpPr>
        <p:grpSpPr>
          <a:xfrm>
            <a:off x="3808226" y="3535140"/>
            <a:ext cx="1495200" cy="1143796"/>
            <a:chOff x="3808226" y="3535140"/>
            <a:chExt cx="1495200" cy="1143796"/>
          </a:xfrm>
        </p:grpSpPr>
        <p:cxnSp>
          <p:nvCxnSpPr>
            <p:cNvPr id="244" name="Google Shape;244;p29"/>
            <p:cNvCxnSpPr/>
            <p:nvPr/>
          </p:nvCxnSpPr>
          <p:spPr>
            <a:xfrm rot="10800000">
              <a:off x="4556399" y="3535140"/>
              <a:ext cx="0" cy="460500"/>
            </a:xfrm>
            <a:prstGeom prst="straightConnector1">
              <a:avLst/>
            </a:prstGeom>
            <a:noFill/>
            <a:ln cap="flat" cmpd="sng" w="19050">
              <a:solidFill>
                <a:srgbClr val="0E9453"/>
              </a:solidFill>
              <a:prstDash val="solid"/>
              <a:round/>
              <a:headEnd len="med" w="med" type="oval"/>
              <a:tailEnd len="sm" w="sm" type="none"/>
            </a:ln>
          </p:spPr>
        </p:cxnSp>
        <p:sp>
          <p:nvSpPr>
            <p:cNvPr id="245" name="Google Shape;245;p29"/>
            <p:cNvSpPr txBox="1"/>
            <p:nvPr/>
          </p:nvSpPr>
          <p:spPr>
            <a:xfrm>
              <a:off x="3808226" y="4009336"/>
              <a:ext cx="1495200" cy="66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800">
                <a:latin typeface="Roboto"/>
                <a:ea typeface="Roboto"/>
                <a:cs typeface="Roboto"/>
                <a:sym typeface="Roboto"/>
              </a:endParaRPr>
            </a:p>
          </p:txBody>
        </p:sp>
      </p:grpSp>
      <p:sp>
        <p:nvSpPr>
          <p:cNvPr id="246" name="Google Shape;246;p29"/>
          <p:cNvSpPr txBox="1"/>
          <p:nvPr/>
        </p:nvSpPr>
        <p:spPr>
          <a:xfrm>
            <a:off x="3845784" y="205646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Roboto"/>
                <a:ea typeface="Roboto"/>
                <a:cs typeface="Roboto"/>
                <a:sym typeface="Roboto"/>
              </a:rPr>
              <a:t>Cadangan Penyelesaian</a:t>
            </a:r>
            <a:endParaRPr sz="1200"/>
          </a:p>
        </p:txBody>
      </p:sp>
      <p:sp>
        <p:nvSpPr>
          <p:cNvPr id="247" name="Google Shape;247;p29"/>
          <p:cNvSpPr/>
          <p:nvPr/>
        </p:nvSpPr>
        <p:spPr>
          <a:xfrm rot="1800047">
            <a:off x="3219843" y="1086434"/>
            <a:ext cx="2690936" cy="2690936"/>
          </a:xfrm>
          <a:prstGeom prst="blockArc">
            <a:avLst>
              <a:gd fmla="val 14414370" name="adj1"/>
              <a:gd fmla="val 694" name="adj2"/>
              <a:gd fmla="val 9562"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flipH="1" rot="-1800047">
            <a:off x="3221956" y="1086434"/>
            <a:ext cx="2690936" cy="2690936"/>
          </a:xfrm>
          <a:prstGeom prst="blockArc">
            <a:avLst>
              <a:gd fmla="val 14348563" name="adj1"/>
              <a:gd fmla="val 21472873" name="adj2"/>
              <a:gd fmla="val 9381" name="adj3"/>
            </a:avLst>
          </a:prstGeom>
          <a:solidFill>
            <a:srgbClr val="65F0AD"/>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p:nvPr/>
        </p:nvSpPr>
        <p:spPr>
          <a:xfrm rot="-8100000">
            <a:off x="4382715" y="1027393"/>
            <a:ext cx="363170" cy="363170"/>
          </a:xfrm>
          <a:prstGeom prst="rtTriangle">
            <a:avLst/>
          </a:prstGeom>
          <a:solidFill>
            <a:srgbClr val="65F0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9"/>
          <p:cNvSpPr/>
          <p:nvPr/>
        </p:nvSpPr>
        <p:spPr>
          <a:xfrm flipH="1" rot="-9000757">
            <a:off x="3220953" y="1084808"/>
            <a:ext cx="2690226" cy="2690226"/>
          </a:xfrm>
          <a:prstGeom prst="blockArc">
            <a:avLst>
              <a:gd fmla="val 14316164" name="adj1"/>
              <a:gd fmla="val 21502663" name="adj2"/>
              <a:gd fmla="val 9415"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9"/>
          <p:cNvSpPr/>
          <p:nvPr/>
        </p:nvSpPr>
        <p:spPr>
          <a:xfrm rot="-1027861">
            <a:off x="5485874" y="2849832"/>
            <a:ext cx="312672" cy="312672"/>
          </a:xfrm>
          <a:prstGeom prst="rtTriangle">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9"/>
          <p:cNvSpPr/>
          <p:nvPr/>
        </p:nvSpPr>
        <p:spPr>
          <a:xfrm rot="6359841">
            <a:off x="3315801" y="2847762"/>
            <a:ext cx="363580" cy="363580"/>
          </a:xfrm>
          <a:prstGeom prst="rtTriangle">
            <a:avLst/>
          </a:prstGeom>
          <a:solidFill>
            <a:srgbClr val="0E94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9"/>
          <p:cNvSpPr txBox="1"/>
          <p:nvPr/>
        </p:nvSpPr>
        <p:spPr>
          <a:xfrm>
            <a:off x="833800" y="642950"/>
            <a:ext cx="2322000" cy="14136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1200"/>
              </a:spcBef>
              <a:spcAft>
                <a:spcPts val="1200"/>
              </a:spcAft>
              <a:buNone/>
            </a:pPr>
            <a:r>
              <a:rPr lang="en" sz="1200">
                <a:latin typeface="Times New Roman"/>
                <a:ea typeface="Times New Roman"/>
                <a:cs typeface="Times New Roman"/>
                <a:sym typeface="Times New Roman"/>
              </a:rPr>
              <a:t>Memberi soal selidik kepada pelajar luar bandar dan hantar kepada kementerian komunikasi dan multimedia.</a:t>
            </a:r>
            <a:endParaRPr>
              <a:latin typeface="Open Sans"/>
              <a:ea typeface="Open Sans"/>
              <a:cs typeface="Open Sans"/>
              <a:sym typeface="Open Sans"/>
            </a:endParaRPr>
          </a:p>
        </p:txBody>
      </p:sp>
      <p:sp>
        <p:nvSpPr>
          <p:cNvPr id="254" name="Google Shape;254;p29"/>
          <p:cNvSpPr txBox="1"/>
          <p:nvPr/>
        </p:nvSpPr>
        <p:spPr>
          <a:xfrm>
            <a:off x="6077750" y="642950"/>
            <a:ext cx="2540100" cy="1341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1200"/>
              </a:spcAft>
              <a:buNone/>
            </a:pPr>
            <a:r>
              <a:rPr lang="en" sz="1200">
                <a:latin typeface="Times New Roman"/>
                <a:ea typeface="Times New Roman"/>
                <a:cs typeface="Times New Roman"/>
                <a:sym typeface="Times New Roman"/>
              </a:rPr>
              <a:t>Melaporkan kepada pihak atasan seperti jawatankuasa kampung untuk melaporkan masalah ini kepada pihak atasan.</a:t>
            </a:r>
            <a:endParaRPr>
              <a:latin typeface="Open Sans"/>
              <a:ea typeface="Open Sans"/>
              <a:cs typeface="Open Sans"/>
              <a:sym typeface="Open Sans"/>
            </a:endParaRPr>
          </a:p>
        </p:txBody>
      </p:sp>
      <p:sp>
        <p:nvSpPr>
          <p:cNvPr id="255" name="Google Shape;255;p29"/>
          <p:cNvSpPr txBox="1"/>
          <p:nvPr/>
        </p:nvSpPr>
        <p:spPr>
          <a:xfrm>
            <a:off x="2358925" y="3895425"/>
            <a:ext cx="4393800" cy="873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200"/>
              </a:spcBef>
              <a:spcAft>
                <a:spcPts val="1200"/>
              </a:spcAft>
              <a:buNone/>
            </a:pPr>
            <a:r>
              <a:rPr lang="en" sz="1200">
                <a:latin typeface="Times New Roman"/>
                <a:ea typeface="Times New Roman"/>
                <a:cs typeface="Times New Roman"/>
                <a:sym typeface="Times New Roman"/>
              </a:rPr>
              <a:t>Cari penderma atau penaja untuk mendapatkan bahan yang secukupnya untuk membina kemudahan yang diperlukan.</a:t>
            </a:r>
            <a:endParaRPr>
              <a:latin typeface="Open Sans"/>
              <a:ea typeface="Open Sans"/>
              <a:cs typeface="Open Sans"/>
              <a:sym typeface="Open Sans"/>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Kesimpulan</a:t>
            </a:r>
            <a:endParaRPr/>
          </a:p>
        </p:txBody>
      </p:sp>
      <p:sp>
        <p:nvSpPr>
          <p:cNvPr id="261" name="Google Shape;261;p30"/>
          <p:cNvSpPr txBox="1"/>
          <p:nvPr>
            <p:ph idx="4294967295" type="body"/>
          </p:nvPr>
        </p:nvSpPr>
        <p:spPr>
          <a:xfrm>
            <a:off x="401250" y="2761625"/>
            <a:ext cx="8392200" cy="17124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en" sz="1200">
                <a:solidFill>
                  <a:srgbClr val="000000"/>
                </a:solidFill>
                <a:latin typeface="Times New Roman"/>
                <a:ea typeface="Times New Roman"/>
                <a:cs typeface="Times New Roman"/>
                <a:sym typeface="Times New Roman"/>
              </a:rPr>
              <a:t>Kesimpulannya, isu capaian internet yang lemah di kawasan luar bandar dapat ditangani dengan mengenal pasti punca capaian internet lemah dengan mencadangkan beberapa langkah yang boleh diambil oleh pihak kerajaan. Oleh yang demikian, pelajar di kawasan luar bandar dapat meneruskan pembelajaran atas talian dengan baik dan lancar. Hal ini demikian kerana, </a:t>
            </a:r>
            <a:r>
              <a:rPr lang="en" sz="1200">
                <a:solidFill>
                  <a:srgbClr val="000000"/>
                </a:solidFill>
                <a:latin typeface="Times New Roman"/>
                <a:ea typeface="Times New Roman"/>
                <a:cs typeface="Times New Roman"/>
                <a:sym typeface="Times New Roman"/>
              </a:rPr>
              <a:t>Ramai pelajar di kawasan luar bandar terjejas untuk meneruskan pembelajaran atas talian dengan isu capaian internet yang lemah.Lebih-lebih lagi</a:t>
            </a:r>
            <a:r>
              <a:rPr lang="en" sz="1200">
                <a:solidFill>
                  <a:srgbClr val="000000"/>
                </a:solidFill>
                <a:latin typeface="Times New Roman"/>
                <a:ea typeface="Times New Roman"/>
                <a:cs typeface="Times New Roman"/>
                <a:sym typeface="Times New Roman"/>
              </a:rPr>
              <a:t> keadaan dunia sekarang yang melanda pandemik Covid-19, cara pengajaran dan pembelajaran daripada bersemuka bertukar sepenuhnya kepada atas talian. Akhir sekali, semua pihak haruslah memainkan peranan agar isu ini dapat diatasi dengan segera.</a:t>
            </a:r>
            <a:endParaRPr sz="1200">
              <a:solidFill>
                <a:srgbClr val="000000"/>
              </a:solidFill>
              <a:latin typeface="Times New Roman"/>
              <a:ea typeface="Times New Roman"/>
              <a:cs typeface="Times New Roman"/>
              <a:sym typeface="Times New Roman"/>
            </a:endParaRPr>
          </a:p>
          <a:p>
            <a:pPr indent="0" lvl="0" marL="457200" rtl="0" algn="just">
              <a:lnSpc>
                <a:spcPct val="150000"/>
              </a:lnSpc>
              <a:spcBef>
                <a:spcPts val="120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1000"/>
                                        <p:tgtEl>
                                          <p:spTgt spid="2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41B47"/>
                </a:solidFill>
              </a:rPr>
              <a:t>Pengenalan</a:t>
            </a:r>
            <a:endParaRPr>
              <a:solidFill>
                <a:srgbClr val="741B47"/>
              </a:solidFill>
            </a:endParaRPr>
          </a:p>
        </p:txBody>
      </p:sp>
      <p:sp>
        <p:nvSpPr>
          <p:cNvPr id="72" name="Google Shape;72;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04800" lvl="0" marL="457200" rtl="0" algn="just">
              <a:lnSpc>
                <a:spcPct val="15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Internet merupakan rangkaian komputer yang paling utama bagi membolehkan pengguna komputer dapat berhubung antara satu sama lain dan mencapai maklumat pangkalan data yang dicari dari seluruh dunia.</a:t>
            </a:r>
            <a:endParaRPr sz="1200">
              <a:solidFill>
                <a:srgbClr val="000000"/>
              </a:solidFill>
              <a:latin typeface="Times New Roman"/>
              <a:ea typeface="Times New Roman"/>
              <a:cs typeface="Times New Roman"/>
              <a:sym typeface="Times New Roman"/>
            </a:endParaRPr>
          </a:p>
          <a:p>
            <a:pPr indent="-304800" lvl="0" marL="457200" rtl="0" algn="just">
              <a:lnSpc>
                <a:spcPct val="15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Kementerian pendidikan telah memperkenalkan Pelan Pembangunan Pendidikan Malaysia  2013-2025 yang menggariskan teknologi komunikasi dan maklumat (ICT).</a:t>
            </a:r>
            <a:endParaRPr sz="1200">
              <a:solidFill>
                <a:srgbClr val="000000"/>
              </a:solidFill>
              <a:latin typeface="Times New Roman"/>
              <a:ea typeface="Times New Roman"/>
              <a:cs typeface="Times New Roman"/>
              <a:sym typeface="Times New Roman"/>
            </a:endParaRPr>
          </a:p>
          <a:p>
            <a:pPr indent="-304800" lvl="0" marL="457200" rtl="0" algn="just">
              <a:lnSpc>
                <a:spcPct val="15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Namun,masalah liputan internet yang tidak dapat dicapai sepenuhnya dan taburan infrastruktur luar bandar yang tidak teratur menimbulkan isu jurang capaian internet.</a:t>
            </a:r>
            <a:endParaRPr sz="1200">
              <a:solidFill>
                <a:srgbClr val="000000"/>
              </a:solidFill>
              <a:latin typeface="Times New Roman"/>
              <a:ea typeface="Times New Roman"/>
              <a:cs typeface="Times New Roman"/>
              <a:sym typeface="Times New Roman"/>
            </a:endParaRPr>
          </a:p>
          <a:p>
            <a:pPr indent="-304800" lvl="0" marL="457200" rtl="0" algn="just">
              <a:lnSpc>
                <a:spcPct val="150000"/>
              </a:lnSpc>
              <a:spcBef>
                <a:spcPts val="0"/>
              </a:spcBef>
              <a:spcAft>
                <a:spcPts val="0"/>
              </a:spcAft>
              <a:buClr>
                <a:srgbClr val="000000"/>
              </a:buClr>
              <a:buSzPts val="1200"/>
              <a:buFont typeface="Times New Roman"/>
              <a:buChar char="●"/>
            </a:pPr>
            <a:r>
              <a:rPr lang="en" sz="1200">
                <a:solidFill>
                  <a:srgbClr val="000000"/>
                </a:solidFill>
                <a:latin typeface="Times New Roman"/>
                <a:ea typeface="Times New Roman"/>
                <a:cs typeface="Times New Roman"/>
                <a:sym typeface="Times New Roman"/>
              </a:rPr>
              <a:t>pembelajaran dan pengajaran secara dalam talian di laksanakan bagi menggantikan pembelajaran bersemuka semenjak pelaksanaan perintah kawalan pergerakan (PKP) pada 18 Mac 2020.Oleh itu, Isu jurang capaian internet merupakan isu yang perlu diambil berat.</a:t>
            </a:r>
            <a:endParaRPr sz="1200">
              <a:solidFill>
                <a:srgbClr val="000000"/>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265500" y="1718250"/>
            <a:ext cx="4045200" cy="17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741B47"/>
                </a:solidFill>
              </a:rPr>
              <a:t>Objektif Kajian</a:t>
            </a:r>
            <a:endParaRPr>
              <a:solidFill>
                <a:srgbClr val="741B47"/>
              </a:solidFill>
            </a:endParaRPr>
          </a:p>
        </p:txBody>
      </p:sp>
      <p:sp>
        <p:nvSpPr>
          <p:cNvPr id="78" name="Google Shape;78;p1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Mengenalpasti masalah capaian internet di kawasan luar bandar.</a:t>
            </a:r>
            <a:endParaRPr>
              <a:solidFill>
                <a:srgbClr val="FFFFFF"/>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Menghuraikan kepentingan mengkaji isu capaian internet di luar bandar.</a:t>
            </a:r>
            <a:endParaRPr>
              <a:solidFill>
                <a:srgbClr val="FFFFFF"/>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FFFFFF"/>
              </a:buClr>
              <a:buSzPts val="1800"/>
              <a:buFont typeface="Times New Roman"/>
              <a:buChar char="●"/>
            </a:pPr>
            <a:r>
              <a:rPr lang="en">
                <a:solidFill>
                  <a:srgbClr val="FFFFFF"/>
                </a:solidFill>
                <a:latin typeface="Times New Roman"/>
                <a:ea typeface="Times New Roman"/>
                <a:cs typeface="Times New Roman"/>
                <a:sym typeface="Times New Roman"/>
              </a:rPr>
              <a:t>Mencadangkan cara mengatasi isu capaian internet di kawasan luar bandar.</a:t>
            </a:r>
            <a:endParaRPr>
              <a:solidFill>
                <a:srgbClr val="FFFFFF"/>
              </a:solidFill>
              <a:latin typeface="Times New Roman"/>
              <a:ea typeface="Times New Roman"/>
              <a:cs typeface="Times New Roman"/>
              <a:sym typeface="Times New Roman"/>
            </a:endParaRPr>
          </a:p>
          <a:p>
            <a:pPr indent="0" lvl="0" marL="457200" rtl="0" algn="l">
              <a:spcBef>
                <a:spcPts val="0"/>
              </a:spcBef>
              <a:spcAft>
                <a:spcPts val="160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4" name="Google Shape;84;p16"/>
          <p:cNvSpPr txBox="1"/>
          <p:nvPr>
            <p:ph idx="4294967295" type="body"/>
          </p:nvPr>
        </p:nvSpPr>
        <p:spPr>
          <a:xfrm>
            <a:off x="340923" y="2336550"/>
            <a:ext cx="14556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Nombor</a:t>
            </a:r>
            <a:endParaRPr>
              <a:solidFill>
                <a:schemeClr val="lt1"/>
              </a:solidFill>
            </a:endParaRPr>
          </a:p>
        </p:txBody>
      </p:sp>
      <p:sp>
        <p:nvSpPr>
          <p:cNvPr id="85" name="Google Shape;85;p16"/>
          <p:cNvSpPr txBox="1"/>
          <p:nvPr>
            <p:ph idx="4294967295" type="body"/>
          </p:nvPr>
        </p:nvSpPr>
        <p:spPr>
          <a:xfrm>
            <a:off x="155675" y="242150"/>
            <a:ext cx="2242800" cy="1412700"/>
          </a:xfrm>
          <a:prstGeom prst="rect">
            <a:avLst/>
          </a:prstGeom>
          <a:solidFill>
            <a:srgbClr val="CFE2F3"/>
          </a:solidFill>
          <a:ln cap="flat" cmpd="sng" w="9525">
            <a:solidFill>
              <a:srgbClr val="741B4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Satisfy"/>
                <a:ea typeface="Satisfy"/>
                <a:cs typeface="Satisfy"/>
                <a:sym typeface="Satisfy"/>
              </a:rPr>
              <a:t>Rasional</a:t>
            </a:r>
            <a:endParaRPr sz="2400">
              <a:latin typeface="Satisfy"/>
              <a:ea typeface="Satisfy"/>
              <a:cs typeface="Satisfy"/>
              <a:sym typeface="Satisfy"/>
            </a:endParaRPr>
          </a:p>
          <a:p>
            <a:pPr indent="0" lvl="0" marL="0" rtl="0" algn="ctr">
              <a:spcBef>
                <a:spcPts val="1600"/>
              </a:spcBef>
              <a:spcAft>
                <a:spcPts val="1600"/>
              </a:spcAft>
              <a:buNone/>
            </a:pPr>
            <a:r>
              <a:rPr lang="en" sz="2400">
                <a:latin typeface="Satisfy"/>
                <a:ea typeface="Satisfy"/>
                <a:cs typeface="Satisfy"/>
                <a:sym typeface="Satisfy"/>
              </a:rPr>
              <a:t>Kajian</a:t>
            </a:r>
            <a:endParaRPr sz="2400">
              <a:latin typeface="Satisfy"/>
              <a:ea typeface="Satisfy"/>
              <a:cs typeface="Satisfy"/>
              <a:sym typeface="Satisfy"/>
            </a:endParaRPr>
          </a:p>
        </p:txBody>
      </p:sp>
      <p:sp>
        <p:nvSpPr>
          <p:cNvPr id="86" name="Google Shape;86;p16"/>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7" name="Google Shape;87;p16"/>
          <p:cNvSpPr txBox="1"/>
          <p:nvPr>
            <p:ph idx="4294967295" type="body"/>
          </p:nvPr>
        </p:nvSpPr>
        <p:spPr>
          <a:xfrm>
            <a:off x="2126317"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(1)</a:t>
            </a:r>
            <a:endParaRPr>
              <a:solidFill>
                <a:schemeClr val="lt1"/>
              </a:solidFill>
            </a:endParaRPr>
          </a:p>
        </p:txBody>
      </p:sp>
      <p:grpSp>
        <p:nvGrpSpPr>
          <p:cNvPr id="88" name="Google Shape;88;p16"/>
          <p:cNvGrpSpPr/>
          <p:nvPr/>
        </p:nvGrpSpPr>
        <p:grpSpPr>
          <a:xfrm>
            <a:off x="2266282" y="2938958"/>
            <a:ext cx="198900" cy="593656"/>
            <a:chOff x="2223534" y="2938958"/>
            <a:chExt cx="198900" cy="593656"/>
          </a:xfrm>
        </p:grpSpPr>
        <p:cxnSp>
          <p:nvCxnSpPr>
            <p:cNvPr id="89" name="Google Shape;89;p16"/>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90" name="Google Shape;90;p16"/>
            <p:cNvSpPr/>
            <p:nvPr/>
          </p:nvSpPr>
          <p:spPr>
            <a:xfrm flipH="1" rot="10800000">
              <a:off x="2223534"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6"/>
          <p:cNvSpPr txBox="1"/>
          <p:nvPr>
            <p:ph idx="4294967295" type="body"/>
          </p:nvPr>
        </p:nvSpPr>
        <p:spPr>
          <a:xfrm>
            <a:off x="963050" y="3356025"/>
            <a:ext cx="3013200" cy="13080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en" sz="1200">
                <a:solidFill>
                  <a:srgbClr val="000000"/>
                </a:solidFill>
                <a:latin typeface="Spectral"/>
                <a:ea typeface="Spectral"/>
                <a:cs typeface="Spectral"/>
                <a:sym typeface="Spectral"/>
              </a:rPr>
              <a:t>Isu capaian internet untuk pelajar luar bandar ini telah dipilih berdasarkan kepada keperluan pelajar terhadap penggunaan internet terutamanya sewaktu musim covid ini.</a:t>
            </a:r>
            <a:endParaRPr sz="1600">
              <a:latin typeface="Spectral"/>
              <a:ea typeface="Spectral"/>
              <a:cs typeface="Spectral"/>
              <a:sym typeface="Spectral"/>
            </a:endParaRPr>
          </a:p>
        </p:txBody>
      </p:sp>
      <p:sp>
        <p:nvSpPr>
          <p:cNvPr id="92" name="Google Shape;92;p16"/>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3" name="Google Shape;93;p16"/>
          <p:cNvSpPr txBox="1"/>
          <p:nvPr>
            <p:ph idx="4294967295" type="body"/>
          </p:nvPr>
        </p:nvSpPr>
        <p:spPr>
          <a:xfrm>
            <a:off x="3767755"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(2)</a:t>
            </a:r>
            <a:endParaRPr>
              <a:solidFill>
                <a:schemeClr val="lt1"/>
              </a:solidFill>
            </a:endParaRPr>
          </a:p>
        </p:txBody>
      </p:sp>
      <p:grpSp>
        <p:nvGrpSpPr>
          <p:cNvPr id="94" name="Google Shape;94;p16"/>
          <p:cNvGrpSpPr/>
          <p:nvPr/>
        </p:nvGrpSpPr>
        <p:grpSpPr>
          <a:xfrm>
            <a:off x="4058732" y="1610215"/>
            <a:ext cx="198900" cy="593656"/>
            <a:chOff x="3918084" y="1610215"/>
            <a:chExt cx="198900" cy="593656"/>
          </a:xfrm>
        </p:grpSpPr>
        <p:cxnSp>
          <p:nvCxnSpPr>
            <p:cNvPr id="95" name="Google Shape;95;p16"/>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96" name="Google Shape;96;p16"/>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6"/>
          <p:cNvSpPr txBox="1"/>
          <p:nvPr>
            <p:ph idx="4294967295" type="body"/>
          </p:nvPr>
        </p:nvSpPr>
        <p:spPr>
          <a:xfrm>
            <a:off x="2821575" y="242150"/>
            <a:ext cx="2701500" cy="1235400"/>
          </a:xfrm>
          <a:prstGeom prst="rect">
            <a:avLst/>
          </a:prstGeom>
        </p:spPr>
        <p:txBody>
          <a:bodyPr anchorCtr="0" anchor="t" bIns="91425" lIns="91425" spcFirstLastPara="1" rIns="91425" wrap="square" tIns="91425">
            <a:noAutofit/>
          </a:bodyPr>
          <a:lstStyle/>
          <a:p>
            <a:pPr indent="0" lvl="0" marL="0" rtl="0" algn="ctr">
              <a:lnSpc>
                <a:spcPct val="150000"/>
              </a:lnSpc>
              <a:spcBef>
                <a:spcPts val="1200"/>
              </a:spcBef>
              <a:spcAft>
                <a:spcPts val="1200"/>
              </a:spcAft>
              <a:buNone/>
            </a:pPr>
            <a:r>
              <a:rPr lang="en" sz="1200">
                <a:solidFill>
                  <a:srgbClr val="000000"/>
                </a:solidFill>
                <a:latin typeface="Spectral"/>
                <a:ea typeface="Spectral"/>
                <a:cs typeface="Spectral"/>
                <a:sym typeface="Spectral"/>
              </a:rPr>
              <a:t>Membantu memberi kesedaran kepada masyarakat akan kepentingan penggunaan internet dalam kalangan pelajar</a:t>
            </a:r>
            <a:endParaRPr sz="1600">
              <a:latin typeface="Spectral"/>
              <a:ea typeface="Spectral"/>
              <a:cs typeface="Spectral"/>
              <a:sym typeface="Spectral"/>
            </a:endParaRPr>
          </a:p>
        </p:txBody>
      </p:sp>
      <p:sp>
        <p:nvSpPr>
          <p:cNvPr id="98" name="Google Shape;98;p16"/>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9" name="Google Shape;99;p16"/>
          <p:cNvSpPr txBox="1"/>
          <p:nvPr>
            <p:ph idx="4294967295" type="body"/>
          </p:nvPr>
        </p:nvSpPr>
        <p:spPr>
          <a:xfrm>
            <a:off x="5416699"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(3)</a:t>
            </a:r>
            <a:endParaRPr>
              <a:solidFill>
                <a:schemeClr val="lt1"/>
              </a:solidFill>
            </a:endParaRPr>
          </a:p>
        </p:txBody>
      </p:sp>
      <p:grpSp>
        <p:nvGrpSpPr>
          <p:cNvPr id="100" name="Google Shape;100;p16"/>
          <p:cNvGrpSpPr/>
          <p:nvPr/>
        </p:nvGrpSpPr>
        <p:grpSpPr>
          <a:xfrm>
            <a:off x="5973070" y="2938958"/>
            <a:ext cx="198900" cy="593656"/>
            <a:chOff x="5958946" y="2938958"/>
            <a:chExt cx="198900" cy="593656"/>
          </a:xfrm>
        </p:grpSpPr>
        <p:cxnSp>
          <p:nvCxnSpPr>
            <p:cNvPr id="101" name="Google Shape;101;p16"/>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02" name="Google Shape;102;p16"/>
            <p:cNvSpPr/>
            <p:nvPr/>
          </p:nvSpPr>
          <p:spPr>
            <a:xfrm flipH="1" rot="10800000">
              <a:off x="5958946"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6"/>
          <p:cNvSpPr txBox="1"/>
          <p:nvPr>
            <p:ph idx="4294967295" type="body"/>
          </p:nvPr>
        </p:nvSpPr>
        <p:spPr>
          <a:xfrm>
            <a:off x="4776225" y="3414000"/>
            <a:ext cx="3013200" cy="9063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en" sz="1200">
                <a:solidFill>
                  <a:srgbClr val="000000"/>
                </a:solidFill>
                <a:latin typeface="Spectral"/>
                <a:ea typeface="Spectral"/>
                <a:cs typeface="Spectral"/>
                <a:sym typeface="Spectral"/>
              </a:rPr>
              <a:t>membantu rakan-rakan mencari jalan penyelesaian terhadap isu gangguan rangkaian internet untuk kegunaan pembelajaran.</a:t>
            </a:r>
            <a:endParaRPr sz="1600">
              <a:latin typeface="Spectral"/>
              <a:ea typeface="Spectral"/>
              <a:cs typeface="Spectral"/>
              <a:sym typeface="Spectral"/>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idx="2" type="body"/>
          </p:nvPr>
        </p:nvSpPr>
        <p:spPr>
          <a:xfrm>
            <a:off x="4572000" y="1173650"/>
            <a:ext cx="3999900" cy="330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b="1"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Lokasi yang telah dipilih ialah kawasan luar bandar di Terengganu. Lokasi ini telah dipilih berdasarkan kepada lokasi pengkaji sendiri yang mengalami masalah gangguan internet. Lokasi ini juga telah dipilih berdasarkan kepada faktor luar bandar yang mempunyai had kepada akses kemudahan teknologi.</a:t>
            </a:r>
            <a:endParaRPr sz="1200">
              <a:solidFill>
                <a:srgbClr val="000000"/>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 sz="1200">
                <a:solidFill>
                  <a:srgbClr val="000000"/>
                </a:solidFill>
                <a:latin typeface="Times New Roman"/>
                <a:ea typeface="Times New Roman"/>
                <a:cs typeface="Times New Roman"/>
                <a:sym typeface="Times New Roman"/>
              </a:rPr>
              <a:t>Lokasi luar bandar ini telah dipilih berdasarkan kepada kekerapan gangguan rangkaian internet bagi pelajar yang menetap di luar bandar. Diharapkan masalah ini dapat disedari oleh pihak atasan dan tindakan selanjutnya akan dijalankan.</a:t>
            </a:r>
            <a:endParaRPr/>
          </a:p>
        </p:txBody>
      </p:sp>
      <p:cxnSp>
        <p:nvCxnSpPr>
          <p:cNvPr id="109" name="Google Shape;109;p17"/>
          <p:cNvCxnSpPr>
            <a:stCxn id="110" idx="2"/>
            <a:endCxn id="111" idx="1"/>
          </p:cNvCxnSpPr>
          <p:nvPr/>
        </p:nvCxnSpPr>
        <p:spPr>
          <a:xfrm>
            <a:off x="837000" y="2917525"/>
            <a:ext cx="987600" cy="1098900"/>
          </a:xfrm>
          <a:prstGeom prst="bentConnector3">
            <a:avLst>
              <a:gd fmla="val 50008" name="adj1"/>
            </a:avLst>
          </a:prstGeom>
          <a:noFill/>
          <a:ln cap="flat" cmpd="sng" w="9525">
            <a:solidFill>
              <a:srgbClr val="C2C2C2"/>
            </a:solidFill>
            <a:prstDash val="solid"/>
            <a:round/>
            <a:headEnd len="sm" w="sm" type="none"/>
            <a:tailEnd len="sm" w="sm" type="none"/>
          </a:ln>
        </p:spPr>
      </p:cxnSp>
      <p:cxnSp>
        <p:nvCxnSpPr>
          <p:cNvPr id="112" name="Google Shape;112;p17"/>
          <p:cNvCxnSpPr>
            <a:stCxn id="110" idx="2"/>
            <a:endCxn id="113" idx="1"/>
          </p:cNvCxnSpPr>
          <p:nvPr/>
        </p:nvCxnSpPr>
        <p:spPr>
          <a:xfrm flipH="1" rot="10800000">
            <a:off x="837000" y="1709425"/>
            <a:ext cx="987600" cy="1208100"/>
          </a:xfrm>
          <a:prstGeom prst="bentConnector3">
            <a:avLst>
              <a:gd fmla="val 50008" name="adj1"/>
            </a:avLst>
          </a:prstGeom>
          <a:noFill/>
          <a:ln cap="flat" cmpd="sng" w="9525">
            <a:solidFill>
              <a:srgbClr val="C2C2C2"/>
            </a:solidFill>
            <a:prstDash val="solid"/>
            <a:round/>
            <a:headEnd len="sm" w="sm" type="none"/>
            <a:tailEnd len="sm" w="sm" type="none"/>
          </a:ln>
        </p:spPr>
      </p:cxnSp>
      <p:sp>
        <p:nvSpPr>
          <p:cNvPr id="110" name="Google Shape;110;p17"/>
          <p:cNvSpPr/>
          <p:nvPr/>
        </p:nvSpPr>
        <p:spPr>
          <a:xfrm rot="-5400000">
            <a:off x="-1046250" y="2654875"/>
            <a:ext cx="3241200" cy="525300"/>
          </a:xfrm>
          <a:prstGeom prst="roundRect">
            <a:avLst>
              <a:gd fmla="val 16667" name="adj"/>
            </a:avLst>
          </a:prstGeom>
          <a:solidFill>
            <a:srgbClr val="A64D79"/>
          </a:solidFill>
          <a:ln cap="flat" cmpd="sng" w="9525">
            <a:solidFill>
              <a:srgbClr val="840D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LOKASI KAJIAN</a:t>
            </a:r>
            <a:endParaRPr sz="1100">
              <a:solidFill>
                <a:srgbClr val="FFFFFF"/>
              </a:solidFill>
              <a:latin typeface="Roboto"/>
              <a:ea typeface="Roboto"/>
              <a:cs typeface="Roboto"/>
              <a:sym typeface="Roboto"/>
            </a:endParaRPr>
          </a:p>
        </p:txBody>
      </p:sp>
      <p:sp>
        <p:nvSpPr>
          <p:cNvPr id="113" name="Google Shape;113;p17"/>
          <p:cNvSpPr/>
          <p:nvPr/>
        </p:nvSpPr>
        <p:spPr>
          <a:xfrm>
            <a:off x="1824450" y="1446824"/>
            <a:ext cx="2020500" cy="525300"/>
          </a:xfrm>
          <a:prstGeom prst="roundRect">
            <a:avLst>
              <a:gd fmla="val 16667" name="adj"/>
            </a:avLst>
          </a:prstGeom>
          <a:solidFill>
            <a:schemeClr val="accent5"/>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Bari Besar, Setiu,Terengganu</a:t>
            </a:r>
            <a:endParaRPr sz="1100">
              <a:solidFill>
                <a:srgbClr val="FFFFFF"/>
              </a:solidFill>
              <a:latin typeface="Roboto"/>
              <a:ea typeface="Roboto"/>
              <a:cs typeface="Roboto"/>
              <a:sym typeface="Roboto"/>
            </a:endParaRPr>
          </a:p>
        </p:txBody>
      </p:sp>
      <p:sp>
        <p:nvSpPr>
          <p:cNvPr id="111" name="Google Shape;111;p17"/>
          <p:cNvSpPr/>
          <p:nvPr/>
        </p:nvSpPr>
        <p:spPr>
          <a:xfrm>
            <a:off x="1824450" y="3753924"/>
            <a:ext cx="2020500" cy="525300"/>
          </a:xfrm>
          <a:prstGeom prst="roundRect">
            <a:avLst>
              <a:gd fmla="val 16667" name="adj"/>
            </a:avLst>
          </a:prstGeom>
          <a:solidFill>
            <a:schemeClr val="accent5"/>
          </a:solidFill>
          <a:ln cap="flat" cmpd="sng" w="9525">
            <a:solidFill>
              <a:srgbClr val="B612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Pekan Tokai,Kedah</a:t>
            </a:r>
            <a:endParaRPr sz="1100">
              <a:solidFill>
                <a:srgbClr val="FFFFFF"/>
              </a:solidFill>
              <a:latin typeface="Roboto"/>
              <a:ea typeface="Roboto"/>
              <a:cs typeface="Roboto"/>
              <a:sym typeface="Roboto"/>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19" name="Google Shape;119;p18"/>
          <p:cNvSpPr txBox="1"/>
          <p:nvPr>
            <p:ph idx="4294967295" type="body"/>
          </p:nvPr>
        </p:nvSpPr>
        <p:spPr>
          <a:xfrm>
            <a:off x="340923" y="2336550"/>
            <a:ext cx="14556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Nombor</a:t>
            </a:r>
            <a:endParaRPr>
              <a:solidFill>
                <a:schemeClr val="lt1"/>
              </a:solidFill>
            </a:endParaRPr>
          </a:p>
        </p:txBody>
      </p:sp>
      <p:sp>
        <p:nvSpPr>
          <p:cNvPr id="120" name="Google Shape;120;p18"/>
          <p:cNvSpPr txBox="1"/>
          <p:nvPr>
            <p:ph idx="4294967295" type="body"/>
          </p:nvPr>
        </p:nvSpPr>
        <p:spPr>
          <a:xfrm>
            <a:off x="155675" y="242150"/>
            <a:ext cx="2242800" cy="1412700"/>
          </a:xfrm>
          <a:prstGeom prst="rect">
            <a:avLst/>
          </a:prstGeom>
          <a:solidFill>
            <a:srgbClr val="CFE2F3"/>
          </a:solidFill>
          <a:ln cap="flat" cmpd="sng" w="9525">
            <a:solidFill>
              <a:srgbClr val="741B47"/>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Satisfy"/>
                <a:ea typeface="Satisfy"/>
                <a:cs typeface="Satisfy"/>
                <a:sym typeface="Satisfy"/>
              </a:rPr>
              <a:t>Kepentingan</a:t>
            </a:r>
            <a:endParaRPr sz="2400">
              <a:latin typeface="Satisfy"/>
              <a:ea typeface="Satisfy"/>
              <a:cs typeface="Satisfy"/>
              <a:sym typeface="Satisfy"/>
            </a:endParaRPr>
          </a:p>
          <a:p>
            <a:pPr indent="0" lvl="0" marL="0" rtl="0" algn="ctr">
              <a:spcBef>
                <a:spcPts val="1600"/>
              </a:spcBef>
              <a:spcAft>
                <a:spcPts val="1600"/>
              </a:spcAft>
              <a:buNone/>
            </a:pPr>
            <a:r>
              <a:rPr lang="en" sz="2400">
                <a:latin typeface="Satisfy"/>
                <a:ea typeface="Satisfy"/>
                <a:cs typeface="Satisfy"/>
                <a:sym typeface="Satisfy"/>
              </a:rPr>
              <a:t>Kajian</a:t>
            </a:r>
            <a:endParaRPr sz="2400">
              <a:latin typeface="Satisfy"/>
              <a:ea typeface="Satisfy"/>
              <a:cs typeface="Satisfy"/>
              <a:sym typeface="Satisfy"/>
            </a:endParaRPr>
          </a:p>
        </p:txBody>
      </p:sp>
      <p:sp>
        <p:nvSpPr>
          <p:cNvPr id="121" name="Google Shape;121;p18"/>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2" name="Google Shape;122;p18"/>
          <p:cNvSpPr txBox="1"/>
          <p:nvPr>
            <p:ph idx="4294967295" type="body"/>
          </p:nvPr>
        </p:nvSpPr>
        <p:spPr>
          <a:xfrm>
            <a:off x="2126317"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(1)</a:t>
            </a:r>
            <a:endParaRPr>
              <a:solidFill>
                <a:schemeClr val="lt1"/>
              </a:solidFill>
            </a:endParaRPr>
          </a:p>
        </p:txBody>
      </p:sp>
      <p:grpSp>
        <p:nvGrpSpPr>
          <p:cNvPr id="123" name="Google Shape;123;p18"/>
          <p:cNvGrpSpPr/>
          <p:nvPr/>
        </p:nvGrpSpPr>
        <p:grpSpPr>
          <a:xfrm>
            <a:off x="2266282" y="2938958"/>
            <a:ext cx="198900" cy="593656"/>
            <a:chOff x="2223534" y="2938958"/>
            <a:chExt cx="198900" cy="593656"/>
          </a:xfrm>
        </p:grpSpPr>
        <p:cxnSp>
          <p:nvCxnSpPr>
            <p:cNvPr id="124" name="Google Shape;124;p18"/>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25" name="Google Shape;125;p18"/>
            <p:cNvSpPr/>
            <p:nvPr/>
          </p:nvSpPr>
          <p:spPr>
            <a:xfrm flipH="1" rot="10800000">
              <a:off x="2223534"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18"/>
          <p:cNvSpPr txBox="1"/>
          <p:nvPr>
            <p:ph idx="4294967295" type="body"/>
          </p:nvPr>
        </p:nvSpPr>
        <p:spPr>
          <a:xfrm>
            <a:off x="963050" y="3356025"/>
            <a:ext cx="3013200" cy="13080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en" sz="1600">
                <a:latin typeface="Spectral"/>
                <a:ea typeface="Spectral"/>
                <a:cs typeface="Spectral"/>
                <a:sym typeface="Spectral"/>
              </a:rPr>
              <a:t>Memastikan kegunanan talian Internet oleh pelajar </a:t>
            </a:r>
            <a:endParaRPr sz="1600">
              <a:latin typeface="Spectral"/>
              <a:ea typeface="Spectral"/>
              <a:cs typeface="Spectral"/>
              <a:sym typeface="Spectral"/>
            </a:endParaRPr>
          </a:p>
        </p:txBody>
      </p:sp>
      <p:sp>
        <p:nvSpPr>
          <p:cNvPr id="127" name="Google Shape;127;p18"/>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28" name="Google Shape;128;p18"/>
          <p:cNvSpPr txBox="1"/>
          <p:nvPr>
            <p:ph idx="4294967295" type="body"/>
          </p:nvPr>
        </p:nvSpPr>
        <p:spPr>
          <a:xfrm>
            <a:off x="3767755"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(2)</a:t>
            </a:r>
            <a:endParaRPr>
              <a:solidFill>
                <a:schemeClr val="lt1"/>
              </a:solidFill>
            </a:endParaRPr>
          </a:p>
        </p:txBody>
      </p:sp>
      <p:grpSp>
        <p:nvGrpSpPr>
          <p:cNvPr id="129" name="Google Shape;129;p18"/>
          <p:cNvGrpSpPr/>
          <p:nvPr/>
        </p:nvGrpSpPr>
        <p:grpSpPr>
          <a:xfrm>
            <a:off x="4058732" y="1610215"/>
            <a:ext cx="198900" cy="593656"/>
            <a:chOff x="3918084" y="1610215"/>
            <a:chExt cx="198900" cy="593656"/>
          </a:xfrm>
        </p:grpSpPr>
        <p:cxnSp>
          <p:nvCxnSpPr>
            <p:cNvPr id="130" name="Google Shape;130;p18"/>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31" name="Google Shape;131;p18"/>
            <p:cNvSpPr/>
            <p:nvPr/>
          </p:nvSpPr>
          <p:spPr>
            <a:xfrm>
              <a:off x="3918084" y="1610215"/>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18"/>
          <p:cNvSpPr txBox="1"/>
          <p:nvPr>
            <p:ph idx="4294967295" type="body"/>
          </p:nvPr>
        </p:nvSpPr>
        <p:spPr>
          <a:xfrm>
            <a:off x="2821575" y="242150"/>
            <a:ext cx="2701500" cy="1235400"/>
          </a:xfrm>
          <a:prstGeom prst="rect">
            <a:avLst/>
          </a:prstGeom>
        </p:spPr>
        <p:txBody>
          <a:bodyPr anchorCtr="0" anchor="t" bIns="91425" lIns="91425" spcFirstLastPara="1" rIns="91425" wrap="square" tIns="91425">
            <a:noAutofit/>
          </a:bodyPr>
          <a:lstStyle/>
          <a:p>
            <a:pPr indent="0" lvl="0" marL="0" rtl="0" algn="ctr">
              <a:lnSpc>
                <a:spcPct val="150000"/>
              </a:lnSpc>
              <a:spcBef>
                <a:spcPts val="1200"/>
              </a:spcBef>
              <a:spcAft>
                <a:spcPts val="1200"/>
              </a:spcAft>
              <a:buNone/>
            </a:pPr>
            <a:r>
              <a:rPr lang="en" sz="1600">
                <a:latin typeface="Spectral"/>
                <a:ea typeface="Spectral"/>
                <a:cs typeface="Spectral"/>
                <a:sym typeface="Spectral"/>
              </a:rPr>
              <a:t>Mamahami kesusahan pelajar luar bandar semasa atas talian</a:t>
            </a:r>
            <a:endParaRPr sz="1600">
              <a:latin typeface="Spectral"/>
              <a:ea typeface="Spectral"/>
              <a:cs typeface="Spectral"/>
              <a:sym typeface="Spectral"/>
            </a:endParaRPr>
          </a:p>
        </p:txBody>
      </p:sp>
      <p:sp>
        <p:nvSpPr>
          <p:cNvPr id="133" name="Google Shape;133;p18"/>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34" name="Google Shape;134;p18"/>
          <p:cNvSpPr txBox="1"/>
          <p:nvPr>
            <p:ph idx="4294967295" type="body"/>
          </p:nvPr>
        </p:nvSpPr>
        <p:spPr>
          <a:xfrm>
            <a:off x="5416699"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1"/>
                </a:solidFill>
              </a:rPr>
              <a:t>(3)</a:t>
            </a:r>
            <a:endParaRPr>
              <a:solidFill>
                <a:schemeClr val="lt1"/>
              </a:solidFill>
            </a:endParaRPr>
          </a:p>
        </p:txBody>
      </p:sp>
      <p:grpSp>
        <p:nvGrpSpPr>
          <p:cNvPr id="135" name="Google Shape;135;p18"/>
          <p:cNvGrpSpPr/>
          <p:nvPr/>
        </p:nvGrpSpPr>
        <p:grpSpPr>
          <a:xfrm>
            <a:off x="5973070" y="2938958"/>
            <a:ext cx="198900" cy="593656"/>
            <a:chOff x="5958946" y="2938958"/>
            <a:chExt cx="198900" cy="593656"/>
          </a:xfrm>
        </p:grpSpPr>
        <p:cxnSp>
          <p:nvCxnSpPr>
            <p:cNvPr id="136" name="Google Shape;136;p18"/>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37" name="Google Shape;137;p18"/>
            <p:cNvSpPr/>
            <p:nvPr/>
          </p:nvSpPr>
          <p:spPr>
            <a:xfrm flipH="1" rot="10800000">
              <a:off x="5958946" y="3333714"/>
              <a:ext cx="198900" cy="198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18"/>
          <p:cNvSpPr txBox="1"/>
          <p:nvPr>
            <p:ph idx="4294967295" type="body"/>
          </p:nvPr>
        </p:nvSpPr>
        <p:spPr>
          <a:xfrm>
            <a:off x="4776225" y="3414000"/>
            <a:ext cx="3013200" cy="1065000"/>
          </a:xfrm>
          <a:prstGeom prst="rect">
            <a:avLst/>
          </a:prstGeom>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en" sz="1600">
                <a:latin typeface="Spectral"/>
                <a:ea typeface="Spectral"/>
                <a:cs typeface="Spectral"/>
                <a:sym typeface="Spectral"/>
              </a:rPr>
              <a:t>Solusi dan tindakan yang dilakukan oleh pihak berkuasa</a:t>
            </a:r>
            <a:endParaRPr sz="1600">
              <a:latin typeface="Spectral"/>
              <a:ea typeface="Spectral"/>
              <a:cs typeface="Spectral"/>
              <a:sym typeface="Spectral"/>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nvSpPr>
        <p:spPr>
          <a:xfrm>
            <a:off x="872900" y="1470625"/>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atisfy"/>
                <a:ea typeface="Satisfy"/>
                <a:cs typeface="Satisfy"/>
                <a:sym typeface="Satisfy"/>
              </a:rPr>
              <a:t>Perbincangan untuk memilih tajuk</a:t>
            </a:r>
            <a:endParaRPr>
              <a:latin typeface="Satisfy"/>
              <a:ea typeface="Satisfy"/>
              <a:cs typeface="Satisfy"/>
              <a:sym typeface="Satisfy"/>
            </a:endParaRPr>
          </a:p>
        </p:txBody>
      </p:sp>
      <p:sp>
        <p:nvSpPr>
          <p:cNvPr id="144" name="Google Shape;144;p19"/>
          <p:cNvSpPr txBox="1"/>
          <p:nvPr/>
        </p:nvSpPr>
        <p:spPr>
          <a:xfrm>
            <a:off x="2716125" y="1470625"/>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atisfy"/>
                <a:ea typeface="Satisfy"/>
                <a:cs typeface="Satisfy"/>
                <a:sym typeface="Satisfy"/>
              </a:rPr>
              <a:t>Penulisan draf kajian</a:t>
            </a:r>
            <a:endParaRPr>
              <a:latin typeface="Satisfy"/>
              <a:ea typeface="Satisfy"/>
              <a:cs typeface="Satisfy"/>
              <a:sym typeface="Satisfy"/>
            </a:endParaRPr>
          </a:p>
        </p:txBody>
      </p:sp>
      <p:sp>
        <p:nvSpPr>
          <p:cNvPr id="145" name="Google Shape;145;p19"/>
          <p:cNvSpPr txBox="1"/>
          <p:nvPr/>
        </p:nvSpPr>
        <p:spPr>
          <a:xfrm>
            <a:off x="4559350" y="1470625"/>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Satisfy"/>
                <a:ea typeface="Satisfy"/>
                <a:cs typeface="Satisfy"/>
                <a:sym typeface="Satisfy"/>
              </a:rPr>
              <a:t>Pembentangan draf kumpulan kepada </a:t>
            </a:r>
            <a:r>
              <a:rPr lang="en">
                <a:latin typeface="Satisfy"/>
                <a:ea typeface="Satisfy"/>
                <a:cs typeface="Satisfy"/>
                <a:sym typeface="Satisfy"/>
              </a:rPr>
              <a:t>pensyarah</a:t>
            </a:r>
            <a:endParaRPr>
              <a:latin typeface="Satisfy"/>
              <a:ea typeface="Satisfy"/>
              <a:cs typeface="Satisfy"/>
              <a:sym typeface="Satisfy"/>
            </a:endParaRPr>
          </a:p>
        </p:txBody>
      </p:sp>
      <p:sp>
        <p:nvSpPr>
          <p:cNvPr id="146" name="Google Shape;146;p19"/>
          <p:cNvSpPr txBox="1"/>
          <p:nvPr/>
        </p:nvSpPr>
        <p:spPr>
          <a:xfrm>
            <a:off x="1890750" y="3010150"/>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atisfy"/>
                <a:ea typeface="Satisfy"/>
                <a:cs typeface="Satisfy"/>
                <a:sym typeface="Satisfy"/>
              </a:rPr>
              <a:t>Pengedaran google form</a:t>
            </a:r>
            <a:endParaRPr>
              <a:latin typeface="Satisfy"/>
              <a:ea typeface="Satisfy"/>
              <a:cs typeface="Satisfy"/>
              <a:sym typeface="Satisfy"/>
            </a:endParaRPr>
          </a:p>
        </p:txBody>
      </p:sp>
      <p:sp>
        <p:nvSpPr>
          <p:cNvPr id="147" name="Google Shape;147;p19"/>
          <p:cNvSpPr txBox="1"/>
          <p:nvPr/>
        </p:nvSpPr>
        <p:spPr>
          <a:xfrm>
            <a:off x="6402575" y="1470625"/>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atisfy"/>
                <a:ea typeface="Satisfy"/>
                <a:cs typeface="Satisfy"/>
                <a:sym typeface="Satisfy"/>
              </a:rPr>
              <a:t>Penghasilan google form</a:t>
            </a:r>
            <a:endParaRPr>
              <a:latin typeface="Satisfy"/>
              <a:ea typeface="Satisfy"/>
              <a:cs typeface="Satisfy"/>
              <a:sym typeface="Satisfy"/>
            </a:endParaRPr>
          </a:p>
        </p:txBody>
      </p:sp>
      <p:sp>
        <p:nvSpPr>
          <p:cNvPr id="148" name="Google Shape;148;p19"/>
          <p:cNvSpPr txBox="1"/>
          <p:nvPr/>
        </p:nvSpPr>
        <p:spPr>
          <a:xfrm>
            <a:off x="6403550" y="3010150"/>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atisfy"/>
                <a:ea typeface="Satisfy"/>
                <a:cs typeface="Satisfy"/>
                <a:sym typeface="Satisfy"/>
              </a:rPr>
              <a:t>Penyediaan pembentangan</a:t>
            </a:r>
            <a:endParaRPr>
              <a:latin typeface="Satisfy"/>
              <a:ea typeface="Satisfy"/>
              <a:cs typeface="Satisfy"/>
              <a:sym typeface="Satisfy"/>
            </a:endParaRPr>
          </a:p>
        </p:txBody>
      </p:sp>
      <p:sp>
        <p:nvSpPr>
          <p:cNvPr id="149" name="Google Shape;149;p19"/>
          <p:cNvSpPr txBox="1"/>
          <p:nvPr/>
        </p:nvSpPr>
        <p:spPr>
          <a:xfrm>
            <a:off x="4147150" y="3010150"/>
            <a:ext cx="1388100" cy="908400"/>
          </a:xfrm>
          <a:prstGeom prst="rect">
            <a:avLst/>
          </a:prstGeom>
          <a:noFill/>
          <a:ln cap="flat" cmpd="sng" w="38100">
            <a:solidFill>
              <a:srgbClr val="DD7E6B"/>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atisfy"/>
                <a:ea typeface="Satisfy"/>
                <a:cs typeface="Satisfy"/>
                <a:sym typeface="Satisfy"/>
              </a:rPr>
              <a:t>Pembahagian tugas</a:t>
            </a:r>
            <a:endParaRPr>
              <a:latin typeface="Satisfy"/>
              <a:ea typeface="Satisfy"/>
              <a:cs typeface="Satisfy"/>
              <a:sym typeface="Satisfy"/>
            </a:endParaRPr>
          </a:p>
        </p:txBody>
      </p:sp>
      <p:cxnSp>
        <p:nvCxnSpPr>
          <p:cNvPr id="150" name="Google Shape;150;p19"/>
          <p:cNvCxnSpPr>
            <a:endCxn id="144" idx="1"/>
          </p:cNvCxnSpPr>
          <p:nvPr/>
        </p:nvCxnSpPr>
        <p:spPr>
          <a:xfrm>
            <a:off x="2269425" y="1916425"/>
            <a:ext cx="446700" cy="8400"/>
          </a:xfrm>
          <a:prstGeom prst="straightConnector1">
            <a:avLst/>
          </a:prstGeom>
          <a:noFill/>
          <a:ln cap="flat" cmpd="sng" w="38100">
            <a:solidFill>
              <a:srgbClr val="000000"/>
            </a:solidFill>
            <a:prstDash val="solid"/>
            <a:round/>
            <a:headEnd len="med" w="med" type="none"/>
            <a:tailEnd len="med" w="med" type="none"/>
          </a:ln>
        </p:spPr>
      </p:cxnSp>
      <p:cxnSp>
        <p:nvCxnSpPr>
          <p:cNvPr id="151" name="Google Shape;151;p19"/>
          <p:cNvCxnSpPr/>
          <p:nvPr/>
        </p:nvCxnSpPr>
        <p:spPr>
          <a:xfrm>
            <a:off x="4108438" y="1920625"/>
            <a:ext cx="446700" cy="8400"/>
          </a:xfrm>
          <a:prstGeom prst="straightConnector1">
            <a:avLst/>
          </a:prstGeom>
          <a:noFill/>
          <a:ln cap="flat" cmpd="sng" w="38100">
            <a:solidFill>
              <a:srgbClr val="000000"/>
            </a:solidFill>
            <a:prstDash val="solid"/>
            <a:round/>
            <a:headEnd len="med" w="med" type="none"/>
            <a:tailEnd len="med" w="med" type="none"/>
          </a:ln>
        </p:spPr>
      </p:cxnSp>
      <p:cxnSp>
        <p:nvCxnSpPr>
          <p:cNvPr id="152" name="Google Shape;152;p19"/>
          <p:cNvCxnSpPr/>
          <p:nvPr/>
        </p:nvCxnSpPr>
        <p:spPr>
          <a:xfrm>
            <a:off x="5951663" y="1916425"/>
            <a:ext cx="446700" cy="8400"/>
          </a:xfrm>
          <a:prstGeom prst="straightConnector1">
            <a:avLst/>
          </a:prstGeom>
          <a:noFill/>
          <a:ln cap="flat" cmpd="sng" w="38100">
            <a:solidFill>
              <a:srgbClr val="000000"/>
            </a:solidFill>
            <a:prstDash val="solid"/>
            <a:round/>
            <a:headEnd len="med" w="med" type="none"/>
            <a:tailEnd len="med" w="med" type="none"/>
          </a:ln>
        </p:spPr>
      </p:cxnSp>
      <p:cxnSp>
        <p:nvCxnSpPr>
          <p:cNvPr id="153" name="Google Shape;153;p19"/>
          <p:cNvCxnSpPr>
            <a:endCxn id="149" idx="1"/>
          </p:cNvCxnSpPr>
          <p:nvPr/>
        </p:nvCxnSpPr>
        <p:spPr>
          <a:xfrm>
            <a:off x="3278950" y="3460150"/>
            <a:ext cx="868200" cy="4200"/>
          </a:xfrm>
          <a:prstGeom prst="straightConnector1">
            <a:avLst/>
          </a:prstGeom>
          <a:noFill/>
          <a:ln cap="flat" cmpd="sng" w="38100">
            <a:solidFill>
              <a:srgbClr val="000000"/>
            </a:solidFill>
            <a:prstDash val="solid"/>
            <a:round/>
            <a:headEnd len="med" w="med" type="none"/>
            <a:tailEnd len="med" w="med" type="none"/>
          </a:ln>
        </p:spPr>
      </p:cxnSp>
      <p:cxnSp>
        <p:nvCxnSpPr>
          <p:cNvPr id="154" name="Google Shape;154;p19"/>
          <p:cNvCxnSpPr/>
          <p:nvPr/>
        </p:nvCxnSpPr>
        <p:spPr>
          <a:xfrm>
            <a:off x="5535250" y="3460150"/>
            <a:ext cx="868200" cy="4200"/>
          </a:xfrm>
          <a:prstGeom prst="straightConnector1">
            <a:avLst/>
          </a:prstGeom>
          <a:noFill/>
          <a:ln cap="flat" cmpd="sng" w="38100">
            <a:solidFill>
              <a:srgbClr val="000000"/>
            </a:solidFill>
            <a:prstDash val="solid"/>
            <a:round/>
            <a:headEnd len="med" w="med" type="none"/>
            <a:tailEnd len="med" w="med" type="none"/>
          </a:ln>
        </p:spPr>
      </p:cxnSp>
      <p:cxnSp>
        <p:nvCxnSpPr>
          <p:cNvPr id="155" name="Google Shape;155;p19"/>
          <p:cNvCxnSpPr/>
          <p:nvPr/>
        </p:nvCxnSpPr>
        <p:spPr>
          <a:xfrm>
            <a:off x="1158900" y="2707200"/>
            <a:ext cx="6965100" cy="8400"/>
          </a:xfrm>
          <a:prstGeom prst="straightConnector1">
            <a:avLst/>
          </a:prstGeom>
          <a:noFill/>
          <a:ln cap="flat" cmpd="sng" w="38100">
            <a:solidFill>
              <a:srgbClr val="000000"/>
            </a:solidFill>
            <a:prstDash val="solid"/>
            <a:round/>
            <a:headEnd len="med" w="med" type="none"/>
            <a:tailEnd len="med" w="med" type="none"/>
          </a:ln>
        </p:spPr>
      </p:cxnSp>
      <p:cxnSp>
        <p:nvCxnSpPr>
          <p:cNvPr id="156" name="Google Shape;156;p19"/>
          <p:cNvCxnSpPr/>
          <p:nvPr/>
        </p:nvCxnSpPr>
        <p:spPr>
          <a:xfrm flipH="1">
            <a:off x="1150500" y="2707200"/>
            <a:ext cx="15300" cy="765600"/>
          </a:xfrm>
          <a:prstGeom prst="straightConnector1">
            <a:avLst/>
          </a:prstGeom>
          <a:noFill/>
          <a:ln cap="flat" cmpd="sng" w="38100">
            <a:solidFill>
              <a:srgbClr val="000000"/>
            </a:solidFill>
            <a:prstDash val="solid"/>
            <a:round/>
            <a:headEnd len="med" w="med" type="none"/>
            <a:tailEnd len="med" w="med" type="none"/>
          </a:ln>
        </p:spPr>
      </p:cxnSp>
      <p:cxnSp>
        <p:nvCxnSpPr>
          <p:cNvPr id="157" name="Google Shape;157;p19"/>
          <p:cNvCxnSpPr/>
          <p:nvPr/>
        </p:nvCxnSpPr>
        <p:spPr>
          <a:xfrm>
            <a:off x="8130900" y="1916425"/>
            <a:ext cx="1800" cy="807600"/>
          </a:xfrm>
          <a:prstGeom prst="straightConnector1">
            <a:avLst/>
          </a:prstGeom>
          <a:noFill/>
          <a:ln cap="flat" cmpd="sng" w="38100">
            <a:solidFill>
              <a:srgbClr val="000000"/>
            </a:solidFill>
            <a:prstDash val="solid"/>
            <a:round/>
            <a:headEnd len="med" w="med" type="none"/>
            <a:tailEnd len="med" w="med" type="none"/>
          </a:ln>
        </p:spPr>
      </p:cxnSp>
      <p:cxnSp>
        <p:nvCxnSpPr>
          <p:cNvPr id="158" name="Google Shape;158;p19"/>
          <p:cNvCxnSpPr/>
          <p:nvPr/>
        </p:nvCxnSpPr>
        <p:spPr>
          <a:xfrm>
            <a:off x="1150500" y="3455875"/>
            <a:ext cx="740400" cy="10500"/>
          </a:xfrm>
          <a:prstGeom prst="straightConnector1">
            <a:avLst/>
          </a:prstGeom>
          <a:noFill/>
          <a:ln cap="flat" cmpd="sng" w="38100">
            <a:solidFill>
              <a:srgbClr val="000000"/>
            </a:solidFill>
            <a:prstDash val="solid"/>
            <a:round/>
            <a:headEnd len="med" w="med" type="none"/>
            <a:tailEnd len="med" w="med" type="none"/>
          </a:ln>
        </p:spPr>
      </p:cxnSp>
      <p:cxnSp>
        <p:nvCxnSpPr>
          <p:cNvPr id="159" name="Google Shape;159;p19"/>
          <p:cNvCxnSpPr/>
          <p:nvPr/>
        </p:nvCxnSpPr>
        <p:spPr>
          <a:xfrm flipH="1" rot="10800000">
            <a:off x="7794900" y="1916425"/>
            <a:ext cx="337800" cy="6300"/>
          </a:xfrm>
          <a:prstGeom prst="straightConnector1">
            <a:avLst/>
          </a:prstGeom>
          <a:noFill/>
          <a:ln cap="flat" cmpd="sng" w="38100">
            <a:solidFill>
              <a:srgbClr val="000000"/>
            </a:solidFill>
            <a:prstDash val="solid"/>
            <a:round/>
            <a:headEnd len="med" w="med" type="none"/>
            <a:tailEnd len="med" w="med" type="none"/>
          </a:ln>
        </p:spPr>
      </p:cxnSp>
      <p:sp>
        <p:nvSpPr>
          <p:cNvPr id="160" name="Google Shape;160;p19"/>
          <p:cNvSpPr txBox="1"/>
          <p:nvPr/>
        </p:nvSpPr>
        <p:spPr>
          <a:xfrm>
            <a:off x="1815050" y="242450"/>
            <a:ext cx="5358600" cy="63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u="sng">
                <a:latin typeface="Roboto Mono"/>
                <a:ea typeface="Roboto Mono"/>
                <a:cs typeface="Roboto Mono"/>
                <a:sym typeface="Roboto Mono"/>
              </a:rPr>
              <a:t>KAEDAH KAJIAN</a:t>
            </a:r>
            <a:endParaRPr sz="2000" u="sng">
              <a:latin typeface="Roboto Mono"/>
              <a:ea typeface="Roboto Mono"/>
              <a:cs typeface="Roboto Mono"/>
              <a:sym typeface="Roboto Mon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1600"/>
              </a:spcBef>
              <a:spcAft>
                <a:spcPts val="0"/>
              </a:spcAft>
              <a:buSzPts val="1800"/>
              <a:buChar char="●"/>
            </a:pPr>
            <a:r>
              <a:rPr lang="en"/>
              <a:t>Soal selidik dilakukan untuk pengumpulan data</a:t>
            </a:r>
            <a:endParaRPr/>
          </a:p>
          <a:p>
            <a:pPr indent="-342900" lvl="0" marL="457200" rtl="0" algn="l">
              <a:spcBef>
                <a:spcPts val="1600"/>
              </a:spcBef>
              <a:spcAft>
                <a:spcPts val="0"/>
              </a:spcAft>
              <a:buSzPts val="1800"/>
              <a:buChar char="●"/>
            </a:pPr>
            <a:r>
              <a:rPr lang="en"/>
              <a:t>Sampel kajian ini melibatkan pelajar-pelajar yang melaksanakan pembelajaran secara atas talian.</a:t>
            </a:r>
            <a:endParaRPr/>
          </a:p>
          <a:p>
            <a:pPr indent="-342900" lvl="0" marL="457200" rtl="0" algn="l">
              <a:spcBef>
                <a:spcPts val="1600"/>
              </a:spcBef>
              <a:spcAft>
                <a:spcPts val="1600"/>
              </a:spcAft>
              <a:buSzPts val="1800"/>
              <a:buChar char="●"/>
            </a:pPr>
            <a:r>
              <a:rPr lang="en"/>
              <a:t>Kajian ini dijalankan dengan sampel responden sebanyak 53 orang pelajar.</a:t>
            </a:r>
            <a:endParaRPr/>
          </a:p>
        </p:txBody>
      </p:sp>
      <p:pic>
        <p:nvPicPr>
          <p:cNvPr id="166" name="Google Shape;166;p20"/>
          <p:cNvPicPr preferRelativeResize="0"/>
          <p:nvPr/>
        </p:nvPicPr>
        <p:blipFill>
          <a:blip r:embed="rId3">
            <a:alphaModFix/>
          </a:blip>
          <a:stretch>
            <a:fillRect/>
          </a:stretch>
        </p:blipFill>
        <p:spPr>
          <a:xfrm>
            <a:off x="0" y="0"/>
            <a:ext cx="2176450" cy="2571750"/>
          </a:xfrm>
          <a:prstGeom prst="rect">
            <a:avLst/>
          </a:prstGeom>
          <a:noFill/>
          <a:ln>
            <a:noFill/>
          </a:ln>
        </p:spPr>
      </p:pic>
      <p:pic>
        <p:nvPicPr>
          <p:cNvPr id="167" name="Google Shape;167;p20"/>
          <p:cNvPicPr preferRelativeResize="0"/>
          <p:nvPr/>
        </p:nvPicPr>
        <p:blipFill>
          <a:blip r:embed="rId4">
            <a:alphaModFix/>
          </a:blip>
          <a:stretch>
            <a:fillRect/>
          </a:stretch>
        </p:blipFill>
        <p:spPr>
          <a:xfrm>
            <a:off x="2176450" y="0"/>
            <a:ext cx="2395550" cy="2571751"/>
          </a:xfrm>
          <a:prstGeom prst="rect">
            <a:avLst/>
          </a:prstGeom>
          <a:noFill/>
          <a:ln>
            <a:noFill/>
          </a:ln>
        </p:spPr>
      </p:pic>
      <p:pic>
        <p:nvPicPr>
          <p:cNvPr id="168" name="Google Shape;168;p20"/>
          <p:cNvPicPr preferRelativeResize="0"/>
          <p:nvPr/>
        </p:nvPicPr>
        <p:blipFill>
          <a:blip r:embed="rId5">
            <a:alphaModFix/>
          </a:blip>
          <a:stretch>
            <a:fillRect/>
          </a:stretch>
        </p:blipFill>
        <p:spPr>
          <a:xfrm>
            <a:off x="773775" y="2571750"/>
            <a:ext cx="2701375" cy="257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0" y="0"/>
            <a:ext cx="4572000" cy="10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rgbClr val="A64D79"/>
                </a:solidFill>
              </a:rPr>
              <a:t>Bahagian A:</a:t>
            </a:r>
            <a:endParaRPr sz="3000">
              <a:solidFill>
                <a:srgbClr val="A64D79"/>
              </a:solidFill>
            </a:endParaRPr>
          </a:p>
          <a:p>
            <a:pPr indent="0" lvl="0" marL="0" rtl="0" algn="l">
              <a:spcBef>
                <a:spcPts val="0"/>
              </a:spcBef>
              <a:spcAft>
                <a:spcPts val="0"/>
              </a:spcAft>
              <a:buNone/>
            </a:pPr>
            <a:r>
              <a:rPr lang="en" sz="3000">
                <a:solidFill>
                  <a:srgbClr val="A64D79"/>
                </a:solidFill>
              </a:rPr>
              <a:t>Demografi Responden</a:t>
            </a:r>
            <a:endParaRPr sz="3000">
              <a:solidFill>
                <a:srgbClr val="A64D79"/>
              </a:solidFill>
            </a:endParaRPr>
          </a:p>
        </p:txBody>
      </p:sp>
      <p:sp>
        <p:nvSpPr>
          <p:cNvPr id="174" name="Google Shape;17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Rajah berikut menunjukkan berapa ramai pelajar yang menggunakan internet untuk kegunaan pembelajaran.</a:t>
            </a:r>
            <a:endParaRPr/>
          </a:p>
          <a:p>
            <a:pPr indent="0" lvl="0" marL="0" rtl="0" algn="l">
              <a:spcBef>
                <a:spcPts val="1600"/>
              </a:spcBef>
              <a:spcAft>
                <a:spcPts val="0"/>
              </a:spcAft>
              <a:buNone/>
            </a:pPr>
            <a:r>
              <a:rPr lang="en"/>
              <a:t>Ya- 98.1% (52 orang)</a:t>
            </a:r>
            <a:endParaRPr/>
          </a:p>
          <a:p>
            <a:pPr indent="0" lvl="0" marL="0" rtl="0" algn="l">
              <a:spcBef>
                <a:spcPts val="1600"/>
              </a:spcBef>
              <a:spcAft>
                <a:spcPts val="0"/>
              </a:spcAft>
              <a:buNone/>
            </a:pPr>
            <a:r>
              <a:rPr lang="en"/>
              <a:t>Tidak- 1.9% (1 orang)</a:t>
            </a:r>
            <a:endParaRPr/>
          </a:p>
          <a:p>
            <a:pPr indent="0" lvl="0" marL="0" rtl="0" algn="l">
              <a:spcBef>
                <a:spcPts val="1600"/>
              </a:spcBef>
              <a:spcAft>
                <a:spcPts val="1600"/>
              </a:spcAft>
              <a:buNone/>
            </a:pPr>
            <a:r>
              <a:t/>
            </a:r>
            <a:endParaRPr/>
          </a:p>
        </p:txBody>
      </p:sp>
      <p:pic>
        <p:nvPicPr>
          <p:cNvPr descr="Forms response chart. Question title: penggunaan internet untuk pembelajaran?. Number of responses: 53 responses." id="175" name="Google Shape;175;p21"/>
          <p:cNvPicPr preferRelativeResize="0"/>
          <p:nvPr/>
        </p:nvPicPr>
        <p:blipFill rotWithShape="1">
          <a:blip r:embed="rId3">
            <a:alphaModFix/>
          </a:blip>
          <a:srcRect b="3976" l="2064" r="27715" t="7252"/>
          <a:stretch/>
        </p:blipFill>
        <p:spPr>
          <a:xfrm>
            <a:off x="0" y="1623672"/>
            <a:ext cx="4572000" cy="2432428"/>
          </a:xfrm>
          <a:prstGeom prst="rect">
            <a:avLst/>
          </a:prstGeom>
          <a:noFill/>
          <a:ln>
            <a:noFill/>
          </a:ln>
        </p:spPr>
      </p:pic>
    </p:spTree>
  </p:cSld>
  <p:clrMapOvr>
    <a:masterClrMapping/>
  </p:clrMapOvr>
  <mc:AlternateContent>
    <mc:Choice Requires="p14">
      <p:transition spd="slow" p14:dur="1000">
        <p:push dir="r"/>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