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4" r:id="rId6"/>
    <p:sldId id="265" r:id="rId7"/>
    <p:sldId id="260" r:id="rId8"/>
    <p:sldId id="266" r:id="rId9"/>
    <p:sldId id="276" r:id="rId10"/>
    <p:sldId id="261" r:id="rId11"/>
    <p:sldId id="267" r:id="rId12"/>
    <p:sldId id="268" r:id="rId13"/>
    <p:sldId id="269" r:id="rId14"/>
    <p:sldId id="270" r:id="rId15"/>
    <p:sldId id="271" r:id="rId16"/>
    <p:sldId id="262" r:id="rId17"/>
    <p:sldId id="272" r:id="rId18"/>
    <p:sldId id="273" r:id="rId19"/>
    <p:sldId id="274" r:id="rId20"/>
    <p:sldId id="275" r:id="rId21"/>
    <p:sldId id="263" r:id="rId22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0E3E"/>
    <a:srgbClr val="0070C0"/>
    <a:srgbClr val="4472C4"/>
    <a:srgbClr val="E2A2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69" autoAdjust="0"/>
    <p:restoredTop sz="94660"/>
  </p:normalViewPr>
  <p:slideViewPr>
    <p:cSldViewPr snapToGrid="0">
      <p:cViewPr varScale="1">
        <p:scale>
          <a:sx n="81" d="100"/>
          <a:sy n="81" d="100"/>
        </p:scale>
        <p:origin x="166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1CB005FD-FC8B-4FF4-955B-7EA50B8B0663}" type="datetimeFigureOut">
              <a:rPr lang="en-MY"/>
              <a:t>31/10/2020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MY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MY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77D76A01-9653-4E88-A0A9-E9EA91B8AD2B}" type="slidenum">
              <a:rPr lang="en-MY"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4000" b="1">
                <a:solidFill>
                  <a:srgbClr val="830E3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46430-934C-4725-B157-6A873354A214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90488"/>
            <a:ext cx="4151086" cy="1762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SCSD2523 Database - DBSDLC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02A6F-F68E-42AE-AE2F-753F71817D84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AA7E9-F5A8-4955-ACF2-17C9D27665CF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90488"/>
            <a:ext cx="4151086" cy="1762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SCSD2523 Database - DBSDLC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4142B-9149-44AD-9D92-D86EB0C2BF77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2EFA1-D686-43A7-A1C0-B80F717CE3E9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90488"/>
            <a:ext cx="4151086" cy="1762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SCSD2523 Database - DBSDLC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1EE60-E854-4E7C-BF7C-54A65C2A0E64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74153-48D9-4C78-8D39-284EF0E37159}" type="datetime5">
              <a:rPr lang="en-US" smtClean="0"/>
              <a:t>31-Oct-20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EF2DB-3D68-4EFF-B92B-90C34555BE45}" type="slidenum">
              <a:rPr lang="en-US"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90488"/>
            <a:ext cx="4151086" cy="1762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830E3E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en-US"/>
              <a:t>SCSD2523 Database - DBSDLC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C872E-20ED-419F-A197-A62A1CE2C33C}" type="datetime5">
              <a:rPr lang="en-US" smtClean="0"/>
              <a:t>31-Oct-20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D5586-745C-4D1D-AC0D-50A29C310C58}" type="slidenum">
              <a:rPr lang="en-US"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90488"/>
            <a:ext cx="4151086" cy="1762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830E3E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en-US"/>
              <a:t>SCSD2523 Database - DBSDLC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0D08A-8D75-4FFE-B4CC-D659CEF1F213}" type="datetime5">
              <a:rPr lang="en-US" smtClean="0"/>
              <a:t>31-Oct-20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69A2C-1C93-4A5E-AA86-D928C00BCD92}" type="slidenum">
              <a:rPr lang="en-US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90488"/>
            <a:ext cx="4151086" cy="1762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830E3E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en-US"/>
              <a:t>SCSD2523 Database - DBSDLC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E3F0C-D083-4CC7-BEFB-4A23272BCB75}" type="datetime5">
              <a:rPr lang="en-US" smtClean="0"/>
              <a:t>31-Oct-20</a:t>
            </a:fld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7D458-EF61-4B7E-AFE9-875D2476F532}" type="slidenum">
              <a:rPr lang="en-US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0" y="90488"/>
            <a:ext cx="4151086" cy="1762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830E3E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en-US"/>
              <a:t>SCSD2523 Database - DBSDLC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5ED2E-8DDD-4BB2-8035-A0DFA3ECFBE2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95FEE-A042-4E46-858D-E255F286AFAD}" type="slidenum">
              <a:rPr lang="en-US"/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90488"/>
            <a:ext cx="4151086" cy="1762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830E3E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en-US"/>
              <a:t>SCSD2523 Database - DBSDLC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EC31F-D58E-493C-9A7B-D2AC88886397}" type="datetime5">
              <a:rPr lang="en-US" smtClean="0"/>
              <a:t>31-Oct-20</a:t>
            </a:fld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2C836-3674-4059-90D2-D86E3DE58AF5}" type="slidenum">
              <a:rPr lang="en-US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90488"/>
            <a:ext cx="4151086" cy="1762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830E3E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en-US"/>
              <a:t>SCSD2523 Database - DBSDLC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0F5CC-9A48-439A-911E-1853343DA939}" type="datetime5">
              <a:rPr lang="en-US" smtClean="0"/>
              <a:t>31-Oct-20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6BA56-7896-42D5-8307-DADE9CA6683E}" type="slidenum">
              <a:rPr lang="en-US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90488"/>
            <a:ext cx="4151086" cy="1762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830E3E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en-US"/>
              <a:t>SCSD2523 Database - DBSDLC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D5F90-E3CB-42DB-9A40-E77E50885309}" type="datetime5">
              <a:rPr lang="en-US" smtClean="0"/>
              <a:t>31-Oct-20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12DB0-978D-4D16-877F-1B531896CD64}" type="slidenum">
              <a:rPr lang="en-US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90488"/>
            <a:ext cx="4151086" cy="1762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830E3E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en-US"/>
              <a:t>SCSD2523 Database - DBSDLC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582613"/>
            <a:ext cx="7886700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646238"/>
            <a:ext cx="78867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92875"/>
            <a:ext cx="1457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8AF0D2ED-B479-4FA4-962D-8D7C39499235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90488"/>
            <a:ext cx="4151086" cy="1762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830E3E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en-US"/>
              <a:t>SCSD2523 Database - DBSDLC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66963" y="6492875"/>
            <a:ext cx="6746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378DD1A9-E041-452A-A8AB-5B84301EF847}" type="slidenum">
              <a:rPr lang="en-US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rgbClr val="830E3E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830E3E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830E3E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830E3E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830E3E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MY" altLang="en-US" sz="3200" dirty="0"/>
              <a:t>Database System Development Lifecycle (DBSDLC)</a:t>
            </a:r>
          </a:p>
        </p:txBody>
      </p:sp>
      <p:sp>
        <p:nvSpPr>
          <p:cNvPr id="3075" name="Subtit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MY" altLang="en-US">
                <a:sym typeface="+mn-ea"/>
              </a:rPr>
              <a:t>SECD2523 Database</a:t>
            </a:r>
            <a:endParaRPr lang="en-MY" altLang="en-US"/>
          </a:p>
          <a:p>
            <a:pPr eaLnBrk="1" hangingPunct="1"/>
            <a:r>
              <a:rPr lang="en-MY" altLang="en-US">
                <a:sym typeface="+mn-ea"/>
              </a:rPr>
              <a:t>Semester 1 2020/2021</a:t>
            </a:r>
            <a:endParaRPr lang="en-MY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5168" y="1646237"/>
            <a:ext cx="8193506" cy="20354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sz="2800" dirty="0"/>
              <a:t>3) Requirements Collection and Analysis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process of </a:t>
            </a:r>
            <a:r>
              <a:rPr lang="en-US" b="1" dirty="0">
                <a:solidFill>
                  <a:srgbClr val="0070C0"/>
                </a:solidFill>
              </a:rPr>
              <a:t>collecting and analyzing information</a:t>
            </a:r>
            <a:r>
              <a:rPr lang="en-US" b="1" dirty="0"/>
              <a:t> </a:t>
            </a:r>
            <a:r>
              <a:rPr lang="en-US" dirty="0"/>
              <a:t>about the part of organization to be supported by the database application and using this information to identify users’ requirements of new system.</a:t>
            </a:r>
          </a:p>
          <a:p>
            <a:r>
              <a:rPr lang="en-US" dirty="0"/>
              <a:t>Information is gathered for each major user view including:</a:t>
            </a:r>
          </a:p>
          <a:p>
            <a:pPr lvl="1"/>
            <a:r>
              <a:rPr lang="en-US" dirty="0"/>
              <a:t>a description of data used or generated;</a:t>
            </a:r>
          </a:p>
          <a:p>
            <a:pPr lvl="1"/>
            <a:r>
              <a:rPr lang="en-US" dirty="0"/>
              <a:t>details of how data is to be used/generated;</a:t>
            </a:r>
          </a:p>
          <a:p>
            <a:pPr lvl="1"/>
            <a:r>
              <a:rPr lang="en-US" dirty="0"/>
              <a:t>any additional requirements for new database application.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174153-48D9-4C78-8D39-284EF0E37159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EEF2DB-3D68-4EFF-B92B-90C34555BE45}" type="slidenum">
              <a:rPr lang="en-US" smtClean="0"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3) Requirements Collection and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Information is analyzed to identify requirements to be included in new database application</a:t>
            </a:r>
          </a:p>
          <a:p>
            <a:pPr lvl="1"/>
            <a:r>
              <a:rPr lang="en-US" dirty="0"/>
              <a:t>Documented in a </a:t>
            </a:r>
            <a:r>
              <a:rPr lang="en-US" b="1" u="sng" dirty="0">
                <a:solidFill>
                  <a:srgbClr val="0070C0"/>
                </a:solidFill>
              </a:rPr>
              <a:t>Requirements specification</a:t>
            </a:r>
            <a:r>
              <a:rPr lang="en-US" dirty="0"/>
              <a:t> for new database system</a:t>
            </a:r>
          </a:p>
          <a:p>
            <a:pPr lvl="1"/>
            <a:r>
              <a:rPr lang="en-US" dirty="0"/>
              <a:t>Presented in a structured/organized using requirement specification techniques, such as SAD techniques, DFD and HIPO charts</a:t>
            </a:r>
          </a:p>
          <a:p>
            <a:r>
              <a:rPr lang="en-US" dirty="0"/>
              <a:t>Three main approaches in requirements collections and analysis from multiple user views: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centralized approach;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view integration approach;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combination of both approaches.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174153-48D9-4C78-8D39-284EF0E37159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EEF2DB-3D68-4EFF-B92B-90C34555BE45}" type="slidenum">
              <a:rPr lang="en-US" smtClean="0"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3) Requirements Collection and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Centralized approach </a:t>
            </a:r>
          </a:p>
          <a:p>
            <a:pPr lvl="1"/>
            <a:r>
              <a:rPr lang="en-US" dirty="0"/>
              <a:t>Requirements for each user view are merged into a single set of requirements for the new database system. </a:t>
            </a:r>
          </a:p>
          <a:p>
            <a:pPr lvl="1"/>
            <a:r>
              <a:rPr lang="en-US" dirty="0"/>
              <a:t>A </a:t>
            </a:r>
            <a:r>
              <a:rPr lang="en-US" u="sng" dirty="0"/>
              <a:t>global data model</a:t>
            </a:r>
            <a:r>
              <a:rPr lang="en-US" dirty="0"/>
              <a:t> is created based on the merged requirements (which represents all user views). </a:t>
            </a:r>
          </a:p>
          <a:p>
            <a:pPr lvl="1"/>
            <a:r>
              <a:rPr lang="en-US" dirty="0"/>
              <a:t>Generally, this approach is preferred when there is a significant overlap in requirements for each user view and the database system is not overly complex.</a:t>
            </a:r>
          </a:p>
          <a:p>
            <a:endParaRPr lang="en-MY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174153-48D9-4C78-8D39-284EF0E37159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EEF2DB-3D68-4EFF-B92B-90C34555BE45}" type="slidenum">
              <a:rPr lang="en-US" smtClean="0"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3) Requirements Collection and Analysis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174153-48D9-4C78-8D39-284EF0E37159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EEF2DB-3D68-4EFF-B92B-90C34555BE45}" type="slidenum">
              <a:rPr lang="en-US" smtClean="0"/>
              <a:t>13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1509713"/>
            <a:ext cx="7879407" cy="449254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27820" y="5976689"/>
            <a:ext cx="29163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400" b="1" dirty="0">
                <a:solidFill>
                  <a:srgbClr val="0070C0"/>
                </a:solidFill>
              </a:rPr>
              <a:t>Centralized Approach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3) Requirements Collection and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View integration approach</a:t>
            </a:r>
          </a:p>
          <a:p>
            <a:pPr lvl="1"/>
            <a:r>
              <a:rPr lang="en-US" dirty="0"/>
              <a:t>Requirements for each user view are used to build a separate data model.</a:t>
            </a:r>
          </a:p>
          <a:p>
            <a:pPr lvl="1"/>
            <a:r>
              <a:rPr lang="en-US" dirty="0"/>
              <a:t>Data model representing single user view is called a </a:t>
            </a:r>
            <a:r>
              <a:rPr lang="en-US" b="1" u="sng" dirty="0"/>
              <a:t>local data model</a:t>
            </a:r>
            <a:r>
              <a:rPr lang="en-US" dirty="0"/>
              <a:t>, composed of diagrams and documentation describing requirements of a particular user view of  database. </a:t>
            </a:r>
          </a:p>
          <a:p>
            <a:pPr lvl="1"/>
            <a:r>
              <a:rPr lang="en-US" dirty="0"/>
              <a:t>Local data models are then merged to produce </a:t>
            </a:r>
            <a:r>
              <a:rPr lang="en-US" u="sng" dirty="0"/>
              <a:t>a global data model</a:t>
            </a:r>
            <a:r>
              <a:rPr lang="en-US" dirty="0"/>
              <a:t>, which represents all user views for the database.</a:t>
            </a:r>
          </a:p>
          <a:p>
            <a:endParaRPr lang="en-MY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174153-48D9-4C78-8D39-284EF0E37159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EEF2DB-3D68-4EFF-B92B-90C34555BE45}" type="slidenum">
              <a:rPr lang="en-US" smtClean="0"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3) Requirements Collection and Analysis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174153-48D9-4C78-8D39-284EF0E37159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EEF2DB-3D68-4EFF-B92B-90C34555BE45}" type="slidenum">
              <a:rPr lang="en-US" smtClean="0"/>
              <a:t>15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288" y="1395437"/>
            <a:ext cx="5579365" cy="48799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27643" y="5813722"/>
            <a:ext cx="3569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400" b="1" dirty="0">
                <a:solidFill>
                  <a:srgbClr val="0070C0"/>
                </a:solidFill>
              </a:rPr>
              <a:t>View integration approach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5168" y="1646237"/>
            <a:ext cx="8193506" cy="124134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4) Database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process of creating a design for a database that will support the enterprise’s operations and objectives.</a:t>
            </a:r>
          </a:p>
          <a:p>
            <a:r>
              <a:rPr lang="en-US" dirty="0"/>
              <a:t>Major aims:</a:t>
            </a:r>
          </a:p>
          <a:p>
            <a:pPr lvl="1"/>
            <a:r>
              <a:rPr lang="en-US" dirty="0"/>
              <a:t>Represent data and relationships between data required by all major application areas and user groups.</a:t>
            </a:r>
          </a:p>
          <a:p>
            <a:pPr lvl="1"/>
            <a:r>
              <a:rPr lang="en-US" dirty="0"/>
              <a:t>Provide data model that supports any transactions required on the data.</a:t>
            </a:r>
          </a:p>
          <a:p>
            <a:pPr lvl="1"/>
            <a:r>
              <a:rPr lang="en-US" dirty="0"/>
              <a:t>Specify a minimal design that is appropriately structured to achieve stated performance requirements for the system (such as response times).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174153-48D9-4C78-8D39-284EF0E37159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EEF2DB-3D68-4EFF-B92B-90C34555BE45}" type="slidenum">
              <a:rPr lang="en-US" smtClean="0"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4) Database Design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174153-48D9-4C78-8D39-284EF0E37159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EEF2DB-3D68-4EFF-B92B-90C34555BE45}" type="slidenum">
              <a:rPr lang="en-US" smtClean="0"/>
              <a:t>17</a:t>
            </a:fld>
            <a:endParaRPr lang="en-US" dirty="0"/>
          </a:p>
        </p:txBody>
      </p:sp>
      <p:sp>
        <p:nvSpPr>
          <p:cNvPr id="14" name="Arrow: Pentagon 13"/>
          <p:cNvSpPr/>
          <p:nvPr/>
        </p:nvSpPr>
        <p:spPr>
          <a:xfrm>
            <a:off x="316195" y="1812608"/>
            <a:ext cx="1362293" cy="101890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Top-down</a:t>
            </a:r>
            <a:endParaRPr lang="en-US" dirty="0"/>
          </a:p>
        </p:txBody>
      </p:sp>
      <p:sp>
        <p:nvSpPr>
          <p:cNvPr id="15" name="Arrow: Pentagon 14"/>
          <p:cNvSpPr/>
          <p:nvPr/>
        </p:nvSpPr>
        <p:spPr>
          <a:xfrm>
            <a:off x="316195" y="2938897"/>
            <a:ext cx="1362293" cy="101890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Bottom-up</a:t>
            </a:r>
            <a:endParaRPr lang="en-US" dirty="0"/>
          </a:p>
        </p:txBody>
      </p:sp>
      <p:sp>
        <p:nvSpPr>
          <p:cNvPr id="16" name="Arrow: Pentagon 15"/>
          <p:cNvSpPr/>
          <p:nvPr/>
        </p:nvSpPr>
        <p:spPr>
          <a:xfrm>
            <a:off x="316195" y="4065186"/>
            <a:ext cx="1362293" cy="101890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Inside-out</a:t>
            </a:r>
            <a:endParaRPr lang="en-US" dirty="0"/>
          </a:p>
        </p:txBody>
      </p:sp>
      <p:sp>
        <p:nvSpPr>
          <p:cNvPr id="17" name="Arrow: Pentagon 16"/>
          <p:cNvSpPr/>
          <p:nvPr/>
        </p:nvSpPr>
        <p:spPr>
          <a:xfrm>
            <a:off x="316195" y="5191475"/>
            <a:ext cx="1362293" cy="101890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Mixed</a:t>
            </a:r>
            <a:endParaRPr lang="en-US" dirty="0"/>
          </a:p>
        </p:txBody>
      </p:sp>
      <p:sp>
        <p:nvSpPr>
          <p:cNvPr id="18" name="Rectangle: Top Corners Rounded 4"/>
          <p:cNvSpPr txBox="1"/>
          <p:nvPr/>
        </p:nvSpPr>
        <p:spPr>
          <a:xfrm>
            <a:off x="1678488" y="1812607"/>
            <a:ext cx="7149317" cy="101890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0" vert="horz" wrap="square" lIns="102870" tIns="51435" rIns="102870" bIns="51435" numCol="1" spcCol="1270" anchor="ctr" anchorCtr="0">
            <a:noAutofit/>
          </a:bodyPr>
          <a:lstStyle/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MY" sz="1400" kern="1200" dirty="0">
                <a:latin typeface="Arial" panose="020B0604020202020204" pitchFamily="34" charset="0"/>
                <a:cs typeface="Arial" panose="020B0604020202020204" pitchFamily="34" charset="0"/>
              </a:rPr>
              <a:t>Starts with developing data models which contain high-level entities and relationships.</a:t>
            </a:r>
            <a:endParaRPr lang="en-US" sz="1400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MY" sz="1400" kern="1200" dirty="0">
                <a:latin typeface="Arial" panose="020B0604020202020204" pitchFamily="34" charset="0"/>
                <a:cs typeface="Arial" panose="020B0604020202020204" pitchFamily="34" charset="0"/>
              </a:rPr>
              <a:t>Then refine this high-level data models into a lower-level entities, relationships and attributes.</a:t>
            </a:r>
            <a:endParaRPr lang="en-US" sz="1400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MY" sz="1400" kern="1200" dirty="0">
                <a:latin typeface="Arial" panose="020B0604020202020204" pitchFamily="34" charset="0"/>
                <a:cs typeface="Arial" panose="020B0604020202020204" pitchFamily="34" charset="0"/>
              </a:rPr>
              <a:t>Use </a:t>
            </a:r>
            <a:r>
              <a:rPr lang="en-MY" sz="1400" b="1" kern="12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Entity Relationship Model (ERM)</a:t>
            </a:r>
            <a:endParaRPr lang="en-US" sz="1400" b="1" kern="1200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: Top Corners Rounded 4"/>
          <p:cNvSpPr txBox="1"/>
          <p:nvPr/>
        </p:nvSpPr>
        <p:spPr>
          <a:xfrm>
            <a:off x="1678488" y="2937307"/>
            <a:ext cx="7149318" cy="98610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0" vert="horz" wrap="square" lIns="53340" tIns="26670" rIns="53340" bIns="26670" numCol="1" spcCol="1270" anchor="ctr" anchorCtr="0">
            <a:noAutofit/>
          </a:bodyPr>
          <a:lstStyle/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MY" sz="1400" kern="1200" dirty="0">
                <a:latin typeface="Arial" panose="020B0604020202020204" pitchFamily="34" charset="0"/>
                <a:cs typeface="Arial" panose="020B0604020202020204" pitchFamily="34" charset="0"/>
              </a:rPr>
              <a:t>Begins at the fundamental analysis of the associations between attributes</a:t>
            </a:r>
            <a:endParaRPr lang="en-US" sz="1400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MY" sz="1400" kern="1200" dirty="0">
                <a:latin typeface="Arial" panose="020B0604020202020204" pitchFamily="34" charset="0"/>
                <a:cs typeface="Arial" panose="020B0604020202020204" pitchFamily="34" charset="0"/>
              </a:rPr>
              <a:t>Grouped into relations that represent types of entities and relationship between entities</a:t>
            </a:r>
            <a:endParaRPr lang="en-US" sz="1400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MY" sz="1400" kern="1200" dirty="0">
                <a:latin typeface="Arial" panose="020B0604020202020204" pitchFamily="34" charset="0"/>
                <a:cs typeface="Arial" panose="020B0604020202020204" pitchFamily="34" charset="0"/>
              </a:rPr>
              <a:t>Use </a:t>
            </a:r>
            <a:r>
              <a:rPr lang="en-MY" sz="1400" b="1" kern="12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Normalization process</a:t>
            </a:r>
            <a:endParaRPr lang="en-US" sz="1400" b="1" kern="1200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: Top Corners Rounded 4"/>
          <p:cNvSpPr txBox="1"/>
          <p:nvPr/>
        </p:nvSpPr>
        <p:spPr>
          <a:xfrm>
            <a:off x="1678488" y="4065186"/>
            <a:ext cx="7149317" cy="98610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0" vert="horz" wrap="square" lIns="53340" tIns="26670" rIns="53340" bIns="26670" numCol="1" spcCol="1270" anchor="ctr" anchorCtr="0">
            <a:noAutofit/>
          </a:bodyPr>
          <a:lstStyle/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MY" sz="1400" kern="1200" dirty="0">
                <a:latin typeface="Arial" panose="020B0604020202020204" pitchFamily="34" charset="0"/>
                <a:cs typeface="Arial" panose="020B0604020202020204" pitchFamily="34" charset="0"/>
              </a:rPr>
              <a:t>Begins with identifying major entities</a:t>
            </a:r>
            <a:endParaRPr lang="en-US" sz="1400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MY" sz="1400" kern="1200" dirty="0">
                <a:latin typeface="Arial" panose="020B0604020202020204" pitchFamily="34" charset="0"/>
                <a:cs typeface="Arial" panose="020B0604020202020204" pitchFamily="34" charset="0"/>
              </a:rPr>
              <a:t>Then spreading out to consider other entities, attributes associated to those first identified.</a:t>
            </a:r>
            <a:endParaRPr lang="en-US" sz="140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16352" y="1264892"/>
            <a:ext cx="27252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Approaches include:</a:t>
            </a:r>
            <a:endParaRPr lang="en-US" sz="2400" dirty="0"/>
          </a:p>
        </p:txBody>
      </p:sp>
      <p:sp>
        <p:nvSpPr>
          <p:cNvPr id="21" name="Rectangle: Top Corners Rounded 4"/>
          <p:cNvSpPr txBox="1"/>
          <p:nvPr/>
        </p:nvSpPr>
        <p:spPr>
          <a:xfrm>
            <a:off x="1678488" y="5191475"/>
            <a:ext cx="7149317" cy="101890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0" vert="horz" wrap="square" lIns="53340" tIns="26670" rIns="53340" bIns="26670" numCol="1" spcCol="1270" anchor="ctr" anchorCtr="0">
            <a:noAutofit/>
          </a:bodyPr>
          <a:lstStyle/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mixed strategy approach uses both the bottom-up and top-down approach for various parts of the model before finally combining all parts together.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4) Database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 purposes of data modeling include:</a:t>
            </a:r>
          </a:p>
          <a:p>
            <a:pPr lvl="1"/>
            <a:r>
              <a:rPr lang="en-US" dirty="0"/>
              <a:t>to assist in understanding the meaning (semantics) of the data;</a:t>
            </a:r>
          </a:p>
          <a:p>
            <a:pPr lvl="1"/>
            <a:r>
              <a:rPr lang="en-US" dirty="0"/>
              <a:t>to facilitate communication about the information requirements.</a:t>
            </a:r>
          </a:p>
          <a:p>
            <a:r>
              <a:rPr lang="en-US" dirty="0"/>
              <a:t>Building </a:t>
            </a:r>
            <a:r>
              <a:rPr lang="en-US" b="1" dirty="0">
                <a:solidFill>
                  <a:srgbClr val="0070C0"/>
                </a:solidFill>
              </a:rPr>
              <a:t>data model </a:t>
            </a:r>
            <a:r>
              <a:rPr lang="en-US" dirty="0"/>
              <a:t>requires answering questions about entities, relationships, and attributes. </a:t>
            </a:r>
          </a:p>
          <a:p>
            <a:pPr lvl="1"/>
            <a:r>
              <a:rPr lang="en-US" dirty="0"/>
              <a:t>A data model ensures we understand:</a:t>
            </a:r>
          </a:p>
          <a:p>
            <a:pPr lvl="2"/>
            <a:r>
              <a:rPr lang="en-US" dirty="0"/>
              <a:t>each user’s perspective of the data;</a:t>
            </a:r>
          </a:p>
          <a:p>
            <a:pPr lvl="2"/>
            <a:r>
              <a:rPr lang="en-US" dirty="0"/>
              <a:t>nature of the data itself, independent of its physical representations;</a:t>
            </a:r>
          </a:p>
          <a:p>
            <a:pPr lvl="2"/>
            <a:r>
              <a:rPr lang="en-US" dirty="0"/>
              <a:t>use of data across user views.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174153-48D9-4C78-8D39-284EF0E37159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EEF2DB-3D68-4EFF-B92B-90C34555BE45}" type="slidenum">
              <a:rPr lang="en-US" smtClean="0"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4) Database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 phases of database design:</a:t>
            </a:r>
          </a:p>
          <a:p>
            <a:pPr lvl="1"/>
            <a:r>
              <a:rPr lang="en-US" dirty="0"/>
              <a:t>Conceptual, Logical and Physical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174153-48D9-4C78-8D39-284EF0E37159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EEF2DB-3D68-4EFF-B92B-90C34555BE45}" type="slidenum">
              <a:rPr lang="en-US" smtClean="0"/>
              <a:t>19</a:t>
            </a:fld>
            <a:endParaRPr lang="en-US" dirty="0"/>
          </a:p>
        </p:txBody>
      </p:sp>
      <p:sp>
        <p:nvSpPr>
          <p:cNvPr id="7" name="Arrow: Chevron 4"/>
          <p:cNvSpPr txBox="1"/>
          <p:nvPr/>
        </p:nvSpPr>
        <p:spPr>
          <a:xfrm>
            <a:off x="175873" y="4585232"/>
            <a:ext cx="1273836" cy="1358368"/>
          </a:xfrm>
          <a:prstGeom prst="flowChartOffpageConnector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8890" tIns="8890" rIns="8890" bIns="8890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Physical </a:t>
            </a:r>
          </a:p>
        </p:txBody>
      </p:sp>
      <p:sp>
        <p:nvSpPr>
          <p:cNvPr id="8" name="Rectangle: Top Corners Rounded 4"/>
          <p:cNvSpPr txBox="1"/>
          <p:nvPr/>
        </p:nvSpPr>
        <p:spPr>
          <a:xfrm>
            <a:off x="1442093" y="2579316"/>
            <a:ext cx="7422842" cy="95309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128016" tIns="11430" rIns="11430" bIns="11430" numCol="1" spcCol="1270" anchor="ctr" anchorCtr="0">
            <a:noAutofit/>
          </a:bodyPr>
          <a:lstStyle/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GB" sz="1600" kern="1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 of constructing a </a:t>
            </a:r>
            <a:r>
              <a:rPr lang="en-GB" sz="1600" kern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</a:t>
            </a:r>
            <a:r>
              <a:rPr lang="en-GB" sz="1600" kern="1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kern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GB" sz="1600" kern="1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kern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  <a:r>
              <a:rPr lang="en-GB" sz="1600" kern="1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used in an enterprise, independent of all physical considerations.</a:t>
            </a:r>
            <a:endParaRPr lang="en-US" sz="1600" kern="1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b="1" kern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Entity Relationship Model; Data dictionary</a:t>
            </a:r>
          </a:p>
        </p:txBody>
      </p:sp>
      <p:sp>
        <p:nvSpPr>
          <p:cNvPr id="9" name="Rectangle: Top Corners Rounded 4"/>
          <p:cNvSpPr txBox="1"/>
          <p:nvPr/>
        </p:nvSpPr>
        <p:spPr>
          <a:xfrm>
            <a:off x="1449710" y="3532408"/>
            <a:ext cx="7415225" cy="105282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128016" tIns="11430" rIns="11430" bIns="11430" numCol="1" spcCol="1270" anchor="ctr" anchorCtr="0">
            <a:noAutofit/>
          </a:bodyPr>
          <a:lstStyle/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GB" sz="1600" kern="1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 of constructing a model of information used in an enterprise based on a specific data model (e.g. relational), but independent of a particular DBMS and other physical considerations.</a:t>
            </a:r>
            <a:endParaRPr lang="en-US" sz="1600" kern="1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b="1" kern="1200" dirty="0">
                <a:solidFill>
                  <a:srgbClr val="CC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Normalized database (relational) schemas</a:t>
            </a:r>
          </a:p>
        </p:txBody>
      </p:sp>
      <p:sp>
        <p:nvSpPr>
          <p:cNvPr id="10" name="Rectangle: Top Corners Rounded 4"/>
          <p:cNvSpPr txBox="1"/>
          <p:nvPr/>
        </p:nvSpPr>
        <p:spPr>
          <a:xfrm>
            <a:off x="1442093" y="4585232"/>
            <a:ext cx="7422842" cy="109843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128016" tIns="11430" rIns="11430" bIns="11430" numCol="1" spcCol="1270" anchor="ctr" anchorCtr="0">
            <a:noAutofit/>
          </a:bodyPr>
          <a:lstStyle/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kern="1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 of producing a description of the implementation of the database on secondary storage; it describes the base relations, file organizations, and indexes design used to achieve efficient access to the data, and any associated integrity constraints and security measures</a:t>
            </a:r>
            <a:r>
              <a:rPr lang="en-GB" sz="1600" kern="1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kern="1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Arrow: Chevron 4"/>
          <p:cNvSpPr txBox="1"/>
          <p:nvPr/>
        </p:nvSpPr>
        <p:spPr>
          <a:xfrm>
            <a:off x="175871" y="3439879"/>
            <a:ext cx="1266221" cy="1426227"/>
          </a:xfrm>
          <a:prstGeom prst="flowChartOffpageConnector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8890" tIns="8890" rIns="8890" bIns="8890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Logical </a:t>
            </a:r>
          </a:p>
        </p:txBody>
      </p:sp>
      <p:sp>
        <p:nvSpPr>
          <p:cNvPr id="12" name="Arrow: Chevron 4"/>
          <p:cNvSpPr txBox="1"/>
          <p:nvPr/>
        </p:nvSpPr>
        <p:spPr>
          <a:xfrm>
            <a:off x="175870" y="2564566"/>
            <a:ext cx="1266222" cy="1203103"/>
          </a:xfrm>
          <a:prstGeom prst="flowChartOffpageConnector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8890" tIns="8890" rIns="8890" bIns="8890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Conceptual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Learning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At the end of the topic, students will be able to:</a:t>
            </a:r>
          </a:p>
          <a:p>
            <a:pPr lvl="1"/>
            <a:r>
              <a:rPr lang="en-MY" dirty="0"/>
              <a:t>Define and describe the stages of the database system development life cycle.</a:t>
            </a:r>
          </a:p>
          <a:p>
            <a:pPr lvl="1"/>
            <a:r>
              <a:rPr lang="en-MY" dirty="0"/>
              <a:t>Define the activities and deliverables in the main phases of database design: </a:t>
            </a:r>
          </a:p>
          <a:p>
            <a:pPr lvl="2"/>
            <a:r>
              <a:rPr lang="en-MY" dirty="0"/>
              <a:t>Conceptual design</a:t>
            </a:r>
          </a:p>
          <a:p>
            <a:pPr lvl="2"/>
            <a:r>
              <a:rPr lang="en-MY" dirty="0"/>
              <a:t>Logical design</a:t>
            </a:r>
          </a:p>
          <a:p>
            <a:pPr lvl="2"/>
            <a:r>
              <a:rPr lang="en-MY" dirty="0"/>
              <a:t>Physical design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77843E-6B9D-405B-97BA-55C39D70DF7A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EEF2DB-3D68-4EFF-B92B-90C34555BE45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Three-level ANSI-SPARC Architecture and Phases of Database Design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2502" y="1646238"/>
            <a:ext cx="6798995" cy="4530725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174153-48D9-4C78-8D39-284EF0E37159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EEF2DB-3D68-4EFF-B92B-90C34555BE45}" type="slidenum">
              <a:rPr lang="en-US" smtClean="0"/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Other Stages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DBMS selection</a:t>
            </a:r>
          </a:p>
          <a:p>
            <a:r>
              <a:rPr lang="en-US" dirty="0"/>
              <a:t>Application design – User interface (UI) design and application program design</a:t>
            </a:r>
          </a:p>
          <a:p>
            <a:r>
              <a:rPr lang="en-US" dirty="0"/>
              <a:t>Prototyping</a:t>
            </a:r>
          </a:p>
          <a:p>
            <a:r>
              <a:rPr lang="en-US" dirty="0"/>
              <a:t>Implementation</a:t>
            </a:r>
          </a:p>
          <a:p>
            <a:r>
              <a:rPr lang="en-US" dirty="0"/>
              <a:t>Data Conversion and loading</a:t>
            </a:r>
          </a:p>
          <a:p>
            <a:r>
              <a:rPr lang="en-US" dirty="0"/>
              <a:t>Testing</a:t>
            </a:r>
          </a:p>
          <a:p>
            <a:r>
              <a:rPr lang="en-US" dirty="0"/>
              <a:t>Operational Maintenance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174153-48D9-4C78-8D39-284EF0E37159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EEF2DB-3D68-4EFF-B92B-90C34555BE45}" type="slidenum">
              <a:rPr lang="en-US" smtClean="0"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6680" y="705744"/>
            <a:ext cx="3777241" cy="927100"/>
          </a:xfrm>
        </p:spPr>
        <p:txBody>
          <a:bodyPr/>
          <a:lstStyle/>
          <a:p>
            <a:pPr algn="ctr"/>
            <a:r>
              <a:rPr lang="en-MY" sz="2800" dirty="0"/>
              <a:t>Stages of Database Application Lifecycle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174153-48D9-4C78-8D39-284EF0E37159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EEF2DB-3D68-4EFF-B92B-90C34555BE45}" type="slidenum">
              <a:rPr lang="en-US" smtClean="0"/>
              <a:t>3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209342" y="626826"/>
            <a:ext cx="2765761" cy="2904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dirty="0"/>
              <a:t>Database planning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2209337" y="1073294"/>
            <a:ext cx="2765761" cy="2904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dirty="0"/>
              <a:t>System definition</a:t>
            </a:r>
            <a:endParaRPr lang="en-US" sz="1400" dirty="0"/>
          </a:p>
        </p:txBody>
      </p:sp>
      <p:sp>
        <p:nvSpPr>
          <p:cNvPr id="10" name="Rectangle 9"/>
          <p:cNvSpPr/>
          <p:nvPr/>
        </p:nvSpPr>
        <p:spPr>
          <a:xfrm>
            <a:off x="2209339" y="1532510"/>
            <a:ext cx="2765761" cy="4501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dirty="0"/>
              <a:t>Requirements collection </a:t>
            </a:r>
          </a:p>
          <a:p>
            <a:pPr algn="ctr"/>
            <a:r>
              <a:rPr lang="en-MY" sz="1400" dirty="0"/>
              <a:t>and analysis</a:t>
            </a:r>
            <a:endParaRPr lang="en-US" sz="1400" dirty="0"/>
          </a:p>
        </p:txBody>
      </p:sp>
      <p:sp>
        <p:nvSpPr>
          <p:cNvPr id="11" name="Rectangle 10"/>
          <p:cNvSpPr/>
          <p:nvPr/>
        </p:nvSpPr>
        <p:spPr>
          <a:xfrm>
            <a:off x="2209338" y="2650213"/>
            <a:ext cx="2765761" cy="290442"/>
          </a:xfrm>
          <a:prstGeom prst="rect">
            <a:avLst/>
          </a:prstGeom>
          <a:solidFill>
            <a:srgbClr val="C00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dirty="0">
                <a:solidFill>
                  <a:schemeClr val="bg1"/>
                </a:solidFill>
              </a:rPr>
              <a:t>Logical database design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09337" y="3109606"/>
            <a:ext cx="2765761" cy="2904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dirty="0"/>
              <a:t>Physical database design</a:t>
            </a:r>
            <a:endParaRPr lang="en-US" sz="1400" dirty="0"/>
          </a:p>
        </p:txBody>
      </p:sp>
      <p:sp>
        <p:nvSpPr>
          <p:cNvPr id="13" name="Rectangle 12"/>
          <p:cNvSpPr/>
          <p:nvPr/>
        </p:nvSpPr>
        <p:spPr>
          <a:xfrm>
            <a:off x="5287791" y="2341267"/>
            <a:ext cx="1564412" cy="45544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dirty="0"/>
              <a:t>Application design</a:t>
            </a:r>
            <a:endParaRPr lang="en-US" sz="1400" dirty="0"/>
          </a:p>
        </p:txBody>
      </p:sp>
      <p:sp>
        <p:nvSpPr>
          <p:cNvPr id="14" name="Rectangle 13"/>
          <p:cNvSpPr/>
          <p:nvPr/>
        </p:nvSpPr>
        <p:spPr>
          <a:xfrm>
            <a:off x="480822" y="2332310"/>
            <a:ext cx="1399771" cy="45544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dirty="0"/>
              <a:t>DBMS selection</a:t>
            </a:r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480828" y="4117699"/>
            <a:ext cx="2100244" cy="45544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dirty="0"/>
              <a:t>Prototyping (optional)</a:t>
            </a:r>
            <a:endParaRPr lang="en-US" sz="1400" dirty="0"/>
          </a:p>
        </p:txBody>
      </p:sp>
      <p:sp>
        <p:nvSpPr>
          <p:cNvPr id="16" name="Rectangle 15"/>
          <p:cNvSpPr/>
          <p:nvPr/>
        </p:nvSpPr>
        <p:spPr>
          <a:xfrm>
            <a:off x="4981653" y="4117699"/>
            <a:ext cx="2210937" cy="45544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dirty="0"/>
              <a:t>Implementation</a:t>
            </a:r>
            <a:endParaRPr lang="en-US" sz="1400" dirty="0"/>
          </a:p>
        </p:txBody>
      </p:sp>
      <p:sp>
        <p:nvSpPr>
          <p:cNvPr id="17" name="Rectangle 16"/>
          <p:cNvSpPr/>
          <p:nvPr/>
        </p:nvSpPr>
        <p:spPr>
          <a:xfrm>
            <a:off x="4981652" y="4695087"/>
            <a:ext cx="2210937" cy="45544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dirty="0"/>
              <a:t>Data conversion and loading</a:t>
            </a:r>
            <a:endParaRPr lang="en-US" sz="1400" dirty="0"/>
          </a:p>
        </p:txBody>
      </p:sp>
      <p:sp>
        <p:nvSpPr>
          <p:cNvPr id="18" name="Rectangle 17"/>
          <p:cNvSpPr/>
          <p:nvPr/>
        </p:nvSpPr>
        <p:spPr>
          <a:xfrm>
            <a:off x="4981652" y="5250252"/>
            <a:ext cx="2210937" cy="45544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dirty="0"/>
              <a:t>Testing</a:t>
            </a:r>
            <a:endParaRPr lang="en-US" sz="1400" dirty="0"/>
          </a:p>
        </p:txBody>
      </p:sp>
      <p:sp>
        <p:nvSpPr>
          <p:cNvPr id="19" name="Rectangle 18"/>
          <p:cNvSpPr/>
          <p:nvPr/>
        </p:nvSpPr>
        <p:spPr>
          <a:xfrm>
            <a:off x="4981651" y="5805417"/>
            <a:ext cx="2210937" cy="45544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dirty="0"/>
              <a:t>Operational maintenance</a:t>
            </a:r>
            <a:endParaRPr lang="en-US" sz="1400" dirty="0"/>
          </a:p>
        </p:txBody>
      </p:sp>
      <p:cxnSp>
        <p:nvCxnSpPr>
          <p:cNvPr id="21" name="Straight Arrow Connector 20"/>
          <p:cNvCxnSpPr>
            <a:stCxn id="8" idx="2"/>
            <a:endCxn id="9" idx="0"/>
          </p:cNvCxnSpPr>
          <p:nvPr/>
        </p:nvCxnSpPr>
        <p:spPr>
          <a:xfrm flipH="1">
            <a:off x="3592218" y="917268"/>
            <a:ext cx="5" cy="15602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2"/>
            <a:endCxn id="10" idx="0"/>
          </p:cNvCxnSpPr>
          <p:nvPr/>
        </p:nvCxnSpPr>
        <p:spPr>
          <a:xfrm>
            <a:off x="3592218" y="1363736"/>
            <a:ext cx="2" cy="16877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209338" y="2213128"/>
            <a:ext cx="2765761" cy="290442"/>
          </a:xfrm>
          <a:prstGeom prst="rect">
            <a:avLst/>
          </a:prstGeom>
          <a:solidFill>
            <a:srgbClr val="C00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dirty="0">
                <a:solidFill>
                  <a:schemeClr val="bg1"/>
                </a:solidFill>
              </a:rPr>
              <a:t>Conceptual database design</a:t>
            </a:r>
            <a:endParaRPr lang="en-US" sz="1400" dirty="0">
              <a:solidFill>
                <a:schemeClr val="bg1"/>
              </a:solidFill>
            </a:endParaRPr>
          </a:p>
        </p:txBody>
      </p:sp>
      <p:cxnSp>
        <p:nvCxnSpPr>
          <p:cNvPr id="28" name="Straight Arrow Connector 27"/>
          <p:cNvCxnSpPr>
            <a:stCxn id="26" idx="2"/>
            <a:endCxn id="11" idx="0"/>
          </p:cNvCxnSpPr>
          <p:nvPr/>
        </p:nvCxnSpPr>
        <p:spPr>
          <a:xfrm>
            <a:off x="3592219" y="2503570"/>
            <a:ext cx="0" cy="14664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1" idx="2"/>
            <a:endCxn id="12" idx="0"/>
          </p:cNvCxnSpPr>
          <p:nvPr/>
        </p:nvCxnSpPr>
        <p:spPr>
          <a:xfrm flipH="1">
            <a:off x="3592218" y="2940655"/>
            <a:ext cx="1" cy="1689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14" idx="3"/>
          </p:cNvCxnSpPr>
          <p:nvPr/>
        </p:nvCxnSpPr>
        <p:spPr>
          <a:xfrm flipH="1">
            <a:off x="1880593" y="2560033"/>
            <a:ext cx="170566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2146945" y="2149628"/>
            <a:ext cx="2878624" cy="1308262"/>
          </a:xfrm>
          <a:prstGeom prst="rect">
            <a:avLst/>
          </a:prstGeom>
          <a:noFill/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9" name="Rectangle 38"/>
          <p:cNvSpPr/>
          <p:nvPr/>
        </p:nvSpPr>
        <p:spPr>
          <a:xfrm>
            <a:off x="2146945" y="3457497"/>
            <a:ext cx="2878624" cy="228115"/>
          </a:xfrm>
          <a:prstGeom prst="rect">
            <a:avLst/>
          </a:prstGeom>
          <a:solidFill>
            <a:srgbClr val="00B0F0"/>
          </a:solidFill>
          <a:ln w="28575">
            <a:solidFill>
              <a:srgbClr val="00B0F0"/>
            </a:solidFill>
            <a:prstDash val="soli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Database design</a:t>
            </a:r>
            <a:endParaRPr 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0" name="Straight Arrow Connector 39"/>
          <p:cNvCxnSpPr>
            <a:stCxn id="10" idx="2"/>
            <a:endCxn id="26" idx="0"/>
          </p:cNvCxnSpPr>
          <p:nvPr/>
        </p:nvCxnSpPr>
        <p:spPr>
          <a:xfrm flipH="1">
            <a:off x="3592219" y="1982644"/>
            <a:ext cx="1" cy="23048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or: Elbow 43"/>
          <p:cNvCxnSpPr>
            <a:stCxn id="10" idx="3"/>
            <a:endCxn id="13" idx="0"/>
          </p:cNvCxnSpPr>
          <p:nvPr/>
        </p:nvCxnSpPr>
        <p:spPr>
          <a:xfrm>
            <a:off x="4975100" y="1757577"/>
            <a:ext cx="1094897" cy="583690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or: Elbow 46"/>
          <p:cNvCxnSpPr>
            <a:stCxn id="15" idx="1"/>
            <a:endCxn id="10" idx="1"/>
          </p:cNvCxnSpPr>
          <p:nvPr/>
        </p:nvCxnSpPr>
        <p:spPr>
          <a:xfrm rot="10800000" flipH="1">
            <a:off x="480827" y="1757578"/>
            <a:ext cx="1728511" cy="2587845"/>
          </a:xfrm>
          <a:prstGeom prst="bentConnector3">
            <a:avLst>
              <a:gd name="adj1" fmla="val -6798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6" idx="2"/>
            <a:endCxn id="17" idx="0"/>
          </p:cNvCxnSpPr>
          <p:nvPr/>
        </p:nvCxnSpPr>
        <p:spPr>
          <a:xfrm flipH="1">
            <a:off x="6087121" y="4573144"/>
            <a:ext cx="1" cy="12194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17" idx="2"/>
            <a:endCxn id="18" idx="0"/>
          </p:cNvCxnSpPr>
          <p:nvPr/>
        </p:nvCxnSpPr>
        <p:spPr>
          <a:xfrm>
            <a:off x="6087121" y="5150532"/>
            <a:ext cx="0" cy="9972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18" idx="2"/>
            <a:endCxn id="19" idx="0"/>
          </p:cNvCxnSpPr>
          <p:nvPr/>
        </p:nvCxnSpPr>
        <p:spPr>
          <a:xfrm flipH="1">
            <a:off x="6087120" y="5705697"/>
            <a:ext cx="1" cy="9972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or: Elbow 78"/>
          <p:cNvCxnSpPr>
            <a:stCxn id="39" idx="2"/>
            <a:endCxn id="15" idx="0"/>
          </p:cNvCxnSpPr>
          <p:nvPr/>
        </p:nvCxnSpPr>
        <p:spPr>
          <a:xfrm rot="5400000">
            <a:off x="2342561" y="2874002"/>
            <a:ext cx="432087" cy="2055307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or: Elbow 81"/>
          <p:cNvCxnSpPr>
            <a:stCxn id="39" idx="2"/>
            <a:endCxn id="16" idx="0"/>
          </p:cNvCxnSpPr>
          <p:nvPr/>
        </p:nvCxnSpPr>
        <p:spPr>
          <a:xfrm rot="16200000" flipH="1">
            <a:off x="4620646" y="2651222"/>
            <a:ext cx="432087" cy="2500865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or: Elbow 92"/>
          <p:cNvCxnSpPr>
            <a:stCxn id="19" idx="1"/>
            <a:endCxn id="8" idx="1"/>
          </p:cNvCxnSpPr>
          <p:nvPr/>
        </p:nvCxnSpPr>
        <p:spPr>
          <a:xfrm rot="10800000">
            <a:off x="2209343" y="772048"/>
            <a:ext cx="2772309" cy="5261093"/>
          </a:xfrm>
          <a:prstGeom prst="bentConnector3">
            <a:avLst>
              <a:gd name="adj1" fmla="val 174213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ctor: Elbow 97"/>
          <p:cNvCxnSpPr>
            <a:stCxn id="13" idx="2"/>
          </p:cNvCxnSpPr>
          <p:nvPr/>
        </p:nvCxnSpPr>
        <p:spPr>
          <a:xfrm rot="5400000">
            <a:off x="4187988" y="1912963"/>
            <a:ext cx="998260" cy="2765759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endCxn id="13" idx="1"/>
          </p:cNvCxnSpPr>
          <p:nvPr/>
        </p:nvCxnSpPr>
        <p:spPr>
          <a:xfrm>
            <a:off x="5025569" y="2568990"/>
            <a:ext cx="262222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Flowchart: Alternate Process 121"/>
          <p:cNvSpPr/>
          <p:nvPr/>
        </p:nvSpPr>
        <p:spPr>
          <a:xfrm>
            <a:off x="5422636" y="2987267"/>
            <a:ext cx="2538101" cy="464330"/>
          </a:xfrm>
          <a:prstGeom prst="flowChartAlternateProcess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Focus is this course</a:t>
            </a:r>
            <a:endParaRPr lang="en-US" dirty="0"/>
          </a:p>
        </p:txBody>
      </p:sp>
      <p:cxnSp>
        <p:nvCxnSpPr>
          <p:cNvPr id="124" name="Straight Arrow Connector 123"/>
          <p:cNvCxnSpPr>
            <a:stCxn id="122" idx="1"/>
            <a:endCxn id="26" idx="3"/>
          </p:cNvCxnSpPr>
          <p:nvPr/>
        </p:nvCxnSpPr>
        <p:spPr>
          <a:xfrm flipH="1" flipV="1">
            <a:off x="4975099" y="2358349"/>
            <a:ext cx="447537" cy="861083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stCxn id="122" idx="1"/>
            <a:endCxn id="38" idx="3"/>
          </p:cNvCxnSpPr>
          <p:nvPr/>
        </p:nvCxnSpPr>
        <p:spPr>
          <a:xfrm flipH="1" flipV="1">
            <a:off x="5025569" y="2803759"/>
            <a:ext cx="397067" cy="415673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5168" y="1646237"/>
            <a:ext cx="8193506" cy="12533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1) Database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Management activities that allow stages of database application lifecycle to be realized as efficiently and effectively as possible.</a:t>
            </a:r>
          </a:p>
          <a:p>
            <a:r>
              <a:rPr lang="en-US" dirty="0"/>
              <a:t>Must be integrated with overall information system (IS) strategy of the organization.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174153-48D9-4C78-8D39-284EF0E37159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EEF2DB-3D68-4EFF-B92B-90C34555BE45}" type="slidenum">
              <a:rPr lang="en-US" smtClean="0"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1) Database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82287"/>
            <a:ext cx="7886700" cy="4530725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Define a clear </a:t>
            </a:r>
            <a:r>
              <a:rPr lang="en-US" b="1" u="sng" dirty="0">
                <a:solidFill>
                  <a:srgbClr val="0070C0"/>
                </a:solidFill>
              </a:rPr>
              <a:t>mission statement</a:t>
            </a:r>
            <a:r>
              <a:rPr lang="en-US" b="1" dirty="0">
                <a:solidFill>
                  <a:srgbClr val="0070C0"/>
                </a:solidFill>
              </a:rPr>
              <a:t> </a:t>
            </a:r>
          </a:p>
          <a:p>
            <a:pPr lvl="1"/>
            <a:r>
              <a:rPr lang="en-US" b="1" dirty="0"/>
              <a:t>major aims </a:t>
            </a:r>
            <a:r>
              <a:rPr lang="en-US" dirty="0"/>
              <a:t>of database application</a:t>
            </a:r>
          </a:p>
          <a:p>
            <a:pPr lvl="1"/>
            <a:r>
              <a:rPr lang="en-US" dirty="0"/>
              <a:t>clarify </a:t>
            </a:r>
            <a:r>
              <a:rPr lang="en-US" b="1" dirty="0"/>
              <a:t>purpose</a:t>
            </a:r>
            <a:r>
              <a:rPr lang="en-US" dirty="0"/>
              <a:t> of the database project </a:t>
            </a:r>
          </a:p>
          <a:p>
            <a:pPr lvl="1"/>
            <a:r>
              <a:rPr lang="en-US" dirty="0"/>
              <a:t>provides clearer path towards the efficient and effective creation of  required database application. </a:t>
            </a:r>
          </a:p>
          <a:p>
            <a:pPr lvl="1"/>
            <a:r>
              <a:rPr lang="en-US" dirty="0"/>
              <a:t>Defined by ones who are driving database project – director or owner of the project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Identify </a:t>
            </a:r>
            <a:r>
              <a:rPr lang="en-US" b="1" u="sng" dirty="0">
                <a:solidFill>
                  <a:srgbClr val="0070C0"/>
                </a:solidFill>
              </a:rPr>
              <a:t>mission objectives</a:t>
            </a:r>
          </a:p>
          <a:p>
            <a:pPr lvl="1"/>
            <a:r>
              <a:rPr lang="en-US" dirty="0"/>
              <a:t>What </a:t>
            </a:r>
            <a:r>
              <a:rPr lang="en-US" b="1" dirty="0"/>
              <a:t>tasks</a:t>
            </a:r>
            <a:r>
              <a:rPr lang="en-US" dirty="0"/>
              <a:t> that must be supported by the system</a:t>
            </a:r>
          </a:p>
          <a:p>
            <a:pPr lvl="1"/>
            <a:r>
              <a:rPr lang="en-US" b="1" dirty="0" err="1">
                <a:solidFill>
                  <a:srgbClr val="FF0000"/>
                </a:solidFill>
              </a:rPr>
              <a:t>i.e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dirty="0"/>
              <a:t>Propose a DB system to maintain the data that used </a:t>
            </a:r>
            <a:r>
              <a:rPr lang="en-US" b="1" dirty="0">
                <a:solidFill>
                  <a:srgbClr val="0070C0"/>
                </a:solidFill>
              </a:rPr>
              <a:t>to support hotel room rentals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Each objective is one specific task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174153-48D9-4C78-8D39-284EF0E37159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EEF2DB-3D68-4EFF-B92B-90C34555BE45}" type="slidenum">
              <a:rPr lang="en-US" smtClean="0"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1) Database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Other information accompanied in mission statement and objectives:</a:t>
            </a:r>
          </a:p>
          <a:p>
            <a:pPr lvl="1"/>
            <a:r>
              <a:rPr lang="en-US" dirty="0"/>
              <a:t>The work to be done</a:t>
            </a:r>
          </a:p>
          <a:p>
            <a:pPr lvl="1"/>
            <a:r>
              <a:rPr lang="en-US" dirty="0"/>
              <a:t>The resources with which to do it</a:t>
            </a:r>
          </a:p>
          <a:p>
            <a:pPr lvl="1"/>
            <a:r>
              <a:rPr lang="en-US" dirty="0"/>
              <a:t>The money to pay for it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Database planning should also include development of standards that govern:</a:t>
            </a:r>
          </a:p>
          <a:p>
            <a:pPr lvl="1"/>
            <a:r>
              <a:rPr lang="en-US" dirty="0"/>
              <a:t>how data will be collected, </a:t>
            </a:r>
          </a:p>
          <a:p>
            <a:pPr lvl="1"/>
            <a:r>
              <a:rPr lang="en-US" dirty="0"/>
              <a:t>how the format should be specified, </a:t>
            </a:r>
          </a:p>
          <a:p>
            <a:pPr lvl="1"/>
            <a:r>
              <a:rPr lang="en-US" dirty="0"/>
              <a:t>what necessary documentation will be needed,</a:t>
            </a:r>
          </a:p>
          <a:p>
            <a:pPr lvl="1"/>
            <a:r>
              <a:rPr lang="en-US" dirty="0"/>
              <a:t>how design and implementation should proceed.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174153-48D9-4C78-8D39-284EF0E37159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EEF2DB-3D68-4EFF-B92B-90C34555BE45}" type="slidenum">
              <a:rPr lang="en-US" smtClean="0"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5168" y="1646237"/>
            <a:ext cx="8193506" cy="15902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2) System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Describes </a:t>
            </a:r>
            <a:r>
              <a:rPr lang="en-US" b="1" u="sng" dirty="0">
                <a:solidFill>
                  <a:srgbClr val="0070C0"/>
                </a:solidFill>
              </a:rPr>
              <a:t>scope</a:t>
            </a:r>
            <a:r>
              <a:rPr lang="en-US" b="1" dirty="0">
                <a:solidFill>
                  <a:srgbClr val="0070C0"/>
                </a:solidFill>
              </a:rPr>
              <a:t> and </a:t>
            </a:r>
            <a:r>
              <a:rPr lang="en-US" b="1" u="sng" dirty="0">
                <a:solidFill>
                  <a:srgbClr val="0070C0"/>
                </a:solidFill>
              </a:rPr>
              <a:t>boundaries</a:t>
            </a:r>
            <a:r>
              <a:rPr lang="en-US" b="1" dirty="0">
                <a:solidFill>
                  <a:srgbClr val="0070C0"/>
                </a:solidFill>
              </a:rPr>
              <a:t> of database application and the </a:t>
            </a:r>
            <a:r>
              <a:rPr lang="en-US" b="1" u="sng" dirty="0">
                <a:solidFill>
                  <a:srgbClr val="0070C0"/>
                </a:solidFill>
              </a:rPr>
              <a:t>major user views</a:t>
            </a:r>
            <a:r>
              <a:rPr lang="en-US" b="1" dirty="0">
                <a:solidFill>
                  <a:srgbClr val="0070C0"/>
                </a:solidFill>
              </a:rPr>
              <a:t>. </a:t>
            </a:r>
          </a:p>
          <a:p>
            <a:pPr lvl="1"/>
            <a:r>
              <a:rPr lang="en-US" dirty="0"/>
              <a:t>System boundaries should involve current and future application areas and users</a:t>
            </a:r>
          </a:p>
          <a:p>
            <a:r>
              <a:rPr lang="en-US" b="1" dirty="0">
                <a:solidFill>
                  <a:srgbClr val="0070C0"/>
                </a:solidFill>
              </a:rPr>
              <a:t>User view </a:t>
            </a:r>
            <a:r>
              <a:rPr lang="en-US" dirty="0"/>
              <a:t>defines what is required of a database application from the perspective of:</a:t>
            </a:r>
          </a:p>
          <a:p>
            <a:pPr lvl="1"/>
            <a:r>
              <a:rPr lang="en-US" dirty="0"/>
              <a:t>a particular job role (such as Manager or Supervisor) or </a:t>
            </a:r>
          </a:p>
          <a:p>
            <a:pPr lvl="1"/>
            <a:r>
              <a:rPr lang="en-US" dirty="0"/>
              <a:t>enterprise application area (such as marketing, personnel, or stock control)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174153-48D9-4C78-8D39-284EF0E37159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EEF2DB-3D68-4EFF-B92B-90C34555BE45}" type="slidenum">
              <a:rPr lang="en-US" smtClean="0"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2) System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Database application may have </a:t>
            </a:r>
            <a:r>
              <a:rPr lang="en-US" b="1" u="sng" dirty="0">
                <a:solidFill>
                  <a:srgbClr val="0070C0"/>
                </a:solidFill>
              </a:rPr>
              <a:t>one or more user views</a:t>
            </a:r>
            <a:r>
              <a:rPr lang="en-US" dirty="0"/>
              <a:t>. </a:t>
            </a:r>
          </a:p>
          <a:p>
            <a:r>
              <a:rPr lang="en-US" dirty="0"/>
              <a:t>Identifying user views helps ensure that no major users of the database are forgotten when developing requirements for new application. </a:t>
            </a:r>
          </a:p>
          <a:p>
            <a:r>
              <a:rPr lang="en-US" dirty="0"/>
              <a:t>A user view provides requirements: </a:t>
            </a:r>
          </a:p>
          <a:p>
            <a:pPr lvl="1"/>
            <a:r>
              <a:rPr lang="en-US" dirty="0"/>
              <a:t>What data to be included in the system</a:t>
            </a:r>
          </a:p>
          <a:p>
            <a:pPr lvl="1"/>
            <a:r>
              <a:rPr lang="en-US" dirty="0"/>
              <a:t>What transactions to be performed on the data</a:t>
            </a:r>
          </a:p>
          <a:p>
            <a:pPr lvl="1"/>
            <a:r>
              <a:rPr lang="en-US" dirty="0"/>
              <a:t>Requirements may be distinct or overlap with other views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174153-48D9-4C78-8D39-284EF0E37159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EEF2DB-3D68-4EFF-B92B-90C34555BE45}" type="slidenum">
              <a:rPr lang="en-US" smtClean="0"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814E9-1958-4BF5-B27D-D1569D53B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2) System Definition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AB93F21-B3A4-48E3-B23A-9784C16AEF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8662" y="1419994"/>
            <a:ext cx="5087001" cy="4530725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02C58-FE5F-4042-A4E2-E2CF2D73F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174153-48D9-4C78-8D39-284EF0E37159}" type="datetime5">
              <a:rPr lang="en-US" smtClean="0"/>
              <a:t>31-Oct-20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2C6F32-417D-4A7A-BEE9-B1326ECBB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EEF2DB-3D68-4EFF-B92B-90C34555BE45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0FD6D2-E74F-4D45-BFC8-30DADE3F2E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SCSD2523 Database - DBSDLC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E55133A-57D2-4E8F-AA13-9D7B4DD99056}"/>
              </a:ext>
            </a:extLst>
          </p:cNvPr>
          <p:cNvSpPr/>
          <p:nvPr/>
        </p:nvSpPr>
        <p:spPr>
          <a:xfrm>
            <a:off x="6217333" y="2155938"/>
            <a:ext cx="2756984" cy="3054285"/>
          </a:xfrm>
          <a:prstGeom prst="rect">
            <a:avLst/>
          </a:prstGeom>
          <a:solidFill>
            <a:srgbClr val="830E3E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800" b="0" i="0" u="none" strike="noStrike" baseline="0" dirty="0">
                <a:latin typeface="GillSans-Light"/>
              </a:rPr>
              <a:t>Representation of a database system with multiple user views: user views (1, 2,</a:t>
            </a:r>
          </a:p>
          <a:p>
            <a:pPr algn="l"/>
            <a:r>
              <a:rPr lang="en-US" sz="1800" b="0" i="0" u="none" strike="noStrike" baseline="0" dirty="0">
                <a:latin typeface="GillSans-Light"/>
              </a:rPr>
              <a:t>and 3) and (5 and 6) have overlapping requirements (shown as hatched areas), whereas user</a:t>
            </a:r>
          </a:p>
          <a:p>
            <a:pPr algn="l"/>
            <a:r>
              <a:rPr lang="en-US" sz="1800" b="0" i="0" u="none" strike="noStrike" baseline="0" dirty="0">
                <a:latin typeface="GillSans-Light"/>
              </a:rPr>
              <a:t>view 4 has distinct requirements.</a:t>
            </a:r>
            <a:endParaRPr lang="en-MY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EAFF4C5-A2AC-43D8-97C5-E08CC5175F95}"/>
              </a:ext>
            </a:extLst>
          </p:cNvPr>
          <p:cNvCxnSpPr>
            <a:cxnSpLocks/>
          </p:cNvCxnSpPr>
          <p:nvPr/>
        </p:nvCxnSpPr>
        <p:spPr>
          <a:xfrm flipH="1">
            <a:off x="5796809" y="3683081"/>
            <a:ext cx="401670" cy="2276"/>
          </a:xfrm>
          <a:prstGeom prst="straightConnector1">
            <a:avLst/>
          </a:prstGeom>
          <a:ln w="762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6329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</TotalTime>
  <Words>1263</Words>
  <Application>Microsoft Office PowerPoint</Application>
  <PresentationFormat>On-screen Show (4:3)</PresentationFormat>
  <Paragraphs>186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GillSans-Light</vt:lpstr>
      <vt:lpstr>Office Theme</vt:lpstr>
      <vt:lpstr>Database System Development Lifecycle (DBSDLC)</vt:lpstr>
      <vt:lpstr>Learning Objective</vt:lpstr>
      <vt:lpstr>Stages of Database Application Lifecycle</vt:lpstr>
      <vt:lpstr>1) Database Planning</vt:lpstr>
      <vt:lpstr>1) Database Planning</vt:lpstr>
      <vt:lpstr>1) Database Planning</vt:lpstr>
      <vt:lpstr>2) System Definition</vt:lpstr>
      <vt:lpstr>2) System Definition</vt:lpstr>
      <vt:lpstr>2) System Definition</vt:lpstr>
      <vt:lpstr>3) Requirements Collection and Analysis</vt:lpstr>
      <vt:lpstr>3) Requirements Collection and Analysis</vt:lpstr>
      <vt:lpstr>3) Requirements Collection and Analysis</vt:lpstr>
      <vt:lpstr>3) Requirements Collection and Analysis</vt:lpstr>
      <vt:lpstr>3) Requirements Collection and Analysis</vt:lpstr>
      <vt:lpstr>3) Requirements Collection and Analysis</vt:lpstr>
      <vt:lpstr>4) Database Design</vt:lpstr>
      <vt:lpstr>4) Database Design</vt:lpstr>
      <vt:lpstr>4) Database Design</vt:lpstr>
      <vt:lpstr>4) Database Design</vt:lpstr>
      <vt:lpstr>Three-level ANSI-SPARC Architecture and Phases of Database Design</vt:lpstr>
      <vt:lpstr>Other Stages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acidfed</dc:creator>
  <cp:lastModifiedBy>NOR SHAHIDA BT HASAN</cp:lastModifiedBy>
  <cp:revision>85</cp:revision>
  <dcterms:created xsi:type="dcterms:W3CDTF">2019-01-07T08:53:00Z</dcterms:created>
  <dcterms:modified xsi:type="dcterms:W3CDTF">2020-10-31T03:59:21Z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1033-11.2.0.9684</vt:lpwstr>
  </property>
</Properties>
</file>