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8" r:id="rId12"/>
    <p:sldId id="289" r:id="rId13"/>
    <p:sldId id="265" r:id="rId14"/>
    <p:sldId id="266" r:id="rId15"/>
    <p:sldId id="272" r:id="rId16"/>
    <p:sldId id="287" r:id="rId17"/>
    <p:sldId id="271" r:id="rId18"/>
    <p:sldId id="270" r:id="rId19"/>
    <p:sldId id="267" r:id="rId20"/>
    <p:sldId id="268" r:id="rId21"/>
    <p:sldId id="269" r:id="rId22"/>
    <p:sldId id="290" r:id="rId23"/>
    <p:sldId id="291" r:id="rId24"/>
    <p:sldId id="292" r:id="rId25"/>
    <p:sldId id="273" r:id="rId26"/>
    <p:sldId id="278" r:id="rId27"/>
    <p:sldId id="274" r:id="rId28"/>
    <p:sldId id="275" r:id="rId29"/>
    <p:sldId id="276" r:id="rId30"/>
    <p:sldId id="277" r:id="rId31"/>
    <p:sldId id="279" r:id="rId32"/>
    <p:sldId id="293" r:id="rId33"/>
    <p:sldId id="280" r:id="rId34"/>
    <p:sldId id="281" r:id="rId35"/>
    <p:sldId id="29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D340AACE-9079-4818-A1BB-64EDD37A48AC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0705BE38-0030-48DD-820B-7FE3ADC826B5}" type="slidenum">
              <a:rPr lang="en-GB" smtClean="0"/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AACE-9079-4818-A1BB-64EDD37A48AC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BE38-0030-48DD-820B-7FE3ADC826B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D340AACE-9079-4818-A1BB-64EDD37A48AC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0705BE38-0030-48DD-820B-7FE3ADC826B5}" type="slidenum">
              <a:rPr lang="en-GB" smtClean="0"/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AACE-9079-4818-A1BB-64EDD37A48AC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BE38-0030-48DD-820B-7FE3ADC826B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40AACE-9079-4818-A1BB-64EDD37A48AC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705BE38-0030-48DD-820B-7FE3ADC826B5}" type="slidenum">
              <a:rPr lang="en-GB" smtClean="0"/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AACE-9079-4818-A1BB-64EDD37A48AC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BE38-0030-48DD-820B-7FE3ADC826B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AACE-9079-4818-A1BB-64EDD37A48AC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BE38-0030-48DD-820B-7FE3ADC826B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AACE-9079-4818-A1BB-64EDD37A48AC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BE38-0030-48DD-820B-7FE3ADC826B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AACE-9079-4818-A1BB-64EDD37A48AC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5BE38-0030-48DD-820B-7FE3ADC826B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D340AACE-9079-4818-A1BB-64EDD37A48AC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705BE38-0030-48DD-820B-7FE3ADC826B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D340AACE-9079-4818-A1BB-64EDD37A48AC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705BE38-0030-48DD-820B-7FE3ADC826B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340AACE-9079-4818-A1BB-64EDD37A48AC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705BE38-0030-48DD-820B-7FE3ADC826B5}" type="slidenum">
              <a:rPr lang="en-GB" smtClean="0"/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altLang="en-US" dirty="0" smtClean="0"/>
            </a:br>
            <a:r>
              <a:rPr lang="en-GB" altLang="en-US" dirty="0" smtClean="0"/>
              <a:t>DATE</a:t>
            </a:r>
            <a:br>
              <a:rPr lang="en-US" dirty="0" smtClean="0"/>
            </a:br>
            <a:r>
              <a:rPr lang="zh-CN" altLang="en-US" dirty="0" smtClean="0"/>
              <a:t>日期</a:t>
            </a:r>
            <a:br>
              <a:rPr lang="zh-CN" altLang="en-US" dirty="0" smtClean="0"/>
            </a:br>
            <a:r>
              <a:rPr lang="zh-CN" altLang="en-US" dirty="0" smtClean="0"/>
              <a:t>Rìqī</a:t>
            </a:r>
            <a:br>
              <a:rPr lang="en-US" altLang="zh-CN" dirty="0" smtClean="0"/>
            </a:b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5400" y="4945377"/>
            <a:ext cx="4394200" cy="1037760"/>
          </a:xfrm>
        </p:spPr>
        <p:txBody>
          <a:bodyPr>
            <a:normAutofit/>
          </a:bodyPr>
          <a:lstStyle/>
          <a:p>
            <a:r>
              <a:rPr lang="en-US" dirty="0"/>
              <a:t>ZAID SHAFIE | Language Academy UTM Beijing Foreign Studies University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ut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0" y="5851525"/>
            <a:ext cx="2564130" cy="8782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303020" y="701675"/>
            <a:ext cx="9586595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sz="7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今天   几月     几号？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GB" altLang="en-US" sz="55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J</a:t>
            </a:r>
            <a:r>
              <a:rPr lang="en-US" sz="55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īntiān      jǐ yuè        jǐ hào?</a:t>
            </a:r>
            <a:endParaRPr lang="en-US" sz="5500"/>
          </a:p>
        </p:txBody>
      </p:sp>
      <p:sp>
        <p:nvSpPr>
          <p:cNvPr id="3" name="Rectangle 2"/>
          <p:cNvSpPr/>
          <p:nvPr/>
        </p:nvSpPr>
        <p:spPr>
          <a:xfrm>
            <a:off x="835025" y="490220"/>
            <a:ext cx="9225280" cy="249618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637915" y="490220"/>
            <a:ext cx="57785" cy="2496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383655" y="518795"/>
            <a:ext cx="40640" cy="246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1130300" y="3107055"/>
            <a:ext cx="2392680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65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明天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45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Míngtiān</a:t>
            </a:r>
            <a:endParaRPr lang="en-US" sz="4500"/>
          </a:p>
        </p:txBody>
      </p:sp>
      <p:sp>
        <p:nvSpPr>
          <p:cNvPr id="7" name="Text Box 6"/>
          <p:cNvSpPr txBox="1"/>
          <p:nvPr/>
        </p:nvSpPr>
        <p:spPr>
          <a:xfrm>
            <a:off x="982980" y="4890770"/>
            <a:ext cx="2540000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sz="6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昨天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/>
            <a:r>
              <a:rPr lang="en-US" sz="45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Zuótiān</a:t>
            </a:r>
            <a:endParaRPr lang="en-US" sz="4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32080" y="725805"/>
            <a:ext cx="1463675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一月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sz="3000">
                <a:solidFill>
                  <a:srgbClr val="FF0000"/>
                </a:solidFill>
                <a:sym typeface="+mn-ea"/>
              </a:rPr>
              <a:t>yī</a:t>
            </a:r>
            <a:r>
              <a:rPr lang="en-US" sz="3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yuè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ctr"/>
            <a:r>
              <a:rPr lang="en-US" sz="2500"/>
              <a:t>January</a:t>
            </a:r>
            <a:endParaRPr lang="en-US" sz="2500"/>
          </a:p>
        </p:txBody>
      </p:sp>
      <p:sp>
        <p:nvSpPr>
          <p:cNvPr id="3" name="Text Box 2"/>
          <p:cNvSpPr txBox="1"/>
          <p:nvPr/>
        </p:nvSpPr>
        <p:spPr>
          <a:xfrm>
            <a:off x="1850390" y="725805"/>
            <a:ext cx="164719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二月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sz="3000">
                <a:solidFill>
                  <a:srgbClr val="FF0000"/>
                </a:solidFill>
                <a:sym typeface="+mn-ea"/>
              </a:rPr>
              <a:t>èr</a:t>
            </a:r>
            <a:r>
              <a:rPr lang="en-US" sz="3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yuè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ctr"/>
            <a:r>
              <a:rPr lang="en-US" sz="2500"/>
              <a:t>February</a:t>
            </a:r>
            <a:endParaRPr lang="en-US" sz="2500"/>
          </a:p>
        </p:txBody>
      </p:sp>
      <p:sp>
        <p:nvSpPr>
          <p:cNvPr id="4" name="Text Box 3"/>
          <p:cNvSpPr txBox="1"/>
          <p:nvPr/>
        </p:nvSpPr>
        <p:spPr>
          <a:xfrm>
            <a:off x="3290570" y="725805"/>
            <a:ext cx="254000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三月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sz="3000">
                <a:solidFill>
                  <a:srgbClr val="FF0000"/>
                </a:solidFill>
                <a:sym typeface="+mn-ea"/>
              </a:rPr>
              <a:t> sān</a:t>
            </a:r>
            <a:r>
              <a:rPr lang="en-US" sz="3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yuè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ctr"/>
            <a:r>
              <a:rPr lang="en-US" sz="2500"/>
              <a:t>March</a:t>
            </a:r>
            <a:endParaRPr lang="en-US" sz="2500"/>
          </a:p>
        </p:txBody>
      </p:sp>
      <p:sp>
        <p:nvSpPr>
          <p:cNvPr id="5" name="Text Box 4"/>
          <p:cNvSpPr txBox="1"/>
          <p:nvPr/>
        </p:nvSpPr>
        <p:spPr>
          <a:xfrm>
            <a:off x="5923915" y="725805"/>
            <a:ext cx="1504315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四月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sz="3000">
                <a:solidFill>
                  <a:srgbClr val="FF0000"/>
                </a:solidFill>
                <a:sym typeface="+mn-ea"/>
              </a:rPr>
              <a:t>sì</a:t>
            </a:r>
            <a:r>
              <a:rPr lang="en-US" sz="3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yuè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ctr"/>
            <a:r>
              <a:rPr lang="en-US" sz="2500"/>
              <a:t>April</a:t>
            </a:r>
            <a:endParaRPr lang="en-US" sz="2500"/>
          </a:p>
        </p:txBody>
      </p:sp>
      <p:sp>
        <p:nvSpPr>
          <p:cNvPr id="6" name="Text Box 5"/>
          <p:cNvSpPr txBox="1"/>
          <p:nvPr/>
        </p:nvSpPr>
        <p:spPr>
          <a:xfrm>
            <a:off x="7897495" y="725805"/>
            <a:ext cx="136017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五月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sz="3000">
                <a:solidFill>
                  <a:srgbClr val="FF0000"/>
                </a:solidFill>
                <a:sym typeface="+mn-ea"/>
              </a:rPr>
              <a:t>wǔ</a:t>
            </a:r>
            <a:r>
              <a:rPr lang="en-US" sz="3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yuè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ctr"/>
            <a:r>
              <a:rPr lang="en-US" sz="2500"/>
              <a:t>May</a:t>
            </a:r>
            <a:endParaRPr lang="en-US" sz="2500"/>
          </a:p>
        </p:txBody>
      </p:sp>
      <p:sp>
        <p:nvSpPr>
          <p:cNvPr id="7" name="Text Box 6"/>
          <p:cNvSpPr txBox="1"/>
          <p:nvPr/>
        </p:nvSpPr>
        <p:spPr>
          <a:xfrm>
            <a:off x="9845675" y="725805"/>
            <a:ext cx="156210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六月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sz="3000">
                <a:solidFill>
                  <a:srgbClr val="FF0000"/>
                </a:solidFill>
                <a:sym typeface="+mn-ea"/>
              </a:rPr>
              <a:t>liù</a:t>
            </a:r>
            <a:r>
              <a:rPr lang="en-US" sz="3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yuè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ctr"/>
            <a:r>
              <a:rPr lang="en-US" sz="2500"/>
              <a:t>June</a:t>
            </a:r>
            <a:endParaRPr lang="en-US" sz="2500"/>
          </a:p>
        </p:txBody>
      </p:sp>
      <p:sp>
        <p:nvSpPr>
          <p:cNvPr id="8" name="Text Box 7"/>
          <p:cNvSpPr txBox="1"/>
          <p:nvPr/>
        </p:nvSpPr>
        <p:spPr>
          <a:xfrm>
            <a:off x="116840" y="2760980"/>
            <a:ext cx="1494155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七月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sz="3000">
                <a:solidFill>
                  <a:srgbClr val="FF0000"/>
                </a:solidFill>
                <a:sym typeface="+mn-ea"/>
              </a:rPr>
              <a:t>qī</a:t>
            </a:r>
            <a:r>
              <a:rPr lang="en-US" sz="3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yuè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ctr"/>
            <a:r>
              <a:rPr lang="en-US" sz="2500"/>
              <a:t>July</a:t>
            </a:r>
            <a:endParaRPr lang="en-US" sz="2500"/>
          </a:p>
        </p:txBody>
      </p:sp>
      <p:sp>
        <p:nvSpPr>
          <p:cNvPr id="9" name="Text Box 8"/>
          <p:cNvSpPr txBox="1"/>
          <p:nvPr/>
        </p:nvSpPr>
        <p:spPr>
          <a:xfrm>
            <a:off x="2056765" y="2818130"/>
            <a:ext cx="1233805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八月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3000">
                <a:solidFill>
                  <a:srgbClr val="FF0000"/>
                </a:solidFill>
                <a:sym typeface="+mn-ea"/>
              </a:rPr>
              <a:t>bā</a:t>
            </a:r>
            <a:r>
              <a:rPr lang="en-US" sz="3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yuè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/>
            <a:r>
              <a:rPr lang="en-US" sz="2500"/>
              <a:t>August</a:t>
            </a:r>
            <a:endParaRPr lang="en-US" sz="2500"/>
          </a:p>
        </p:txBody>
      </p:sp>
      <p:sp>
        <p:nvSpPr>
          <p:cNvPr id="10" name="Text Box 9"/>
          <p:cNvSpPr txBox="1"/>
          <p:nvPr/>
        </p:nvSpPr>
        <p:spPr>
          <a:xfrm>
            <a:off x="3563620" y="2818130"/>
            <a:ext cx="1993265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九月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sz="3000">
                <a:solidFill>
                  <a:srgbClr val="FF0000"/>
                </a:solidFill>
                <a:sym typeface="+mn-ea"/>
              </a:rPr>
              <a:t>jiǔ</a:t>
            </a:r>
            <a:r>
              <a:rPr lang="en-US" sz="3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yuè</a:t>
            </a:r>
            <a:endParaRPr lang="en-US" sz="25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ctr"/>
            <a:r>
              <a:rPr lang="en-US" sz="2500"/>
              <a:t>September</a:t>
            </a:r>
            <a:endParaRPr lang="en-US" sz="2500"/>
          </a:p>
        </p:txBody>
      </p:sp>
      <p:sp>
        <p:nvSpPr>
          <p:cNvPr id="11" name="Text Box 10"/>
          <p:cNvSpPr txBox="1"/>
          <p:nvPr/>
        </p:nvSpPr>
        <p:spPr>
          <a:xfrm>
            <a:off x="5753735" y="2818130"/>
            <a:ext cx="1844675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十月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sz="3000">
                <a:solidFill>
                  <a:srgbClr val="FF0000"/>
                </a:solidFill>
                <a:sym typeface="+mn-ea"/>
              </a:rPr>
              <a:t>shí</a:t>
            </a:r>
            <a:r>
              <a:rPr lang="en-US" sz="3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yuè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ctr"/>
            <a:r>
              <a:rPr lang="en-US" sz="2500"/>
              <a:t>October</a:t>
            </a:r>
            <a:endParaRPr lang="en-US" sz="2500"/>
          </a:p>
        </p:txBody>
      </p:sp>
      <p:sp>
        <p:nvSpPr>
          <p:cNvPr id="12" name="Text Box 11"/>
          <p:cNvSpPr txBox="1"/>
          <p:nvPr/>
        </p:nvSpPr>
        <p:spPr>
          <a:xfrm>
            <a:off x="7679690" y="2818130"/>
            <a:ext cx="179578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十一月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sz="3000">
                <a:solidFill>
                  <a:srgbClr val="FF0000"/>
                </a:solidFill>
                <a:sym typeface="+mn-ea"/>
              </a:rPr>
              <a:t>shí yī</a:t>
            </a:r>
            <a:r>
              <a:rPr lang="en-US" sz="3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yuè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ctr"/>
            <a:r>
              <a:rPr lang="en-US" sz="2500"/>
              <a:t>November</a:t>
            </a:r>
            <a:endParaRPr lang="en-US" sz="2500"/>
          </a:p>
        </p:txBody>
      </p:sp>
      <p:sp>
        <p:nvSpPr>
          <p:cNvPr id="13" name="Text Box 12"/>
          <p:cNvSpPr txBox="1"/>
          <p:nvPr/>
        </p:nvSpPr>
        <p:spPr>
          <a:xfrm>
            <a:off x="9845675" y="2760980"/>
            <a:ext cx="184150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十二月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sz="3000">
                <a:solidFill>
                  <a:srgbClr val="FF0000"/>
                </a:solidFill>
                <a:sym typeface="+mn-ea"/>
              </a:rPr>
              <a:t>shí èr</a:t>
            </a:r>
            <a:r>
              <a:rPr lang="en-US" sz="3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yuè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ctr"/>
            <a:r>
              <a:rPr lang="en-US" sz="2500"/>
              <a:t>Disember</a:t>
            </a:r>
            <a:endParaRPr lang="en-US" sz="25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575" y="2526030"/>
            <a:ext cx="12124690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1026160" y="1376045"/>
            <a:ext cx="2754630" cy="26301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今年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Jīnnián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ctr"/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This year</a:t>
            </a:r>
            <a:endParaRPr lang="en-US" sz="4500"/>
          </a:p>
        </p:txBody>
      </p:sp>
      <p:sp>
        <p:nvSpPr>
          <p:cNvPr id="4" name="Text Box 3"/>
          <p:cNvSpPr txBox="1"/>
          <p:nvPr/>
        </p:nvSpPr>
        <p:spPr>
          <a:xfrm>
            <a:off x="4872990" y="475615"/>
            <a:ext cx="2754630" cy="26301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哪一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nǎyī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Which one</a:t>
            </a:r>
            <a:endParaRPr lang="en-US" sz="4500"/>
          </a:p>
        </p:txBody>
      </p:sp>
      <p:sp>
        <p:nvSpPr>
          <p:cNvPr id="5" name="Text Box 4"/>
          <p:cNvSpPr txBox="1"/>
          <p:nvPr/>
        </p:nvSpPr>
        <p:spPr>
          <a:xfrm>
            <a:off x="8950325" y="1376045"/>
            <a:ext cx="1325880" cy="26301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年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nián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year</a:t>
            </a:r>
            <a:endParaRPr lang="en-US" sz="4500"/>
          </a:p>
        </p:txBody>
      </p:sp>
      <p:sp>
        <p:nvSpPr>
          <p:cNvPr id="6" name="Text Box 5"/>
          <p:cNvSpPr txBox="1"/>
          <p:nvPr/>
        </p:nvSpPr>
        <p:spPr>
          <a:xfrm>
            <a:off x="4826000" y="3473450"/>
            <a:ext cx="2540000" cy="263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祝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zhù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To wish</a:t>
            </a:r>
            <a:endParaRPr lang="en-US" sz="4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1093470" y="1787525"/>
            <a:ext cx="1770380" cy="2907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生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shēng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born</a:t>
            </a:r>
            <a:endParaRPr lang="en-US" b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indent="0" algn="ctr">
              <a:buNone/>
            </a:pP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4861560" y="356235"/>
            <a:ext cx="2468880" cy="31845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生日</a:t>
            </a:r>
            <a:endParaRPr lang="en-US" sz="7000">
              <a:solidFill>
                <a:srgbClr val="000000"/>
              </a:solidFill>
              <a:latin typeface="Adobe Kaiti Std R" panose="02020400000000000000" charset="-122"/>
              <a:ea typeface="Adobe Kaiti Std R" panose="02020400000000000000" charset="-122"/>
              <a:cs typeface="SimSun" panose="02010600030101010101" pitchFamily="2" charset="-122"/>
              <a:sym typeface="+mn-ea"/>
            </a:endParaRPr>
          </a:p>
          <a:p>
            <a:pPr indent="0" algn="l">
              <a:buNone/>
            </a:pPr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shēngrì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l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birthday</a:t>
            </a:r>
            <a:endParaRPr lang="en-US" b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indent="0" algn="l">
              <a:buNone/>
            </a:pPr>
            <a:endParaRPr lang="en-US" b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 indent="0">
              <a:buNone/>
            </a:pP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9017000" y="2319020"/>
            <a:ext cx="2087880" cy="26301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快乐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kuàilè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happy</a:t>
            </a:r>
            <a:endParaRPr lang="en-US" sz="4500"/>
          </a:p>
        </p:txBody>
      </p:sp>
      <p:sp>
        <p:nvSpPr>
          <p:cNvPr id="7" name="Text Box 6"/>
          <p:cNvSpPr txBox="1"/>
          <p:nvPr/>
        </p:nvSpPr>
        <p:spPr>
          <a:xfrm>
            <a:off x="4194810" y="3484880"/>
            <a:ext cx="3491230" cy="26301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出生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FF0000"/>
                </a:solidFill>
                <a:latin typeface="Adobe Kaiti Std R" panose="02020400000000000000" charset="-122"/>
                <a:ea typeface="Adobe Kaiti Std R" panose="02020400000000000000" charset="-122"/>
                <a:cs typeface="Calibri" panose="020F0502020204030204" charset="0"/>
                <a:sym typeface="+mn-ea"/>
              </a:rPr>
              <a:t>chūshēng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Be born</a:t>
            </a:r>
            <a:endParaRPr lang="en-US" sz="4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915670" y="1162050"/>
            <a:ext cx="2468880" cy="26301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新年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xīnnián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New year</a:t>
            </a:r>
            <a:endParaRPr lang="en-US" sz="4500"/>
          </a:p>
        </p:txBody>
      </p:sp>
      <p:sp>
        <p:nvSpPr>
          <p:cNvPr id="4" name="Text Box 3"/>
          <p:cNvSpPr txBox="1"/>
          <p:nvPr/>
        </p:nvSpPr>
        <p:spPr>
          <a:xfrm>
            <a:off x="4386580" y="595630"/>
            <a:ext cx="3675380" cy="33229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开斋节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K</a:t>
            </a:r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āizhāi jié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Hari Raya </a:t>
            </a:r>
            <a:endParaRPr lang="en-US" sz="450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Aidilfitri</a:t>
            </a:r>
            <a:endParaRPr lang="en-US" sz="4500"/>
          </a:p>
        </p:txBody>
      </p:sp>
      <p:sp>
        <p:nvSpPr>
          <p:cNvPr id="5" name="Text Box 4"/>
          <p:cNvSpPr txBox="1"/>
          <p:nvPr/>
        </p:nvSpPr>
        <p:spPr>
          <a:xfrm>
            <a:off x="8910955" y="1162050"/>
            <a:ext cx="3040380" cy="26301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屠妖节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T</a:t>
            </a:r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úyāo jié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ctr"/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Deepavali</a:t>
            </a:r>
            <a:endParaRPr lang="en-US" sz="4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Picture 13" descr="cartoon-boy-and-girl-waving-hand-vector-1483292"/>
          <p:cNvPicPr>
            <a:picLocks noChangeAspect="1"/>
          </p:cNvPicPr>
          <p:nvPr/>
        </p:nvPicPr>
        <p:blipFill>
          <a:blip r:embed="rId1"/>
          <a:srcRect l="49402" r="-722" b="9395"/>
          <a:stretch>
            <a:fillRect/>
          </a:stretch>
        </p:blipFill>
        <p:spPr>
          <a:xfrm>
            <a:off x="1597660" y="675005"/>
            <a:ext cx="1903095" cy="311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295400" y="4139565"/>
            <a:ext cx="250698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sz="6000" b="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</a:rPr>
              <a:t>丽丽 </a:t>
            </a:r>
            <a:endParaRPr sz="1400" b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indent="0" algn="ctr"/>
            <a:r>
              <a:rPr sz="4000" b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Lìlì </a:t>
            </a:r>
            <a:endParaRPr sz="4000" b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indent="0" algn="ctr"/>
            <a:r>
              <a:rPr lang="en-US" sz="3500" b="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Lily</a:t>
            </a:r>
            <a:endParaRPr lang="en-US" sz="3500" b="0">
              <a:solidFill>
                <a:schemeClr val="tx1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</p:txBody>
      </p:sp>
      <p:pic>
        <p:nvPicPr>
          <p:cNvPr id="13" name="Picture 12" descr="cartoon-boy-and-girl-waving-hand-vector-1483292"/>
          <p:cNvPicPr>
            <a:picLocks noChangeAspect="1"/>
          </p:cNvPicPr>
          <p:nvPr/>
        </p:nvPicPr>
        <p:blipFill>
          <a:blip r:embed="rId1"/>
          <a:srcRect r="49489" b="9395"/>
          <a:stretch>
            <a:fillRect/>
          </a:stretch>
        </p:blipFill>
        <p:spPr>
          <a:xfrm>
            <a:off x="8347075" y="718503"/>
            <a:ext cx="1820863" cy="3030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7987665" y="4139565"/>
            <a:ext cx="254000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6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阿末</a:t>
            </a:r>
            <a:r>
              <a:rPr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  <a:sym typeface="+mn-ea"/>
              </a:rPr>
              <a:t> 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Āmò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ctr"/>
            <a:r>
              <a:rPr lang="en-GB" altLang="en-US" sz="3500"/>
              <a:t>Ahmad</a:t>
            </a:r>
            <a:endParaRPr lang="en-GB" altLang="en-US" sz="3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Picture 13" descr="cartoon-boy-and-girl-waving-hand-vector-1483292"/>
          <p:cNvPicPr>
            <a:picLocks noChangeAspect="1"/>
          </p:cNvPicPr>
          <p:nvPr/>
        </p:nvPicPr>
        <p:blipFill>
          <a:blip r:embed="rId1"/>
          <a:srcRect l="49402" r="-722" b="9395"/>
          <a:stretch>
            <a:fillRect/>
          </a:stretch>
        </p:blipFill>
        <p:spPr>
          <a:xfrm>
            <a:off x="10469880" y="2403475"/>
            <a:ext cx="1466850" cy="240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1945005" y="405130"/>
            <a:ext cx="8302625" cy="1553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5000" b="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</a:rPr>
              <a:t>丽丽，</a:t>
            </a:r>
            <a:r>
              <a:rPr lang="en-US" sz="5000" b="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</a:rPr>
              <a:t> </a:t>
            </a:r>
            <a:r>
              <a:rPr lang="zh-CN" sz="5000" b="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</a:rPr>
              <a:t>你今年几岁？</a:t>
            </a:r>
            <a:endParaRPr lang="en-US" sz="1400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4500" b="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</a:rPr>
              <a:t>Lìli ,        nǐ jīnnián jǐ suì?</a:t>
            </a:r>
            <a:endParaRPr lang="en-US" sz="4500" b="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587365" y="2977515"/>
            <a:ext cx="4882515" cy="15532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我今年二十岁。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45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Wǒ jīnnián èrshí suì.</a:t>
            </a:r>
            <a:endParaRPr lang="en-US" sz="45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3" name="Picture 12" descr="cartoon-boy-and-girl-waving-hand-vector-1483292"/>
          <p:cNvPicPr>
            <a:picLocks noChangeAspect="1"/>
          </p:cNvPicPr>
          <p:nvPr/>
        </p:nvPicPr>
        <p:blipFill>
          <a:blip r:embed="rId1"/>
          <a:srcRect r="49489" b="9395"/>
          <a:stretch>
            <a:fillRect/>
          </a:stretch>
        </p:blipFill>
        <p:spPr>
          <a:xfrm>
            <a:off x="435610" y="271780"/>
            <a:ext cx="1444625" cy="240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3778250" y="2774315"/>
            <a:ext cx="6691630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我是一九九八年生的。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Wǒ shì yījiǔjiǔbā nián shēng de.</a:t>
            </a:r>
            <a:endParaRPr lang="en-US" sz="4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175510" y="405765"/>
            <a:ext cx="5513705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你是哪一年生的？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Nǐ shì nǎyī nián shēng de?</a:t>
            </a:r>
            <a:endParaRPr lang="en-US" sz="4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4" name="Picture 13" descr="cartoon-boy-and-girl-waving-hand-vector-1483292"/>
          <p:cNvPicPr>
            <a:picLocks noChangeAspect="1"/>
          </p:cNvPicPr>
          <p:nvPr/>
        </p:nvPicPr>
        <p:blipFill>
          <a:blip r:embed="rId1"/>
          <a:srcRect l="49402" r="-722" b="9395"/>
          <a:stretch>
            <a:fillRect/>
          </a:stretch>
        </p:blipFill>
        <p:spPr>
          <a:xfrm>
            <a:off x="10469880" y="2403475"/>
            <a:ext cx="1466850" cy="240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cartoon-boy-and-girl-waving-hand-vector-1483292"/>
          <p:cNvPicPr>
            <a:picLocks noChangeAspect="1"/>
          </p:cNvPicPr>
          <p:nvPr/>
        </p:nvPicPr>
        <p:blipFill>
          <a:blip r:embed="rId1"/>
          <a:srcRect r="49489" b="9395"/>
          <a:stretch>
            <a:fillRect/>
          </a:stretch>
        </p:blipFill>
        <p:spPr>
          <a:xfrm>
            <a:off x="435610" y="271780"/>
            <a:ext cx="1444625" cy="240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6158865" y="2675255"/>
            <a:ext cx="3992880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一月十五号。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Yī yuè shíwǔ hào.</a:t>
            </a:r>
            <a:endParaRPr lang="en-US" sz="4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054225" y="335280"/>
            <a:ext cx="5897880" cy="175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你的生日几月几号？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Nǐ de shēngrì jǐ yuè jǐ hào?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en-US"/>
          </a:p>
        </p:txBody>
      </p:sp>
      <p:pic>
        <p:nvPicPr>
          <p:cNvPr id="14" name="Picture 13" descr="cartoon-boy-and-girl-waving-hand-vector-1483292"/>
          <p:cNvPicPr>
            <a:picLocks noChangeAspect="1"/>
          </p:cNvPicPr>
          <p:nvPr/>
        </p:nvPicPr>
        <p:blipFill>
          <a:blip r:embed="rId1"/>
          <a:srcRect l="49402" r="-722" b="9395"/>
          <a:stretch>
            <a:fillRect/>
          </a:stretch>
        </p:blipFill>
        <p:spPr>
          <a:xfrm>
            <a:off x="10469880" y="2403475"/>
            <a:ext cx="1466850" cy="240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cartoon-boy-and-girl-waving-hand-vector-1483292"/>
          <p:cNvPicPr>
            <a:picLocks noChangeAspect="1"/>
          </p:cNvPicPr>
          <p:nvPr/>
        </p:nvPicPr>
        <p:blipFill>
          <a:blip r:embed="rId1"/>
          <a:srcRect r="49489" b="9395"/>
          <a:stretch>
            <a:fillRect/>
          </a:stretch>
        </p:blipFill>
        <p:spPr>
          <a:xfrm>
            <a:off x="435610" y="271780"/>
            <a:ext cx="1444625" cy="240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8377555" y="2533650"/>
            <a:ext cx="2087880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是的。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Shì de.</a:t>
            </a:r>
            <a:endParaRPr lang="en-US" sz="4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103120" y="440055"/>
            <a:ext cx="5262880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今天是你的生日？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Jīntiān shì nǐ de shēngrì?</a:t>
            </a:r>
            <a:endParaRPr lang="en-US" sz="4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4" name="Picture 13" descr="cartoon-boy-and-girl-waving-hand-vector-1483292"/>
          <p:cNvPicPr>
            <a:picLocks noChangeAspect="1"/>
          </p:cNvPicPr>
          <p:nvPr/>
        </p:nvPicPr>
        <p:blipFill>
          <a:blip r:embed="rId1"/>
          <a:srcRect l="49402" r="-722" b="9395"/>
          <a:stretch>
            <a:fillRect/>
          </a:stretch>
        </p:blipFill>
        <p:spPr>
          <a:xfrm>
            <a:off x="10469880" y="2403475"/>
            <a:ext cx="1466850" cy="240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cartoon-boy-and-girl-waving-hand-vector-1483292"/>
          <p:cNvPicPr>
            <a:picLocks noChangeAspect="1"/>
          </p:cNvPicPr>
          <p:nvPr/>
        </p:nvPicPr>
        <p:blipFill>
          <a:blip r:embed="rId1"/>
          <a:srcRect r="49489" b="9395"/>
          <a:stretch>
            <a:fillRect/>
          </a:stretch>
        </p:blipFill>
        <p:spPr>
          <a:xfrm>
            <a:off x="435610" y="271780"/>
            <a:ext cx="1444625" cy="240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766445" y="588010"/>
            <a:ext cx="1452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GB" alt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11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十一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shíyī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903220" y="588010"/>
            <a:ext cx="1452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12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十二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shíèr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024120" y="647700"/>
            <a:ext cx="1960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13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十三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shí sān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677785" y="588010"/>
            <a:ext cx="1452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14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十四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shísì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9830435" y="588010"/>
            <a:ext cx="1452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15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十五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shíwǔ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39445" y="3253105"/>
            <a:ext cx="1706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16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十六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shíliù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2903220" y="3253105"/>
            <a:ext cx="1452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17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十七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shíqī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278120" y="3253105"/>
            <a:ext cx="1452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18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十八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shíbā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550785" y="3253105"/>
            <a:ext cx="1706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19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十九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shíjiǔ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8382000" y="2691130"/>
            <a:ext cx="2087880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谢谢！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/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Xièxiè!</a:t>
            </a:r>
            <a:endParaRPr lang="en-US" sz="4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065655" y="405765"/>
            <a:ext cx="4627880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祝你生日快乐！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Zhù nǐ shēngrì kuàilè!</a:t>
            </a:r>
            <a:endParaRPr lang="en-US" sz="4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4" name="Picture 13" descr="cartoon-boy-and-girl-waving-hand-vector-1483292"/>
          <p:cNvPicPr>
            <a:picLocks noChangeAspect="1"/>
          </p:cNvPicPr>
          <p:nvPr/>
        </p:nvPicPr>
        <p:blipFill>
          <a:blip r:embed="rId1"/>
          <a:srcRect l="49402" r="-722" b="9395"/>
          <a:stretch>
            <a:fillRect/>
          </a:stretch>
        </p:blipFill>
        <p:spPr>
          <a:xfrm>
            <a:off x="10469880" y="2403475"/>
            <a:ext cx="1466850" cy="240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cartoon-boy-and-girl-waving-hand-vector-1483292"/>
          <p:cNvPicPr>
            <a:picLocks noChangeAspect="1"/>
          </p:cNvPicPr>
          <p:nvPr/>
        </p:nvPicPr>
        <p:blipFill>
          <a:blip r:embed="rId1"/>
          <a:srcRect r="49489" b="9395"/>
          <a:stretch>
            <a:fillRect/>
          </a:stretch>
        </p:blipFill>
        <p:spPr>
          <a:xfrm>
            <a:off x="435610" y="271780"/>
            <a:ext cx="1444625" cy="240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694940" y="811530"/>
            <a:ext cx="7126605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/>
            <a:r>
              <a:rPr lang="zh-CN" sz="600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  <a:sym typeface="+mn-ea"/>
              </a:rPr>
              <a:t>你    今年     几岁？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l"/>
            <a:r>
              <a:rPr lang="en-US" sz="55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nǐ      jīnnián      jǐ suì?</a:t>
            </a:r>
            <a:endParaRPr lang="en-US" sz="5500"/>
          </a:p>
        </p:txBody>
      </p:sp>
      <p:sp>
        <p:nvSpPr>
          <p:cNvPr id="3" name="Rectangle 2"/>
          <p:cNvSpPr/>
          <p:nvPr/>
        </p:nvSpPr>
        <p:spPr>
          <a:xfrm>
            <a:off x="2390140" y="741045"/>
            <a:ext cx="6873240" cy="202438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858895" y="740410"/>
            <a:ext cx="19050" cy="2015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510655" y="734060"/>
            <a:ext cx="19050" cy="2015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2694940" y="95885"/>
            <a:ext cx="66471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WHO?   WHEN?    HOW OLD? </a:t>
            </a:r>
            <a:r>
              <a:rPr lang="en-US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 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6664325" y="2943225"/>
            <a:ext cx="2540000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/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  <a:sym typeface="+mn-ea"/>
              </a:rPr>
              <a:t>二十一岁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l"/>
            <a:r>
              <a:rPr lang="en-US" sz="35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èr shí yī suì</a:t>
            </a:r>
            <a:endParaRPr lang="en-US" sz="35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/>
            <a:r>
              <a:rPr lang="en-US" sz="3500"/>
              <a:t>21 years old</a:t>
            </a:r>
            <a:endParaRPr lang="en-US" sz="3500"/>
          </a:p>
        </p:txBody>
      </p:sp>
      <p:sp>
        <p:nvSpPr>
          <p:cNvPr id="8" name="Text Box 7"/>
          <p:cNvSpPr txBox="1"/>
          <p:nvPr/>
        </p:nvSpPr>
        <p:spPr>
          <a:xfrm>
            <a:off x="6664325" y="4916805"/>
            <a:ext cx="2540000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/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  <a:sym typeface="+mn-ea"/>
              </a:rPr>
              <a:t>十九岁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l"/>
            <a:r>
              <a:rPr lang="en-US" sz="35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shí jiǔ suì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/>
            <a:r>
              <a:rPr lang="en-US" sz="3500">
                <a:sym typeface="+mn-ea"/>
              </a:rPr>
              <a:t>19 years old</a:t>
            </a:r>
            <a:endParaRPr lang="en-US"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026160" y="869315"/>
            <a:ext cx="9998075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65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你   是    哪一年     生的？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45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Nǐ        shì        nǎyī nián           shēng de?</a:t>
            </a:r>
            <a:endParaRPr lang="en-US" sz="4500"/>
          </a:p>
        </p:txBody>
      </p:sp>
      <p:sp>
        <p:nvSpPr>
          <p:cNvPr id="3" name="Rectangle 2"/>
          <p:cNvSpPr/>
          <p:nvPr/>
        </p:nvSpPr>
        <p:spPr>
          <a:xfrm>
            <a:off x="422910" y="740410"/>
            <a:ext cx="10491470" cy="20345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188845" y="759460"/>
            <a:ext cx="19050" cy="2015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907155" y="740410"/>
            <a:ext cx="19050" cy="2015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439660" y="749935"/>
            <a:ext cx="19050" cy="2015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28370" y="3108325"/>
            <a:ext cx="9815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55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我     是     </a:t>
            </a:r>
            <a:r>
              <a:rPr lang="en-US" altLang="zh-CN" sz="55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1998</a:t>
            </a:r>
            <a:r>
              <a:rPr lang="zh-CN" sz="55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年         生的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Wǒ        shì        yījiǔjiǔbā nián            shēng de</a:t>
            </a:r>
            <a:endParaRPr lang="en-US" sz="4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161030" y="4661535"/>
            <a:ext cx="501523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5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2000</a:t>
            </a:r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年</a:t>
            </a:r>
            <a:endParaRPr lang="zh-CN">
              <a:latin typeface="Adobe Kaiti Std R" panose="02020400000000000000" charset="-122"/>
              <a:ea typeface="Adobe Kaiti Std R" panose="02020400000000000000" charset="-122"/>
              <a:sym typeface="+mn-ea"/>
            </a:endParaRPr>
          </a:p>
          <a:p>
            <a:pPr algn="ctr"/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èrlínglínglíng nián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7" descr="happy-birthd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3290" y="4128135"/>
            <a:ext cx="4011295" cy="267462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445895" y="687070"/>
            <a:ext cx="104775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7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祝     你   生日      快乐！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6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Zhù      nǐ      shēngrì      kuàilè!</a:t>
            </a:r>
            <a:endParaRPr lang="en-US" sz="6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5000"/>
              <a:t>wish      you     birthday         happy</a:t>
            </a:r>
            <a:endParaRPr lang="en-US" sz="5000"/>
          </a:p>
        </p:txBody>
      </p:sp>
      <p:sp>
        <p:nvSpPr>
          <p:cNvPr id="3" name="Rectangle 2"/>
          <p:cNvSpPr/>
          <p:nvPr/>
        </p:nvSpPr>
        <p:spPr>
          <a:xfrm>
            <a:off x="969010" y="558165"/>
            <a:ext cx="10600055" cy="31476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206115" y="558165"/>
            <a:ext cx="47625" cy="3157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888865" y="558165"/>
            <a:ext cx="47625" cy="3157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931150" y="558165"/>
            <a:ext cx="47625" cy="3157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1445895" y="4013200"/>
            <a:ext cx="1044575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7000">
                <a:sym typeface="+mn-ea"/>
              </a:rPr>
              <a:t>Wish you </a:t>
            </a:r>
            <a:r>
              <a:rPr lang="en-US" sz="7000">
                <a:sym typeface="+mn-ea"/>
              </a:rPr>
              <a:t>happy </a:t>
            </a:r>
            <a:r>
              <a:rPr lang="en-US" sz="7000">
                <a:sym typeface="+mn-ea"/>
              </a:rPr>
              <a:t>birthday !        </a:t>
            </a:r>
            <a:endParaRPr lang="en-US" sz="7000"/>
          </a:p>
        </p:txBody>
      </p:sp>
      <p:pic>
        <p:nvPicPr>
          <p:cNvPr id="10" name="Picture 9" descr="birthd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" y="5004435"/>
            <a:ext cx="2205990" cy="1423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1780540" y="1196340"/>
            <a:ext cx="2278380" cy="27070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星期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5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Xīng</a:t>
            </a:r>
            <a:r>
              <a:rPr lang="en-US" sz="55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qī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Week</a:t>
            </a:r>
            <a:endParaRPr lang="en-US" sz="4500"/>
          </a:p>
        </p:txBody>
      </p:sp>
      <p:sp>
        <p:nvSpPr>
          <p:cNvPr id="4" name="Text Box 3"/>
          <p:cNvSpPr txBox="1"/>
          <p:nvPr/>
        </p:nvSpPr>
        <p:spPr>
          <a:xfrm>
            <a:off x="6998970" y="1196340"/>
            <a:ext cx="3326130" cy="27070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星期几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5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xīng</a:t>
            </a:r>
            <a:r>
              <a:rPr lang="en-US" sz="55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qī</a:t>
            </a:r>
            <a:r>
              <a:rPr lang="en-US" sz="55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 jǐ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What day</a:t>
            </a:r>
            <a:endParaRPr lang="en-US" sz="4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540385" y="738505"/>
            <a:ext cx="2540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星期</a:t>
            </a:r>
            <a:r>
              <a:rPr lang="zh-CN" alt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一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xīngqīyī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GB" altLang="en-US" sz="3000"/>
              <a:t>Monday</a:t>
            </a:r>
            <a:endParaRPr lang="en-GB" altLang="en-US" sz="3000"/>
          </a:p>
        </p:txBody>
      </p:sp>
      <p:sp>
        <p:nvSpPr>
          <p:cNvPr id="3" name="Text Box 2"/>
          <p:cNvSpPr txBox="1"/>
          <p:nvPr/>
        </p:nvSpPr>
        <p:spPr>
          <a:xfrm>
            <a:off x="3409315" y="815975"/>
            <a:ext cx="2540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星期</a:t>
            </a:r>
            <a:r>
              <a:rPr lang="zh-CN" alt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二</a:t>
            </a:r>
            <a:endParaRPr lang="en-US" sz="500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xīngqīèr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GB" altLang="en-US" sz="300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Tuesday</a:t>
            </a:r>
            <a:endParaRPr lang="en-GB" altLang="en-US" sz="300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000750" y="815975"/>
            <a:ext cx="2540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星期</a:t>
            </a:r>
            <a:r>
              <a:rPr lang="zh-CN" alt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三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xīngqīsān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GB" altLang="en-US" sz="300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Wednesday</a:t>
            </a:r>
            <a:endParaRPr lang="en-GB" altLang="en-US" sz="300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975090" y="738505"/>
            <a:ext cx="2540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星期</a:t>
            </a:r>
            <a:r>
              <a:rPr lang="zh-CN" alt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四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xīngqīsì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GB" altLang="en-US" sz="300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Thursday</a:t>
            </a:r>
            <a:endParaRPr lang="en-GB" altLang="en-US" sz="300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8965" y="3130550"/>
            <a:ext cx="2540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星期五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xīngqīwǔ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US" sz="300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Friday</a:t>
            </a:r>
            <a:endParaRPr lang="en-US" sz="300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256915" y="3130550"/>
            <a:ext cx="2540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星期</a:t>
            </a:r>
            <a:r>
              <a:rPr lang="zh-CN" alt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六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xīngqīliù</a:t>
            </a:r>
            <a:r>
              <a:rPr lang="en-GB" altLang="en-US" sz="300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Saturday</a:t>
            </a:r>
            <a:endParaRPr lang="en-GB" altLang="en-US" sz="300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120765" y="3130550"/>
            <a:ext cx="556577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星期</a:t>
            </a:r>
            <a:r>
              <a:rPr lang="zh-CN" alt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日</a:t>
            </a:r>
            <a:r>
              <a:rPr lang="en-US" altLang="zh-CN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/</a:t>
            </a:r>
            <a:r>
              <a:rPr lang="zh-CN" alt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星期天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xīngqī rì</a:t>
            </a:r>
            <a:r>
              <a:rPr lang="en-GB" alt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/Xīngqī tiān</a:t>
            </a:r>
            <a:endParaRPr lang="en-GB" alt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GB" altLang="en-US" sz="300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Sunday</a:t>
            </a:r>
            <a:endParaRPr lang="en-GB" altLang="en-US" sz="300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8780" y="427990"/>
            <a:ext cx="11547475" cy="510095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124835" y="436880"/>
            <a:ext cx="25400" cy="5100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85815" y="427990"/>
            <a:ext cx="25400" cy="51009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15070" y="427990"/>
            <a:ext cx="1905" cy="25380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1"/>
            <a:endCxn id="10" idx="3"/>
          </p:cNvCxnSpPr>
          <p:nvPr/>
        </p:nvCxnSpPr>
        <p:spPr>
          <a:xfrm>
            <a:off x="398780" y="2978785"/>
            <a:ext cx="115474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778510" y="1153160"/>
            <a:ext cx="3326130" cy="26301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新山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Xīnshān</a:t>
            </a:r>
            <a:endParaRPr lang="en-US" b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Johor Bahru</a:t>
            </a:r>
            <a:endParaRPr lang="en-US" sz="4500"/>
          </a:p>
        </p:txBody>
      </p:sp>
      <p:sp>
        <p:nvSpPr>
          <p:cNvPr id="6" name="Text Box 5"/>
          <p:cNvSpPr txBox="1"/>
          <p:nvPr/>
        </p:nvSpPr>
        <p:spPr>
          <a:xfrm>
            <a:off x="4734560" y="466090"/>
            <a:ext cx="2722880" cy="25533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晚上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wǎnshàng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Night</a:t>
            </a:r>
            <a:endParaRPr lang="en-US" sz="4000"/>
          </a:p>
        </p:txBody>
      </p:sp>
      <p:sp>
        <p:nvSpPr>
          <p:cNvPr id="7" name="Text Box 6"/>
          <p:cNvSpPr txBox="1"/>
          <p:nvPr/>
        </p:nvSpPr>
        <p:spPr>
          <a:xfrm>
            <a:off x="8119110" y="1153160"/>
            <a:ext cx="2976880" cy="25533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看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kàn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Watch, read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242185" y="1367790"/>
            <a:ext cx="2722880" cy="25533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电影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diànyǐng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movie</a:t>
            </a:r>
            <a:endParaRPr lang="en-US" sz="4000"/>
          </a:p>
        </p:txBody>
      </p:sp>
      <p:sp>
        <p:nvSpPr>
          <p:cNvPr id="4" name="Text Box 3"/>
          <p:cNvSpPr txBox="1"/>
          <p:nvPr/>
        </p:nvSpPr>
        <p:spPr>
          <a:xfrm>
            <a:off x="7621905" y="1428115"/>
            <a:ext cx="1216660" cy="25533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书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l">
              <a:buNone/>
            </a:pPr>
            <a:r>
              <a:rPr lang="en-US" sz="5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charset="0"/>
                <a:sym typeface="+mn-ea"/>
              </a:rPr>
              <a:t>shū</a:t>
            </a:r>
            <a:endParaRPr lang="en-US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algn="l">
              <a:buNone/>
            </a:pPr>
            <a:r>
              <a:rPr lang="en-US" sz="400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book</a:t>
            </a:r>
            <a:endParaRPr lang="en-US" sz="4000"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Picture 13" descr="cartoon-boy-and-girl-waving-hand-vector-1483292"/>
          <p:cNvPicPr>
            <a:picLocks noChangeAspect="1"/>
          </p:cNvPicPr>
          <p:nvPr/>
        </p:nvPicPr>
        <p:blipFill>
          <a:blip r:embed="rId1"/>
          <a:srcRect l="49402" r="-722" b="9395"/>
          <a:stretch>
            <a:fillRect/>
          </a:stretch>
        </p:blipFill>
        <p:spPr>
          <a:xfrm>
            <a:off x="1597660" y="675005"/>
            <a:ext cx="1903095" cy="311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295400" y="4139565"/>
            <a:ext cx="250698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sz="6000" b="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</a:rPr>
              <a:t>丽丽 </a:t>
            </a:r>
            <a:endParaRPr sz="1400" b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indent="0" algn="ctr"/>
            <a:r>
              <a:rPr sz="4000" b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Lìlì </a:t>
            </a:r>
            <a:endParaRPr sz="4000" b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indent="0" algn="ctr"/>
            <a:r>
              <a:rPr lang="en-US" sz="3500" b="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Lily</a:t>
            </a:r>
            <a:endParaRPr lang="en-US" sz="3500" b="0">
              <a:solidFill>
                <a:schemeClr val="tx1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</p:txBody>
      </p:sp>
      <p:pic>
        <p:nvPicPr>
          <p:cNvPr id="13" name="Picture 12" descr="cartoon-boy-and-girl-waving-hand-vector-1483292"/>
          <p:cNvPicPr>
            <a:picLocks noChangeAspect="1"/>
          </p:cNvPicPr>
          <p:nvPr/>
        </p:nvPicPr>
        <p:blipFill>
          <a:blip r:embed="rId1"/>
          <a:srcRect r="49489" b="9395"/>
          <a:stretch>
            <a:fillRect/>
          </a:stretch>
        </p:blipFill>
        <p:spPr>
          <a:xfrm>
            <a:off x="8347075" y="718503"/>
            <a:ext cx="1820863" cy="3030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7987665" y="4139565"/>
            <a:ext cx="254000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6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阿末</a:t>
            </a:r>
            <a:r>
              <a:rPr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  <a:sym typeface="+mn-ea"/>
              </a:rPr>
              <a:t> 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Āmò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ctr"/>
            <a:r>
              <a:rPr lang="en-GB" altLang="en-US" sz="3500"/>
              <a:t>Ahmad</a:t>
            </a:r>
            <a:endParaRPr lang="en-GB" altLang="en-US" sz="3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6837680" y="2533015"/>
            <a:ext cx="468693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5000" b="0">
                <a:latin typeface="Adobe Kaiti Std R" panose="02020400000000000000" charset="-122"/>
                <a:ea typeface="Adobe Kaiti Std R" panose="02020400000000000000" charset="-122"/>
              </a:rPr>
              <a:t>今天星期五。</a:t>
            </a:r>
            <a:endParaRPr lang="en-US" sz="1400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4000" b="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</a:rPr>
              <a:t>Jīntiān xīngqīwǔ.</a:t>
            </a:r>
            <a:endParaRPr lang="en-US" sz="4000" b="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112645" y="269240"/>
            <a:ext cx="5897880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阿末，今天星期几？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/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Āmò,       jīntiān xīngqī jǐ?</a:t>
            </a:r>
            <a:endParaRPr lang="en-US" sz="4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4" name="Picture 13" descr="cartoon-boy-and-girl-waving-hand-vector-1483292"/>
          <p:cNvPicPr>
            <a:picLocks noChangeAspect="1"/>
          </p:cNvPicPr>
          <p:nvPr/>
        </p:nvPicPr>
        <p:blipFill>
          <a:blip r:embed="rId1"/>
          <a:srcRect l="49402" r="-722" b="9395"/>
          <a:stretch>
            <a:fillRect/>
          </a:stretch>
        </p:blipFill>
        <p:spPr>
          <a:xfrm>
            <a:off x="460375" y="129540"/>
            <a:ext cx="1466850" cy="240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cartoon-boy-and-girl-waving-hand-vector-1483292"/>
          <p:cNvPicPr>
            <a:picLocks noChangeAspect="1"/>
          </p:cNvPicPr>
          <p:nvPr/>
        </p:nvPicPr>
        <p:blipFill>
          <a:blip r:embed="rId1"/>
          <a:srcRect r="49489" b="9395"/>
          <a:stretch>
            <a:fillRect/>
          </a:stretch>
        </p:blipFill>
        <p:spPr>
          <a:xfrm>
            <a:off x="10469880" y="2814955"/>
            <a:ext cx="1444625" cy="240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519430" y="570230"/>
            <a:ext cx="1706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20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二十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èrshí 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790190" y="518795"/>
            <a:ext cx="1706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30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三十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sānshí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187950" y="570230"/>
            <a:ext cx="1452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40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四十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sìshí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326630" y="638810"/>
            <a:ext cx="1452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50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五十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wǔshí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460230" y="638810"/>
            <a:ext cx="1706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60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六十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liùshí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552575" y="3030855"/>
            <a:ext cx="1452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70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七十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qīshí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863975" y="3030855"/>
            <a:ext cx="1452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80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八十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bāshí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904865" y="3030855"/>
            <a:ext cx="1706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90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九十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jiǔshí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8236585" y="3030855"/>
            <a:ext cx="246888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40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99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九十九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algn="ctr"/>
            <a:r>
              <a:rPr lang="en-US"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jiǔshíjiǔ</a:t>
            </a:r>
            <a:endParaRPr lang="en-US"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458085" y="2429510"/>
            <a:ext cx="3230880" cy="11684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我在家看书。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/>
            <a:r>
              <a:rPr lang="en-US" sz="3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Wǒ zài jiā kàn shū.</a:t>
            </a:r>
            <a:endParaRPr lang="en-US" sz="3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458085" y="269240"/>
            <a:ext cx="4320540" cy="11684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  <a:sym typeface="+mn-ea"/>
              </a:rPr>
              <a:t>晚上你做什么</a:t>
            </a:r>
            <a:r>
              <a:rPr lang="en-US" sz="400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  <a:sym typeface="+mn-ea"/>
              </a:rPr>
              <a:t>?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3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Wǎnshàng nǐ zuò shénme?</a:t>
            </a:r>
            <a:endParaRPr lang="en-US" sz="3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502910" y="1501775"/>
            <a:ext cx="6278880" cy="11684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我要去新山看电影。你呢？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3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wǒ yào qù xīnshān kàn diànyǐng. Nǐ ne?</a:t>
            </a:r>
            <a:endParaRPr lang="en-US" sz="3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4" name="Picture 13" descr="cartoon-boy-and-girl-waving-hand-vector-1483292"/>
          <p:cNvPicPr>
            <a:picLocks noChangeAspect="1"/>
          </p:cNvPicPr>
          <p:nvPr/>
        </p:nvPicPr>
        <p:blipFill>
          <a:blip r:embed="rId1"/>
          <a:srcRect l="49402" r="-722" b="9395"/>
          <a:stretch>
            <a:fillRect/>
          </a:stretch>
        </p:blipFill>
        <p:spPr>
          <a:xfrm>
            <a:off x="460375" y="129540"/>
            <a:ext cx="1466850" cy="240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cartoon-boy-and-girl-waving-hand-vector-1483292"/>
          <p:cNvPicPr>
            <a:picLocks noChangeAspect="1"/>
          </p:cNvPicPr>
          <p:nvPr/>
        </p:nvPicPr>
        <p:blipFill>
          <a:blip r:embed="rId1"/>
          <a:srcRect r="49489" b="9395"/>
          <a:stretch>
            <a:fillRect/>
          </a:stretch>
        </p:blipFill>
        <p:spPr>
          <a:xfrm>
            <a:off x="10469880" y="2814955"/>
            <a:ext cx="1444625" cy="240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859280" y="860425"/>
            <a:ext cx="9461500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7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今天      星期      几？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55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jīntiān         xīngqī           jǐ?</a:t>
            </a:r>
            <a:endParaRPr lang="en-US" sz="5500"/>
          </a:p>
        </p:txBody>
      </p:sp>
      <p:sp>
        <p:nvSpPr>
          <p:cNvPr id="3" name="Rectangle 2"/>
          <p:cNvSpPr/>
          <p:nvPr/>
        </p:nvSpPr>
        <p:spPr>
          <a:xfrm>
            <a:off x="1275715" y="817245"/>
            <a:ext cx="9196705" cy="21202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396740" y="869950"/>
            <a:ext cx="19050" cy="2015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756525" y="869950"/>
            <a:ext cx="19050" cy="20154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5189855" y="2967990"/>
            <a:ext cx="5133340" cy="2091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None/>
            </a:pPr>
            <a:r>
              <a:rPr lang="en-US" sz="55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星期          </a:t>
            </a:r>
            <a:r>
              <a:rPr lang="zh-CN" altLang="en-US" sz="55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一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l">
              <a:buNone/>
            </a:pPr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xīngqī                   yī</a:t>
            </a:r>
            <a:endParaRPr lang="en-US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  <a:p>
            <a:pPr indent="0" algn="l">
              <a:buNone/>
            </a:pPr>
            <a:endParaRPr lang="en-US" sz="3500"/>
          </a:p>
        </p:txBody>
      </p:sp>
      <p:sp>
        <p:nvSpPr>
          <p:cNvPr id="7" name="Text Box 6"/>
          <p:cNvSpPr txBox="1"/>
          <p:nvPr/>
        </p:nvSpPr>
        <p:spPr>
          <a:xfrm>
            <a:off x="5189855" y="4642485"/>
            <a:ext cx="534289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None/>
            </a:pPr>
            <a:r>
              <a:rPr lang="en-US" sz="55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星期          </a:t>
            </a:r>
            <a:r>
              <a:rPr lang="zh-CN" altLang="en-US" sz="55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二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l">
              <a:buNone/>
            </a:pPr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xīngqī                    èr</a:t>
            </a:r>
            <a:endParaRPr lang="en-US" sz="400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2725420" y="1985645"/>
            <a:ext cx="1012825" cy="268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388745" y="1228090"/>
            <a:ext cx="1134745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年</a:t>
            </a:r>
            <a:endParaRPr lang="zh-CN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  <a:p>
            <a:pPr indent="0" algn="ctr"/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Nián</a:t>
            </a:r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       </a:t>
            </a:r>
            <a:endParaRPr lang="en-US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ctr"/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(Year)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 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4002405" y="1228090"/>
            <a:ext cx="1322705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月</a:t>
            </a:r>
            <a:endParaRPr lang="zh-CN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  <a:p>
            <a:pPr indent="0" algn="ctr"/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yuè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          </a:t>
            </a:r>
            <a:endParaRPr lang="en-US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ctr"/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(</a:t>
            </a: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Month</a:t>
            </a: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)</a:t>
            </a:r>
            <a:endParaRPr lang="en-US" sz="2500"/>
          </a:p>
        </p:txBody>
      </p:sp>
      <p:sp>
        <p:nvSpPr>
          <p:cNvPr id="4" name="Text Box 3"/>
          <p:cNvSpPr txBox="1"/>
          <p:nvPr/>
        </p:nvSpPr>
        <p:spPr>
          <a:xfrm>
            <a:off x="7071360" y="1228090"/>
            <a:ext cx="1092835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号</a:t>
            </a:r>
            <a:endParaRPr lang="zh-CN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  <a:p>
            <a:pPr indent="0" algn="ctr"/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hào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       </a:t>
            </a:r>
            <a:endParaRPr lang="en-US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ctr"/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(</a:t>
            </a: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day</a:t>
            </a: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)</a:t>
            </a:r>
            <a:endParaRPr lang="en-US" sz="2500"/>
          </a:p>
        </p:txBody>
      </p:sp>
      <p:sp>
        <p:nvSpPr>
          <p:cNvPr id="5" name="Text Box 4"/>
          <p:cNvSpPr txBox="1"/>
          <p:nvPr/>
        </p:nvSpPr>
        <p:spPr>
          <a:xfrm>
            <a:off x="9314180" y="1228090"/>
            <a:ext cx="2278380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5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星期</a:t>
            </a:r>
            <a:endParaRPr lang="zh-CN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0" algn="ctr"/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Xīngqī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 algn="ctr"/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(week)</a:t>
            </a:r>
            <a:endParaRPr lang="en-US" sz="2500"/>
          </a:p>
        </p:txBody>
      </p:sp>
      <p:pic>
        <p:nvPicPr>
          <p:cNvPr id="6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8604885" y="1985645"/>
            <a:ext cx="1012825" cy="268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5722620" y="1985645"/>
            <a:ext cx="1012825" cy="2686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" name="Text Box 104"/>
          <p:cNvSpPr txBox="1"/>
          <p:nvPr/>
        </p:nvSpPr>
        <p:spPr>
          <a:xfrm>
            <a:off x="3065463" y="469583"/>
            <a:ext cx="508000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2018</a:t>
            </a:r>
            <a:endParaRPr lang="en-US" sz="3500" b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ctr"/>
            <a:r>
              <a:rPr lang="en-US" sz="3500" b="1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JAN</a:t>
            </a:r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10</a:t>
            </a:r>
            <a:endParaRPr lang="en-US" sz="5000" b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indent="0" algn="ctr"/>
            <a:r>
              <a:rPr lang="en-US" sz="3000" b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(Monday)</a:t>
            </a:r>
            <a:endParaRPr lang="en-US" sz="5000"/>
          </a:p>
          <a:p>
            <a:pPr indent="0" algn="ctr"/>
            <a:endParaRPr lang="en-US" sz="5000"/>
          </a:p>
        </p:txBody>
      </p:sp>
      <p:sp>
        <p:nvSpPr>
          <p:cNvPr id="107" name="Text Box 106"/>
          <p:cNvSpPr txBox="1"/>
          <p:nvPr/>
        </p:nvSpPr>
        <p:spPr>
          <a:xfrm>
            <a:off x="8079740" y="257175"/>
            <a:ext cx="34004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5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</a:rPr>
              <a:t>二零零八年</a:t>
            </a:r>
            <a:endParaRPr lang="en-US" sz="1300" b="1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0"/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èr líng líng bā nián</a:t>
            </a:r>
            <a:endParaRPr lang="en-US" sz="2500" b="1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0075" y="257175"/>
            <a:ext cx="2391410" cy="28797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8202295" y="1803400"/>
            <a:ext cx="123063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500" b="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</a:rPr>
              <a:t>一</a:t>
            </a:r>
            <a:r>
              <a:rPr lang="zh-CN" sz="3500" b="0">
                <a:latin typeface="Adobe Kaiti Std R" panose="02020400000000000000" charset="-122"/>
                <a:ea typeface="Adobe Kaiti Std R" panose="02020400000000000000" charset="-122"/>
              </a:rPr>
              <a:t>月</a:t>
            </a:r>
            <a:endParaRPr lang="en-US" sz="13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0"/>
            <a:r>
              <a:rPr lang="en-US" sz="25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yīyuè</a:t>
            </a:r>
            <a:endParaRPr lang="en-US" sz="2500" b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439545" y="257175"/>
            <a:ext cx="13430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500" b="0">
                <a:latin typeface="Adobe Kaiti Std R" panose="02020400000000000000" charset="-122"/>
                <a:ea typeface="Adobe Kaiti Std R" panose="02020400000000000000" charset="-122"/>
              </a:rPr>
              <a:t>十号</a:t>
            </a:r>
            <a:endParaRPr lang="en-US" sz="1300" b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0"/>
            <a:r>
              <a:rPr lang="en-US" sz="25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Shí hào</a:t>
            </a:r>
            <a:endParaRPr lang="en-US" sz="2500" b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344930" y="1803400"/>
            <a:ext cx="177101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500" b="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</a:rPr>
              <a:t>星期一</a:t>
            </a:r>
            <a:endParaRPr lang="en-US" sz="13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0"/>
            <a:r>
              <a:rPr lang="en-US" sz="25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Xīngqīyī</a:t>
            </a:r>
            <a:endParaRPr lang="en-US" sz="2500" b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782570" y="764540"/>
            <a:ext cx="2202815" cy="11468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3115945" y="2310765"/>
            <a:ext cx="1551940" cy="2863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07" idx="1"/>
          </p:cNvCxnSpPr>
          <p:nvPr/>
        </p:nvCxnSpPr>
        <p:spPr>
          <a:xfrm flipH="1" flipV="1">
            <a:off x="6245225" y="762635"/>
            <a:ext cx="1834515" cy="19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 flipV="1">
            <a:off x="6048375" y="1345565"/>
            <a:ext cx="2153920" cy="965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854710" y="4006215"/>
            <a:ext cx="999236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500" b="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</a:rPr>
              <a:t>二零零八年</a:t>
            </a:r>
            <a:r>
              <a:rPr lang="en-US" sz="3500" b="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</a:rPr>
              <a:t>  ,          </a:t>
            </a:r>
            <a:r>
              <a:rPr lang="zh-CN" sz="3500" b="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</a:rPr>
              <a:t>一</a:t>
            </a:r>
            <a:r>
              <a:rPr lang="zh-CN" sz="3500" b="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</a:rPr>
              <a:t>月</a:t>
            </a:r>
            <a:r>
              <a:rPr lang="en-US" sz="3500" b="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</a:rPr>
              <a:t>  ,      </a:t>
            </a:r>
            <a:r>
              <a:rPr lang="zh-CN" sz="3500" b="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</a:rPr>
              <a:t>十号</a:t>
            </a:r>
            <a:r>
              <a:rPr lang="en-US" sz="3500" b="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</a:rPr>
              <a:t>  ,         </a:t>
            </a:r>
            <a:r>
              <a:rPr lang="zh-CN" sz="3500" b="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</a:rPr>
              <a:t>星期一</a:t>
            </a:r>
            <a:endParaRPr lang="en-US" sz="13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0"/>
            <a:r>
              <a:rPr lang="en-US" sz="25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èrlínglíngbā nián</a:t>
            </a:r>
            <a:r>
              <a:rPr lang="zh-CN" sz="25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，</a:t>
            </a:r>
            <a:r>
              <a:rPr lang="en-US" sz="25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        </a:t>
            </a:r>
            <a:r>
              <a:rPr lang="en-US" sz="25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yī yuè</a:t>
            </a:r>
            <a:r>
              <a:rPr lang="en-US" sz="25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25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，</a:t>
            </a:r>
            <a:r>
              <a:rPr lang="en-US" sz="25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   </a:t>
            </a:r>
            <a:r>
              <a:rPr lang="en-US" sz="25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Shí hào</a:t>
            </a:r>
            <a:r>
              <a:rPr lang="en-US" sz="25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25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，</a:t>
            </a:r>
            <a:r>
              <a:rPr lang="en-US" sz="25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     </a:t>
            </a:r>
            <a:r>
              <a:rPr lang="en-US" sz="2500" b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Xīngqīyī</a:t>
            </a:r>
            <a:endParaRPr lang="en-US" sz="2500" b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1665" y="3856990"/>
            <a:ext cx="10244455" cy="138049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5" grpId="0"/>
      <p:bldP spid="6" grpId="0"/>
      <p:bldP spid="7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557905" y="345440"/>
            <a:ext cx="3968115" cy="8604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  <a:sym typeface="+mn-ea"/>
              </a:rPr>
              <a:t>练习 </a:t>
            </a:r>
            <a:r>
              <a:rPr lang="en-US" altLang="zh-CN" sz="500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  <a:sym typeface="+mn-ea"/>
              </a:rPr>
              <a:t>Exercise</a:t>
            </a:r>
            <a:endParaRPr lang="en-US" altLang="zh-CN" sz="5000">
              <a:latin typeface="Adobe Kaiti Std R" panose="02020400000000000000" charset="-122"/>
              <a:ea typeface="Adobe Kaiti Std R" panose="02020400000000000000" charset="-122"/>
              <a:cs typeface="Adobe Kaiti Std R" panose="02020400000000000000" charset="-122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441565" y="3862705"/>
            <a:ext cx="318135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  <a:sym typeface="+mn-ea"/>
              </a:rPr>
              <a:t>17. 08. 2020</a:t>
            </a:r>
            <a:endParaRPr lang="en-US" altLang="zh-CN" sz="4000">
              <a:latin typeface="Adobe Kaiti Std R" panose="02020400000000000000" charset="-122"/>
              <a:ea typeface="Adobe Kaiti Std R" panose="02020400000000000000" charset="-122"/>
              <a:cs typeface="Adobe Kaiti Std R" panose="02020400000000000000" charset="-122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40155" y="3862705"/>
            <a:ext cx="318135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400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  <a:sym typeface="+mn-ea"/>
              </a:rPr>
              <a:t>28. 02. 2019</a:t>
            </a:r>
            <a:endParaRPr lang="en-US" altLang="zh-CN" sz="4000">
              <a:latin typeface="Adobe Kaiti Std R" panose="02020400000000000000" charset="-122"/>
              <a:ea typeface="Adobe Kaiti Std R" panose="02020400000000000000" charset="-122"/>
              <a:cs typeface="Adobe Kaiti Std R" panose="02020400000000000000" charset="-122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441565" y="1837055"/>
            <a:ext cx="318135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  <a:sym typeface="+mn-ea"/>
              </a:rPr>
              <a:t>30. 05. 1962</a:t>
            </a:r>
            <a:endParaRPr lang="en-US" altLang="zh-CN" sz="4000">
              <a:latin typeface="Adobe Kaiti Std R" panose="02020400000000000000" charset="-122"/>
              <a:ea typeface="Adobe Kaiti Std R" panose="02020400000000000000" charset="-122"/>
              <a:cs typeface="Adobe Kaiti Std R" panose="02020400000000000000" charset="-122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240155" y="1837055"/>
            <a:ext cx="318135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  <a:sym typeface="+mn-ea"/>
              </a:rPr>
              <a:t>10. 12. 1990</a:t>
            </a:r>
            <a:endParaRPr lang="en-US" altLang="zh-CN" sz="4000">
              <a:latin typeface="Adobe Kaiti Std R" panose="02020400000000000000" charset="-122"/>
              <a:ea typeface="Adobe Kaiti Std R" panose="02020400000000000000" charset="-122"/>
              <a:cs typeface="Adobe Kaiti Std R" panose="020204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1043940" y="724535"/>
            <a:ext cx="2627630" cy="27070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今天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5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Jīntiān</a:t>
            </a:r>
            <a:endParaRPr lang="en-US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Today</a:t>
            </a:r>
            <a:endParaRPr lang="en-US" sz="4500"/>
          </a:p>
        </p:txBody>
      </p:sp>
      <p:sp>
        <p:nvSpPr>
          <p:cNvPr id="4" name="Text Box 3"/>
          <p:cNvSpPr txBox="1"/>
          <p:nvPr/>
        </p:nvSpPr>
        <p:spPr>
          <a:xfrm>
            <a:off x="5135880" y="724535"/>
            <a:ext cx="1611630" cy="27070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月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5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yuè</a:t>
            </a:r>
            <a:endParaRPr lang="en-US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month</a:t>
            </a:r>
            <a:endParaRPr lang="en-US" sz="4500"/>
          </a:p>
        </p:txBody>
      </p:sp>
      <p:sp>
        <p:nvSpPr>
          <p:cNvPr id="5" name="Text Box 4"/>
          <p:cNvSpPr txBox="1"/>
          <p:nvPr/>
        </p:nvSpPr>
        <p:spPr>
          <a:xfrm>
            <a:off x="9002395" y="724535"/>
            <a:ext cx="1230630" cy="27070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号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5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hào</a:t>
            </a:r>
            <a:endParaRPr lang="en-US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057400" y="1598295"/>
            <a:ext cx="2976880" cy="27070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明天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5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míngtiān</a:t>
            </a:r>
            <a:endParaRPr lang="en-US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tomorrow</a:t>
            </a:r>
            <a:endParaRPr lang="en-US" sz="4500"/>
          </a:p>
        </p:txBody>
      </p:sp>
      <p:sp>
        <p:nvSpPr>
          <p:cNvPr id="4" name="Text Box 3"/>
          <p:cNvSpPr txBox="1"/>
          <p:nvPr/>
        </p:nvSpPr>
        <p:spPr>
          <a:xfrm>
            <a:off x="7765415" y="1701800"/>
            <a:ext cx="2754630" cy="27070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700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SimSun" panose="02010600030101010101" pitchFamily="2" charset="-122"/>
                <a:sym typeface="+mn-ea"/>
              </a:rPr>
              <a:t>昨天</a:t>
            </a:r>
            <a:endParaRPr lang="en-US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indent="0" algn="ctr">
              <a:buNone/>
            </a:pPr>
            <a:r>
              <a:rPr lang="en-US" sz="55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zuótiān</a:t>
            </a:r>
            <a:endParaRPr lang="en-US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ctr">
              <a:buNone/>
            </a:pPr>
            <a:r>
              <a:rPr lang="en-US" sz="450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yesterday</a:t>
            </a:r>
            <a:endParaRPr lang="en-US" sz="4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Picture 13" descr="cartoon-boy-and-girl-waving-hand-vector-1483292"/>
          <p:cNvPicPr>
            <a:picLocks noChangeAspect="1"/>
          </p:cNvPicPr>
          <p:nvPr/>
        </p:nvPicPr>
        <p:blipFill>
          <a:blip r:embed="rId1"/>
          <a:srcRect l="49402" r="-722" b="9395"/>
          <a:stretch>
            <a:fillRect/>
          </a:stretch>
        </p:blipFill>
        <p:spPr>
          <a:xfrm>
            <a:off x="1597660" y="675005"/>
            <a:ext cx="1903095" cy="311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295400" y="4139565"/>
            <a:ext cx="250698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sz="6000" b="0"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</a:rPr>
              <a:t>丽丽 </a:t>
            </a:r>
            <a:endParaRPr sz="1400" b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indent="0" algn="ctr"/>
            <a:r>
              <a:rPr sz="4000" b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Lìlì </a:t>
            </a:r>
            <a:endParaRPr sz="4000" b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indent="0" algn="ctr"/>
            <a:r>
              <a:rPr lang="en-US" sz="3500" b="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Lily</a:t>
            </a:r>
            <a:endParaRPr lang="en-US" sz="3500" b="0">
              <a:solidFill>
                <a:schemeClr val="tx1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</p:txBody>
      </p:sp>
      <p:pic>
        <p:nvPicPr>
          <p:cNvPr id="13" name="Picture 12" descr="cartoon-boy-and-girl-waving-hand-vector-1483292"/>
          <p:cNvPicPr>
            <a:picLocks noChangeAspect="1"/>
          </p:cNvPicPr>
          <p:nvPr/>
        </p:nvPicPr>
        <p:blipFill>
          <a:blip r:embed="rId1"/>
          <a:srcRect r="49489" b="9395"/>
          <a:stretch>
            <a:fillRect/>
          </a:stretch>
        </p:blipFill>
        <p:spPr>
          <a:xfrm>
            <a:off x="8347075" y="718503"/>
            <a:ext cx="1820863" cy="3030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7987665" y="4139565"/>
            <a:ext cx="254000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6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阿末</a:t>
            </a:r>
            <a:r>
              <a:rPr>
                <a:solidFill>
                  <a:srgbClr val="000000"/>
                </a:solidFill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  <a:sym typeface="+mn-ea"/>
              </a:rPr>
              <a:t> </a:t>
            </a:r>
            <a:endParaRPr 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 algn="ctr"/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Āmò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ctr"/>
            <a:r>
              <a:rPr lang="en-GB" altLang="en-US" sz="3500"/>
              <a:t>Ahmad</a:t>
            </a:r>
            <a:endParaRPr lang="en-GB" altLang="en-US"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1927225" y="438150"/>
            <a:ext cx="905002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5000" b="0">
                <a:latin typeface="Adobe Kaiti Std R" panose="02020400000000000000" charset="-122"/>
                <a:ea typeface="Adobe Kaiti Std R" panose="02020400000000000000" charset="-122"/>
              </a:rPr>
              <a:t>阿末，今天几月几号？</a:t>
            </a:r>
            <a:endParaRPr lang="en-US" sz="1400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4000" b="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</a:rPr>
              <a:t>Āmò,      </a:t>
            </a:r>
            <a:r>
              <a:rPr lang="en-GB" altLang="en-US" sz="4000" b="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</a:rPr>
              <a:t>J</a:t>
            </a:r>
            <a:r>
              <a:rPr lang="en-US" sz="4000" b="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</a:rPr>
              <a:t>īntiān jǐ yuè jǐ hào?</a:t>
            </a:r>
            <a:endParaRPr lang="en-US" sz="4000" b="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551045" y="3148965"/>
            <a:ext cx="57638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今天八月十五号。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GB" alt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J</a:t>
            </a:r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īntiān bā yuè shíwǔ hào.</a:t>
            </a:r>
            <a:endParaRPr lang="en-US" sz="4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4" name="Picture 13" descr="cartoon-boy-and-girl-waving-hand-vector-1483292"/>
          <p:cNvPicPr>
            <a:picLocks noChangeAspect="1"/>
          </p:cNvPicPr>
          <p:nvPr/>
        </p:nvPicPr>
        <p:blipFill>
          <a:blip r:embed="rId1"/>
          <a:srcRect l="49402" r="-722" b="9395"/>
          <a:stretch>
            <a:fillRect/>
          </a:stretch>
        </p:blipFill>
        <p:spPr>
          <a:xfrm>
            <a:off x="460375" y="129540"/>
            <a:ext cx="1466850" cy="240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cartoon-boy-and-girl-waving-hand-vector-1483292"/>
          <p:cNvPicPr>
            <a:picLocks noChangeAspect="1"/>
          </p:cNvPicPr>
          <p:nvPr/>
        </p:nvPicPr>
        <p:blipFill>
          <a:blip r:embed="rId1"/>
          <a:srcRect r="49489" b="9395"/>
          <a:stretch>
            <a:fillRect/>
          </a:stretch>
        </p:blipFill>
        <p:spPr>
          <a:xfrm>
            <a:off x="10469880" y="2814955"/>
            <a:ext cx="1444625" cy="240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303780" y="504190"/>
            <a:ext cx="3510280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明天几号？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Míngtiān jǐ hào?</a:t>
            </a:r>
            <a:endParaRPr lang="en-US" sz="4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083300" y="2903220"/>
            <a:ext cx="4247515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cs typeface="Adobe Kaiti Std R" panose="02020400000000000000" charset="-122"/>
                <a:sym typeface="+mn-ea"/>
              </a:rPr>
              <a:t>明天十六号。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Míngtiān shíliù hào.</a:t>
            </a:r>
            <a:endParaRPr lang="en-US" sz="4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4" name="Picture 13" descr="cartoon-boy-and-girl-waving-hand-vector-1483292"/>
          <p:cNvPicPr>
            <a:picLocks noChangeAspect="1"/>
          </p:cNvPicPr>
          <p:nvPr/>
        </p:nvPicPr>
        <p:blipFill>
          <a:blip r:embed="rId1"/>
          <a:srcRect l="49402" r="-722" b="9395"/>
          <a:stretch>
            <a:fillRect/>
          </a:stretch>
        </p:blipFill>
        <p:spPr>
          <a:xfrm>
            <a:off x="460375" y="129540"/>
            <a:ext cx="1466850" cy="240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cartoon-boy-and-girl-waving-hand-vector-1483292"/>
          <p:cNvPicPr>
            <a:picLocks noChangeAspect="1"/>
          </p:cNvPicPr>
          <p:nvPr/>
        </p:nvPicPr>
        <p:blipFill>
          <a:blip r:embed="rId1"/>
          <a:srcRect r="49489" b="9395"/>
          <a:stretch>
            <a:fillRect/>
          </a:stretch>
        </p:blipFill>
        <p:spPr>
          <a:xfrm>
            <a:off x="10469880" y="2814955"/>
            <a:ext cx="1444625" cy="240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450465" y="718185"/>
            <a:ext cx="2722880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zh-CN" sz="5000">
                <a:latin typeface="Calibri" panose="020F0502020204030204" charset="0"/>
                <a:ea typeface="SimSun" panose="02010600030101010101" pitchFamily="2" charset="-122"/>
                <a:sym typeface="+mn-ea"/>
              </a:rPr>
              <a:t>昨天呢？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/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  <a:sym typeface="+mn-ea"/>
              </a:rPr>
              <a:t>Zuótiān ne?</a:t>
            </a:r>
            <a:endParaRPr lang="en-US" sz="4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323965" y="3449320"/>
            <a:ext cx="3992880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/>
            <a:r>
              <a:rPr lang="zh-CN" sz="5000">
                <a:latin typeface="Adobe Kaiti Std R" panose="02020400000000000000" charset="-122"/>
                <a:ea typeface="Adobe Kaiti Std R" panose="02020400000000000000" charset="-122"/>
                <a:sym typeface="+mn-ea"/>
              </a:rPr>
              <a:t>昨天十四号。</a:t>
            </a:r>
            <a:endParaRPr lang="en-US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/>
            <a:r>
              <a:rPr lang="en-US" sz="4000">
                <a:solidFill>
                  <a:srgbClr val="FF0000"/>
                </a:solidFill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Zuótiān shísì hào.</a:t>
            </a:r>
            <a:endParaRPr lang="en-US" sz="4000">
              <a:solidFill>
                <a:srgbClr val="FF0000"/>
              </a:solidFill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4" name="Picture 13" descr="cartoon-boy-and-girl-waving-hand-vector-1483292"/>
          <p:cNvPicPr>
            <a:picLocks noChangeAspect="1"/>
          </p:cNvPicPr>
          <p:nvPr/>
        </p:nvPicPr>
        <p:blipFill>
          <a:blip r:embed="rId1"/>
          <a:srcRect l="49402" r="-722" b="9395"/>
          <a:stretch>
            <a:fillRect/>
          </a:stretch>
        </p:blipFill>
        <p:spPr>
          <a:xfrm>
            <a:off x="460375" y="129540"/>
            <a:ext cx="1466850" cy="240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cartoon-boy-and-girl-waving-hand-vector-1483292"/>
          <p:cNvPicPr>
            <a:picLocks noChangeAspect="1"/>
          </p:cNvPicPr>
          <p:nvPr/>
        </p:nvPicPr>
        <p:blipFill>
          <a:blip r:embed="rId1"/>
          <a:srcRect r="49489" b="9395"/>
          <a:stretch>
            <a:fillRect/>
          </a:stretch>
        </p:blipFill>
        <p:spPr>
          <a:xfrm>
            <a:off x="10469880" y="2814955"/>
            <a:ext cx="1444625" cy="240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0</TotalTime>
  <Words>2588</Words>
  <Application>WPS Presentation</Application>
  <PresentationFormat>Widescreen</PresentationFormat>
  <Paragraphs>430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9" baseType="lpstr">
      <vt:lpstr>Arial</vt:lpstr>
      <vt:lpstr>SimSun</vt:lpstr>
      <vt:lpstr>Wingdings</vt:lpstr>
      <vt:lpstr>Corbel</vt:lpstr>
      <vt:lpstr>Adobe Kaiti Std R</vt:lpstr>
      <vt:lpstr>Times New Roman</vt:lpstr>
      <vt:lpstr>Calibri</vt:lpstr>
      <vt:lpstr>Century Schoolbook</vt:lpstr>
      <vt:lpstr>Segoe Print</vt:lpstr>
      <vt:lpstr>华文楷体</vt:lpstr>
      <vt:lpstr>Microsoft YaHei</vt:lpstr>
      <vt:lpstr>Arial Unicode MS</vt:lpstr>
      <vt:lpstr>Adobe Fangsong Std R</vt:lpstr>
      <vt:lpstr>等线</vt:lpstr>
      <vt:lpstr>Feathered</vt:lpstr>
      <vt:lpstr> DATE 日期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WE GOING? 去哪里？ qù nǎlǐ </dc:title>
  <dc:creator>zaid</dc:creator>
  <cp:lastModifiedBy>zaid shafie</cp:lastModifiedBy>
  <cp:revision>16</cp:revision>
  <dcterms:created xsi:type="dcterms:W3CDTF">2018-07-09T08:04:00Z</dcterms:created>
  <dcterms:modified xsi:type="dcterms:W3CDTF">2018-11-01T13:48:51Z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