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PT Sans Narrow"/>
      <p:regular r:id="rId27"/>
      <p:bold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PTSansNarrow-bold.fntdata"/><Relationship Id="rId27" Type="http://schemas.openxmlformats.org/officeDocument/2006/relationships/font" Target="fonts/PTSansNarrow-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82e92fb3f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2e92fb3f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82e92fb3f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82e92fb3f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2e92fb3f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2e92fb3f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2e92fb3f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2e92fb3f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82e92fb3f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2e92fb3f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82e92fb3f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2e92fb3f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82e92fb3f5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2e92fb3f5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2e92fb3f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2e92fb3f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82e92fb3f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82e92fb3f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2e92fb3f5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2e92fb3f5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2e92fb3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2e92fb3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82e92fb3f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2e92fb3f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82e92fb3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82e92fb3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82e92fb3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2e92fb3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82e92fb3f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2e92fb3f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2e92fb3f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2e92fb3f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82dfa9e213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2dfa9e21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82eb6f25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2eb6f25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2eb6f25b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2eb6f25b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82e92fb3f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2e92fb3f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8.jpg"/><Relationship Id="rId4" Type="http://schemas.openxmlformats.org/officeDocument/2006/relationships/image" Target="../media/image6.jpg"/><Relationship Id="rId5" Type="http://schemas.openxmlformats.org/officeDocument/2006/relationships/hyperlink" Target="http://elearning.utm.my/19202/user/view.php?id=35057&amp;course=736" TargetMode="External"/><Relationship Id="rId6" Type="http://schemas.openxmlformats.org/officeDocument/2006/relationships/hyperlink" Target="http://elearning.utm.my/19202/user/view.php?id=35057&amp;course=736" TargetMode="External"/><Relationship Id="rId7" Type="http://schemas.openxmlformats.org/officeDocument/2006/relationships/hyperlink" Target="http://elearning.utm.my/19202/user/view.php?id=8406&amp;course=736"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6.jpg"/><Relationship Id="rId5" Type="http://schemas.openxmlformats.org/officeDocument/2006/relationships/hyperlink" Target="http://elearning.utm.my/19202/user/view.php?id=10573&amp;course=736" TargetMode="External"/><Relationship Id="rId6" Type="http://schemas.openxmlformats.org/officeDocument/2006/relationships/hyperlink" Target="http://elearning.utm.my/19202/user/view.php?id=10573&amp;course=736" TargetMode="External"/><Relationship Id="rId7" Type="http://schemas.openxmlformats.org/officeDocument/2006/relationships/hyperlink" Target="http://elearning.utm.my/19202/user/view.php?id=5594&amp;course=736" TargetMode="External"/><Relationship Id="rId8" Type="http://schemas.openxmlformats.org/officeDocument/2006/relationships/hyperlink" Target="http://elearning.utm.my/19202/user/view.php?id=5594&amp;course=73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1200"/>
              </a:spcBef>
              <a:spcAft>
                <a:spcPts val="0"/>
              </a:spcAft>
              <a:buNone/>
            </a:pPr>
            <a:r>
              <a:rPr lang="zh-CN" sz="1800" u="sng">
                <a:solidFill>
                  <a:srgbClr val="000000"/>
                </a:solidFill>
                <a:latin typeface="Calibri"/>
                <a:ea typeface="Calibri"/>
                <a:cs typeface="Calibri"/>
                <a:sym typeface="Calibri"/>
              </a:rPr>
              <a:t>SECI2143 SEC 02</a:t>
            </a:r>
            <a:endParaRPr sz="1800" u="sng">
              <a:solidFill>
                <a:srgbClr val="000000"/>
              </a:solidFill>
              <a:latin typeface="Calibri"/>
              <a:ea typeface="Calibri"/>
              <a:cs typeface="Calibri"/>
              <a:sym typeface="Calibri"/>
            </a:endParaRPr>
          </a:p>
          <a:p>
            <a:pPr indent="0" lvl="0" marL="0" rtl="0" algn="ctr">
              <a:lnSpc>
                <a:spcPct val="120000"/>
              </a:lnSpc>
              <a:spcBef>
                <a:spcPts val="1200"/>
              </a:spcBef>
              <a:spcAft>
                <a:spcPts val="0"/>
              </a:spcAft>
              <a:buNone/>
            </a:pPr>
            <a:r>
              <a:rPr b="0" lang="zh-CN" sz="2300" u="sng">
                <a:solidFill>
                  <a:srgbClr val="000000"/>
                </a:solidFill>
                <a:latin typeface="Arial"/>
                <a:ea typeface="Arial"/>
                <a:cs typeface="Arial"/>
                <a:sym typeface="Arial"/>
              </a:rPr>
              <a:t>PROBABILITY &amp; STATISTICAL DATA ANALYSIS</a:t>
            </a:r>
            <a:r>
              <a:rPr lang="zh-CN" sz="1800" u="sng">
                <a:solidFill>
                  <a:srgbClr val="000000"/>
                </a:solidFill>
                <a:latin typeface="Calibri"/>
                <a:ea typeface="Calibri"/>
                <a:cs typeface="Calibri"/>
                <a:sym typeface="Calibri"/>
              </a:rPr>
              <a:t> </a:t>
            </a:r>
            <a:endParaRPr/>
          </a:p>
        </p:txBody>
      </p:sp>
      <p:sp>
        <p:nvSpPr>
          <p:cNvPr id="67" name="Google Shape;67;p13"/>
          <p:cNvSpPr txBox="1"/>
          <p:nvPr>
            <p:ph idx="1" type="subTitle"/>
          </p:nvPr>
        </p:nvSpPr>
        <p:spPr>
          <a:xfrm>
            <a:off x="2137250" y="2673726"/>
            <a:ext cx="4870500" cy="868500"/>
          </a:xfrm>
          <a:prstGeom prst="rect">
            <a:avLst/>
          </a:prstGeom>
        </p:spPr>
        <p:txBody>
          <a:bodyPr anchorCtr="0" anchor="t" bIns="91425" lIns="91425" spcFirstLastPara="1" rIns="91425" wrap="square" tIns="91425">
            <a:noAutofit/>
          </a:bodyPr>
          <a:lstStyle/>
          <a:p>
            <a:pPr indent="0" lvl="0" marL="0" rtl="0" algn="ctr">
              <a:spcBef>
                <a:spcPts val="1200"/>
              </a:spcBef>
              <a:spcAft>
                <a:spcPts val="1200"/>
              </a:spcAft>
              <a:buNone/>
            </a:pPr>
            <a:r>
              <a:rPr b="1" lang="zh-CN" sz="1800" u="sng">
                <a:solidFill>
                  <a:srgbClr val="000000"/>
                </a:solidFill>
                <a:latin typeface="Calibri"/>
                <a:ea typeface="Calibri"/>
                <a:cs typeface="Calibri"/>
                <a:sym typeface="Calibri"/>
              </a:rPr>
              <a:t>The ideal characteristics and attributes of an ideal PARTNER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a:off x="4402950" y="939756"/>
            <a:ext cx="4391025" cy="1844100"/>
          </a:xfrm>
          <a:prstGeom prst="rect">
            <a:avLst/>
          </a:prstGeom>
          <a:noFill/>
          <a:ln>
            <a:noFill/>
          </a:ln>
        </p:spPr>
      </p:pic>
      <p:pic>
        <p:nvPicPr>
          <p:cNvPr id="137" name="Google Shape;137;p22"/>
          <p:cNvPicPr preferRelativeResize="0"/>
          <p:nvPr/>
        </p:nvPicPr>
        <p:blipFill>
          <a:blip r:embed="rId4">
            <a:alphaModFix/>
          </a:blip>
          <a:stretch>
            <a:fillRect/>
          </a:stretch>
        </p:blipFill>
        <p:spPr>
          <a:xfrm>
            <a:off x="235950" y="939750"/>
            <a:ext cx="4076700" cy="2044075"/>
          </a:xfrm>
          <a:prstGeom prst="rect">
            <a:avLst/>
          </a:prstGeom>
          <a:noFill/>
          <a:ln>
            <a:noFill/>
          </a:ln>
        </p:spPr>
      </p:pic>
      <p:sp>
        <p:nvSpPr>
          <p:cNvPr id="138" name="Google Shape;138;p22"/>
          <p:cNvSpPr txBox="1"/>
          <p:nvPr/>
        </p:nvSpPr>
        <p:spPr>
          <a:xfrm>
            <a:off x="1372650" y="193350"/>
            <a:ext cx="6398700" cy="746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200"/>
              </a:spcBef>
              <a:spcAft>
                <a:spcPts val="1200"/>
              </a:spcAft>
              <a:buNone/>
            </a:pPr>
            <a:r>
              <a:rPr lang="zh-CN" sz="1800">
                <a:solidFill>
                  <a:srgbClr val="FF9900"/>
                </a:solidFill>
                <a:highlight>
                  <a:srgbClr val="FFFFFF"/>
                </a:highlight>
                <a:latin typeface="Impact"/>
                <a:ea typeface="Impact"/>
                <a:cs typeface="Impact"/>
                <a:sym typeface="Impact"/>
              </a:rPr>
              <a:t>Height preference of Male and Female ’s Ideal Partner</a:t>
            </a:r>
            <a:endParaRPr sz="1800">
              <a:solidFill>
                <a:srgbClr val="FF9900"/>
              </a:solidFill>
              <a:latin typeface="Impact"/>
              <a:ea typeface="Impact"/>
              <a:cs typeface="Impact"/>
              <a:sym typeface="Impact"/>
            </a:endParaRPr>
          </a:p>
        </p:txBody>
      </p:sp>
      <p:sp>
        <p:nvSpPr>
          <p:cNvPr id="139" name="Google Shape;139;p22"/>
          <p:cNvSpPr txBox="1"/>
          <p:nvPr/>
        </p:nvSpPr>
        <p:spPr>
          <a:xfrm>
            <a:off x="237450" y="2860725"/>
            <a:ext cx="4073700" cy="2121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zh-CN">
                <a:highlight>
                  <a:srgbClr val="FFFFFF"/>
                </a:highlight>
                <a:latin typeface="Open Sans"/>
                <a:ea typeface="Open Sans"/>
                <a:cs typeface="Open Sans"/>
                <a:sym typeface="Open Sans"/>
              </a:rPr>
              <a:t>For males,  it shows that the most ideal height of a partner would be </a:t>
            </a:r>
            <a:r>
              <a:rPr lang="zh-CN">
                <a:highlight>
                  <a:srgbClr val="FFFF00"/>
                </a:highlight>
                <a:latin typeface="Open Sans"/>
                <a:ea typeface="Open Sans"/>
                <a:cs typeface="Open Sans"/>
                <a:sym typeface="Open Sans"/>
              </a:rPr>
              <a:t>ranged from 150 to 178</a:t>
            </a:r>
            <a:r>
              <a:rPr lang="zh-CN">
                <a:highlight>
                  <a:srgbClr val="FFFFFF"/>
                </a:highlight>
                <a:latin typeface="Open Sans"/>
                <a:ea typeface="Open Sans"/>
                <a:cs typeface="Open Sans"/>
                <a:sym typeface="Open Sans"/>
              </a:rPr>
              <a:t>.From the data above most Males prefer </a:t>
            </a:r>
            <a:r>
              <a:rPr lang="zh-CN">
                <a:highlight>
                  <a:srgbClr val="FFFFFF"/>
                </a:highlight>
                <a:latin typeface="Open Sans"/>
                <a:ea typeface="Open Sans"/>
                <a:cs typeface="Open Sans"/>
                <a:sym typeface="Open Sans"/>
              </a:rPr>
              <a:t>their</a:t>
            </a:r>
            <a:r>
              <a:rPr lang="zh-CN">
                <a:highlight>
                  <a:srgbClr val="FFFFFF"/>
                </a:highlight>
                <a:latin typeface="Open Sans"/>
                <a:ea typeface="Open Sans"/>
                <a:cs typeface="Open Sans"/>
                <a:sym typeface="Open Sans"/>
              </a:rPr>
              <a:t> partner to be shorter around the </a:t>
            </a:r>
            <a:r>
              <a:rPr lang="zh-CN">
                <a:highlight>
                  <a:srgbClr val="FFFF00"/>
                </a:highlight>
                <a:latin typeface="Open Sans"/>
                <a:ea typeface="Open Sans"/>
                <a:cs typeface="Open Sans"/>
                <a:sym typeface="Open Sans"/>
              </a:rPr>
              <a:t>160++ CM category</a:t>
            </a:r>
            <a:r>
              <a:rPr lang="zh-CN">
                <a:highlight>
                  <a:srgbClr val="FFFFFF"/>
                </a:highlight>
                <a:latin typeface="Open Sans"/>
                <a:ea typeface="Open Sans"/>
                <a:cs typeface="Open Sans"/>
                <a:sym typeface="Open Sans"/>
              </a:rPr>
              <a:t>. From this we can infer men prefer </a:t>
            </a:r>
            <a:r>
              <a:rPr lang="zh-CN">
                <a:highlight>
                  <a:srgbClr val="FFFFFF"/>
                </a:highlight>
                <a:latin typeface="Open Sans"/>
                <a:ea typeface="Open Sans"/>
                <a:cs typeface="Open Sans"/>
                <a:sym typeface="Open Sans"/>
              </a:rPr>
              <a:t>shorter</a:t>
            </a:r>
            <a:r>
              <a:rPr lang="zh-CN">
                <a:highlight>
                  <a:srgbClr val="FFFFFF"/>
                </a:highlight>
                <a:latin typeface="Open Sans"/>
                <a:ea typeface="Open Sans"/>
                <a:cs typeface="Open Sans"/>
                <a:sym typeface="Open Sans"/>
              </a:rPr>
              <a:t> women. </a:t>
            </a:r>
            <a:endParaRPr>
              <a:latin typeface="Open Sans"/>
              <a:ea typeface="Open Sans"/>
              <a:cs typeface="Open Sans"/>
              <a:sym typeface="Open Sans"/>
            </a:endParaRPr>
          </a:p>
        </p:txBody>
      </p:sp>
      <p:sp>
        <p:nvSpPr>
          <p:cNvPr id="140" name="Google Shape;140;p22"/>
          <p:cNvSpPr txBox="1"/>
          <p:nvPr/>
        </p:nvSpPr>
        <p:spPr>
          <a:xfrm>
            <a:off x="4572000" y="2818300"/>
            <a:ext cx="4184400" cy="2121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50000"/>
              </a:lnSpc>
              <a:spcBef>
                <a:spcPts val="1200"/>
              </a:spcBef>
              <a:spcAft>
                <a:spcPts val="1200"/>
              </a:spcAft>
              <a:buNone/>
            </a:pPr>
            <a:r>
              <a:rPr lang="zh-CN">
                <a:highlight>
                  <a:srgbClr val="FFFFFF"/>
                </a:highlight>
                <a:latin typeface="Open Sans"/>
                <a:ea typeface="Open Sans"/>
                <a:cs typeface="Open Sans"/>
                <a:sym typeface="Open Sans"/>
              </a:rPr>
              <a:t>For the females, the ideal height of their partner would be ranged from </a:t>
            </a:r>
            <a:r>
              <a:rPr lang="zh-CN">
                <a:highlight>
                  <a:srgbClr val="FFFF00"/>
                </a:highlight>
                <a:latin typeface="Open Sans"/>
                <a:ea typeface="Open Sans"/>
                <a:cs typeface="Open Sans"/>
                <a:sym typeface="Open Sans"/>
              </a:rPr>
              <a:t>160 to 185</a:t>
            </a:r>
            <a:r>
              <a:rPr lang="zh-CN">
                <a:highlight>
                  <a:srgbClr val="FFFFFF"/>
                </a:highlight>
                <a:latin typeface="Open Sans"/>
                <a:ea typeface="Open Sans"/>
                <a:cs typeface="Open Sans"/>
                <a:sym typeface="Open Sans"/>
              </a:rPr>
              <a:t>. From the </a:t>
            </a:r>
            <a:r>
              <a:rPr lang="zh-CN">
                <a:highlight>
                  <a:srgbClr val="FFFFFF"/>
                </a:highlight>
                <a:latin typeface="Open Sans"/>
                <a:ea typeface="Open Sans"/>
                <a:cs typeface="Open Sans"/>
                <a:sym typeface="Open Sans"/>
              </a:rPr>
              <a:t>data</a:t>
            </a:r>
            <a:r>
              <a:rPr lang="zh-CN">
                <a:highlight>
                  <a:srgbClr val="FFFFFF"/>
                </a:highlight>
                <a:latin typeface="Open Sans"/>
                <a:ea typeface="Open Sans"/>
                <a:cs typeface="Open Sans"/>
                <a:sym typeface="Open Sans"/>
              </a:rPr>
              <a:t> above most females prefer their partner to be taller around the </a:t>
            </a:r>
            <a:r>
              <a:rPr lang="zh-CN">
                <a:highlight>
                  <a:srgbClr val="FFFF00"/>
                </a:highlight>
                <a:latin typeface="Open Sans"/>
                <a:ea typeface="Open Sans"/>
                <a:cs typeface="Open Sans"/>
                <a:sym typeface="Open Sans"/>
              </a:rPr>
              <a:t>170++ CM category</a:t>
            </a:r>
            <a:r>
              <a:rPr lang="zh-CN">
                <a:highlight>
                  <a:srgbClr val="FFFFFF"/>
                </a:highlight>
                <a:latin typeface="Open Sans"/>
                <a:ea typeface="Open Sans"/>
                <a:cs typeface="Open Sans"/>
                <a:sym typeface="Open Sans"/>
              </a:rPr>
              <a:t>. From this we can infer that women prefer taller men.</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Rplot02" id="145" name="Google Shape;145;p23"/>
          <p:cNvPicPr preferRelativeResize="0"/>
          <p:nvPr/>
        </p:nvPicPr>
        <p:blipFill rotWithShape="1">
          <a:blip r:embed="rId3">
            <a:alphaModFix/>
          </a:blip>
          <a:srcRect b="2143" l="9785" r="4751" t="0"/>
          <a:stretch/>
        </p:blipFill>
        <p:spPr>
          <a:xfrm>
            <a:off x="295100" y="1152425"/>
            <a:ext cx="4690300" cy="3546225"/>
          </a:xfrm>
          <a:prstGeom prst="rect">
            <a:avLst/>
          </a:prstGeom>
          <a:noFill/>
          <a:ln>
            <a:noFill/>
          </a:ln>
        </p:spPr>
      </p:pic>
      <p:sp>
        <p:nvSpPr>
          <p:cNvPr id="146" name="Google Shape;146;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zh-CN" sz="2400"/>
              <a:t>Average Time Spent With Partner In A Week (In Hours)</a:t>
            </a:r>
            <a:endParaRPr sz="2400"/>
          </a:p>
        </p:txBody>
      </p:sp>
      <p:sp>
        <p:nvSpPr>
          <p:cNvPr id="147" name="Google Shape;147;p23"/>
          <p:cNvSpPr txBox="1"/>
          <p:nvPr/>
        </p:nvSpPr>
        <p:spPr>
          <a:xfrm>
            <a:off x="5143500" y="1152425"/>
            <a:ext cx="3822600" cy="3864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zh-CN" sz="1800">
                <a:latin typeface="Open Sans"/>
                <a:ea typeface="Open Sans"/>
                <a:cs typeface="Open Sans"/>
                <a:sym typeface="Open Sans"/>
              </a:rPr>
              <a:t>From  the box-plot the </a:t>
            </a:r>
            <a:r>
              <a:rPr lang="zh-CN" sz="1800">
                <a:highlight>
                  <a:srgbClr val="FFFF00"/>
                </a:highlight>
                <a:latin typeface="Open Sans"/>
                <a:ea typeface="Open Sans"/>
                <a:cs typeface="Open Sans"/>
                <a:sym typeface="Open Sans"/>
              </a:rPr>
              <a:t>1st  quartile is 6</a:t>
            </a:r>
            <a:r>
              <a:rPr lang="zh-CN" sz="1800">
                <a:latin typeface="Open Sans"/>
                <a:ea typeface="Open Sans"/>
                <a:cs typeface="Open Sans"/>
                <a:sym typeface="Open Sans"/>
              </a:rPr>
              <a:t> whilst the </a:t>
            </a:r>
            <a:r>
              <a:rPr lang="zh-CN" sz="1800">
                <a:highlight>
                  <a:srgbClr val="FFFF00"/>
                </a:highlight>
                <a:latin typeface="Open Sans"/>
                <a:ea typeface="Open Sans"/>
                <a:cs typeface="Open Sans"/>
                <a:sym typeface="Open Sans"/>
              </a:rPr>
              <a:t>median is equal to 9</a:t>
            </a:r>
            <a:r>
              <a:rPr lang="zh-CN" sz="1800">
                <a:latin typeface="Open Sans"/>
                <a:ea typeface="Open Sans"/>
                <a:cs typeface="Open Sans"/>
                <a:sym typeface="Open Sans"/>
              </a:rPr>
              <a:t> and the </a:t>
            </a:r>
            <a:r>
              <a:rPr lang="zh-CN" sz="1800">
                <a:highlight>
                  <a:srgbClr val="FFFF00"/>
                </a:highlight>
                <a:latin typeface="Open Sans"/>
                <a:ea typeface="Open Sans"/>
                <a:cs typeface="Open Sans"/>
                <a:sym typeface="Open Sans"/>
              </a:rPr>
              <a:t>3rd quartile is 15</a:t>
            </a:r>
            <a:r>
              <a:rPr lang="zh-CN" sz="1800">
                <a:latin typeface="Open Sans"/>
                <a:ea typeface="Open Sans"/>
                <a:cs typeface="Open Sans"/>
                <a:sym typeface="Open Sans"/>
              </a:rPr>
              <a:t>. The highest data of time spent in a week is 20 hours and the least time spent is only 1 hour. From the data there are no observable outliers </a:t>
            </a:r>
            <a:endParaRPr sz="1800">
              <a:latin typeface="Open Sans"/>
              <a:ea typeface="Open Sans"/>
              <a:cs typeface="Open Sans"/>
              <a:sym typeface="Open Sans"/>
            </a:endParaRPr>
          </a:p>
          <a:p>
            <a:pPr indent="0" lvl="0" marL="0" rtl="0" algn="just">
              <a:lnSpc>
                <a:spcPct val="150000"/>
              </a:lnSpc>
              <a:spcBef>
                <a:spcPts val="1200"/>
              </a:spcBef>
              <a:spcAft>
                <a:spcPts val="0"/>
              </a:spcAft>
              <a:buNone/>
            </a:pPr>
            <a:r>
              <a:t/>
            </a:r>
            <a:endParaRPr sz="1800">
              <a:latin typeface="Open Sans"/>
              <a:ea typeface="Open Sans"/>
              <a:cs typeface="Open Sans"/>
              <a:sym typeface="Open Sans"/>
            </a:endParaRPr>
          </a:p>
          <a:p>
            <a:pPr indent="0" lvl="0" marL="0" rtl="0" algn="just">
              <a:lnSpc>
                <a:spcPct val="150000"/>
              </a:lnSpc>
              <a:spcBef>
                <a:spcPts val="1200"/>
              </a:spcBef>
              <a:spcAft>
                <a:spcPts val="0"/>
              </a:spcAft>
              <a:buNone/>
            </a:pPr>
            <a:r>
              <a:t/>
            </a:r>
            <a:endParaRPr sz="1800">
              <a:latin typeface="Open Sans"/>
              <a:ea typeface="Open Sans"/>
              <a:cs typeface="Open Sans"/>
              <a:sym typeface="Open Sans"/>
            </a:endParaRPr>
          </a:p>
          <a:p>
            <a:pPr indent="0" lvl="0" marL="0" rtl="0" algn="just">
              <a:lnSpc>
                <a:spcPct val="150000"/>
              </a:lnSpc>
              <a:spcBef>
                <a:spcPts val="1200"/>
              </a:spcBef>
              <a:spcAft>
                <a:spcPts val="1200"/>
              </a:spcAft>
              <a:buNone/>
            </a:pPr>
            <a:r>
              <a:t/>
            </a:r>
            <a:endParaRPr sz="18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0" y="492300"/>
            <a:ext cx="4132350" cy="2571750"/>
          </a:xfrm>
          <a:prstGeom prst="rect">
            <a:avLst/>
          </a:prstGeom>
          <a:noFill/>
          <a:ln>
            <a:noFill/>
          </a:ln>
        </p:spPr>
      </p:pic>
      <p:pic>
        <p:nvPicPr>
          <p:cNvPr id="153" name="Google Shape;153;p24"/>
          <p:cNvPicPr preferRelativeResize="0"/>
          <p:nvPr/>
        </p:nvPicPr>
        <p:blipFill>
          <a:blip r:embed="rId4">
            <a:alphaModFix/>
          </a:blip>
          <a:stretch>
            <a:fillRect/>
          </a:stretch>
        </p:blipFill>
        <p:spPr>
          <a:xfrm>
            <a:off x="4572000" y="559725"/>
            <a:ext cx="4132350" cy="2571750"/>
          </a:xfrm>
          <a:prstGeom prst="rect">
            <a:avLst/>
          </a:prstGeom>
          <a:noFill/>
          <a:ln>
            <a:noFill/>
          </a:ln>
        </p:spPr>
      </p:pic>
      <p:sp>
        <p:nvSpPr>
          <p:cNvPr id="154" name="Google Shape;154;p24"/>
          <p:cNvSpPr txBox="1"/>
          <p:nvPr/>
        </p:nvSpPr>
        <p:spPr>
          <a:xfrm>
            <a:off x="4443900" y="2904300"/>
            <a:ext cx="4700100" cy="2239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Among the male respondents (36) :</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 18 males (50%)  prefer same age partner. </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11 males (31%) prefer younger age partner ( range of 1 to 10 years)</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 7 males (19%) prefer  older partner (range of 2 to 5 years.)</a:t>
            </a:r>
            <a:endParaRPr sz="1200">
              <a:latin typeface="Times New Roman"/>
              <a:ea typeface="Times New Roman"/>
              <a:cs typeface="Times New Roman"/>
              <a:sym typeface="Times New Roman"/>
            </a:endParaRPr>
          </a:p>
          <a:p>
            <a:pPr indent="457200" lvl="0" marL="0" rtl="0" algn="just">
              <a:lnSpc>
                <a:spcPct val="150000"/>
              </a:lnSpc>
              <a:spcBef>
                <a:spcPts val="1200"/>
              </a:spcBef>
              <a:spcAft>
                <a:spcPts val="1200"/>
              </a:spcAft>
              <a:buNone/>
            </a:pPr>
            <a:r>
              <a:t/>
            </a:r>
            <a:endParaRPr>
              <a:latin typeface="Open Sans"/>
              <a:ea typeface="Open Sans"/>
              <a:cs typeface="Open Sans"/>
              <a:sym typeface="Open Sans"/>
            </a:endParaRPr>
          </a:p>
        </p:txBody>
      </p:sp>
      <p:sp>
        <p:nvSpPr>
          <p:cNvPr id="155" name="Google Shape;155;p24"/>
          <p:cNvSpPr txBox="1"/>
          <p:nvPr/>
        </p:nvSpPr>
        <p:spPr>
          <a:xfrm>
            <a:off x="-88275" y="2904300"/>
            <a:ext cx="4308900" cy="22392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Among the female respondents(</a:t>
            </a:r>
            <a:r>
              <a:rPr lang="zh-CN" sz="1200">
                <a:latin typeface="Times New Roman"/>
                <a:ea typeface="Times New Roman"/>
                <a:cs typeface="Times New Roman"/>
                <a:sym typeface="Times New Roman"/>
              </a:rPr>
              <a:t>33):</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6 females(18%) prefer same age. </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26(78%) prefer older. ( range of 1 to 10 years). </a:t>
            </a:r>
            <a:endParaRPr sz="1200">
              <a:latin typeface="Times New Roman"/>
              <a:ea typeface="Times New Roman"/>
              <a:cs typeface="Times New Roman"/>
              <a:sym typeface="Times New Roman"/>
            </a:endParaRPr>
          </a:p>
          <a:p>
            <a:pPr indent="0" lvl="0" marL="0" rtl="0" algn="just">
              <a:lnSpc>
                <a:spcPct val="150000"/>
              </a:lnSpc>
              <a:spcBef>
                <a:spcPts val="1200"/>
              </a:spcBef>
              <a:spcAft>
                <a:spcPts val="1200"/>
              </a:spcAft>
              <a:buNone/>
            </a:pPr>
            <a:r>
              <a:rPr lang="zh-CN" sz="1200">
                <a:latin typeface="Times New Roman"/>
                <a:ea typeface="Times New Roman"/>
                <a:cs typeface="Times New Roman"/>
                <a:sym typeface="Times New Roman"/>
              </a:rPr>
              <a:t>Only 1 female (3%) prefers younger partner </a:t>
            </a:r>
            <a:endParaRPr>
              <a:latin typeface="Open Sans"/>
              <a:ea typeface="Open Sans"/>
              <a:cs typeface="Open Sans"/>
              <a:sym typeface="Open Sans"/>
            </a:endParaRPr>
          </a:p>
        </p:txBody>
      </p:sp>
      <p:sp>
        <p:nvSpPr>
          <p:cNvPr id="156" name="Google Shape;156;p24"/>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sz="2400"/>
              <a:t>Prefered Age Diference With Partner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Google Shape;161;p25"/>
          <p:cNvPicPr preferRelativeResize="0"/>
          <p:nvPr/>
        </p:nvPicPr>
        <p:blipFill>
          <a:blip r:embed="rId3">
            <a:alphaModFix/>
          </a:blip>
          <a:stretch>
            <a:fillRect/>
          </a:stretch>
        </p:blipFill>
        <p:spPr>
          <a:xfrm>
            <a:off x="4537737" y="711375"/>
            <a:ext cx="4175799" cy="2228849"/>
          </a:xfrm>
          <a:prstGeom prst="rect">
            <a:avLst/>
          </a:prstGeom>
          <a:noFill/>
          <a:ln>
            <a:noFill/>
          </a:ln>
        </p:spPr>
      </p:pic>
      <p:sp>
        <p:nvSpPr>
          <p:cNvPr id="162" name="Google Shape;162;p25"/>
          <p:cNvSpPr txBox="1"/>
          <p:nvPr/>
        </p:nvSpPr>
        <p:spPr>
          <a:xfrm>
            <a:off x="117000" y="103350"/>
            <a:ext cx="9027000" cy="784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200"/>
              </a:spcBef>
              <a:spcAft>
                <a:spcPts val="0"/>
              </a:spcAft>
              <a:buNone/>
            </a:pPr>
            <a:r>
              <a:rPr lang="zh-CN" sz="2400">
                <a:solidFill>
                  <a:srgbClr val="FF9900"/>
                </a:solidFill>
                <a:highlight>
                  <a:srgbClr val="FFFFFF"/>
                </a:highlight>
                <a:latin typeface="PT Sans Narrow"/>
                <a:ea typeface="PT Sans Narrow"/>
                <a:cs typeface="PT Sans Narrow"/>
                <a:sym typeface="PT Sans Narrow"/>
              </a:rPr>
              <a:t>The Minimum Monthly Salary (in RM) of Future Partner that a person could accept</a:t>
            </a:r>
            <a:endParaRPr sz="2400">
              <a:solidFill>
                <a:srgbClr val="FF9900"/>
              </a:solidFill>
              <a:highlight>
                <a:srgbClr val="FFFFFF"/>
              </a:highlight>
              <a:latin typeface="PT Sans Narrow"/>
              <a:ea typeface="PT Sans Narrow"/>
              <a:cs typeface="PT Sans Narrow"/>
              <a:sym typeface="PT Sans Narrow"/>
            </a:endParaRPr>
          </a:p>
          <a:p>
            <a:pPr indent="0" lvl="0" marL="0" rtl="0" algn="ctr">
              <a:lnSpc>
                <a:spcPct val="150000"/>
              </a:lnSpc>
              <a:spcBef>
                <a:spcPts val="1200"/>
              </a:spcBef>
              <a:spcAft>
                <a:spcPts val="0"/>
              </a:spcAft>
              <a:buNone/>
            </a:pPr>
            <a:r>
              <a:t/>
            </a:r>
            <a:endParaRPr sz="2400">
              <a:solidFill>
                <a:srgbClr val="FF9900"/>
              </a:solidFill>
              <a:latin typeface="PT Sans Narrow"/>
              <a:ea typeface="PT Sans Narrow"/>
              <a:cs typeface="PT Sans Narrow"/>
              <a:sym typeface="PT Sans Narrow"/>
            </a:endParaRPr>
          </a:p>
          <a:p>
            <a:pPr indent="0" lvl="0" marL="0" rtl="0" algn="l">
              <a:spcBef>
                <a:spcPts val="1200"/>
              </a:spcBef>
              <a:spcAft>
                <a:spcPts val="0"/>
              </a:spcAft>
              <a:buNone/>
            </a:pPr>
            <a:r>
              <a:t/>
            </a:r>
            <a:endParaRPr>
              <a:latin typeface="Open Sans"/>
              <a:ea typeface="Open Sans"/>
              <a:cs typeface="Open Sans"/>
              <a:sym typeface="Open Sans"/>
            </a:endParaRPr>
          </a:p>
        </p:txBody>
      </p:sp>
      <p:sp>
        <p:nvSpPr>
          <p:cNvPr id="163" name="Google Shape;163;p25"/>
          <p:cNvSpPr txBox="1"/>
          <p:nvPr/>
        </p:nvSpPr>
        <p:spPr>
          <a:xfrm>
            <a:off x="237400" y="3237175"/>
            <a:ext cx="4064400" cy="16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64" name="Google Shape;164;p25"/>
          <p:cNvSpPr txBox="1"/>
          <p:nvPr/>
        </p:nvSpPr>
        <p:spPr>
          <a:xfrm>
            <a:off x="4845013" y="2903525"/>
            <a:ext cx="3677100" cy="202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C5060B"/>
              </a:solidFill>
              <a:highlight>
                <a:srgbClr val="FFFFFF"/>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a:latin typeface="Times New Roman"/>
                <a:ea typeface="Times New Roman"/>
                <a:cs typeface="Times New Roman"/>
                <a:sym typeface="Times New Roman"/>
              </a:rPr>
              <a:t>     Modal class = Rm 2000 to 400</a:t>
            </a:r>
            <a:r>
              <a:rPr lang="zh-CN">
                <a:latin typeface="Open Sans"/>
                <a:ea typeface="Open Sans"/>
                <a:cs typeface="Open Sans"/>
                <a:sym typeface="Open Sans"/>
              </a:rPr>
              <a:t>0</a:t>
            </a:r>
            <a:endParaRPr>
              <a:latin typeface="Open Sans"/>
              <a:ea typeface="Open Sans"/>
              <a:cs typeface="Open Sans"/>
              <a:sym typeface="Open Sans"/>
            </a:endParaRPr>
          </a:p>
          <a:p>
            <a:pPr indent="0" lvl="0" marL="0" rtl="0" algn="just">
              <a:lnSpc>
                <a:spcPct val="150000"/>
              </a:lnSpc>
              <a:spcBef>
                <a:spcPts val="0"/>
              </a:spcBef>
              <a:spcAft>
                <a:spcPts val="0"/>
              </a:spcAft>
              <a:buNone/>
            </a:pPr>
            <a:r>
              <a:t/>
            </a:r>
            <a:endParaRPr>
              <a:latin typeface="Open Sans"/>
              <a:ea typeface="Open Sans"/>
              <a:cs typeface="Open Sans"/>
              <a:sym typeface="Open Sans"/>
            </a:endParaRPr>
          </a:p>
        </p:txBody>
      </p:sp>
      <p:sp>
        <p:nvSpPr>
          <p:cNvPr id="165" name="Google Shape;165;p25"/>
          <p:cNvSpPr txBox="1"/>
          <p:nvPr/>
        </p:nvSpPr>
        <p:spPr>
          <a:xfrm>
            <a:off x="237400" y="3009250"/>
            <a:ext cx="3677100" cy="2123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highlight>
                  <a:srgbClr val="FFFFFF"/>
                </a:highlight>
                <a:latin typeface="Times New Roman"/>
                <a:ea typeface="Times New Roman"/>
                <a:cs typeface="Times New Roman"/>
                <a:sym typeface="Times New Roman"/>
              </a:rPr>
              <a:t>     Modal class = RM 2000 to RM 4000</a:t>
            </a:r>
            <a:endParaRPr sz="1200">
              <a:highlight>
                <a:srgbClr val="FFFFFF"/>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66" name="Google Shape;166;p25"/>
          <p:cNvPicPr preferRelativeResize="0"/>
          <p:nvPr/>
        </p:nvPicPr>
        <p:blipFill>
          <a:blip r:embed="rId4">
            <a:alphaModFix/>
          </a:blip>
          <a:stretch>
            <a:fillRect/>
          </a:stretch>
        </p:blipFill>
        <p:spPr>
          <a:xfrm>
            <a:off x="181700" y="804175"/>
            <a:ext cx="4175799" cy="2181291"/>
          </a:xfrm>
          <a:prstGeom prst="rect">
            <a:avLst/>
          </a:prstGeom>
          <a:noFill/>
          <a:ln>
            <a:noFill/>
          </a:ln>
        </p:spPr>
      </p:pic>
      <p:pic>
        <p:nvPicPr>
          <p:cNvPr id="167" name="Google Shape;167;p25"/>
          <p:cNvPicPr preferRelativeResize="0"/>
          <p:nvPr/>
        </p:nvPicPr>
        <p:blipFill>
          <a:blip r:embed="rId5">
            <a:alphaModFix/>
          </a:blip>
          <a:stretch>
            <a:fillRect/>
          </a:stretch>
        </p:blipFill>
        <p:spPr>
          <a:xfrm>
            <a:off x="4944550" y="3565850"/>
            <a:ext cx="3362175" cy="1324725"/>
          </a:xfrm>
          <a:prstGeom prst="rect">
            <a:avLst/>
          </a:prstGeom>
          <a:noFill/>
          <a:ln>
            <a:noFill/>
          </a:ln>
        </p:spPr>
      </p:pic>
      <p:pic>
        <p:nvPicPr>
          <p:cNvPr id="168" name="Google Shape;168;p25"/>
          <p:cNvPicPr preferRelativeResize="0"/>
          <p:nvPr/>
        </p:nvPicPr>
        <p:blipFill>
          <a:blip r:embed="rId6">
            <a:alphaModFix/>
          </a:blip>
          <a:stretch>
            <a:fillRect/>
          </a:stretch>
        </p:blipFill>
        <p:spPr>
          <a:xfrm>
            <a:off x="332250" y="3531525"/>
            <a:ext cx="2953525" cy="139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6"/>
          <p:cNvPicPr preferRelativeResize="0"/>
          <p:nvPr/>
        </p:nvPicPr>
        <p:blipFill>
          <a:blip r:embed="rId3">
            <a:alphaModFix/>
          </a:blip>
          <a:stretch>
            <a:fillRect/>
          </a:stretch>
        </p:blipFill>
        <p:spPr>
          <a:xfrm>
            <a:off x="297300" y="917000"/>
            <a:ext cx="4471600" cy="3195500"/>
          </a:xfrm>
          <a:prstGeom prst="rect">
            <a:avLst/>
          </a:prstGeom>
          <a:noFill/>
          <a:ln>
            <a:noFill/>
          </a:ln>
        </p:spPr>
      </p:pic>
      <p:sp>
        <p:nvSpPr>
          <p:cNvPr id="174" name="Google Shape;174;p26"/>
          <p:cNvSpPr txBox="1"/>
          <p:nvPr/>
        </p:nvSpPr>
        <p:spPr>
          <a:xfrm>
            <a:off x="679275" y="92675"/>
            <a:ext cx="7900500" cy="880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CN" sz="2400">
                <a:solidFill>
                  <a:srgbClr val="FF9900"/>
                </a:solidFill>
                <a:latin typeface="PT Sans Narrow"/>
                <a:ea typeface="PT Sans Narrow"/>
                <a:cs typeface="PT Sans Narrow"/>
                <a:sym typeface="PT Sans Narrow"/>
              </a:rPr>
              <a:t>Previous Relationship VS Average Time Willingly to spent(hours)</a:t>
            </a:r>
            <a:endParaRPr sz="2400">
              <a:solidFill>
                <a:srgbClr val="FF9900"/>
              </a:solidFill>
              <a:latin typeface="PT Sans Narrow"/>
              <a:ea typeface="PT Sans Narrow"/>
              <a:cs typeface="PT Sans Narrow"/>
              <a:sym typeface="PT Sans Narrow"/>
            </a:endParaRPr>
          </a:p>
        </p:txBody>
      </p:sp>
      <p:sp>
        <p:nvSpPr>
          <p:cNvPr id="175" name="Google Shape;175;p26"/>
          <p:cNvSpPr txBox="1"/>
          <p:nvPr/>
        </p:nvSpPr>
        <p:spPr>
          <a:xfrm>
            <a:off x="4946200" y="917000"/>
            <a:ext cx="3915600" cy="3807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highlight>
                  <a:srgbClr val="FFFF00"/>
                </a:highlight>
                <a:latin typeface="Times New Roman"/>
                <a:ea typeface="Times New Roman"/>
                <a:cs typeface="Times New Roman"/>
                <a:sym typeface="Times New Roman"/>
              </a:rPr>
              <a:t>Student with  0 , 1 or 2 </a:t>
            </a:r>
            <a:r>
              <a:rPr lang="zh-CN" sz="1200">
                <a:latin typeface="Times New Roman"/>
                <a:ea typeface="Times New Roman"/>
                <a:cs typeface="Times New Roman"/>
                <a:sym typeface="Times New Roman"/>
              </a:rPr>
              <a:t>previous relationships, the average time they are willing to spend with their partner in the future ranges from </a:t>
            </a:r>
            <a:r>
              <a:rPr lang="zh-CN" sz="1200">
                <a:highlight>
                  <a:srgbClr val="FFFF00"/>
                </a:highlight>
                <a:latin typeface="Times New Roman"/>
                <a:ea typeface="Times New Roman"/>
                <a:cs typeface="Times New Roman"/>
                <a:sym typeface="Times New Roman"/>
              </a:rPr>
              <a:t>0 to 20 hrs.</a:t>
            </a:r>
            <a:endParaRPr sz="1200">
              <a:highlight>
                <a:srgbClr val="FFFF00"/>
              </a:highlight>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Student with </a:t>
            </a:r>
            <a:r>
              <a:rPr lang="zh-CN" sz="1200">
                <a:highlight>
                  <a:srgbClr val="FFFF00"/>
                </a:highlight>
                <a:latin typeface="Times New Roman"/>
                <a:ea typeface="Times New Roman"/>
                <a:cs typeface="Times New Roman"/>
                <a:sym typeface="Times New Roman"/>
              </a:rPr>
              <a:t>3 and more </a:t>
            </a:r>
            <a:r>
              <a:rPr lang="zh-CN" sz="1200">
                <a:latin typeface="Times New Roman"/>
                <a:ea typeface="Times New Roman"/>
                <a:cs typeface="Times New Roman"/>
                <a:sym typeface="Times New Roman"/>
              </a:rPr>
              <a:t>previous relationships, there is </a:t>
            </a:r>
            <a:r>
              <a:rPr lang="zh-CN" sz="1200">
                <a:highlight>
                  <a:srgbClr val="FFFF00"/>
                </a:highlight>
                <a:latin typeface="Times New Roman"/>
                <a:ea typeface="Times New Roman"/>
                <a:cs typeface="Times New Roman"/>
                <a:sym typeface="Times New Roman"/>
              </a:rPr>
              <a:t>no pattern or trend </a:t>
            </a:r>
            <a:r>
              <a:rPr lang="zh-CN" sz="1200">
                <a:latin typeface="Times New Roman"/>
                <a:ea typeface="Times New Roman"/>
                <a:cs typeface="Times New Roman"/>
                <a:sym typeface="Times New Roman"/>
              </a:rPr>
              <a:t>showing that they have a preferred  average amount of time they are willing to spend with their partners.</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No  specific relationship between these 2 variables.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Hence , the</a:t>
            </a:r>
            <a:r>
              <a:rPr lang="zh-CN" sz="1200">
                <a:highlight>
                  <a:srgbClr val="FFFF00"/>
                </a:highlight>
                <a:latin typeface="Times New Roman"/>
                <a:ea typeface="Times New Roman"/>
                <a:cs typeface="Times New Roman"/>
                <a:sym typeface="Times New Roman"/>
              </a:rPr>
              <a:t> average time</a:t>
            </a:r>
            <a:r>
              <a:rPr lang="zh-CN" sz="1200">
                <a:latin typeface="Times New Roman"/>
                <a:ea typeface="Times New Roman"/>
                <a:cs typeface="Times New Roman"/>
                <a:sym typeface="Times New Roman"/>
              </a:rPr>
              <a:t> a person is willing to spend with their partners is </a:t>
            </a:r>
            <a:r>
              <a:rPr lang="zh-CN" sz="1200">
                <a:highlight>
                  <a:srgbClr val="FFFF00"/>
                </a:highlight>
                <a:latin typeface="Times New Roman"/>
                <a:ea typeface="Times New Roman"/>
                <a:cs typeface="Times New Roman"/>
                <a:sym typeface="Times New Roman"/>
              </a:rPr>
              <a:t>not affected</a:t>
            </a:r>
            <a:r>
              <a:rPr lang="zh-CN" sz="1200">
                <a:latin typeface="Times New Roman"/>
                <a:ea typeface="Times New Roman"/>
                <a:cs typeface="Times New Roman"/>
                <a:sym typeface="Times New Roman"/>
              </a:rPr>
              <a:t> by the number of previous relationships that he has.</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id="180" name="Google Shape;180;p27"/>
          <p:cNvPicPr preferRelativeResize="0"/>
          <p:nvPr/>
        </p:nvPicPr>
        <p:blipFill rotWithShape="1">
          <a:blip r:embed="rId3">
            <a:alphaModFix/>
          </a:blip>
          <a:srcRect b="21036" l="0" r="0" t="0"/>
          <a:stretch/>
        </p:blipFill>
        <p:spPr>
          <a:xfrm>
            <a:off x="2713788" y="937313"/>
            <a:ext cx="2859075" cy="2209975"/>
          </a:xfrm>
          <a:prstGeom prst="rect">
            <a:avLst/>
          </a:prstGeom>
          <a:noFill/>
          <a:ln>
            <a:noFill/>
          </a:ln>
        </p:spPr>
      </p:pic>
      <p:pic>
        <p:nvPicPr>
          <p:cNvPr id="181" name="Google Shape;181;p27"/>
          <p:cNvPicPr preferRelativeResize="0"/>
          <p:nvPr/>
        </p:nvPicPr>
        <p:blipFill rotWithShape="1">
          <a:blip r:embed="rId4">
            <a:alphaModFix/>
          </a:blip>
          <a:srcRect b="19717" l="1280" r="-1279" t="0"/>
          <a:stretch/>
        </p:blipFill>
        <p:spPr>
          <a:xfrm>
            <a:off x="140775" y="937325"/>
            <a:ext cx="2732600" cy="2293875"/>
          </a:xfrm>
          <a:prstGeom prst="rect">
            <a:avLst/>
          </a:prstGeom>
          <a:noFill/>
          <a:ln>
            <a:noFill/>
          </a:ln>
        </p:spPr>
      </p:pic>
      <p:sp>
        <p:nvSpPr>
          <p:cNvPr id="182" name="Google Shape;182;p27"/>
          <p:cNvSpPr txBox="1"/>
          <p:nvPr/>
        </p:nvSpPr>
        <p:spPr>
          <a:xfrm>
            <a:off x="804475" y="244825"/>
            <a:ext cx="6867900" cy="6384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CN" sz="2400">
                <a:solidFill>
                  <a:srgbClr val="FF9900"/>
                </a:solidFill>
                <a:latin typeface="PT Sans Narrow"/>
                <a:ea typeface="PT Sans Narrow"/>
                <a:cs typeface="PT Sans Narrow"/>
                <a:sym typeface="PT Sans Narrow"/>
              </a:rPr>
              <a:t>Belief in Love among Male and Female</a:t>
            </a:r>
            <a:endParaRPr sz="2400">
              <a:solidFill>
                <a:srgbClr val="FF9900"/>
              </a:solidFill>
              <a:latin typeface="PT Sans Narrow"/>
              <a:ea typeface="PT Sans Narrow"/>
              <a:cs typeface="PT Sans Narrow"/>
              <a:sym typeface="PT Sans Narrow"/>
            </a:endParaRPr>
          </a:p>
        </p:txBody>
      </p:sp>
      <p:sp>
        <p:nvSpPr>
          <p:cNvPr id="183" name="Google Shape;183;p27"/>
          <p:cNvSpPr txBox="1"/>
          <p:nvPr/>
        </p:nvSpPr>
        <p:spPr>
          <a:xfrm>
            <a:off x="140725" y="3458200"/>
            <a:ext cx="2732700" cy="1544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33 females</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17( 52%) answered ‘Yes’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13 </a:t>
            </a:r>
            <a:r>
              <a:rPr lang="zh-CN" sz="1200">
                <a:latin typeface="Times New Roman"/>
                <a:ea typeface="Times New Roman"/>
                <a:cs typeface="Times New Roman"/>
                <a:sym typeface="Times New Roman"/>
              </a:rPr>
              <a:t>(39%)</a:t>
            </a:r>
            <a:r>
              <a:rPr lang="zh-CN" sz="1200">
                <a:latin typeface="Times New Roman"/>
                <a:ea typeface="Times New Roman"/>
                <a:cs typeface="Times New Roman"/>
                <a:sym typeface="Times New Roman"/>
              </a:rPr>
              <a:t> of them answered ‘Maybe’</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3 (9%) of them answer ‘No’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45720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p:txBody>
      </p:sp>
      <p:sp>
        <p:nvSpPr>
          <p:cNvPr id="184" name="Google Shape;184;p27"/>
          <p:cNvSpPr txBox="1"/>
          <p:nvPr/>
        </p:nvSpPr>
        <p:spPr>
          <a:xfrm>
            <a:off x="2770750" y="3511875"/>
            <a:ext cx="3099000" cy="1237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36 males:</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There are 22 people (61%) who answered ‘Yes’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10 people (28%) who answered ‘Maybe’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4 males(11%) who answered ‘No’. </a:t>
            </a:r>
            <a:endParaRPr>
              <a:latin typeface="Open Sans"/>
              <a:ea typeface="Open Sans"/>
              <a:cs typeface="Open Sans"/>
              <a:sym typeface="Open Sans"/>
            </a:endParaRPr>
          </a:p>
        </p:txBody>
      </p:sp>
      <p:sp>
        <p:nvSpPr>
          <p:cNvPr id="185" name="Google Shape;185;p27"/>
          <p:cNvSpPr txBox="1"/>
          <p:nvPr/>
        </p:nvSpPr>
        <p:spPr>
          <a:xfrm>
            <a:off x="6423825" y="1342863"/>
            <a:ext cx="2284800" cy="13989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From this data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We can deduce that more men believe in true love when compared to the male counterpart.</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nvSpPr>
        <p:spPr>
          <a:xfrm>
            <a:off x="1104150" y="200025"/>
            <a:ext cx="6222000" cy="557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CN" sz="2400">
                <a:solidFill>
                  <a:srgbClr val="FF9900"/>
                </a:solidFill>
                <a:latin typeface="Times New Roman"/>
                <a:ea typeface="Times New Roman"/>
                <a:cs typeface="Times New Roman"/>
                <a:sym typeface="Times New Roman"/>
              </a:rPr>
              <a:t>Does Appearance Matter by Male and Female</a:t>
            </a:r>
            <a:endParaRPr sz="2400">
              <a:solidFill>
                <a:srgbClr val="FF9900"/>
              </a:solidFill>
              <a:latin typeface="Open Sans"/>
              <a:ea typeface="Open Sans"/>
              <a:cs typeface="Open Sans"/>
              <a:sym typeface="Open Sans"/>
            </a:endParaRPr>
          </a:p>
        </p:txBody>
      </p:sp>
      <p:sp>
        <p:nvSpPr>
          <p:cNvPr id="191" name="Google Shape;191;p28"/>
          <p:cNvSpPr txBox="1"/>
          <p:nvPr/>
        </p:nvSpPr>
        <p:spPr>
          <a:xfrm>
            <a:off x="3867838" y="2845100"/>
            <a:ext cx="2907300" cy="2522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36 male students :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11 male students (31%) voted “yes”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5 of them (14 %) think it does not matter to them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20 respondents (56)% voted “Maybe” </a:t>
            </a:r>
            <a:endParaRPr>
              <a:latin typeface="Open Sans"/>
              <a:ea typeface="Open Sans"/>
              <a:cs typeface="Open Sans"/>
              <a:sym typeface="Open Sans"/>
            </a:endParaRPr>
          </a:p>
        </p:txBody>
      </p:sp>
      <p:sp>
        <p:nvSpPr>
          <p:cNvPr id="192" name="Google Shape;192;p28"/>
          <p:cNvSpPr txBox="1"/>
          <p:nvPr/>
        </p:nvSpPr>
        <p:spPr>
          <a:xfrm>
            <a:off x="202750" y="2845100"/>
            <a:ext cx="3227700" cy="2415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33 </a:t>
            </a:r>
            <a:r>
              <a:rPr lang="zh-CN" sz="1200">
                <a:latin typeface="Times New Roman"/>
                <a:ea typeface="Times New Roman"/>
                <a:cs typeface="Times New Roman"/>
                <a:sym typeface="Times New Roman"/>
              </a:rPr>
              <a:t>female students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10 female students (30%) rated appearance is crucial to them.</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6 (18%) of female students, think that appearance does not matter when it comes to an ideal partner.</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17 (52%) choose “Maybe”</a:t>
            </a:r>
            <a:endParaRPr sz="1200">
              <a:highlight>
                <a:srgbClr val="FFFF00"/>
              </a:highlight>
              <a:latin typeface="Times New Roman"/>
              <a:ea typeface="Times New Roman"/>
              <a:cs typeface="Times New Roman"/>
              <a:sym typeface="Times New Roman"/>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pic>
        <p:nvPicPr>
          <p:cNvPr id="193" name="Google Shape;193;p28"/>
          <p:cNvPicPr preferRelativeResize="0"/>
          <p:nvPr/>
        </p:nvPicPr>
        <p:blipFill rotWithShape="1">
          <a:blip r:embed="rId3">
            <a:alphaModFix/>
          </a:blip>
          <a:srcRect b="19283" l="0" r="2334" t="0"/>
          <a:stretch/>
        </p:blipFill>
        <p:spPr>
          <a:xfrm>
            <a:off x="311450" y="757725"/>
            <a:ext cx="2867150" cy="1984225"/>
          </a:xfrm>
          <a:prstGeom prst="rect">
            <a:avLst/>
          </a:prstGeom>
          <a:noFill/>
          <a:ln>
            <a:noFill/>
          </a:ln>
        </p:spPr>
      </p:pic>
      <p:sp>
        <p:nvSpPr>
          <p:cNvPr id="194" name="Google Shape;194;p28"/>
          <p:cNvSpPr txBox="1"/>
          <p:nvPr/>
        </p:nvSpPr>
        <p:spPr>
          <a:xfrm>
            <a:off x="7212550" y="1076950"/>
            <a:ext cx="1849200" cy="2709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We can deduce in UTM, both males and females take into consideration the </a:t>
            </a:r>
            <a:r>
              <a:rPr lang="zh-CN" sz="1200">
                <a:latin typeface="Times New Roman"/>
                <a:ea typeface="Times New Roman"/>
                <a:cs typeface="Times New Roman"/>
                <a:sym typeface="Times New Roman"/>
              </a:rPr>
              <a:t>appearance</a:t>
            </a:r>
            <a:r>
              <a:rPr lang="zh-CN" sz="1200">
                <a:latin typeface="Times New Roman"/>
                <a:ea typeface="Times New Roman"/>
                <a:cs typeface="Times New Roman"/>
                <a:sym typeface="Times New Roman"/>
              </a:rPr>
              <a:t> of a future partner when compared to those whom </a:t>
            </a:r>
            <a:r>
              <a:rPr lang="zh-CN" sz="1200">
                <a:latin typeface="Times New Roman"/>
                <a:ea typeface="Times New Roman"/>
                <a:cs typeface="Times New Roman"/>
                <a:sym typeface="Times New Roman"/>
              </a:rPr>
              <a:t>answered</a:t>
            </a:r>
            <a:r>
              <a:rPr lang="zh-CN" sz="1200">
                <a:latin typeface="Times New Roman"/>
                <a:ea typeface="Times New Roman"/>
                <a:cs typeface="Times New Roman"/>
                <a:sym typeface="Times New Roman"/>
              </a:rPr>
              <a:t> “no” or choose to stay neutral on the matter.</a:t>
            </a:r>
            <a:endParaRPr sz="1200">
              <a:latin typeface="Times New Roman"/>
              <a:ea typeface="Times New Roman"/>
              <a:cs typeface="Times New Roman"/>
              <a:sym typeface="Times New Roman"/>
            </a:endParaRPr>
          </a:p>
        </p:txBody>
      </p:sp>
      <p:pic>
        <p:nvPicPr>
          <p:cNvPr id="195" name="Google Shape;195;p28"/>
          <p:cNvPicPr preferRelativeResize="0"/>
          <p:nvPr/>
        </p:nvPicPr>
        <p:blipFill rotWithShape="1">
          <a:blip r:embed="rId4">
            <a:alphaModFix/>
          </a:blip>
          <a:srcRect b="16888" l="0" r="0" t="0"/>
          <a:stretch/>
        </p:blipFill>
        <p:spPr>
          <a:xfrm>
            <a:off x="3273200" y="697050"/>
            <a:ext cx="3657999" cy="210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Google Shape;200;p29"/>
          <p:cNvPicPr preferRelativeResize="0"/>
          <p:nvPr/>
        </p:nvPicPr>
        <p:blipFill>
          <a:blip r:embed="rId3">
            <a:alphaModFix/>
          </a:blip>
          <a:stretch>
            <a:fillRect/>
          </a:stretch>
        </p:blipFill>
        <p:spPr>
          <a:xfrm>
            <a:off x="1055525" y="748325"/>
            <a:ext cx="6174350" cy="1556800"/>
          </a:xfrm>
          <a:prstGeom prst="rect">
            <a:avLst/>
          </a:prstGeom>
          <a:noFill/>
          <a:ln>
            <a:noFill/>
          </a:ln>
        </p:spPr>
      </p:pic>
      <p:sp>
        <p:nvSpPr>
          <p:cNvPr id="201" name="Google Shape;201;p29"/>
          <p:cNvSpPr txBox="1"/>
          <p:nvPr/>
        </p:nvSpPr>
        <p:spPr>
          <a:xfrm>
            <a:off x="1423975" y="197825"/>
            <a:ext cx="5805900" cy="550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CN" sz="2400">
                <a:solidFill>
                  <a:srgbClr val="FF9900"/>
                </a:solidFill>
                <a:latin typeface="PT Sans Narrow"/>
                <a:ea typeface="PT Sans Narrow"/>
                <a:cs typeface="PT Sans Narrow"/>
                <a:sym typeface="PT Sans Narrow"/>
              </a:rPr>
              <a:t>Intelligence of Ideal Partner</a:t>
            </a:r>
            <a:endParaRPr sz="2400">
              <a:solidFill>
                <a:srgbClr val="FF9900"/>
              </a:solidFill>
              <a:latin typeface="PT Sans Narrow"/>
              <a:ea typeface="PT Sans Narrow"/>
              <a:cs typeface="PT Sans Narrow"/>
              <a:sym typeface="PT Sans Narrow"/>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02" name="Google Shape;202;p29"/>
          <p:cNvSpPr txBox="1"/>
          <p:nvPr/>
        </p:nvSpPr>
        <p:spPr>
          <a:xfrm>
            <a:off x="538050" y="3111475"/>
            <a:ext cx="2829900" cy="20901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36 males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15 </a:t>
            </a:r>
            <a:r>
              <a:rPr lang="zh-CN" sz="1200">
                <a:latin typeface="Times New Roman"/>
                <a:ea typeface="Times New Roman"/>
                <a:cs typeface="Times New Roman"/>
                <a:sym typeface="Times New Roman"/>
              </a:rPr>
              <a:t>people</a:t>
            </a:r>
            <a:r>
              <a:rPr lang="zh-CN" sz="1200">
                <a:latin typeface="Times New Roman"/>
                <a:ea typeface="Times New Roman"/>
                <a:cs typeface="Times New Roman"/>
                <a:sym typeface="Times New Roman"/>
              </a:rPr>
              <a:t>(42%) choose ‘Average’</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14 </a:t>
            </a:r>
            <a:r>
              <a:rPr lang="zh-CN" sz="1200">
                <a:latin typeface="Times New Roman"/>
                <a:ea typeface="Times New Roman"/>
                <a:cs typeface="Times New Roman"/>
                <a:sym typeface="Times New Roman"/>
              </a:rPr>
              <a:t>people </a:t>
            </a:r>
            <a:r>
              <a:rPr lang="zh-CN" sz="1200">
                <a:latin typeface="Times New Roman"/>
                <a:ea typeface="Times New Roman"/>
                <a:cs typeface="Times New Roman"/>
                <a:sym typeface="Times New Roman"/>
              </a:rPr>
              <a:t>(39%)choose ‘Doesn't Matter’</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5 people (14%) choose ‘Gifted’</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2 </a:t>
            </a:r>
            <a:r>
              <a:rPr lang="zh-CN" sz="1200">
                <a:latin typeface="Times New Roman"/>
                <a:ea typeface="Times New Roman"/>
                <a:cs typeface="Times New Roman"/>
                <a:sym typeface="Times New Roman"/>
              </a:rPr>
              <a:t>people </a:t>
            </a:r>
            <a:r>
              <a:rPr lang="zh-CN" sz="1200">
                <a:latin typeface="Times New Roman"/>
                <a:ea typeface="Times New Roman"/>
                <a:cs typeface="Times New Roman"/>
                <a:sym typeface="Times New Roman"/>
              </a:rPr>
              <a:t>(5%) choose ‘Einstein genius’</a:t>
            </a:r>
            <a:endParaRPr>
              <a:latin typeface="Open Sans"/>
              <a:ea typeface="Open Sans"/>
              <a:cs typeface="Open Sans"/>
              <a:sym typeface="Open Sans"/>
            </a:endParaRPr>
          </a:p>
        </p:txBody>
      </p:sp>
      <p:sp>
        <p:nvSpPr>
          <p:cNvPr id="203" name="Google Shape;203;p29"/>
          <p:cNvSpPr txBox="1"/>
          <p:nvPr/>
        </p:nvSpPr>
        <p:spPr>
          <a:xfrm>
            <a:off x="6267150" y="2506650"/>
            <a:ext cx="2571600" cy="2276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When compared, more females prefer their partner to have an intelligence higher than average.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We believe that females consider this characteristic as important for the development of a relationship</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04" name="Google Shape;204;p29"/>
          <p:cNvSpPr txBox="1"/>
          <p:nvPr/>
        </p:nvSpPr>
        <p:spPr>
          <a:xfrm>
            <a:off x="3324825" y="3068575"/>
            <a:ext cx="2666400" cy="2055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Among </a:t>
            </a:r>
            <a:r>
              <a:rPr lang="zh-CN" sz="1200">
                <a:latin typeface="Times New Roman"/>
                <a:ea typeface="Times New Roman"/>
                <a:cs typeface="Times New Roman"/>
                <a:sym typeface="Times New Roman"/>
              </a:rPr>
              <a:t>33 females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9 people (27%) chose ‘Average’</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4 people(12%) chose ‘Doesn’t matter’ 18 people(55%) chose ‘Gifted’ </a:t>
            </a:r>
            <a:endParaRPr sz="1200">
              <a:latin typeface="Times New Roman"/>
              <a:ea typeface="Times New Roman"/>
              <a:cs typeface="Times New Roman"/>
              <a:sym typeface="Times New Roman"/>
            </a:endParaRPr>
          </a:p>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2 people(6%) chose ‘Einstein genius’. </a:t>
            </a:r>
            <a:endParaRPr>
              <a:latin typeface="Open Sans"/>
              <a:ea typeface="Open Sans"/>
              <a:cs typeface="Open Sans"/>
              <a:sym typeface="Open Sans"/>
            </a:endParaRPr>
          </a:p>
        </p:txBody>
      </p:sp>
      <p:sp>
        <p:nvSpPr>
          <p:cNvPr id="205" name="Google Shape;205;p29"/>
          <p:cNvSpPr txBox="1"/>
          <p:nvPr/>
        </p:nvSpPr>
        <p:spPr>
          <a:xfrm>
            <a:off x="684275" y="2506650"/>
            <a:ext cx="2829900" cy="4167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200">
                <a:latin typeface="Times New Roman"/>
                <a:ea typeface="Times New Roman"/>
                <a:cs typeface="Times New Roman"/>
                <a:sym typeface="Times New Roman"/>
              </a:rPr>
              <a:t>The frequency distribution above shows :</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pic>
        <p:nvPicPr>
          <p:cNvPr id="210" name="Google Shape;210;p30"/>
          <p:cNvPicPr preferRelativeResize="0"/>
          <p:nvPr/>
        </p:nvPicPr>
        <p:blipFill>
          <a:blip r:embed="rId3">
            <a:alphaModFix/>
          </a:blip>
          <a:stretch>
            <a:fillRect/>
          </a:stretch>
        </p:blipFill>
        <p:spPr>
          <a:xfrm>
            <a:off x="1140125" y="1272975"/>
            <a:ext cx="6124049" cy="1539600"/>
          </a:xfrm>
          <a:prstGeom prst="rect">
            <a:avLst/>
          </a:prstGeom>
          <a:noFill/>
          <a:ln>
            <a:noFill/>
          </a:ln>
        </p:spPr>
      </p:pic>
      <p:sp>
        <p:nvSpPr>
          <p:cNvPr id="211" name="Google Shape;211;p30"/>
          <p:cNvSpPr txBox="1"/>
          <p:nvPr/>
        </p:nvSpPr>
        <p:spPr>
          <a:xfrm>
            <a:off x="1155275" y="3166150"/>
            <a:ext cx="2397900" cy="15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1200">
                <a:latin typeface="Times New Roman"/>
                <a:ea typeface="Times New Roman"/>
                <a:cs typeface="Times New Roman"/>
                <a:sym typeface="Times New Roman"/>
              </a:rPr>
              <a:t>1.45 %- Thailand</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1.45%- Turkish</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1.45%-Indian</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8.70</a:t>
            </a:r>
            <a:r>
              <a:rPr lang="zh-CN" sz="1200">
                <a:latin typeface="Times New Roman"/>
                <a:ea typeface="Times New Roman"/>
                <a:cs typeface="Times New Roman"/>
                <a:sym typeface="Times New Roman"/>
              </a:rPr>
              <a:t>%- Malay</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14.49%-Chinese</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21.74%- Doesn’t Matter</a:t>
            </a:r>
            <a:endParaRPr sz="1200">
              <a:latin typeface="Times New Roman"/>
              <a:ea typeface="Times New Roman"/>
              <a:cs typeface="Times New Roman"/>
              <a:sym typeface="Times New Roman"/>
            </a:endParaRPr>
          </a:p>
          <a:p>
            <a:pPr indent="0" lvl="0" marL="0" rtl="0" algn="l">
              <a:spcBef>
                <a:spcPts val="0"/>
              </a:spcBef>
              <a:spcAft>
                <a:spcPts val="0"/>
              </a:spcAft>
              <a:buNone/>
            </a:pPr>
            <a:r>
              <a:rPr lang="zh-CN" sz="1200">
                <a:latin typeface="Times New Roman"/>
                <a:ea typeface="Times New Roman"/>
                <a:cs typeface="Times New Roman"/>
                <a:sym typeface="Times New Roman"/>
              </a:rPr>
              <a:t>50.72%-Same Race</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sz="1000">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12" name="Google Shape;212;p30"/>
          <p:cNvSpPr txBox="1"/>
          <p:nvPr/>
        </p:nvSpPr>
        <p:spPr>
          <a:xfrm>
            <a:off x="4572000" y="2965225"/>
            <a:ext cx="3094200" cy="10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13" name="Google Shape;213;p30"/>
          <p:cNvSpPr txBox="1"/>
          <p:nvPr/>
        </p:nvSpPr>
        <p:spPr>
          <a:xfrm>
            <a:off x="3435700" y="2981050"/>
            <a:ext cx="4179000" cy="15396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1200"/>
              </a:spcBef>
              <a:spcAft>
                <a:spcPts val="0"/>
              </a:spcAft>
              <a:buNone/>
            </a:pPr>
            <a:r>
              <a:rPr lang="zh-CN" sz="1200">
                <a:latin typeface="Times New Roman"/>
                <a:ea typeface="Times New Roman"/>
                <a:cs typeface="Times New Roman"/>
                <a:sym typeface="Times New Roman"/>
              </a:rPr>
              <a:t>Almost half of the students have chosen same race and we think they might be influenced by their parents ever since they were small, they were educated to only have relationship with the same race.</a:t>
            </a:r>
            <a:endParaRPr sz="1200">
              <a:latin typeface="Times New Roman"/>
              <a:ea typeface="Times New Roman"/>
              <a:cs typeface="Times New Roman"/>
              <a:sym typeface="Times New Roman"/>
            </a:endParaRPr>
          </a:p>
          <a:p>
            <a:pPr indent="0" lvl="0" marL="0" rtl="0" algn="l">
              <a:spcBef>
                <a:spcPts val="120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pic>
        <p:nvPicPr>
          <p:cNvPr id="218" name="Google Shape;218;p31"/>
          <p:cNvPicPr preferRelativeResize="0"/>
          <p:nvPr/>
        </p:nvPicPr>
        <p:blipFill>
          <a:blip r:embed="rId3">
            <a:alphaModFix/>
          </a:blip>
          <a:stretch>
            <a:fillRect/>
          </a:stretch>
        </p:blipFill>
        <p:spPr>
          <a:xfrm>
            <a:off x="152400" y="152400"/>
            <a:ext cx="4552950" cy="4000500"/>
          </a:xfrm>
          <a:prstGeom prst="rect">
            <a:avLst/>
          </a:prstGeom>
          <a:noFill/>
          <a:ln>
            <a:noFill/>
          </a:ln>
        </p:spPr>
      </p:pic>
      <p:sp>
        <p:nvSpPr>
          <p:cNvPr id="219" name="Google Shape;219;p31"/>
          <p:cNvSpPr txBox="1"/>
          <p:nvPr/>
        </p:nvSpPr>
        <p:spPr>
          <a:xfrm>
            <a:off x="5526000" y="654250"/>
            <a:ext cx="3049800" cy="34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a:latin typeface="Times New Roman"/>
                <a:ea typeface="Times New Roman"/>
                <a:cs typeface="Times New Roman"/>
                <a:sym typeface="Times New Roman"/>
              </a:rPr>
              <a:t>Female</a:t>
            </a:r>
            <a:endParaRPr b="1">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chubby-0.00%</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slim-0.00%</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muscular-3.03%</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athe</a:t>
            </a:r>
            <a:r>
              <a:rPr lang="zh-CN">
                <a:latin typeface="Times New Roman"/>
                <a:ea typeface="Times New Roman"/>
                <a:cs typeface="Times New Roman"/>
                <a:sym typeface="Times New Roman"/>
              </a:rPr>
              <a:t>lectic-21.21%</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moderate-75.76%</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b="1">
              <a:latin typeface="Times New Roman"/>
              <a:ea typeface="Times New Roman"/>
              <a:cs typeface="Times New Roman"/>
              <a:sym typeface="Times New Roman"/>
            </a:endParaRPr>
          </a:p>
          <a:p>
            <a:pPr indent="0" lvl="0" marL="0" rtl="0" algn="l">
              <a:spcBef>
                <a:spcPts val="0"/>
              </a:spcBef>
              <a:spcAft>
                <a:spcPts val="0"/>
              </a:spcAft>
              <a:buNone/>
            </a:pPr>
            <a:r>
              <a:rPr b="1" lang="zh-CN">
                <a:latin typeface="Times New Roman"/>
                <a:ea typeface="Times New Roman"/>
                <a:cs typeface="Times New Roman"/>
                <a:sym typeface="Times New Roman"/>
              </a:rPr>
              <a:t>Male</a:t>
            </a:r>
            <a:endParaRPr b="1">
              <a:latin typeface="Times New Roman"/>
              <a:ea typeface="Times New Roman"/>
              <a:cs typeface="Times New Roman"/>
              <a:sym typeface="Times New Roman"/>
            </a:endParaRPr>
          </a:p>
          <a:p>
            <a:pPr indent="0" lvl="0" marL="0" rtl="0" algn="l">
              <a:spcBef>
                <a:spcPts val="0"/>
              </a:spcBef>
              <a:spcAft>
                <a:spcPts val="0"/>
              </a:spcAft>
              <a:buNone/>
            </a:pPr>
            <a:r>
              <a:t/>
            </a:r>
            <a:endParaRPr b="1">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muscular-2.78%</a:t>
            </a:r>
            <a:endParaRPr>
              <a:latin typeface="Open Sans"/>
              <a:ea typeface="Open Sans"/>
              <a:cs typeface="Open Sans"/>
              <a:sym typeface="Open Sans"/>
            </a:endParaRPr>
          </a:p>
          <a:p>
            <a:pPr indent="0" lvl="0" marL="0" rtl="0" algn="l">
              <a:spcBef>
                <a:spcPts val="0"/>
              </a:spcBef>
              <a:spcAft>
                <a:spcPts val="0"/>
              </a:spcAft>
              <a:buNone/>
            </a:pPr>
            <a:r>
              <a:rPr lang="zh-CN">
                <a:latin typeface="Times New Roman"/>
                <a:ea typeface="Times New Roman"/>
                <a:cs typeface="Times New Roman"/>
                <a:sym typeface="Times New Roman"/>
              </a:rPr>
              <a:t>chubby-5.56%</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athelectic-5.56%</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slim-19.44%</a:t>
            </a:r>
            <a:endParaRPr>
              <a:latin typeface="Times New Roman"/>
              <a:ea typeface="Times New Roman"/>
              <a:cs typeface="Times New Roman"/>
              <a:sym typeface="Times New Roman"/>
            </a:endParaRPr>
          </a:p>
          <a:p>
            <a:pPr indent="0" lvl="0" marL="0" rtl="0" algn="l">
              <a:spcBef>
                <a:spcPts val="0"/>
              </a:spcBef>
              <a:spcAft>
                <a:spcPts val="0"/>
              </a:spcAft>
              <a:buNone/>
            </a:pPr>
            <a:r>
              <a:rPr lang="zh-CN">
                <a:latin typeface="Times New Roman"/>
                <a:ea typeface="Times New Roman"/>
                <a:cs typeface="Times New Roman"/>
                <a:sym typeface="Times New Roman"/>
              </a:rPr>
              <a:t>moderate-66.67%</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4"/>
          <p:cNvPicPr preferRelativeResize="0"/>
          <p:nvPr/>
        </p:nvPicPr>
        <p:blipFill>
          <a:blip r:embed="rId3">
            <a:alphaModFix/>
          </a:blip>
          <a:stretch>
            <a:fillRect/>
          </a:stretch>
        </p:blipFill>
        <p:spPr>
          <a:xfrm>
            <a:off x="152400" y="152400"/>
            <a:ext cx="2851675" cy="2851675"/>
          </a:xfrm>
          <a:prstGeom prst="rect">
            <a:avLst/>
          </a:prstGeom>
          <a:noFill/>
          <a:ln>
            <a:noFill/>
          </a:ln>
        </p:spPr>
      </p:pic>
      <p:pic>
        <p:nvPicPr>
          <p:cNvPr id="73" name="Google Shape;73;p14"/>
          <p:cNvPicPr preferRelativeResize="0"/>
          <p:nvPr/>
        </p:nvPicPr>
        <p:blipFill>
          <a:blip r:embed="rId4">
            <a:alphaModFix/>
          </a:blip>
          <a:stretch>
            <a:fillRect/>
          </a:stretch>
        </p:blipFill>
        <p:spPr>
          <a:xfrm>
            <a:off x="5794225" y="1558750"/>
            <a:ext cx="3267576" cy="3529351"/>
          </a:xfrm>
          <a:prstGeom prst="rect">
            <a:avLst/>
          </a:prstGeom>
          <a:noFill/>
          <a:ln>
            <a:noFill/>
          </a:ln>
        </p:spPr>
      </p:pic>
      <p:sp>
        <p:nvSpPr>
          <p:cNvPr id="74" name="Google Shape;74;p14"/>
          <p:cNvSpPr txBox="1"/>
          <p:nvPr/>
        </p:nvSpPr>
        <p:spPr>
          <a:xfrm>
            <a:off x="331925" y="3004075"/>
            <a:ext cx="2593200" cy="4137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1200"/>
              </a:spcAft>
              <a:buNone/>
            </a:pPr>
            <a:r>
              <a:rPr b="1" lang="zh-CN" sz="1800">
                <a:uFill>
                  <a:noFill/>
                </a:uFill>
                <a:hlinkClick r:id="rId5"/>
              </a:rPr>
              <a:t>LOH YEW CHONG</a:t>
            </a:r>
            <a:r>
              <a:rPr b="1" lang="zh-CN" sz="1150">
                <a:uFill>
                  <a:noFill/>
                </a:uFill>
                <a:hlinkClick r:id="rId6"/>
              </a:rPr>
              <a:t>	</a:t>
            </a:r>
            <a:endParaRPr>
              <a:latin typeface="Open Sans"/>
              <a:ea typeface="Open Sans"/>
              <a:cs typeface="Open Sans"/>
              <a:sym typeface="Open Sans"/>
            </a:endParaRPr>
          </a:p>
        </p:txBody>
      </p:sp>
      <p:sp>
        <p:nvSpPr>
          <p:cNvPr id="75" name="Google Shape;75;p14"/>
          <p:cNvSpPr txBox="1"/>
          <p:nvPr/>
        </p:nvSpPr>
        <p:spPr>
          <a:xfrm>
            <a:off x="6423400" y="973125"/>
            <a:ext cx="2214300" cy="5082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1200"/>
              </a:spcAft>
              <a:buNone/>
            </a:pPr>
            <a:r>
              <a:rPr b="1" lang="zh-CN" sz="1800">
                <a:uFill>
                  <a:noFill/>
                </a:uFill>
                <a:hlinkClick r:id="rId7"/>
              </a:rPr>
              <a:t>LEE SZE YUAN	</a:t>
            </a:r>
            <a:endParaRPr sz="1800">
              <a:latin typeface="Open Sans"/>
              <a:ea typeface="Open Sans"/>
              <a:cs typeface="Open Sans"/>
              <a:sym typeface="Open Sans"/>
            </a:endParaRPr>
          </a:p>
        </p:txBody>
      </p:sp>
      <p:sp>
        <p:nvSpPr>
          <p:cNvPr id="76" name="Google Shape;76;p14"/>
          <p:cNvSpPr txBox="1"/>
          <p:nvPr/>
        </p:nvSpPr>
        <p:spPr>
          <a:xfrm>
            <a:off x="3427200" y="2254650"/>
            <a:ext cx="2289600" cy="63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zh-CN">
                <a:latin typeface="Comic Sans MS"/>
                <a:ea typeface="Comic Sans MS"/>
                <a:cs typeface="Comic Sans MS"/>
                <a:sym typeface="Comic Sans MS"/>
              </a:rPr>
              <a:t>We are from SECP - Data Engineering</a:t>
            </a:r>
            <a:endParaRPr b="1">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4.0 CONCLUSION</a:t>
            </a:r>
            <a:endParaRPr/>
          </a:p>
        </p:txBody>
      </p:sp>
      <p:sp>
        <p:nvSpPr>
          <p:cNvPr id="225" name="Google Shape;225;p32"/>
          <p:cNvSpPr txBox="1"/>
          <p:nvPr>
            <p:ph idx="1" type="body"/>
          </p:nvPr>
        </p:nvSpPr>
        <p:spPr>
          <a:xfrm>
            <a:off x="311700" y="1256250"/>
            <a:ext cx="8520600" cy="3302700"/>
          </a:xfrm>
          <a:prstGeom prst="rect">
            <a:avLst/>
          </a:prstGeom>
        </p:spPr>
        <p:txBody>
          <a:bodyPr anchorCtr="0" anchor="t" bIns="91425" lIns="91425" spcFirstLastPara="1" rIns="91425" wrap="square" tIns="91425">
            <a:noAutofit/>
          </a:bodyPr>
          <a:lstStyle/>
          <a:p>
            <a:pPr indent="457200" lvl="0" marL="0" rtl="0" algn="just">
              <a:lnSpc>
                <a:spcPct val="150000"/>
              </a:lnSpc>
              <a:spcBef>
                <a:spcPts val="0"/>
              </a:spcBef>
              <a:spcAft>
                <a:spcPts val="0"/>
              </a:spcAft>
              <a:buNone/>
            </a:pPr>
            <a:r>
              <a:rPr lang="zh-CN">
                <a:solidFill>
                  <a:srgbClr val="000000"/>
                </a:solidFill>
                <a:latin typeface="Comic Sans MS"/>
                <a:ea typeface="Comic Sans MS"/>
                <a:cs typeface="Comic Sans MS"/>
                <a:sym typeface="Comic Sans MS"/>
              </a:rPr>
              <a:t>In a nutshell, we can conclude that male and female has different idea when it comes to their preference on their future partner.</a:t>
            </a:r>
            <a:endParaRPr>
              <a:solidFill>
                <a:srgbClr val="000000"/>
              </a:solidFill>
              <a:latin typeface="Comic Sans MS"/>
              <a:ea typeface="Comic Sans MS"/>
              <a:cs typeface="Comic Sans MS"/>
              <a:sym typeface="Comic Sans MS"/>
            </a:endParaRPr>
          </a:p>
          <a:p>
            <a:pPr indent="457200" lvl="0" marL="0" rtl="0" algn="just">
              <a:lnSpc>
                <a:spcPct val="150000"/>
              </a:lnSpc>
              <a:spcBef>
                <a:spcPts val="0"/>
              </a:spcBef>
              <a:spcAft>
                <a:spcPts val="0"/>
              </a:spcAft>
              <a:buNone/>
            </a:pPr>
            <a:r>
              <a:rPr lang="zh-CN">
                <a:solidFill>
                  <a:srgbClr val="000000"/>
                </a:solidFill>
                <a:latin typeface="Comic Sans MS"/>
                <a:ea typeface="Comic Sans MS"/>
                <a:cs typeface="Comic Sans MS"/>
                <a:sym typeface="Comic Sans MS"/>
              </a:rPr>
              <a:t>We truly believe that the result of this study can become good reference and also motivation to UTM students. They will be motivated to improve themselves in order to become better. They will also learn that what kind of persons are suitable for them and how to build a nice relationship with others. </a:t>
            </a:r>
            <a:endParaRPr>
              <a:solidFill>
                <a:srgbClr val="000000"/>
              </a:solidFill>
              <a:latin typeface="Comic Sans MS"/>
              <a:ea typeface="Comic Sans MS"/>
              <a:cs typeface="Comic Sans MS"/>
              <a:sym typeface="Comic Sans MS"/>
            </a:endParaRPr>
          </a:p>
          <a:p>
            <a:pPr indent="457200" lvl="0" marL="0" rtl="0" algn="just">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3"/>
          <p:cNvSpPr txBox="1"/>
          <p:nvPr>
            <p:ph idx="1" type="body"/>
          </p:nvPr>
        </p:nvSpPr>
        <p:spPr>
          <a:xfrm>
            <a:off x="331800" y="4299650"/>
            <a:ext cx="2611800" cy="50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CN">
                <a:latin typeface="Georgia"/>
                <a:ea typeface="Georgia"/>
                <a:cs typeface="Georgia"/>
                <a:sym typeface="Georgia"/>
              </a:rPr>
              <a:t>The end...</a:t>
            </a:r>
            <a:endParaRPr>
              <a:latin typeface="Georgia"/>
              <a:ea typeface="Georgia"/>
              <a:cs typeface="Georgia"/>
              <a:sym typeface="Georgia"/>
            </a:endParaRPr>
          </a:p>
        </p:txBody>
      </p:sp>
      <p:sp>
        <p:nvSpPr>
          <p:cNvPr id="231" name="Google Shape;231;p33"/>
          <p:cNvSpPr txBox="1"/>
          <p:nvPr/>
        </p:nvSpPr>
        <p:spPr>
          <a:xfrm>
            <a:off x="1678800" y="2234250"/>
            <a:ext cx="5786400" cy="67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zh-CN">
                <a:latin typeface="Comic Sans MS"/>
                <a:ea typeface="Comic Sans MS"/>
                <a:cs typeface="Comic Sans MS"/>
                <a:sym typeface="Comic Sans MS"/>
              </a:rPr>
              <a:t>Thanks to Our lecturer, Mr. </a:t>
            </a:r>
            <a:r>
              <a:rPr i="1" lang="zh-CN" sz="1700">
                <a:latin typeface="Comic Sans MS"/>
                <a:ea typeface="Comic Sans MS"/>
                <a:cs typeface="Comic Sans MS"/>
                <a:sym typeface="Comic Sans MS"/>
              </a:rPr>
              <a:t>Chan Weng Howe</a:t>
            </a:r>
            <a:endParaRPr>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5"/>
          <p:cNvPicPr preferRelativeResize="0"/>
          <p:nvPr/>
        </p:nvPicPr>
        <p:blipFill>
          <a:blip r:embed="rId3">
            <a:alphaModFix/>
          </a:blip>
          <a:stretch>
            <a:fillRect/>
          </a:stretch>
        </p:blipFill>
        <p:spPr>
          <a:xfrm>
            <a:off x="132700" y="225900"/>
            <a:ext cx="2717925" cy="2847801"/>
          </a:xfrm>
          <a:prstGeom prst="rect">
            <a:avLst/>
          </a:prstGeom>
          <a:noFill/>
          <a:ln>
            <a:noFill/>
          </a:ln>
        </p:spPr>
      </p:pic>
      <p:pic>
        <p:nvPicPr>
          <p:cNvPr id="82" name="Google Shape;82;p15"/>
          <p:cNvPicPr preferRelativeResize="0"/>
          <p:nvPr/>
        </p:nvPicPr>
        <p:blipFill>
          <a:blip r:embed="rId4">
            <a:alphaModFix/>
          </a:blip>
          <a:stretch>
            <a:fillRect/>
          </a:stretch>
        </p:blipFill>
        <p:spPr>
          <a:xfrm>
            <a:off x="6127400" y="2137150"/>
            <a:ext cx="2847797" cy="2847797"/>
          </a:xfrm>
          <a:prstGeom prst="rect">
            <a:avLst/>
          </a:prstGeom>
          <a:noFill/>
          <a:ln>
            <a:noFill/>
          </a:ln>
        </p:spPr>
      </p:pic>
      <p:sp>
        <p:nvSpPr>
          <p:cNvPr id="83" name="Google Shape;83;p15"/>
          <p:cNvSpPr txBox="1"/>
          <p:nvPr/>
        </p:nvSpPr>
        <p:spPr>
          <a:xfrm>
            <a:off x="0" y="3073700"/>
            <a:ext cx="3620100" cy="808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1200"/>
              </a:spcAft>
              <a:buNone/>
            </a:pPr>
            <a:r>
              <a:rPr b="1" lang="zh-CN" sz="1800">
                <a:uFill>
                  <a:noFill/>
                </a:uFill>
                <a:hlinkClick r:id="rId5"/>
              </a:rPr>
              <a:t>THANNEERMALAI A/L UDAYAPPAN</a:t>
            </a:r>
            <a:r>
              <a:rPr b="1" lang="zh-CN" sz="1150">
                <a:uFill>
                  <a:noFill/>
                </a:uFill>
                <a:hlinkClick r:id="rId6"/>
              </a:rPr>
              <a:t>	</a:t>
            </a:r>
            <a:endParaRPr>
              <a:latin typeface="Open Sans"/>
              <a:ea typeface="Open Sans"/>
              <a:cs typeface="Open Sans"/>
              <a:sym typeface="Open Sans"/>
            </a:endParaRPr>
          </a:p>
        </p:txBody>
      </p:sp>
      <p:sp>
        <p:nvSpPr>
          <p:cNvPr id="84" name="Google Shape;84;p15"/>
          <p:cNvSpPr txBox="1"/>
          <p:nvPr/>
        </p:nvSpPr>
        <p:spPr>
          <a:xfrm>
            <a:off x="6084150" y="1408150"/>
            <a:ext cx="3059700" cy="6303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1200"/>
              </a:spcAft>
              <a:buNone/>
            </a:pPr>
            <a:r>
              <a:rPr b="1" lang="zh-CN" sz="1800">
                <a:uFill>
                  <a:noFill/>
                </a:uFill>
                <a:hlinkClick r:id="rId7"/>
              </a:rPr>
              <a:t>ALVIN HEE JUN SHEUNG	</a:t>
            </a:r>
            <a:r>
              <a:rPr b="1" lang="zh-CN" sz="1150">
                <a:uFill>
                  <a:noFill/>
                </a:uFill>
                <a:hlinkClick r:id="rId8"/>
              </a:rPr>
              <a:t>	</a:t>
            </a:r>
            <a:endParaRPr>
              <a:latin typeface="Open Sans"/>
              <a:ea typeface="Open Sans"/>
              <a:cs typeface="Open Sans"/>
              <a:sym typeface="Open Sans"/>
            </a:endParaRPr>
          </a:p>
        </p:txBody>
      </p:sp>
      <p:sp>
        <p:nvSpPr>
          <p:cNvPr id="85" name="Google Shape;85;p15"/>
          <p:cNvSpPr txBox="1"/>
          <p:nvPr/>
        </p:nvSpPr>
        <p:spPr>
          <a:xfrm>
            <a:off x="3261000" y="2154900"/>
            <a:ext cx="2622000" cy="83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zh-CN">
                <a:latin typeface="Comic Sans MS"/>
                <a:ea typeface="Comic Sans MS"/>
                <a:cs typeface="Comic Sans MS"/>
                <a:sym typeface="Comic Sans MS"/>
              </a:rPr>
              <a:t>Now we will present you the result of our study</a:t>
            </a:r>
            <a:endParaRPr b="1">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1.0 Introduction</a:t>
            </a:r>
            <a:endParaRPr/>
          </a:p>
        </p:txBody>
      </p:sp>
      <p:sp>
        <p:nvSpPr>
          <p:cNvPr id="91" name="Google Shape;91;p16"/>
          <p:cNvSpPr txBox="1"/>
          <p:nvPr>
            <p:ph idx="1" type="body"/>
          </p:nvPr>
        </p:nvSpPr>
        <p:spPr>
          <a:xfrm>
            <a:off x="311700" y="2023625"/>
            <a:ext cx="8520600" cy="1295700"/>
          </a:xfrm>
          <a:prstGeom prst="rect">
            <a:avLst/>
          </a:prstGeom>
        </p:spPr>
        <p:txBody>
          <a:bodyPr anchorCtr="0" anchor="t" bIns="91425" lIns="91425" spcFirstLastPara="1" rIns="91425" wrap="square" tIns="91425">
            <a:noAutofit/>
          </a:bodyPr>
          <a:lstStyle/>
          <a:p>
            <a:pPr indent="457200" lvl="0" marL="0" rtl="0" algn="just">
              <a:lnSpc>
                <a:spcPct val="150000"/>
              </a:lnSpc>
              <a:spcBef>
                <a:spcPts val="0"/>
              </a:spcBef>
              <a:spcAft>
                <a:spcPts val="0"/>
              </a:spcAft>
              <a:buNone/>
            </a:pPr>
            <a:r>
              <a:rPr lang="zh-CN" sz="1400">
                <a:solidFill>
                  <a:srgbClr val="000000"/>
                </a:solidFill>
                <a:latin typeface="Times New Roman"/>
                <a:ea typeface="Times New Roman"/>
                <a:cs typeface="Times New Roman"/>
                <a:sym typeface="Times New Roman"/>
              </a:rPr>
              <a:t>This study aims to find out what are the ideal characteristics and attributes of an ideal partner that a UTM student looks for. This is also a great chance and platform for UTM students to share their own thoughts in choosing the future life partner. We hope we can analyse the data from the perspective of UTM students and provide valuable insight from the data. </a:t>
            </a:r>
            <a:endParaRPr sz="1400">
              <a:solidFill>
                <a:srgbClr val="000000"/>
              </a:solidFill>
              <a:latin typeface="Times New Roman"/>
              <a:ea typeface="Times New Roman"/>
              <a:cs typeface="Times New Roman"/>
              <a:sym typeface="Times New Roman"/>
            </a:endParaRPr>
          </a:p>
          <a:p>
            <a:pPr indent="457200" lvl="0" marL="0" rtl="0" algn="just">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p:nvPr/>
        </p:nvSpPr>
        <p:spPr>
          <a:xfrm>
            <a:off x="3753750" y="1838400"/>
            <a:ext cx="1636500" cy="1466700"/>
          </a:xfrm>
          <a:prstGeom prst="ellipse">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zh-CN" sz="1800">
                <a:latin typeface="Impact"/>
                <a:ea typeface="Impact"/>
                <a:cs typeface="Impact"/>
                <a:sym typeface="Impact"/>
              </a:rPr>
              <a:t>Benefits of this study</a:t>
            </a:r>
            <a:endParaRPr sz="1800">
              <a:latin typeface="Impact"/>
              <a:ea typeface="Impact"/>
              <a:cs typeface="Impact"/>
              <a:sym typeface="Impact"/>
            </a:endParaRPr>
          </a:p>
        </p:txBody>
      </p:sp>
      <p:sp>
        <p:nvSpPr>
          <p:cNvPr id="97" name="Google Shape;97;p17"/>
          <p:cNvSpPr/>
          <p:nvPr/>
        </p:nvSpPr>
        <p:spPr>
          <a:xfrm>
            <a:off x="5615650" y="2330700"/>
            <a:ext cx="633000" cy="482100"/>
          </a:xfrm>
          <a:prstGeom prst="righ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a:off x="2712400" y="2330700"/>
            <a:ext cx="723300" cy="482100"/>
          </a:xfrm>
          <a:prstGeom prst="lef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4330950" y="1155275"/>
            <a:ext cx="482100" cy="562800"/>
          </a:xfrm>
          <a:prstGeom prst="up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4330950" y="3425425"/>
            <a:ext cx="482100" cy="562800"/>
          </a:xfrm>
          <a:prstGeom prst="down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3024900" y="261200"/>
            <a:ext cx="3094200" cy="773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zh-CN" sz="1200">
                <a:latin typeface="Times New Roman"/>
                <a:ea typeface="Times New Roman"/>
                <a:cs typeface="Times New Roman"/>
                <a:sym typeface="Times New Roman"/>
              </a:rPr>
              <a:t>help UTM students to have a clearer mindset</a:t>
            </a:r>
            <a:endParaRPr b="1"/>
          </a:p>
        </p:txBody>
      </p:sp>
      <p:sp>
        <p:nvSpPr>
          <p:cNvPr id="102" name="Google Shape;102;p17"/>
          <p:cNvSpPr/>
          <p:nvPr/>
        </p:nvSpPr>
        <p:spPr>
          <a:xfrm>
            <a:off x="6474050" y="2192125"/>
            <a:ext cx="2601900" cy="773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zh-CN" sz="1200">
                <a:latin typeface="Times New Roman"/>
                <a:ea typeface="Times New Roman"/>
                <a:cs typeface="Times New Roman"/>
                <a:sym typeface="Times New Roman"/>
              </a:rPr>
              <a:t>result of this survey can be useful in future research on related topic</a:t>
            </a:r>
            <a:endParaRPr b="1"/>
          </a:p>
        </p:txBody>
      </p:sp>
      <p:sp>
        <p:nvSpPr>
          <p:cNvPr id="103" name="Google Shape;103;p17"/>
          <p:cNvSpPr/>
          <p:nvPr/>
        </p:nvSpPr>
        <p:spPr>
          <a:xfrm>
            <a:off x="190875" y="2149675"/>
            <a:ext cx="2315100" cy="773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zh-CN" sz="1200">
                <a:latin typeface="Times New Roman"/>
                <a:ea typeface="Times New Roman"/>
                <a:cs typeface="Times New Roman"/>
                <a:sym typeface="Times New Roman"/>
              </a:rPr>
              <a:t>act as a motivation and guidance</a:t>
            </a:r>
            <a:endParaRPr b="1"/>
          </a:p>
        </p:txBody>
      </p:sp>
      <p:sp>
        <p:nvSpPr>
          <p:cNvPr id="104" name="Google Shape;104;p17"/>
          <p:cNvSpPr/>
          <p:nvPr/>
        </p:nvSpPr>
        <p:spPr>
          <a:xfrm>
            <a:off x="3024900" y="4204325"/>
            <a:ext cx="3094200" cy="773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b="1" lang="zh-CN" sz="1200">
                <a:latin typeface="Times New Roman"/>
                <a:ea typeface="Times New Roman"/>
                <a:cs typeface="Times New Roman"/>
                <a:sym typeface="Times New Roman"/>
              </a:rPr>
              <a:t>know how to improve themselves</a:t>
            </a:r>
            <a:endParaRPr b="1"/>
          </a:p>
        </p:txBody>
      </p:sp>
      <p:sp>
        <p:nvSpPr>
          <p:cNvPr id="105" name="Google Shape;105;p17"/>
          <p:cNvSpPr txBox="1"/>
          <p:nvPr/>
        </p:nvSpPr>
        <p:spPr>
          <a:xfrm>
            <a:off x="190875" y="262675"/>
            <a:ext cx="1804800" cy="67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3000">
                <a:solidFill>
                  <a:srgbClr val="FF9900"/>
                </a:solidFill>
                <a:latin typeface="Impact"/>
                <a:ea typeface="Impact"/>
                <a:cs typeface="Impact"/>
                <a:sym typeface="Impact"/>
              </a:rPr>
              <a:t>REASONS</a:t>
            </a:r>
            <a:endParaRPr sz="3000">
              <a:solidFill>
                <a:srgbClr val="FF9900"/>
              </a:solidFill>
              <a:latin typeface="Impact"/>
              <a:ea typeface="Impact"/>
              <a:cs typeface="Impact"/>
              <a:sym typeface="Impac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238800" y="27965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2.0 Methodology</a:t>
            </a:r>
            <a:endParaRPr/>
          </a:p>
        </p:txBody>
      </p:sp>
      <p:sp>
        <p:nvSpPr>
          <p:cNvPr id="111" name="Google Shape;111;p18"/>
          <p:cNvSpPr txBox="1"/>
          <p:nvPr>
            <p:ph idx="1" type="body"/>
          </p:nvPr>
        </p:nvSpPr>
        <p:spPr>
          <a:xfrm>
            <a:off x="311700" y="722350"/>
            <a:ext cx="8520600" cy="4283700"/>
          </a:xfrm>
          <a:prstGeom prst="rect">
            <a:avLst/>
          </a:prstGeom>
        </p:spPr>
        <p:txBody>
          <a:bodyPr anchorCtr="0" anchor="t" bIns="91425" lIns="91425" spcFirstLastPara="1" rIns="91425" wrap="square" tIns="91425">
            <a:noAutofit/>
          </a:bodyPr>
          <a:lstStyle/>
          <a:p>
            <a:pPr indent="0" lvl="0" marL="0" rtl="0" algn="l">
              <a:lnSpc>
                <a:spcPct val="150000"/>
              </a:lnSpc>
              <a:spcBef>
                <a:spcPts val="2000"/>
              </a:spcBef>
              <a:spcAft>
                <a:spcPts val="0"/>
              </a:spcAft>
              <a:buNone/>
            </a:pPr>
            <a:r>
              <a:rPr lang="zh-CN" sz="1400">
                <a:solidFill>
                  <a:srgbClr val="000000"/>
                </a:solidFill>
                <a:latin typeface="Arial"/>
                <a:ea typeface="Arial"/>
                <a:cs typeface="Arial"/>
                <a:sym typeface="Arial"/>
              </a:rPr>
              <a:t>Aims : </a:t>
            </a:r>
            <a:r>
              <a:rPr lang="zh-CN" sz="1200">
                <a:solidFill>
                  <a:srgbClr val="000000"/>
                </a:solidFill>
                <a:latin typeface="Arial"/>
                <a:ea typeface="Arial"/>
                <a:cs typeface="Arial"/>
                <a:sym typeface="Arial"/>
              </a:rPr>
              <a:t>Conduct a survey  and collect primary data  from </a:t>
            </a:r>
            <a:r>
              <a:rPr lang="zh-CN" sz="1200">
                <a:solidFill>
                  <a:srgbClr val="000000"/>
                </a:solidFill>
                <a:highlight>
                  <a:srgbClr val="FFFF00"/>
                </a:highlight>
                <a:latin typeface="Arial"/>
                <a:ea typeface="Arial"/>
                <a:cs typeface="Arial"/>
                <a:sym typeface="Arial"/>
              </a:rPr>
              <a:t>70 respondents.</a:t>
            </a:r>
            <a:endParaRPr sz="1200">
              <a:solidFill>
                <a:srgbClr val="000000"/>
              </a:solidFill>
              <a:highlight>
                <a:srgbClr val="FFFF00"/>
              </a:highlight>
              <a:latin typeface="Arial"/>
              <a:ea typeface="Arial"/>
              <a:cs typeface="Arial"/>
              <a:sym typeface="Arial"/>
            </a:endParaRPr>
          </a:p>
          <a:p>
            <a:pPr indent="0" lvl="0" marL="0" rtl="0" algn="l">
              <a:lnSpc>
                <a:spcPct val="150000"/>
              </a:lnSpc>
              <a:spcBef>
                <a:spcPts val="2000"/>
              </a:spcBef>
              <a:spcAft>
                <a:spcPts val="0"/>
              </a:spcAft>
              <a:buNone/>
            </a:pPr>
            <a:r>
              <a:rPr lang="zh-CN" sz="1400">
                <a:solidFill>
                  <a:srgbClr val="000000"/>
                </a:solidFill>
                <a:latin typeface="Arial"/>
                <a:ea typeface="Arial"/>
                <a:cs typeface="Arial"/>
                <a:sym typeface="Arial"/>
              </a:rPr>
              <a:t>Target respondent :</a:t>
            </a:r>
            <a:r>
              <a:rPr lang="zh-CN" sz="1200">
                <a:solidFill>
                  <a:srgbClr val="000000"/>
                </a:solidFill>
                <a:latin typeface="Arial"/>
                <a:ea typeface="Arial"/>
                <a:cs typeface="Arial"/>
                <a:sym typeface="Arial"/>
              </a:rPr>
              <a:t> </a:t>
            </a:r>
            <a:r>
              <a:rPr lang="zh-CN" sz="1200">
                <a:solidFill>
                  <a:srgbClr val="000000"/>
                </a:solidFill>
                <a:highlight>
                  <a:srgbClr val="FFFF00"/>
                </a:highlight>
                <a:latin typeface="Arial"/>
                <a:ea typeface="Arial"/>
                <a:cs typeface="Arial"/>
                <a:sym typeface="Arial"/>
              </a:rPr>
              <a:t>UTM students </a:t>
            </a:r>
            <a:endParaRPr sz="1200">
              <a:solidFill>
                <a:srgbClr val="000000"/>
              </a:solidFill>
              <a:highlight>
                <a:srgbClr val="FFFF00"/>
              </a:highlight>
              <a:latin typeface="Arial"/>
              <a:ea typeface="Arial"/>
              <a:cs typeface="Arial"/>
              <a:sym typeface="Arial"/>
            </a:endParaRPr>
          </a:p>
          <a:p>
            <a:pPr indent="0" lvl="0" marL="0" rtl="0" algn="l">
              <a:lnSpc>
                <a:spcPct val="150000"/>
              </a:lnSpc>
              <a:spcBef>
                <a:spcPts val="2000"/>
              </a:spcBef>
              <a:spcAft>
                <a:spcPts val="0"/>
              </a:spcAft>
              <a:buNone/>
            </a:pPr>
            <a:r>
              <a:rPr lang="zh-CN" sz="1400">
                <a:solidFill>
                  <a:srgbClr val="000000"/>
                </a:solidFill>
                <a:latin typeface="Arial"/>
                <a:ea typeface="Arial"/>
                <a:cs typeface="Arial"/>
                <a:sym typeface="Arial"/>
              </a:rPr>
              <a:t>Preparation : </a:t>
            </a:r>
            <a:r>
              <a:rPr lang="zh-CN" sz="1200">
                <a:solidFill>
                  <a:srgbClr val="000000"/>
                </a:solidFill>
                <a:highlight>
                  <a:srgbClr val="FFFF00"/>
                </a:highlight>
                <a:latin typeface="Arial"/>
                <a:ea typeface="Arial"/>
                <a:cs typeface="Arial"/>
                <a:sym typeface="Arial"/>
              </a:rPr>
              <a:t>Prepare questionnaire using google form</a:t>
            </a:r>
            <a:endParaRPr sz="1200">
              <a:solidFill>
                <a:srgbClr val="000000"/>
              </a:solidFill>
              <a:highlight>
                <a:srgbClr val="FFFF00"/>
              </a:highlight>
              <a:latin typeface="Arial"/>
              <a:ea typeface="Arial"/>
              <a:cs typeface="Arial"/>
              <a:sym typeface="Arial"/>
            </a:endParaRPr>
          </a:p>
          <a:p>
            <a:pPr indent="0" lvl="0" marL="0" rtl="0" algn="just">
              <a:lnSpc>
                <a:spcPct val="150000"/>
              </a:lnSpc>
              <a:spcBef>
                <a:spcPts val="600"/>
              </a:spcBef>
              <a:spcAft>
                <a:spcPts val="0"/>
              </a:spcAft>
              <a:buNone/>
            </a:pPr>
            <a:r>
              <a:rPr lang="zh-CN" sz="1400">
                <a:solidFill>
                  <a:srgbClr val="000000"/>
                </a:solidFill>
                <a:latin typeface="Arial"/>
                <a:ea typeface="Arial"/>
                <a:cs typeface="Arial"/>
                <a:sym typeface="Arial"/>
              </a:rPr>
              <a:t>Questionnaire:</a:t>
            </a:r>
            <a:endParaRPr sz="14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Char char="●"/>
            </a:pPr>
            <a:r>
              <a:rPr lang="zh-CN" sz="1200">
                <a:solidFill>
                  <a:srgbClr val="000000"/>
                </a:solidFill>
                <a:latin typeface="Arial"/>
                <a:ea typeface="Arial"/>
                <a:cs typeface="Arial"/>
                <a:sym typeface="Arial"/>
              </a:rPr>
              <a:t>Get some information from respondents. ( Part 1 of the questionnaire )</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Char char="●"/>
            </a:pPr>
            <a:r>
              <a:rPr lang="zh-CN" sz="1200">
                <a:solidFill>
                  <a:srgbClr val="000000"/>
                </a:solidFill>
                <a:latin typeface="Arial"/>
                <a:ea typeface="Arial"/>
                <a:cs typeface="Arial"/>
                <a:sym typeface="Arial"/>
              </a:rPr>
              <a:t>Survey on Preference on characteristics and attributes of their ideal partner of UTM students. ( Part 2 of the questionnaire )</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Char char="●"/>
            </a:pPr>
            <a:r>
              <a:rPr lang="zh-CN" sz="1200">
                <a:solidFill>
                  <a:srgbClr val="000000"/>
                </a:solidFill>
                <a:latin typeface="Arial"/>
                <a:ea typeface="Arial"/>
                <a:cs typeface="Arial"/>
                <a:sym typeface="Arial"/>
              </a:rPr>
              <a:t>Able quantitative data</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Char char="●"/>
            </a:pPr>
            <a:r>
              <a:rPr lang="zh-CN" sz="1200">
                <a:solidFill>
                  <a:srgbClr val="000000"/>
                </a:solidFill>
                <a:latin typeface="Arial"/>
                <a:ea typeface="Arial"/>
                <a:cs typeface="Arial"/>
                <a:sym typeface="Arial"/>
              </a:rPr>
              <a:t>Able to collect ratio class, interval class, nominal class and also ordinal class data type. </a:t>
            </a:r>
            <a:endParaRPr sz="1200">
              <a:solidFill>
                <a:srgbClr val="000000"/>
              </a:solidFill>
              <a:latin typeface="Arial"/>
              <a:ea typeface="Arial"/>
              <a:cs typeface="Arial"/>
              <a:sym typeface="Arial"/>
            </a:endParaRPr>
          </a:p>
          <a:p>
            <a:pPr indent="0" lvl="0" marL="457200" rtl="0" algn="just">
              <a:lnSpc>
                <a:spcPct val="150000"/>
              </a:lnSpc>
              <a:spcBef>
                <a:spcPts val="0"/>
              </a:spcBef>
              <a:spcAft>
                <a:spcPts val="0"/>
              </a:spcAft>
              <a:buNone/>
            </a:pPr>
            <a:r>
              <a:t/>
            </a:r>
            <a:endParaRPr sz="1200">
              <a:solidFill>
                <a:srgbClr val="000000"/>
              </a:solidFill>
              <a:latin typeface="Arial"/>
              <a:ea typeface="Arial"/>
              <a:cs typeface="Arial"/>
              <a:sym typeface="Arial"/>
            </a:endParaRPr>
          </a:p>
          <a:p>
            <a:pPr indent="0" lvl="0" marL="0" rtl="0" algn="just">
              <a:lnSpc>
                <a:spcPct val="150000"/>
              </a:lnSpc>
              <a:spcBef>
                <a:spcPts val="0"/>
              </a:spcBef>
              <a:spcAft>
                <a:spcPts val="0"/>
              </a:spcAft>
              <a:buNone/>
            </a:pPr>
            <a:r>
              <a:rPr lang="zh-CN" sz="1400">
                <a:solidFill>
                  <a:srgbClr val="000000"/>
                </a:solidFill>
                <a:latin typeface="Arial"/>
                <a:ea typeface="Arial"/>
                <a:cs typeface="Arial"/>
                <a:sym typeface="Arial"/>
              </a:rPr>
              <a:t>To increase the accuracy of the survey :</a:t>
            </a:r>
            <a:r>
              <a:rPr lang="zh-CN" sz="1200">
                <a:solidFill>
                  <a:srgbClr val="000000"/>
                </a:solidFill>
                <a:latin typeface="Arial"/>
                <a:ea typeface="Arial"/>
                <a:cs typeface="Arial"/>
                <a:sym typeface="Arial"/>
              </a:rPr>
              <a:t> Delete irrelevant responses</a:t>
            </a:r>
            <a:endParaRPr sz="1200">
              <a:solidFill>
                <a:srgbClr val="000000"/>
              </a:solidFill>
              <a:latin typeface="Arial"/>
              <a:ea typeface="Arial"/>
              <a:cs typeface="Arial"/>
              <a:sym typeface="Arial"/>
            </a:endParaRPr>
          </a:p>
          <a:p>
            <a:pPr indent="0" lvl="0" marL="0" rtl="0" algn="just">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457200" lvl="0" marL="0" rtl="0" algn="just">
              <a:lnSpc>
                <a:spcPct val="150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2627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2.0 Methodology ( continuos )</a:t>
            </a:r>
            <a:endParaRPr/>
          </a:p>
        </p:txBody>
      </p:sp>
      <p:sp>
        <p:nvSpPr>
          <p:cNvPr id="117" name="Google Shape;117;p19"/>
          <p:cNvSpPr txBox="1"/>
          <p:nvPr>
            <p:ph idx="1" type="body"/>
          </p:nvPr>
        </p:nvSpPr>
        <p:spPr>
          <a:xfrm>
            <a:off x="311700" y="1104975"/>
            <a:ext cx="8520600" cy="34923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zh-CN" sz="1400">
                <a:solidFill>
                  <a:srgbClr val="000000"/>
                </a:solidFill>
                <a:latin typeface="Arial"/>
                <a:ea typeface="Arial"/>
                <a:cs typeface="Arial"/>
                <a:sym typeface="Arial"/>
              </a:rPr>
              <a:t>Implementation :</a:t>
            </a:r>
            <a:endParaRPr sz="14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latin typeface="Arial"/>
                <a:ea typeface="Arial"/>
                <a:cs typeface="Arial"/>
                <a:sym typeface="Arial"/>
              </a:rPr>
              <a:t>Distributed questionnaire to the whole UTM students through social media like Facebook and chat apps like Whatsapp and Telegram.  ( Stop distribution when responses reaches 70 ) </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latin typeface="Arial"/>
                <a:ea typeface="Arial"/>
                <a:cs typeface="Arial"/>
                <a:sym typeface="Arial"/>
              </a:rPr>
              <a:t>Start clean and tabulate the dataset. ( Delete response that irrelevant and illogical responses ) </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latin typeface="Arial"/>
                <a:ea typeface="Arial"/>
                <a:cs typeface="Arial"/>
                <a:sym typeface="Arial"/>
              </a:rPr>
              <a:t>Saved dataset in the format of xlsx file format.</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highlight>
                  <a:srgbClr val="FFFF00"/>
                </a:highlight>
                <a:latin typeface="Arial"/>
                <a:ea typeface="Arial"/>
                <a:cs typeface="Arial"/>
                <a:sym typeface="Arial"/>
              </a:rPr>
              <a:t>Analyse and visualise the data using Rstudio ( R- programming ) into various forms of graphical representation</a:t>
            </a:r>
            <a:r>
              <a:rPr lang="zh-CN" sz="1200">
                <a:solidFill>
                  <a:srgbClr val="000000"/>
                </a:solidFill>
                <a:latin typeface="Arial"/>
                <a:ea typeface="Arial"/>
                <a:cs typeface="Arial"/>
                <a:sym typeface="Arial"/>
              </a:rPr>
              <a:t> such as pie chart,  bar plot , histogram , stem and leaf , frequency distribution table , scatter plot and  dot plot .</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latin typeface="Arial"/>
                <a:ea typeface="Arial"/>
                <a:cs typeface="Arial"/>
                <a:sym typeface="Arial"/>
              </a:rPr>
              <a:t>Explained it and presented it in a form of report.</a:t>
            </a:r>
            <a:endParaRPr sz="1200">
              <a:solidFill>
                <a:srgbClr val="000000"/>
              </a:solidFill>
              <a:latin typeface="Arial"/>
              <a:ea typeface="Arial"/>
              <a:cs typeface="Arial"/>
              <a:sym typeface="Arial"/>
            </a:endParaRPr>
          </a:p>
          <a:p>
            <a:pPr indent="-304800" lvl="0" marL="457200" rtl="0" algn="just">
              <a:lnSpc>
                <a:spcPct val="150000"/>
              </a:lnSpc>
              <a:spcBef>
                <a:spcPts val="0"/>
              </a:spcBef>
              <a:spcAft>
                <a:spcPts val="0"/>
              </a:spcAft>
              <a:buClr>
                <a:srgbClr val="000000"/>
              </a:buClr>
              <a:buSzPts val="1200"/>
              <a:buFont typeface="Arial"/>
              <a:buAutoNum type="arabicPeriod"/>
            </a:pPr>
            <a:r>
              <a:rPr lang="zh-CN" sz="1200">
                <a:solidFill>
                  <a:srgbClr val="000000"/>
                </a:solidFill>
                <a:latin typeface="Arial"/>
                <a:ea typeface="Arial"/>
                <a:cs typeface="Arial"/>
                <a:sym typeface="Arial"/>
              </a:rPr>
              <a:t>Make conclusion based on the analysed data.</a:t>
            </a:r>
            <a:endParaRPr sz="12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Rplot01" id="122" name="Google Shape;122;p20"/>
          <p:cNvPicPr preferRelativeResize="0"/>
          <p:nvPr/>
        </p:nvPicPr>
        <p:blipFill rotWithShape="1">
          <a:blip r:embed="rId3">
            <a:alphaModFix/>
          </a:blip>
          <a:srcRect b="8212" l="6995" r="6857" t="3385"/>
          <a:stretch/>
        </p:blipFill>
        <p:spPr>
          <a:xfrm>
            <a:off x="224875" y="786625"/>
            <a:ext cx="4131675" cy="3935650"/>
          </a:xfrm>
          <a:prstGeom prst="rect">
            <a:avLst/>
          </a:prstGeom>
          <a:noFill/>
          <a:ln>
            <a:noFill/>
          </a:ln>
        </p:spPr>
      </p:pic>
      <p:sp>
        <p:nvSpPr>
          <p:cNvPr id="123" name="Google Shape;123;p20"/>
          <p:cNvSpPr txBox="1"/>
          <p:nvPr/>
        </p:nvSpPr>
        <p:spPr>
          <a:xfrm>
            <a:off x="1379550" y="343375"/>
            <a:ext cx="6384900" cy="744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zh-CN" sz="1800">
                <a:solidFill>
                  <a:srgbClr val="FF9900"/>
                </a:solidFill>
                <a:latin typeface="Impact"/>
                <a:ea typeface="Impact"/>
                <a:cs typeface="Impact"/>
                <a:sym typeface="Impact"/>
              </a:rPr>
              <a:t>Gender Specification</a:t>
            </a:r>
            <a:endParaRPr sz="1800">
              <a:solidFill>
                <a:srgbClr val="FF9900"/>
              </a:solidFill>
              <a:latin typeface="Impact"/>
              <a:ea typeface="Impact"/>
              <a:cs typeface="Impact"/>
              <a:sym typeface="Impact"/>
            </a:endParaRPr>
          </a:p>
        </p:txBody>
      </p:sp>
      <p:sp>
        <p:nvSpPr>
          <p:cNvPr id="124" name="Google Shape;124;p20"/>
          <p:cNvSpPr txBox="1"/>
          <p:nvPr/>
        </p:nvSpPr>
        <p:spPr>
          <a:xfrm>
            <a:off x="4834325" y="1082100"/>
            <a:ext cx="3654000" cy="3344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zh-CN" sz="1800">
                <a:latin typeface="Open Sans"/>
                <a:ea typeface="Open Sans"/>
                <a:cs typeface="Open Sans"/>
                <a:sym typeface="Open Sans"/>
              </a:rPr>
              <a:t>This graph </a:t>
            </a:r>
            <a:r>
              <a:rPr lang="zh-CN" sz="1800">
                <a:latin typeface="Open Sans"/>
                <a:ea typeface="Open Sans"/>
                <a:cs typeface="Open Sans"/>
                <a:sym typeface="Open Sans"/>
              </a:rPr>
              <a:t>represents</a:t>
            </a:r>
            <a:r>
              <a:rPr lang="zh-CN" sz="1800">
                <a:latin typeface="Open Sans"/>
                <a:ea typeface="Open Sans"/>
                <a:cs typeface="Open Sans"/>
                <a:sym typeface="Open Sans"/>
              </a:rPr>
              <a:t> the number of students from UTM whom have taken part in this survey. A total of</a:t>
            </a:r>
            <a:r>
              <a:rPr lang="zh-CN" sz="1800">
                <a:highlight>
                  <a:srgbClr val="FFFF00"/>
                </a:highlight>
                <a:latin typeface="Open Sans"/>
                <a:ea typeface="Open Sans"/>
                <a:cs typeface="Open Sans"/>
                <a:sym typeface="Open Sans"/>
              </a:rPr>
              <a:t> 69 students</a:t>
            </a:r>
            <a:r>
              <a:rPr lang="zh-CN" sz="1800">
                <a:latin typeface="Open Sans"/>
                <a:ea typeface="Open Sans"/>
                <a:cs typeface="Open Sans"/>
                <a:sym typeface="Open Sans"/>
              </a:rPr>
              <a:t>, which </a:t>
            </a:r>
            <a:r>
              <a:rPr lang="zh-CN" sz="1800">
                <a:latin typeface="Open Sans"/>
                <a:ea typeface="Open Sans"/>
                <a:cs typeface="Open Sans"/>
                <a:sym typeface="Open Sans"/>
              </a:rPr>
              <a:t>consists</a:t>
            </a:r>
            <a:r>
              <a:rPr lang="zh-CN" sz="1800">
                <a:latin typeface="Open Sans"/>
                <a:ea typeface="Open Sans"/>
                <a:cs typeface="Open Sans"/>
                <a:sym typeface="Open Sans"/>
              </a:rPr>
              <a:t> of </a:t>
            </a:r>
            <a:r>
              <a:rPr lang="zh-CN" sz="1800">
                <a:highlight>
                  <a:srgbClr val="FFFF00"/>
                </a:highlight>
                <a:latin typeface="Open Sans"/>
                <a:ea typeface="Open Sans"/>
                <a:cs typeface="Open Sans"/>
                <a:sym typeface="Open Sans"/>
              </a:rPr>
              <a:t>36 females(52.17%)</a:t>
            </a:r>
            <a:r>
              <a:rPr lang="zh-CN" sz="1800">
                <a:latin typeface="Open Sans"/>
                <a:ea typeface="Open Sans"/>
                <a:cs typeface="Open Sans"/>
                <a:sym typeface="Open Sans"/>
              </a:rPr>
              <a:t> and </a:t>
            </a:r>
            <a:r>
              <a:rPr lang="zh-CN" sz="1800">
                <a:highlight>
                  <a:srgbClr val="FFFF00"/>
                </a:highlight>
                <a:latin typeface="Open Sans"/>
                <a:ea typeface="Open Sans"/>
                <a:cs typeface="Open Sans"/>
                <a:sym typeface="Open Sans"/>
              </a:rPr>
              <a:t>33 males(47.82)</a:t>
            </a:r>
            <a:r>
              <a:rPr lang="zh-CN" sz="1800">
                <a:latin typeface="Open Sans"/>
                <a:ea typeface="Open Sans"/>
                <a:cs typeface="Open Sans"/>
                <a:sym typeface="Open Sans"/>
              </a:rPr>
              <a:t> have been taken into consideration for this project. The male to female </a:t>
            </a:r>
            <a:r>
              <a:rPr lang="zh-CN" sz="1800">
                <a:latin typeface="Open Sans"/>
                <a:ea typeface="Open Sans"/>
                <a:cs typeface="Open Sans"/>
                <a:sym typeface="Open Sans"/>
              </a:rPr>
              <a:t>ratio</a:t>
            </a:r>
            <a:r>
              <a:rPr lang="zh-CN" sz="1800">
                <a:latin typeface="Open Sans"/>
                <a:ea typeface="Open Sans"/>
                <a:cs typeface="Open Sans"/>
                <a:sym typeface="Open Sans"/>
              </a:rPr>
              <a:t> is roughly the same. Hence the finding of our project is not biased on one gender.</a:t>
            </a:r>
            <a:endParaRPr sz="18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pic>
        <p:nvPicPr>
          <p:cNvPr descr="racepic" id="129" name="Google Shape;129;p21"/>
          <p:cNvPicPr preferRelativeResize="0"/>
          <p:nvPr/>
        </p:nvPicPr>
        <p:blipFill rotWithShape="1">
          <a:blip r:embed="rId3">
            <a:alphaModFix/>
          </a:blip>
          <a:srcRect b="0" l="0" r="0" t="36768"/>
          <a:stretch/>
        </p:blipFill>
        <p:spPr>
          <a:xfrm>
            <a:off x="294500" y="983775"/>
            <a:ext cx="4834950" cy="3569475"/>
          </a:xfrm>
          <a:prstGeom prst="rect">
            <a:avLst/>
          </a:prstGeom>
          <a:noFill/>
          <a:ln>
            <a:noFill/>
          </a:ln>
        </p:spPr>
      </p:pic>
      <p:sp>
        <p:nvSpPr>
          <p:cNvPr id="130" name="Google Shape;130;p21"/>
          <p:cNvSpPr txBox="1"/>
          <p:nvPr/>
        </p:nvSpPr>
        <p:spPr>
          <a:xfrm>
            <a:off x="1379550" y="238875"/>
            <a:ext cx="6384900" cy="7449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1200"/>
              </a:spcBef>
              <a:spcAft>
                <a:spcPts val="1200"/>
              </a:spcAft>
              <a:buNone/>
            </a:pPr>
            <a:r>
              <a:rPr lang="zh-CN" sz="1800">
                <a:solidFill>
                  <a:srgbClr val="FF9900"/>
                </a:solidFill>
                <a:latin typeface="Impact"/>
                <a:ea typeface="Impact"/>
                <a:cs typeface="Impact"/>
                <a:sym typeface="Impact"/>
              </a:rPr>
              <a:t>Population of each Race</a:t>
            </a:r>
            <a:endParaRPr sz="1800">
              <a:solidFill>
                <a:srgbClr val="FF9900"/>
              </a:solidFill>
              <a:latin typeface="Impact"/>
              <a:ea typeface="Impact"/>
              <a:cs typeface="Impact"/>
              <a:sym typeface="Impact"/>
            </a:endParaRPr>
          </a:p>
        </p:txBody>
      </p:sp>
      <p:sp>
        <p:nvSpPr>
          <p:cNvPr id="131" name="Google Shape;131;p21"/>
          <p:cNvSpPr txBox="1"/>
          <p:nvPr/>
        </p:nvSpPr>
        <p:spPr>
          <a:xfrm>
            <a:off x="5354300" y="865150"/>
            <a:ext cx="3386700" cy="4081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zh-CN" sz="1800">
                <a:latin typeface="Open Sans"/>
                <a:ea typeface="Open Sans"/>
                <a:cs typeface="Open Sans"/>
                <a:sym typeface="Open Sans"/>
              </a:rPr>
              <a:t>This graph further classifies the ample population into further sub-categories according to their specific races. The majar sample population consists of </a:t>
            </a:r>
            <a:r>
              <a:rPr lang="zh-CN" sz="1800">
                <a:highlight>
                  <a:srgbClr val="FFFF00"/>
                </a:highlight>
                <a:latin typeface="Open Sans"/>
                <a:ea typeface="Open Sans"/>
                <a:cs typeface="Open Sans"/>
                <a:sym typeface="Open Sans"/>
              </a:rPr>
              <a:t>46 chinese(66.67%)</a:t>
            </a:r>
            <a:r>
              <a:rPr lang="zh-CN" sz="1800">
                <a:latin typeface="Open Sans"/>
                <a:ea typeface="Open Sans"/>
                <a:cs typeface="Open Sans"/>
                <a:sym typeface="Open Sans"/>
              </a:rPr>
              <a:t> followed by </a:t>
            </a:r>
            <a:r>
              <a:rPr lang="zh-CN" sz="1800">
                <a:highlight>
                  <a:srgbClr val="FFFF00"/>
                </a:highlight>
                <a:latin typeface="Open Sans"/>
                <a:ea typeface="Open Sans"/>
                <a:cs typeface="Open Sans"/>
                <a:sym typeface="Open Sans"/>
              </a:rPr>
              <a:t>malay with 14(20.29)</a:t>
            </a:r>
            <a:r>
              <a:rPr lang="zh-CN" sz="1800">
                <a:latin typeface="Open Sans"/>
                <a:ea typeface="Open Sans"/>
                <a:cs typeface="Open Sans"/>
                <a:sym typeface="Open Sans"/>
              </a:rPr>
              <a:t>. The </a:t>
            </a:r>
            <a:r>
              <a:rPr lang="zh-CN" sz="1800">
                <a:highlight>
                  <a:srgbClr val="FFFF00"/>
                </a:highlight>
                <a:latin typeface="Open Sans"/>
                <a:ea typeface="Open Sans"/>
                <a:cs typeface="Open Sans"/>
                <a:sym typeface="Open Sans"/>
              </a:rPr>
              <a:t>indians</a:t>
            </a:r>
            <a:r>
              <a:rPr lang="zh-CN" sz="1800">
                <a:latin typeface="Open Sans"/>
                <a:ea typeface="Open Sans"/>
                <a:cs typeface="Open Sans"/>
                <a:sym typeface="Open Sans"/>
              </a:rPr>
              <a:t> fall </a:t>
            </a:r>
            <a:r>
              <a:rPr lang="zh-CN" sz="1800">
                <a:latin typeface="Open Sans"/>
                <a:ea typeface="Open Sans"/>
                <a:cs typeface="Open Sans"/>
                <a:sym typeface="Open Sans"/>
              </a:rPr>
              <a:t>into</a:t>
            </a:r>
            <a:r>
              <a:rPr lang="zh-CN" sz="1800">
                <a:latin typeface="Open Sans"/>
                <a:ea typeface="Open Sans"/>
                <a:cs typeface="Open Sans"/>
                <a:sym typeface="Open Sans"/>
              </a:rPr>
              <a:t> third place with </a:t>
            </a:r>
            <a:r>
              <a:rPr lang="zh-CN" sz="1800">
                <a:highlight>
                  <a:srgbClr val="FFFF00"/>
                </a:highlight>
                <a:latin typeface="Open Sans"/>
                <a:ea typeface="Open Sans"/>
                <a:cs typeface="Open Sans"/>
                <a:sym typeface="Open Sans"/>
              </a:rPr>
              <a:t>8 (11.59%)</a:t>
            </a:r>
            <a:r>
              <a:rPr lang="zh-CN" sz="1800">
                <a:latin typeface="Open Sans"/>
                <a:ea typeface="Open Sans"/>
                <a:cs typeface="Open Sans"/>
                <a:sym typeface="Open Sans"/>
              </a:rPr>
              <a:t> and only </a:t>
            </a:r>
            <a:r>
              <a:rPr lang="zh-CN" sz="1800">
                <a:highlight>
                  <a:srgbClr val="FFFF00"/>
                </a:highlight>
                <a:latin typeface="Open Sans"/>
                <a:ea typeface="Open Sans"/>
                <a:cs typeface="Open Sans"/>
                <a:sym typeface="Open Sans"/>
              </a:rPr>
              <a:t>1 Bumiputera Sabah (1.45%)</a:t>
            </a:r>
            <a:r>
              <a:rPr lang="zh-CN" sz="1800">
                <a:latin typeface="Open Sans"/>
                <a:ea typeface="Open Sans"/>
                <a:cs typeface="Open Sans"/>
                <a:sym typeface="Open Sans"/>
              </a:rPr>
              <a:t> joined this survey.The data is represented in a 3-D pie chart according to colour.</a:t>
            </a:r>
            <a:endParaRPr sz="1800">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