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9" r:id="rId9"/>
    <p:sldId id="270" r:id="rId10"/>
    <p:sldId id="262" r:id="rId11"/>
    <p:sldId id="263" r:id="rId12"/>
    <p:sldId id="267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918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625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7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C52C72-DE31-F449-A4ED-4C594FD9140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7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155" y="813679"/>
            <a:ext cx="8825658" cy="2102647"/>
          </a:xfrm>
        </p:spPr>
        <p:txBody>
          <a:bodyPr/>
          <a:lstStyle/>
          <a:p>
            <a:pPr algn="ctr"/>
            <a:r>
              <a:rPr lang="en-MY" dirty="0"/>
              <a:t>DOMINANTS OF DOMESTIC DOGS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72593"/>
            <a:ext cx="8825658" cy="1945574"/>
          </a:xfrm>
        </p:spPr>
        <p:txBody>
          <a:bodyPr>
            <a:normAutofit lnSpcReduction="10000"/>
          </a:bodyPr>
          <a:lstStyle/>
          <a:p>
            <a:pPr algn="ctr"/>
            <a:r>
              <a:rPr lang="en-MY" dirty="0"/>
              <a:t>BY :</a:t>
            </a:r>
          </a:p>
          <a:p>
            <a:pPr algn="ctr"/>
            <a:r>
              <a:rPr lang="en-MY" dirty="0"/>
              <a:t>NOR MASYITAH BINTI GHAZALEE</a:t>
            </a:r>
          </a:p>
          <a:p>
            <a:pPr algn="ctr"/>
            <a:r>
              <a:rPr lang="en-MY" dirty="0"/>
              <a:t>NUR ANIS HANANI BINTI ROBIDAN</a:t>
            </a:r>
          </a:p>
          <a:p>
            <a:pPr algn="ctr"/>
            <a:r>
              <a:rPr lang="en-MY" dirty="0"/>
              <a:t>NUR QAMARINA BINTI TUAH</a:t>
            </a:r>
          </a:p>
          <a:p>
            <a:pPr algn="ctr"/>
            <a:r>
              <a:rPr lang="en-MY" dirty="0"/>
              <a:t>NUR AKMA NADIA BINTI SUHAIMI</a:t>
            </a:r>
          </a:p>
        </p:txBody>
      </p:sp>
    </p:spTree>
    <p:extLst>
      <p:ext uri="{BB962C8B-B14F-4D97-AF65-F5344CB8AC3E}">
        <p14:creationId xmlns:p14="http://schemas.microsoft.com/office/powerpoint/2010/main" val="55265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55" y="2015725"/>
            <a:ext cx="4725035" cy="362712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27" y="690812"/>
            <a:ext cx="5176949" cy="507903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F9D3B8-D550-42CC-8DD2-B1425C30B1C7}"/>
              </a:ext>
            </a:extLst>
          </p:cNvPr>
          <p:cNvGrpSpPr/>
          <p:nvPr/>
        </p:nvGrpSpPr>
        <p:grpSpPr>
          <a:xfrm>
            <a:off x="920720" y="845017"/>
            <a:ext cx="2556553" cy="724395"/>
            <a:chOff x="1114756" y="762628"/>
            <a:chExt cx="2556553" cy="724395"/>
          </a:xfrm>
        </p:grpSpPr>
        <p:sp>
          <p:nvSpPr>
            <p:cNvPr id="6" name="Right Arrow 3">
              <a:extLst>
                <a:ext uri="{FF2B5EF4-FFF2-40B4-BE49-F238E27FC236}">
                  <a16:creationId xmlns:a16="http://schemas.microsoft.com/office/drawing/2014/main" id="{A70BCB2C-ACB9-4CAC-BCE8-147701D869C3}"/>
                </a:ext>
              </a:extLst>
            </p:cNvPr>
            <p:cNvSpPr/>
            <p:nvPr/>
          </p:nvSpPr>
          <p:spPr>
            <a:xfrm>
              <a:off x="1114756" y="762628"/>
              <a:ext cx="890154" cy="72439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MY" dirty="0">
                  <a:ln>
                    <a:solidFill>
                      <a:sysClr val="windowText" lastClr="000000"/>
                    </a:solidFill>
                  </a:ln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837E1C-C277-4C43-A9BA-2A8FB9BACF3E}"/>
                </a:ext>
              </a:extLst>
            </p:cNvPr>
            <p:cNvSpPr txBox="1"/>
            <p:nvPr/>
          </p:nvSpPr>
          <p:spPr>
            <a:xfrm>
              <a:off x="2120274" y="940160"/>
              <a:ext cx="1551035" cy="36933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MY" dirty="0"/>
                <a:t>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32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6" y="5085000"/>
            <a:ext cx="6938010" cy="743585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92" y="1309492"/>
            <a:ext cx="5846445" cy="344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22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B99C0F-170E-403E-B178-D553DC3F5B3B}"/>
              </a:ext>
            </a:extLst>
          </p:cNvPr>
          <p:cNvGrpSpPr/>
          <p:nvPr/>
        </p:nvGrpSpPr>
        <p:grpSpPr>
          <a:xfrm>
            <a:off x="569180" y="168518"/>
            <a:ext cx="2556553" cy="724395"/>
            <a:chOff x="1114756" y="762628"/>
            <a:chExt cx="2556553" cy="724395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78638A68-3403-4BBA-9851-210DB30E6B6C}"/>
                </a:ext>
              </a:extLst>
            </p:cNvPr>
            <p:cNvSpPr/>
            <p:nvPr/>
          </p:nvSpPr>
          <p:spPr>
            <a:xfrm>
              <a:off x="1114756" y="762628"/>
              <a:ext cx="890154" cy="72439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MY" dirty="0">
                  <a:ln>
                    <a:solidFill>
                      <a:sysClr val="windowText" lastClr="000000"/>
                    </a:solidFill>
                  </a:ln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58DE06-F051-4DE3-AA15-2C2FA8E797AC}"/>
                </a:ext>
              </a:extLst>
            </p:cNvPr>
            <p:cNvSpPr txBox="1"/>
            <p:nvPr/>
          </p:nvSpPr>
          <p:spPr>
            <a:xfrm>
              <a:off x="2120274" y="940160"/>
              <a:ext cx="1551035" cy="36933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MY" dirty="0"/>
                <a:t>Correlation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E83A09-1967-4215-BE04-DD4E0AE47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964111"/>
                  </p:ext>
                </p:extLst>
              </p:nvPr>
            </p:nvGraphicFramePr>
            <p:xfrm>
              <a:off x="396621" y="1250281"/>
              <a:ext cx="5699379" cy="50693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9934">
                      <a:extLst>
                        <a:ext uri="{9D8B030D-6E8A-4147-A177-3AD203B41FA5}">
                          <a16:colId xmlns:a16="http://schemas.microsoft.com/office/drawing/2014/main" val="1925305931"/>
                        </a:ext>
                      </a:extLst>
                    </a:gridCol>
                    <a:gridCol w="984024">
                      <a:extLst>
                        <a:ext uri="{9D8B030D-6E8A-4147-A177-3AD203B41FA5}">
                          <a16:colId xmlns:a16="http://schemas.microsoft.com/office/drawing/2014/main" val="59285017"/>
                        </a:ext>
                      </a:extLst>
                    </a:gridCol>
                    <a:gridCol w="1129805">
                      <a:extLst>
                        <a:ext uri="{9D8B030D-6E8A-4147-A177-3AD203B41FA5}">
                          <a16:colId xmlns:a16="http://schemas.microsoft.com/office/drawing/2014/main" val="2988510670"/>
                        </a:ext>
                      </a:extLst>
                    </a:gridCol>
                    <a:gridCol w="1205457">
                      <a:extLst>
                        <a:ext uri="{9D8B030D-6E8A-4147-A177-3AD203B41FA5}">
                          <a16:colId xmlns:a16="http://schemas.microsoft.com/office/drawing/2014/main" val="12857179"/>
                        </a:ext>
                      </a:extLst>
                    </a:gridCol>
                    <a:gridCol w="1260159">
                      <a:extLst>
                        <a:ext uri="{9D8B030D-6E8A-4147-A177-3AD203B41FA5}">
                          <a16:colId xmlns:a16="http://schemas.microsoft.com/office/drawing/2014/main" val="3136782029"/>
                        </a:ext>
                      </a:extLst>
                    </a:gridCol>
                  </a:tblGrid>
                  <a:tr h="425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Age (months),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Weight(kg), 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/>
                            <a:t>xy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6697753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795.6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104.04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6084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2457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506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132.25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1936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262116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151.2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39.69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468073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316.25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640.09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156.25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89484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417.57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2016.01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86.49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88200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742855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79.73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141.61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9588935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68.34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104.04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621855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66.33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98.01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720986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60.42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112.36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32.49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496099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268.96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676947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77.28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259.21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23.04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640422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49.3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210.25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09518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106.09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640691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19.14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75.69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4.84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408358"/>
                      </a:ext>
                    </a:extLst>
                  </a:tr>
                  <a:tr h="258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38.44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1743351"/>
                      </a:ext>
                    </a:extLst>
                  </a:tr>
                  <a:tr h="4965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=220.2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=224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=2801.01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=4467.74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1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=9125.48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5655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1E83A09-1967-4215-BE04-DD4E0AE479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964111"/>
                  </p:ext>
                </p:extLst>
              </p:nvPr>
            </p:nvGraphicFramePr>
            <p:xfrm>
              <a:off x="396621" y="1250281"/>
              <a:ext cx="5699379" cy="50693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9934">
                      <a:extLst>
                        <a:ext uri="{9D8B030D-6E8A-4147-A177-3AD203B41FA5}">
                          <a16:colId xmlns:a16="http://schemas.microsoft.com/office/drawing/2014/main" val="1925305931"/>
                        </a:ext>
                      </a:extLst>
                    </a:gridCol>
                    <a:gridCol w="984024">
                      <a:extLst>
                        <a:ext uri="{9D8B030D-6E8A-4147-A177-3AD203B41FA5}">
                          <a16:colId xmlns:a16="http://schemas.microsoft.com/office/drawing/2014/main" val="59285017"/>
                        </a:ext>
                      </a:extLst>
                    </a:gridCol>
                    <a:gridCol w="1129805">
                      <a:extLst>
                        <a:ext uri="{9D8B030D-6E8A-4147-A177-3AD203B41FA5}">
                          <a16:colId xmlns:a16="http://schemas.microsoft.com/office/drawing/2014/main" val="2988510670"/>
                        </a:ext>
                      </a:extLst>
                    </a:gridCol>
                    <a:gridCol w="1205457">
                      <a:extLst>
                        <a:ext uri="{9D8B030D-6E8A-4147-A177-3AD203B41FA5}">
                          <a16:colId xmlns:a16="http://schemas.microsoft.com/office/drawing/2014/main" val="12857179"/>
                        </a:ext>
                      </a:extLst>
                    </a:gridCol>
                    <a:gridCol w="1260159">
                      <a:extLst>
                        <a:ext uri="{9D8B030D-6E8A-4147-A177-3AD203B41FA5}">
                          <a16:colId xmlns:a16="http://schemas.microsoft.com/office/drawing/2014/main" val="3136782029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Age (months),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Weight(kg), 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/>
                            <a:t>xy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051" t="-1429" r="-107614" b="-1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2174" t="-1429" r="-2415" b="-1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69775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795.6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104.04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6084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9245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506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132.25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1936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26211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151.2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39.69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46807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316.25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640.09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156.25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8948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417.57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2016.01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86.49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8820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974285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79.73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141.61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958893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68.34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104.04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5621855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66.33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98.01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44.89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72098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60.42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112.36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32.49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4496099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268.96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267694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77.28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259.21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23.04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64042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49.3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210.25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8095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25.75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106.09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6.25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64069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19.14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75.69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4.84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40835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12.4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38.44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1743351"/>
                      </a:ext>
                    </a:extLst>
                  </a:tr>
                  <a:tr h="4973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915854" r="-410870" b="-1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114907" t="-915854" r="-369565" b="-1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6022" t="-915854" r="-219892" b="-1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051" t="-915854" r="-107614" b="-1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2174" t="-915854" r="-2415" b="-1634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8565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EAA7F9-ADF5-4F9C-8AA8-81BE96CA175F}"/>
                  </a:ext>
                </a:extLst>
              </p:cNvPr>
              <p:cNvSpPr/>
              <p:nvPr/>
            </p:nvSpPr>
            <p:spPr>
              <a:xfrm>
                <a:off x="5854844" y="2098083"/>
                <a:ext cx="6096000" cy="23437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/</m:t>
                          </m:r>
                          <m:r>
                            <m:rPr>
                              <m:nor/>
                            </m:rPr>
                            <a:rPr lang="en-US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dirty="0"/>
                            <m:t>] [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)−(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/</m:t>
                          </m:r>
                          <m:r>
                            <m:rPr>
                              <m:nor/>
                            </m:rPr>
                            <a:rPr lang="en-US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dirty="0"/>
                            <m:t>]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2801.01 −(220.2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×224)/16</m:t>
                          </m:r>
                        </m:num>
                        <m:den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9125.48−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220.2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4467.74 −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224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=−0.000035 ≈0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EAA7F9-ADF5-4F9C-8AA8-81BE96CA1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44" y="2098083"/>
                <a:ext cx="6096000" cy="2343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40F370-D189-40C1-A60C-48922FE9B676}"/>
              </a:ext>
            </a:extLst>
          </p:cNvPr>
          <p:cNvSpPr txBox="1"/>
          <p:nvPr/>
        </p:nvSpPr>
        <p:spPr>
          <a:xfrm>
            <a:off x="7050258" y="4828004"/>
            <a:ext cx="4745121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r is closer to 0, therefore the linear relationship is weaker which means no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296936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825DC-AEAE-4984-B523-1F3FB496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3" y="4276578"/>
            <a:ext cx="6527409" cy="258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7885C-C3D5-4E18-966D-58D57BFC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7" y="140677"/>
            <a:ext cx="8553157" cy="4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554" y="3060700"/>
            <a:ext cx="8825659" cy="34163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These findings are useful in correctly interpreting the relationship between dogs at the dyadic level regarding status as well as for the position in the group (rank order).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321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64" y="1741274"/>
            <a:ext cx="8825660" cy="1822514"/>
          </a:xfrm>
        </p:spPr>
        <p:txBody>
          <a:bodyPr/>
          <a:lstStyle/>
          <a:p>
            <a:pPr algn="ctr"/>
            <a:r>
              <a:rPr lang="en-MY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294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060863"/>
            <a:ext cx="3865134" cy="807521"/>
          </a:xfrm>
        </p:spPr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265" y="2133103"/>
            <a:ext cx="4456513" cy="36640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/>
              <a:t>Domestic dogs are Canidae species known for their high degree of sociality  .  Living in social groups may enhance competition for highly valued resources such as food and mates . This competition can lead to conflicts that may compromise group stability and may even result in chronic stress and physical harm </a:t>
            </a:r>
            <a:r>
              <a:rPr lang="en-US" dirty="0"/>
              <a:t>.</a:t>
            </a:r>
            <a:endParaRPr lang="en-MY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817506" y="1365662"/>
            <a:ext cx="3865134" cy="8075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gray">
          <a:xfrm>
            <a:off x="6975828" y="2446317"/>
            <a:ext cx="3859212" cy="304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/>
              <a:t>Powerpoint</a:t>
            </a:r>
            <a:r>
              <a:rPr lang="en-US" sz="20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R studio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Google (https://journals.plos.org) to get data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75817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63463"/>
            <a:ext cx="8825658" cy="1581618"/>
          </a:xfrm>
        </p:spPr>
        <p:txBody>
          <a:bodyPr/>
          <a:lstStyle/>
          <a:p>
            <a:r>
              <a:rPr lang="en-MY" dirty="0"/>
              <a:t>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13216"/>
            <a:ext cx="8825658" cy="1482436"/>
          </a:xfrm>
        </p:spPr>
        <p:txBody>
          <a:bodyPr>
            <a:normAutofit fontScale="77500" lnSpcReduction="20000"/>
          </a:bodyPr>
          <a:lstStyle/>
          <a:p>
            <a:r>
              <a:rPr lang="en-MY" dirty="0"/>
              <a:t>SAMPLE TEST : TEST ON VARIANCE</a:t>
            </a:r>
          </a:p>
          <a:p>
            <a:r>
              <a:rPr lang="en-MY" dirty="0"/>
              <a:t>GOODNESS OF FIT TEST</a:t>
            </a:r>
          </a:p>
          <a:p>
            <a:r>
              <a:rPr lang="en-MY" dirty="0"/>
              <a:t>CHI-SQUARE</a:t>
            </a:r>
          </a:p>
          <a:p>
            <a:r>
              <a:rPr lang="en-MY" dirty="0"/>
              <a:t>CORRELATION</a:t>
            </a:r>
          </a:p>
          <a:p>
            <a:r>
              <a:rPr lang="en-MY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215698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A4AAAAA+CAYAAAB6HHXPAAAa9klEQVR4Xu2dB/QFOVXGP+yKBRt2bIiigmUXEBAsYEcFrLgoiFiwgA3sotixIDZULAgCdkAQRLEusGBBV2wgFuwIggjYUc7vbLJecmYmM/OSt+/9891z9uzu/03LL5lMvuTem2vJZgImYAImYAImYAImYAImYAImMASBaw1RShfSBEzABEzABEzABEzABEzABExAFoBuBCZgAiZgAiZgAiZgAiZgAiYwCAELwEEq2sU0ARMwARMwARMwARMwARMwAQtAtwETMAETMAETMAETMAETMAETGISABeAgFe1imoAJmIAJmIAJmIAJmIAJmIAFoNuACZiACZiACZiACZiACZiACQxCwAJwkIp2MU3ABEzABEzABEzABEzABEzAAtBtwARMwARMwARMwARMwARMwAQGIWABOEhFu5gmYAImYAImYAImYAImYAImYAHoNmACJmACJmACJmACJmACJmACgxCwABykol1MEzABEzABEzABEzABEzABE7AAdBswARMwARMwARMwARMwARMwgUEIWAAOUtEupgmYgAmYgAmYgAmYgAmYgAlYALoNmIAJmIAJmIAJmIAJmIAJmMAgBCwAB6loF9METMAETMAETMAETMAETMAELADdBkzABEzABEzABEzABEzABExgEAIWgINUtItpAiZgAiZgAiZgAiZgAiZgAhaAbgMmYAImYAImYAImYAImYAImMAiBXgLw+yV9pqSnS3qfzixvIukjJH2gpLeWdN10v3+S9I+SLpf0WElXSHp552cZ4fI/LumyVNAfk3TXEyn020n6y8bP8ueSrt/4mse43K0lvUDSHx/jZivu4bp5ZUinVj8rqrDbIY+U9Inh6u9w4Ht8F0kPCde7RNIzuj399gt/m6QvSqf9gqTbbb+EzzABEzABEzCBwwj0EIC3lfRLkrh2TwF4U0nfK+nSlQieI+nekh698ngfNk3AAvB0W8abS/pWSXeW9EGSnnQij2oBeFVFnGr9XJPN5IMlPTE8wFdI+sYDHog2f5t0/pWS3vOAa/U41QKwB1Vf0wRMwARMYBOB1gLw3dKK2xump+glAD9BEkLk1TaV9qqD7y/pS3ac51OuImABeLotgVXvN02PZwF4evV0qvVzTZJ6FUl/Jelt0kP8oaQb7Xygt5L015K4JnZPSd+981q9TrMA7EXW1zUBEzABE1hNoKUAfG9JvxgGoDxEDwF4Y0m/Jek1Uyn/RxKuiD8j6ZmS/jm5er6RJATpHSTdXdJrBSqfm1YPV4PygVcTOFUBuKaKPkvSg8KBb5HchNecew7H/Ed4L05JAK5hd9HrBgbnXD9r6nDvMV8n6SvDyfTx9OVb7T6SviWd9J+S3lLSC7dexMebgAmYgAmYwEUn0EoAfpqk7ylEVi8B+ARJH5oq5sWSPiQJzaW6emdJvxxmmV8q6R0lMSNv20bAAnAbr2Mefc4CwwLwmC3ltO5FX4yLfrZvlvRlOx4R0fju6byfkoSniM0ETMAETMAETKAgcKgAJOkKLpV3miHbegXwzST9Q4ov5JafXazoLFUwyWieGs5lgMFAw7aNgAXgNl7HPNoC8Ji0t9/rnOtne2m3nfEbkkiOg+ESSjKY/9twifcqkr0wMUgsus0ETMAETMAETKChAPzalFTltcM1fzeJrM9Lf2stAMuEAbj4IAjX2q9Ler90MAOO9197oo+7moAF4Ok2hnMWGF4BPN12dYwnK7N3vq+kp2y48XdI+oJ0PHGAby/pfzec70NNwARMwARMYBgCh6wAxsEmH9oHSiKD270kfVMnAYjrJy6g2a4n6W821NbXSLpvOh7hiIBcsmsnNyKyyhHj+CaSriMJF1JiSxC8xD0+XBIxJ1P2nYkJv7FS+hOSXkcSAx6yNb5T+n8GLb8q6QGS2H4g2i0lEbd4M0kkOniJpN9LsY+PqAx04v3vIYktOigDA25cpBgovYak50pCIBMj9wcLUPYIQLbq+KS0VQfP/3qSni/pjyQ9TtKPJqYbqnLXoS1FRssyvbGkT5H0YZKIfyJ+9WWSnpe2L3mMJP6ZWhEhhT6p9Jfs2yV98S5iV7XX6EpH3dH+W1vLuuHZRqmfXA/0UbQFhBP9GjHSvGNsBUKfyTuGy/ySxb7ik1PCJ66Fiz9b7dBX0HcQZ00fQdw18df/3aAx0Neybc/rpmuR4Zk+b429qqS/TVlWOZ6Ywq+unNiib+cWecsj/vvjJP1c6u/ZBonsty9KdfCwtD3FliQwrZ7xGPXK6i3fM9rf20qiTgixIF6f7yPZt9eu6LZ8d9e0Hx9jAiZgAsMRaCEAmaVlXyNW+7Av7SgAieX701BLh6YMX6rwz5D0DUn01RoGg4+PSR+78thSADJwYpBAWabs3yXdPrkvkeUUF9s8sz11PALqjguDsFIA/pok9p8i7mbKEPNkzmPLjKmB3RYByGDxByR9fAUgAz/ceR9VA33g7y1ERusyUdc/Iilnzp0rIpMNiMRybz8LwFcmNlr98B4/VNItKu8GE1YkSfnhheNKocDEEH9D9M/ZsyV9pCT+fajxbHdLF0E8MFlEkq+axYlBRAZMlvYEbdW381ylACT5EtcvDY8ZJiDXCsCWz9izXhG51Bv78C4ZHjf0VfT1c9b63a21G/9uAiZgAsMSOEQAIjy+T9LjC3o9BSDPy6rRDdM9GRwgAhEsCKdW9lWS7rfxYv+aRF35gYsfX1ZhGITlzernbsHqD7PtzGQzk1yzr5fEM09ZvP+Xp+sxQ1szZvcRbuWs7VoByMoBiXfetXaj9DvCE9dh2lQvO1QAti4TqzbEKeW09bVy07bY/zKuelsA/j+10eqHPe5YtX+DWsMJv7NPJH1Qra/AG6E2qM/XwHuBPvnfNjzH1KF4Ojw5/MCKOB4WNcMLIseh89x5H8Cp81r27Vw/CkAm9piMK40+9PqS/mKlAGz9jPEb0LJe3yW1P2Lz1xjfblYI/2Xi4Nbv7prn8TEmYAImMCyBQwTgHLSeApB74mZDhrdouNmwevTzkphpnPrArK3k90jJBPKgHFdLksVckVzyuA57rd08ufrwQctGCnLKHy1+fBGpxEwyG8+xiKy/S9lJ2ZuQ7SqycV8SGyCMEEUPTrPszJIy2GGz5Ly1Ba5dbDKNW25p8f647uFixYDkh9JWGM+ShAsiK1HMUOPmmg1BRnbXaGsEIO4/rDTeKpyIGMRN+GnJhZXZ/Q+XhCjNrrgvT3GZcRC4tt7WHHeIAOxRpj+RxCAKw+2XVPiXJ9cp3L9YyeCZccHL7yrtYGqFgWuMHAM4Wv0w6KaPYCuTbEwm8L7zjiHGSKSC+y4TT7SnbPQzUyuBsa/IxzIZhQvxT6Y2itgkFpv+J+/dx7F4gRCHd6ixkohbPIbbJKveS8bqJK7SORb9MkkIwilr3bdzjygA8z1hRV+KMMbTg7hz2GK1FcAez9ijXlkd/v0wGUvZ+PZSPr6VhClQdrxXPjVUxlT/1ePdPbQd+nwTMAETuNAEzlEAUiFLM6QIJtwsERG/mYTICzbUYpxNZoCFa9WUsOKSuGgyYCfDKMZ9+YBHKz++PAvCKLqy5uOfNDF7TezcVIwXMTq4fmVj9pwsp6WV94cP504NklgZZEUBtx6MWB/+xiAw2xoByKolA6NsiLwcF1o+H+KTWf5L0w+4OJLKfW28yESRZ/90iABsXSb2qGTTa4yVbFZ8cSWestjemURgEuC/Jg4cWQCOVj94PcQYuSV3eFbhmYDJEy0MznmvmTiLVvYVTFTRV5Vux5zDtWi/2XWZ/jZO+Gx5L+OxZGdGXGI8J94Sc/0vx9w1xTfy30z8IYjnjm/dt3PPUgASb0m85Fz/VROAPZ6xR73S9miD2ZZWlgljIKQA4/tDX4c4ztb63d3b9nyeCZiACQxD4FwFIBXER5b4MlaSlowPMYHoP50SFiyJQQQdiRMYYGNrUomzSvZd6XgEU1xB48/lx3dp6wpmu0mqkI0VzY+eKRzPysofCWUwkspEQZhPK+/Px5jVxjkr3bBYcWWlMltNANKmELc3SCes2Y+LwSgz/8wqY8T0PHG5Wnf9ulcA9ihTjFtiFZgtVeaMOiYmKq/izIn9UQXgaPWD6CKJFYleMFaccAVeMjwVmBDLff6UYCz7ik9PngJz12XQn5ML0RflfnPXy5lOQlgiDlgVwnBDp++es18JrqoksKJ/nbIefTv3KQUgq31wnrMlAdjrGXvUK+6c2b2f8pJRe070Upd8E3CDxeKEYI9395D253NNwARMYAgC5ywAqSAGQAwQWCX7gDAgmqs8XCBZiUIErUkusKYRfFTK0MixuF1FVyv+Fj++JFUhw+NcFkWynyFWs82t/uXf+ajmZDL3LGZk8zHx/jwfgrnmIstsPiIDQ1QiLrPVBGBc2eIcVvZIYFIzXHhxQ8Vwef2c2gk7ft8rAHuUiayykQtxnMR8Tq3srS3qqAJwtPq5Q0okldsFA3HciWvGpArumxhuemXimNhX0D/i7rkU1/exhTjDbb7Fyj1x5cT/YWSPpLxTxqQJ2Yuzu/7avqbGKf9e69s5LgpA3j+YLb3DtRXAtc+25Rlb1yseIjHJDpweW3lwsrKSCAfDVZnJVazHu7uVoY83ARMwgeEInLsAjBWG8CIVNUKQf1+SXDSnKhV3KFbW9iSOYfadARcJGBBJfMgQdRgDgLgvIn+LH18GaUtJUYgHiwO5GwU3walyICAQEhixFjnOJB4b70/iHjL21Sy6HPKhJ5YoW00AEp/GyizG4DHHHNbuGWNHiS0h/rG17RWAPcrEbD8bXscVbFancQMmfpJkDc/ZCGBUATha/cQ972gjOWau1lyYVMkxvUxGET8Xt6+JfQXunfQ/S0aSGFbgsjEhd8gERr5OjPPm+Yhvnpq0in3GlPt9jUf5+9a+nfOjAHxG+u4s3fdQAbjnGVvXa6wfXDpfvwgT2MK9x7u75f4+1gRMwASGJHCRBGBZgQgPhCCJRlglJHFLtIcUwelTDQBBhqspYoRBFi4sWexNHc9gJSdmyb/Hjy+DpdsutLRSADLDjXvgnP1OGHCsEYBr9sfiXmxpkd0+S1FbE4AkzFlyMV3zojHYq22LsOY65TF7BWCvMrHCyx5Zc0ZiGLbsYBWEBAu1ja1HFYCj1U/cm5HMk7yvaww3UGKWs5HEJcadbumruAaxz6wkZmPyayleb80zcgyu4H+fklPx/yRBYquU0qIb4uenJFNr79Gib+deUQCywopr95JtEYCtnrF1vdK/885h5QThWv75uF7v7tbn8PEmYAImMBSBiywAY0USQ0XQOvv6sfKSjVW8KydqHLFHXF/tY16eWhOAuMngLjNnpQAkocHSvklbBeCcm2j5POXMPm5NbHOB1QQgq39zWSrXvly4kVFPNcGz9nr5uL0CsGeZyJDHAI1Z9CVjQMzKD+1ybuPtUQXgaPWDB0OeSCKbL7F6awzvA0RTNhJWsXKWLQqFpfjjfHwvAcj1aefEV2NTE2fRhZpVR2IHicGuWcu+nXtFAUisYm3P0zUCsPUztq5XkvSQrAcjUVr2Qqmxn/q957u753l8jgmYgAkMQWAUAZgrk5TozJ5nY/Yxf8jy3/iYMcCaW+ljkI2bJu4+BL+/ekiUUBOAjwlxblMNrLcAXEpAE5+HzYyJ08jGalx2waoJwLiZ8yEvES69h+4rVt5/rwDsXSZWp8lmSPuk/S29l2RpZWIiuu7lco4qAEern70C8MbFhBfZdqMgjEKh1lfR5noKQLwu6GMxJoJwlY6TYQ+QxKoftkZ4cVzrvp1rRgG4JhlPTQD2eMbW9cpEKolcsEMFYO9395BvkM81ARMwgQtL4JwE4O2KQHMGzVu2d8iVyIx3jm0pV+RwPXpmyGDJOcTZ4Q7Jh46kK2zCHVem4kbcpy4AEbvZdWepUTOLzWAGY7UJ1y726MNqApA9w74wHfv0sEXGKbxEewXgMcvESgaJOliFJaPg9SbAscdYTqgQfx5VAI5WP2TWJQ4L2+ICSqZG4kuzkX03puNvLRQOfefpc/HSwKKLO1klcY3PG5CvyRrco2/nuVoKwF7P2LpeyfxKBliMze3Zr3SvHfPd3fuMPs8ETMAELhyBcxKAzFYjzrKRxAU3pa0WB08xGxnXibFv/D8znWzOvWRxPyRckXJq9nzOlo9v7xXANXGPPDexgrnciN4bBgA1AYj446OOsWrIthhZPG6tq9bH7xWA12SZyPLKvo0kvMip8ZmEmBKGowrA0eonJoEhTjSn16+9L/cKiaLI8km8cnw3t/RV3KvnCiDXx2X9galQZEe+WfrvuIUK7wJZKWvu4j36dh6npQDs9Yyt6zXGLtN+SCa0J6Ea/K7Jd7f2vvh3EzABE7iwBM5JAJLqm73Q2DgcY/PwnCp8SwWxKnXTdMKDi3i16FZEPAnZ52rbRcSEDHwMY4wht9ny8e0tAJntZxPe2mApxhbionP3DQKwHBSykhVXHbbUVetj9wrAHmXClZMVPux+ku5bKWxMo06MJHGtZcKNUQXgaPVTbr+wdhuIuGfelOvelr7qGAKQvp7Y17w/KH0XmXNJCEPsLMb2KWQtrlmPvr21AOz1jK3rlazQTDxk4zvM93jJ4nYPfCcJK3jJxCTCKX0vam3Kv5uACZjA2RI4JwEI5HJD2ztXsiiWFXNzSU8Nf2Qg9bPh/9mEnc3YMbLjkSVvyUiigKCMq36s0kSBteXj21sAUhbizFgFnTOSSxBjNPdxr60AIoBhl92ziJNka46a6IyDU87J4qjly7VXAPYoEwNXNuPGcEvG1W1pD7W49xuuxgjAkikxk3kbErYniXGcLTn2uNbeuuFZRqsf4pN5x3Jdr4k9KzOATnk3bOmr4N57BZB7EN9HP43dWxIi6XlpIpD3hdVP3BBr1qNv554tVwB7PWOPen122H5kTfbT2N/F0IAe726tLfh3EzABExiewLkJQFbk+PDgcoIxk4irIi5Rtf2nWPUj5u+66dw/S5vQxoyKbBKPq102hAsrNVNGsD7iEfejaGw/8bLwhy0f32MIQOImKRf7fJVG9jnKSxwaRrIbXG+j0KgJQM5D2PDBz/aglNFvzhWUeDZWuLJdJukRM9wP+fMhIqN1mcoNkCk/rrdTxqQC20HkzZOjO1w8/kWSrpP+QIxY3srjEGbHOveQuunR5k69fqLwyOUnO+OU4UbM/pJsK4MxgXCDIv6Pv2/pqzj+GAKQbXxo+9iT00p53nsQzwJWjNZYj76d+7YUgL2esUe9RvdcOCzFl98kbWOTJyzIWkv22myt+9Y17cHHmIAJmMDQBM5NAFJZrGA9ssiUiFsQs+BPSLPBuIriNoTYY5BCbMXtwzkIEQYOrDRFu1XxNwbUCBky4pF0gO0QEGnEZPFPdk2K11jaW6uWWe8YApBnxfWGwSLMKBfbTSAY+BBnAcHsOoIjrgZy7hoByOoUIoVBdDbcSsmAx352uNdSN5dIYnNqkp5ke5qkW1RWw/a+tIeIjB5loj3EbUEeJukHU6ZGVvNwk2Li4j7FiigxOLwDpbESgpschpDnXXlxWima2kh7L8ce5x1SNzzPaPXD+4MbZ56sgQErvqyQscJC+6EtkNCJpB150ozjyOCI2Cith1A4tK0w+YHrOuWk36bPov1j9MH0R2usR9/OfVsKwF7P2KNe8XqhneEFk43+jHuROA1jdZY6ukfYH5c4fvr9OPHa491d0yZ8jAmYgAkMS+AcBSCVRfwHH94pAVarTGa/7xKyXJbHPy5t/l67ztzv5arhlo9vbwFIyncEam3POcrGZr/3nyjkGgHIaeWqwxqez5WEq1rcnHrNeWuPOVRktC4TdcEgCgG+1uCPm/KUu+hc2yVO9U5rb1AcF2Nc+Qkh8dKd11o67dC66dHmTr1+mNx6fJooWFslrLywT+dU+9nSV3G/Y6wAcp9yZYy/MbHBe7Ml+Ujrvp3naCkAuV6PZ+xVr6wiswobJyGW2iHeJ7dOniXlca371rXvg48zARMwgSEJnKsApLKYeSTb5G021ByrT7iuxM2Py9NZ5XtUcpOsXfopadWM41mtwVhFi65YWz6+vQUgM7SswuEamGP0yjKy6gmjuZn1tQKQ6zJAI2EDWftqxurt3Sob39euUfu9hchoXSYGPsRkskfbkjFjjqszCS/mNoK/ZRqQsTdlNNp7nKmvcYq/n5MA7NHmTr1+GIQ/NGTInKtbBBNuerhjz9mWvoprHEsAUgdkI46G8GJlaYu17tu5d2sB2OMZe9YrkyR4LtRitlmtZhLqWQsV1rpv3dI2fKwJmIAJDEXgnAVgrii2KCBBBgleGAzxEckJMl4oiVg/YkcQPdk1pVbJZBzFJRJXo0vTVgbEwSGOGIhckVYQs5CMm9mWg+0tH99jCEBcYXEfIyX8HVMMI/GTrA4+WhKZUSnnnG0RgPkauHTijsgggTgkBjm4qOG6C8uHS7q8VikNfm8hAHuUiUQI1AvJLmhviHNcrJ6fGCGOcfmMmffmcDAoJ46Vf5NFkXhU6hZxuMfOTQCOVj+5vMTK4epOPRMrfe3kan1lWlVCJCICl2xLX8V1jiUAuReTbfQj2XCN/u0dDbpl387tWwtArtn6GY9Rr7jx08fjwcE3OPdfhALQhxAvv3Y7oFP5XuxoXj7FBEzABM6DQA8BeB4lH+cpt378xyHjkpqACZiACZiACZiACZjAYAQsAC9+hVsAXvw6dglNwARMwARMwARMwARMYBUBC8BVmM76IAvAs64+P7wJmIAJmIAJmIAJmIAJtCNgAdiO5aleyQLwVGvGz2UCJmACJmACJmACJmACRyZgAXhk4NfA7SwArwHovqUJmIAJmIAJmIAJmIAJnCIBC8BTrJW2z2QB2Janr2YCJmACJmACJmACJmACZ0vAAvBsq271g1sArkblA03ABEzABEzABEzABEzgYhOwALzY9evSmYAJmIAJmIAJmIAJmIAJmMDVBCwA3RhMwARMwARMwARMwARMwARMYBACFoCDVLSLaQImYAImYAImYAImYAImYAIWgG4DJmACJmACJmACJmACJmACJjAIAQvAQSraxTQBEzABEzABEzABEzABEzABC0C3ARMwARMwARMwARMwARMwARMYhIAF4CAV7WKagAmYgAmYgAmYgAmYgAmYgAWg24AJmIAJmIAJmIAJmIAJmIAJDELAAnCQinYxTcAETMAETMAETMAETMAETOAVxpjSqPb34EMAAAAASUVORK5CYII="/>
          <p:cNvSpPr>
            <a:spLocks noChangeAspect="1" noChangeArrowheads="1"/>
          </p:cNvSpPr>
          <p:nvPr/>
        </p:nvSpPr>
        <p:spPr bwMode="auto">
          <a:xfrm>
            <a:off x="1284380" y="818803"/>
            <a:ext cx="3954978" cy="52251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MY" dirty="0"/>
              <a:t>SAMPLE TEST : TEST ON VARIANCE</a:t>
            </a:r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n = 16 dogs , 90% of CI ,  = 0.10</a:t>
            </a:r>
          </a:p>
          <a:p>
            <a:endParaRPr lang="en-MY" dirty="0"/>
          </a:p>
        </p:txBody>
      </p:sp>
      <p:sp>
        <p:nvSpPr>
          <p:cNvPr id="4" name="AutoShape 6" descr="data:image/png;base64,iVBORw0KGgoAAAANSUhEUgAAAGoAAAE7CAYAAAA1hBRxAAAgAElEQVR4Xu2dd3wVZfa4n/TeeyMhvZEeCB0EEQQkVGERdAVR1EXlp4vrKpZVv7qrWLEgKrgiqKCroPTeAwkhhJ6EkAbpvdzce5Pf594ESEISEnJvnMGZ/yDvnDlznve8M3fOe87RQTpEYQEdlZZ79uxpFIW2f0IlR4wYoWZ0HZSn51fY2x/6E5pCmLc8fz489tgXjBw5sjWogIC3cHbeIkyt/4RajRgBr7yyWwIldPYSKKETatavS6AKzkFiKjhFQJAvmADZB+BEGugEQEwouFhARRYkJIOZD4QGgIV++1YovwSHksEuBEK8wayDceqz6+DUPjhjBAMjoI/V7Vk2cxfkWEBAMFQfhRN1ENofvO1BrxsiW8pxMOvGiT0c2iVQp9bA4jcg9ElYPB88KuD1x+DDDaAzGz75J0wNguRv4Nk3IfxpWDwP3Aza1+7cD7DgZYh5Fp75C3ioyHd0FMHbs+EDO/hkKcQHtjOwGnaeBl8v8HS8+e816bB0PtSOg7/Nh1MPw8uF8Nx7MKs/GHfDiAdeg38fhvtVugyE3mLVJVAFe2HhC1A+EF5/BvrlwyPPwdpdwFBY/n8wLwx+XAJvnIMnX4b5w8GoAwNU5kLyObD2BV93MOlsSt8KVAX89Da8Vw3/fAzGtgMyeSU88TPMeAb+OhK2Tr19UJUJMHMR9JkDS+aCl0U3KPdgaJdANeTDssfhE1147SUITIDnNoOrNaSdgP7z4NmR8ObfIcEF/r0E7raH1f+EFb9BLjDub7DoIQiyg/RN8ML70O8RmDcJXPJgwT9g21EgBuKdIDURpr4Gs6Lgc5VH1UFYFZQWQz6wZAXMGgOH5sMrayBJD2yt4NWvm/7f+ppRSuH9v8JuT3huMQz2hPXxN0CNB/7+OlT0h6XzIMIFfl8Ay7ZBGhA/CVJPQ+g0WDQTvOvhtQdglSt89E8Y79cD63fj1C6BUsnb+BC8fAYe/De4rIK3KmDRA7DnS6iMgqf6w/J3QDEMlj4A+16CdxTw6sswuRYWLAGbSfDPhVC9sfXSd2RWixluBTMXwC/74K2f4ZEh8IUK1DZ4quW/ry2F9rdYGs9D/AIwuxeWPgIBtvDjNVAL4YcvYIsb/Ny8rLZdltW6/QKRb7Vz/m0snd1g02pol0EdXwnPvQVR8ZCSAjYD4aW5cPhVeLsK4n0hZQcMWgxzfeGFJVAR1uxFek3eddgVlr4EtkdugHoqAhY9DSVxsOxpiHWDff+Bxe/D9OUtQLV4Rl03tMpQ3vBBJ8+w0n3wl8VgO72NoX+BsypTRMPnH8Bs1fOmEdZOgVfL4B/vwswYqGnn/Fb6xYPt7Vq/G+d1GVR1UtNzKSELKnThwSXw9F8g/zt4dj1kHYeKQHjl/2CaHvxtCey/CoE+YGnYrFEc/GMOWB28AWqBL/y/JWB4L/xrIYQ69B4onQioz4PIZ+ClR6CfAXw0E94xhHdehymhUCE2UOTAkifh01+gciR88gbMGwjlB2DhP2DDAfCdDx8sgZFKeOFpONYXXnkOhhrDzgPQ4AaDoyD/1xZL32hY/ghss4c3Xoa7HeHjF2DZd/DE6i54VAismgFvW8F77bwV1hyHGX8Dq/g2HpUACz8Fh+Pw5nGY8zeYfxckvwzP7oCZ/4L5YyDrY3h8GXg9ceP8Lc/A81tg3ofw4N1g2Q3PuN2hXfYo1e+ZX16FVz6Hhpnw7nMwui+QBy89Acv/BxPfhH8shEBjSN4IH3wPtcZgq4DzDTBxLjw4ug2ov0DddzB/FRi5Q0Bc03KzfUcXQfWH46/BMzvAuS/MWwgjosH62k+DHHj6IcgbCC88ARHOLZ5R78EUN3jvQdjtAi+8BJHAB49AkiG4BUBAHazZBiHXQBnBZ6qJoQNvvQlTw6Czn4G3C6bteV0HBZTnQkY2GDiBlxuYq5Y0OeRcgOxCsPMBD9fm1+0W/y8DLFzB2wNsTKCmAM5ngoUHuDuCsQxSz0NROeAIJT/Cm4dgwUswewAUn4EcA/D3AntTKEiFzHrw8AUnS6hrlldeA+4BzTKvvfLLYePL8HY2LHoW4sOhrM35Re39uwhqAOuSpt+GgfPhuTngmQ9z50HxEHj9SYh00hSKzuV0C5RWVCqFT5+CVfvgoeZX7l33w0u68K+lMDmo+ZN+Dy6evx3mLIW7X4D5E8GmE1lHP4fXvwafh5pex5U74ZGlMOY1WDAZyn+B+S/BXS/DY1PAoTufNXpwD388KKDsEMz/J+w40XwnA5p+RE+N6t5Xg87s8L/ZsMML/vo4RLt1MrIY3l8An+2Eq83DnvgIHp8GbibQZTk9gNLeqYIApeF7uiPFdQiquvot6uuleJRQqL/4Irz77hbGjh3bOnD4w9aTHD+TIxQ9//R6nD2wjrWrP2XChAmtQR0vcOVyVWeP3T+97XrVAD+9PYlvP3vj5givBKpXOdzyYhKoW5pIGANEDKqRBnkNDTqG6OoZoKteuaFRKUMhl9HQ0IiOvgn6+gboXvtjK5srUcpqUSqVqPfG6Rqib2CErp5u01YsgR0iBaVEXnGWS1uWUO76BL6R92KjCrUqqylL+ozD+3dRUlKIecBjRI2aiquLFXqtrK86/yAX163kYtZlavQakVvHETrmIYL8/TEx6I2PQt2bCeIDJS+g6MIhMs7+RO7Rg9iM/Ijw4U2glAUbObghGav+0/APNCD75w8p7zMZ35hh2Ji2/IRQQ2nKKvJ1onDxjsbKTE7xgSXszvEnfMhMfNwd0O2eHbU+Wnygqk6SkXCEYnMTGnd+g074YnybQVWlPM/2C26EDLgfXw9Hyo/NJaF0GMGRM/FwMO/UmLILH7LluB7+Ayfj19e1Vz60doeu+EApqqhvMERP/zIZyxdT5rPwOqjSY3M5UXEXAeEzcLM3peb0a2zL8qJfxER8XDr7qZFHzvcvcbpxGMEjp+DuZCG455T4QF2fhhe5+NHNoM7UjsMndArOtkaoveSSE6FhYzoBVUnBwZc4clIfr2ELCAj0xUhfaAufagOPaH9HtQ9qz9VYwmPn4O1sTdnxv7LzShQRMQ90AKqcKzue5mC6K4Ej5+Pv44mB9NbXnRW5K2NvBiVL/5wdZ00JCB+Lt6sFxYcWcrFxPL5hE3G0br15TSnL4PL2pSQrRhA9aDqejre5s7MrqmpgzB3lUdSe5twPP1Bq44+9SzX5RwuwGTgd7/AATPRrqMkpoNHcDmNLPYp3z2fvKRPcwu/D3cW++S3PASs3D8wsTKS3Pg1MrmYR+eTvWEu14104BYRh1uww8qvbST26h6KiCqxCZxMQqnr9VsXlVeOPoPAIx87HhPI9a0m/nE51K4Vi8Bs9FjdPJzrY5Ks59bspScQe1c07FflwCZRIAEqgJFAisYBI1OzQo97/eAU7d+8XyW3c+WrWlBfw/bo1TJs2TYrwChm39IwSMp0WukmgJFAisYBI1BS3RxXsYFdiJX1CB9HXw+lG0nR1EqfWnsU0bgjuoZ7tp6iqzt3wKVkZl5pRhREy/VmCI0NRf8gQ2CFKUA2KahS5v7N93YdcahzJqPsfUwf79FT7JcoOkLz6bU6d9iP8iWcIifJtN5m67vx7bL/sSkjYPeov7UI/RAmqNPk5ju+rxNROlyxFCBHDmqKyyrRVHNz+C8Y2flw+7YL/5IkdgFJSfPghLigm4hMaj6PNtUw74eISJaiq0jwMTSxpzPqqVfi8sTSPBhNL9Et3sWV1Os5jOgJVQNb6x8mUR2DtFaX+oGvsGIadowvGhr2UntHNOSFKUNfuscN9Dld+5bfOQNWfJPWT58lUuGPh6Ycx2VSWGeM64GH6BgZhIkAH+3OCUu9kOoHSKgRrJ3eMKCBr6+OkMp6wuBm42/dWmY+uu9WfE1Q79lFtjEmuHE1A+DRc7Uy7bsFeGvnnBJW/ma3fXcLprrEEhntjnL+ZLf/djFn/OUQMiMHCSHh7ZcUNKu1zdibr4hM7AV9Plxu/o9qCAGSqsVmOBIeMxMvJGtRj3iczTVWfBXzjPyN60N1YC2/VU+snalC9tOoI4jISKEFguLUSEqhb20gQIyRQgsBwayU6BPXxiv+yZ7+qLpt0CMEC5QWXWLf2v0ydMqV1hPdwjg2XygT6CiQEy/WyDhs/mM23n73JqFGjpFB8L9u+W5eTnlHdMtcfN1gC9cfZvltXvgNA1VJ+9gcyzl+gshYsA6biHRiGpenNebiKgn2cO3GYkpIKIJy+Q+/C2d1ecPvM2yMoelBVF9/h2PFcTByjsbORUX78OMZhD+MVEYt5yzrZpQkk/HqIegcH7J1tqE/7kVz9QQQPnoq7k223ap93yxU0NFjkoDLJWPElFb734DUwDiuTRhQVJTToW6BvbIpey8RBRQ011XL0jE0xNDKgIWctm9fm4nr3ZEIifDos/a0hO/dYjLhB3SpA2Il5VGGNXVdjiIiZc4v83h7bWCMCxA9qbw72VlcpPHeEotxcrCKfJvau6bg4Wbf2qGvmurb76KIefcc9Sb+4AVibG10vKKIRq2pBiPhBrf4vhM4jbsQo7PTSOfvDs+TZP0jo4Ek4WXcSUy89yIF139AYOJt+AwZj3aoOhRYs3UOR4gZVvJ3dX57DbvQ4/Ju3hamWtKMlQ9W1Jfo4dtaP4QqX1z5Jjs1s/Afeh4OV8Kq1tGQrblD1GVz8cTllHuObqrPoZZP28zJKXOPxix6OTcs2OhWpnE4owjIwVP1KrlPwK0e+3oLx4IcJHBCDuQA3Xd45oFAgK04i+9hq0s9nU11dibX/AoKGTMDR0QJl7k8cu2pDX+8YXM1lXD2+huTkw1RV1UKtOXZRDxIydCj2NsJLrm67Uorbo9R304CipghZXR3KBjAwtcew+dW8UV5BrUIPAwNjDPT1UP+7uhKFQomqF4+huTWGRsJ/kVDd5R0AqodPaZGcLoGSQInEAiJRs0OPkqo0C4tgh1Wafz2YTUp6qbC0/RNrk/j7h3z39UeMGzdOivAKeR5ILxNCptNCNwmUBEpLFlBWU1N8hdq6WhpUlzB1xtLKBiN1ZWVV9eVsqiorUf+mvenvLXVqM7aVHC3p3gOxIvOoCipOrOVC0hnKFA006ldQWe+Cz8AH8A8KwsSokKwfXuZsXiUNZnaoK4763Ed4xCAc2+z+lxVt5WzCJoquymhslLWRI7ysQ5GBKqb46FbqbGOx9fTDxLCY3J8XktwwhrBhM/GwSif1kx3oxo3FKzaEziIXtbk/c6nKFWfXMGwtalrLuUVF5x44xm2fKjJQN99nq0it/lF2bLmK24BR+Pp7dGPTSh6Xv/0bmTYzCbxVHOu2Td2zE8UNquYkp/77PMXuCwgdOhHLgpVs+elHiktlGBkaoMNowmfOxSfIo8M9ERWpL3Jszy6yqwYRM2kh/v4+CDHfWsSg0kn//HkSGuOInTAXbzcHKhL/ys6TTvgNekid2FaZtIhDGb4ED5/fOtGtxeRW16yQKyg98RSH030JGjavw7E984menS1CUHLkFUmkffs+ZyzHEDtmCn06qrBcdYjEFb+j238afgMiOg8OVhwg4YvN6A+Yjv+txvbM5rd1tshAqQKFuzi9/ltqPGcTPHgkthbX9kWo/naeWh17TC0cMDRoQJb7M8f+V4jD8PH0DfWk5Q4KVROWsnoLzC2cMDHSQXbxa7b+VoXn6CkEtRl7W5bV8EniAiW/TNqGpzhyxQ4P/0E4WjVnr1sG4tLXg4ZLa8jMq0PX2BUjfTmllw9T5TKB8KjROFkrqTibgdLWA3MHO+ozl5N45grGRn2xMNFpM1Z4WSziAlV/hfzUQxQVFan6NN84rPvRJyAMaysDajJ3kpeVTU2dqtvxtf83R5cyypLPoXTwxsLZEUM9GVUdjtWwO2hAnLhAaeCGxSpCAiUSchIosYPan2FMWpHAN7uJxMiaUHPLZwtYs+JtRo8e3Tpw+OV3v3HwWKomriHJ0IAF8i4eZd23XxEfHy9FeDVgT62JkJ5RWjOtZgVLoDRrT61Jk0BpzbSaFSxiUEqUWT+z+dtMXMbGtyny20hD2R6Or/wd/f6z8I+LwrxNqpSqA3bR0Uc5sG0vBYW6NEY+wehxD+Dt4tBBJ2zNGr670kQLqqEukQtfvc6xE+4EL3yqNSh5LmnblpC4sxz3+FcJvwmUkupT/2b3VugzVtW1rQ+ylMWcLu6PV+hEnB3MpPau3Z1J7Y5XlFB4cj152ec4ddSOoOn3twBVRVXiVpLyUig/ko/bPQva8agycjc/SppuPAGxTa1gUYVENmZiEz0Uj25FhzVyR7cUIkqPqr30IeezPHG2qeLY7wW4tiibrSjezJm9Mmz8dMjbfhiDmBntgKqjYO88Es/3w3f0w/T1dkR+6UMOrcnAZvQjBN5iv8UtraqFAeIDVXaChNTDWLuOxtPgHDvWtKhvXpdG+tHDKBxicHcq5tzqTei0CwrUu5B+W0NelQ56xpbYO+uTn1CN/ajHCG7nmaYF23dLpMhAVVG0fzU5ZtH0CYzGtnxzq/rm8tPPc6lyCK4Bd2NnkEjSil87BIU6W/E85aVl1CvAlEyO/JSD093xBEcHYCKw5tbiAlV9lKQvXubU+XPU6epBoxxFfQM6+v2JnDsH02Nfc+bsScr19NFBiVImB30DAqZ8QfTgzgv7yi5+zNaj4DtoMv7ebggt9VpcoNouFp0VBFHvl2jpUc3g9PTR1dOnPv0zdqSb4xcwFE+zC5z89j0UIU8TPHiMICs1ixtU0R72/5qD3cDhN28JqznJmQ170Qm5G89+QZgaZJG1djPygGG4qP9dScHB1zlxJAFVDSu7QUuIHngXdpYC7Pcg5fB263n+hw4Wt0f9oabr3YtLoHrX3rd9NQnUbZuud0/sENQ7yz5g2/advauNdLUOLSCXVfP99+uYMX26FOEV8jyRlj4h02mhmwRKAiUSC4hETXF7VGkCx8/W4OQThmvLSsu150jflolRv3AcvV1aZXHc4JJH3m9fczHjPFUMInD8JDw6HPvH0xQvKFVt2B+Wcb42jhHT5qv78Ko/pKq6Wq95k+REV0IeXURwBw2Ty08uYl+GGz6B47HI+w9JsiFExMzAs6Ncqz+YlShBqfN2/1eIeR9nCg1jiB7R3DD5wodsWbcCY6chFGYFEDS1oz68F7n40WLKfBbiO/xebBpVH3BTMBsxGq8OwP7BnMRZr6+8IBNjcxvIWd2qYbKyIJMGcxsMy/d23jC5bSZi/VGSPv8fOjHT8RNg0FA1SUTpUddm9203TFaDaulBKg9bS334BDwlUJpfPHoG6gBGgyfgHROMqTKF05+uRxkZj7cESkCg6tuAqVd5WAtwwivc8idd+qihYOczJMoGEdp/Ctb5b7Av1Y2AuPvx9nREYNsl1DP8T/OMkmWsYl+OPQGBQ9XlDpSyY5z76j+cuXiBSuUAQh54ktDIYMz0BehOYgel+cVUuBJF7VHCNavmNZNAad6mWpEogdKKWTUvtENQqzfs5nDSec1fUZJ4WxbIOrWLtd+uZNJ997WO8G5PqeFMTv1tCZVO0rwF9q99kTVfLuOeMWOkULzmzas5idIzSnO21KokCZRWzas54eIGVZNFdoEcCzsXLC1Mb3z6kRdQdKEUA2cXzO0s2++xqx5zgtLSEhTYY+sXha2DHQZC/H4k6i8Tlee5cPBLEi67Ej1mxo0Ib302eYe/4cRmOR4zHrje+7D13C6meP+XnD1XSKOFLYZ6OjQqQ+gzZDCO7raCS7kR7be+qovvc2rfBcprC7miF0fc2FlqUI15mzixex3V5Tpkp/sTMntWm2z5Zlylu9m7cjtGA6YQEheJhW45OTteo9xpCh5Bw7Bs2RFbc6tXjySJcukrzTqAXGGOXtlW9p01J3BQcyg+N5GyeiVG9RfYu74Q93EdhOLbyatShffPyybgHRKPo43wUm9ECaqhQYmOjg71Fz9uFYrXa1CCjg5c3cTvq1vk9rady5UHObbidYr6/JWo0ZNwMjzJiZUvctJsIsMmzMHb2bpHs18bJ4sS1DVD3HaEVyXgWofrjEvgNYtAx+3kGN9HdOwD9JVAaXau9QhUK1UKyf7pcTJNZxAQNwnHzjpia/YWuiztT+pRFa0qNjeUrOfk+o0Y9FuIX0wc5kZdtl+vDfzTgFIU7ONciQXOrgHYW9ZTtm8DpzIzqNeFhsJ89EMmETxgJA5WqorOwjtEDUpZlU5BmQ7mNi6Ym5ncqF9Ud4WrWdUYOzpjYW2u/sGrHltjjKWlA2bGhqAec5HqqirAFTtv3+tjhYdJ5HsmhGhQbekkao/SllGEKFcCJUQq7ejUIajfjxWRerlaJLdx56t55Of/47sv32fs2LGtA4drNh4hISXjzreASO4w7fhG1n2zgokTJ0oRXiEzk55RQqbTQjcJlARK2xZopEFeQ4OOIbp6BuiqV25QVV9WyGU0NDSio2+Cvr5BB1WXVWXhalEqlTSqTtQ1RN/ACF09XcEV/lWpJ1KPUnWlPsulLUsod30C38h7sVE1UVNWU5b0GYf376KkpBDzgMeIGjUVVxcr9JpBNuFUnX+Qi+tWcjHrMjV6jcit4wgd8xBB/v6YqLtkC+sQHyhFCWWZiVxKWc2lwwewHvkJkao8XDNQFv3O4e+PYaFqPhmkx+UNn1HVdwp+MYOxbtU9uZqSpE/J0xmAu18c1ub1FO57jj1XgogYMgtfN3vBeZX4QFWdJCPhCMXmJjTu/Aad8MVNCdNmUJXyPNsvuBEy4H58PRwpPzaXhNJhBEfOxOMW3ao7DJkIxLHEB0pegazBCH2DLDKWt8hsNwNVOD2xfCSBETNwtzejOvVltmf3pV/EJHxcbDoxeT55G5aSUj+Q4JGTcXe2EtwXdPGBum7uNiUImkGdqR2HT2hT0Xm1l1xyIjRsTCegqig6+jpHE2W4DX6EgOBATAS4Z+yOA7XnaizhsU37HsqO/5WdV6KIiHmgA1DlXNnxNAfTXQkcOR9/H08MpLc+TS/2N3uU7OJytqXZEBR2Dz4uVpQcnc95+Th8+sXjZNM6bNuguELOtsUk1A4jesgs+joJb0NLS4vdUR5FzUlOf7eeKtdonPtUk7s7DYu46fhEBGNqIENWWEqDiSWGZnqU7H2YPamWeEZPx9PNofmZZI2ZvSPGpkbSM0pzfpVP/o61VDvehVNAGGbNDiO/up3Uo3soKqrAKlTVySYaKzNVU03V+CMoPMKx8zGhfM9a0i+n0zo+EIPf6LG4eTohtDacIvYozSEXgyQJlBgoifcTkkisq0E1JY/SoDG1KapDUO9/vIKdu/dr89qS7G5YoKa8gO/XrWHatGlShLcbduv1odLS1+smv70LSqBuz269fpYEqtdNfnsXFD8oVVXmte9y9vxZaggjZPqzBEeGov4Y0fZomRPFOKIfXIB/qCcCTN64SXWRg2r6MHvZ4S+EjpmCs2Fix9WW1XVkl1IbuJgQVaCx4ld+O1iOd/SoG4natzfZe+UscYPqIBc3W28G7v7jsTW/sVHi5giuqmnycipdx+AWGIuFwN1K3KAKt7Dj692Yxk2n3/Xs9sc4rbyX0AEzcLM3vT7b5Rkr2bw7HbfYuYQEB2GsSOfML89QYj+PoP4TsLMQZuXLazcgblCyS2TvWE5Krj6WTh5Y2NkgO/MV503vY/CoOa2DhRWppGx7l5xKF6wdPDG10aUw8VtkfR4jZlhzG/JeWcRu7yLiBqW65+oMLp05pm58jLUfhlc+INNgEmGxM3Bvs6FFUZrM5fOnqKyoARcXdA5+SrXnAvwHT8TeUnhbxO6QwGF7MzOTjJVPU+D2MH5DVMtZJ0metcdJ/uwblBF/wW9QHJbSM+r2XL1rZ2WSueoX6oNH4RYZiuLMIvYlmuA9ZCH+vl6t6xqpX+PPYho3BPdQG8p2/z8OXAkifOgcvN0dru+07dp1e3+U+Je+/M1s/e59MtPSgEkMWPAkgeHeqKrkyNI+Z2eWI8EhI/Fysm7690+ryL5cAD4PM2Lqw/h6urRf1Kr3WXR6RfGDEphBtaWOBEpbltWwXAmUhg2qLXESKG1ZVsNyOwT1+ar17DucpOHLSeJu1wKFWams+241UyZPbh3hPZxjw6UyVdKRdAjBAhs/mM23n73JqFGjpFC8EIB0pIP0jBIynRa6SaAkUNq2QB0VFzdSbRyBtZMfJs1lYBXFR0lLTaS8rApzn3F4+gRhbtLBB1dVpeeTBygtLgaC8eg/CEcXqUqzBsmpcnA/JGnbN+hHv0v4oOZk69pzXPhpHYUmbljbV1GcWof9oGn0DfXjJlaq7tcbl5HVEISdZwBGxSe43OhPQP9RuLfskq1BrXsiSnxLX81Jzmz4iNMKHcwuJGEz9F8ENufw1l9ayc79lfQZMAV/H3tK9i8iQ288PuETcLRqXXlZPTalHu9+9+Hj6Y6uvJDKWjAytcbIyEBKtu7JrFKfW3WB4ipTDMzLuPLl81T4PX492VqdYZgXSUTsA3i72FJ2bC4tMxBvXLucK1sf5zwTCIydjLOtAAudtzGU+Dzq+g30JIdXtV/iUXINYtE5fYqcnFOU1scSMmshIdGqHUz6kkf12KNuASq5cjQB4dNwtTOl5swbbMvqQ7/wCW1yeJtAJST2xW/KE/gHeyA7/Tz7DunjOXQ+/v5eGAqssOwd5VGVyYvZkRtEWNQ0NRhVOYPDxUMIjZpFH0eLFnOkhvzd8zmvnIh/VPN+CfV2sl0YDJyET2w/zAQWmb+jQCmu/o+DWzOwj7oPXx89sn9dRolrPH7Rw7FpY/m6i+9y4JA5HoPj8fZ1Qp7+DgcPGuM1aCp9fV0E10jljgKFooTCQys5kXqa2rpi9G0nEDJyKu4eDujr5pH3234UfWNw8PfBRHGFqyl7SE09RE11OUpjB9z6zyQoIBwLVRVngR0iBiVHXlFCg74F+sam6DU/UxrlFdRWV6JQKNEzscXY2Aw9dcUq1UYPZJwAAA5DSURBVPhqGg1N0DcyatojoahRQ1LI5aBvgbGZBQYCfJFQzRkRgxLYlNeyOhIoLRtYU+IlUJqypJbldAjqp90XOHG+QMuXl8R31QIpu77ku1XLGX/vva0DhxKorpqwd8Z1COp4gSuXqzqrcdc7CkpXabKA9IwSyUyQQEmgtG0BVaXlbOR6thgaW6J/LQ9NXk55SQH1sjqgi2XdlNXUFJeDKhZlZtqmorO276Nr8kXqUXJq8w9ycetr1Hg+S0BMc4RXVcH5xGqOHkuhRqZEr84J28GTCY6OxKZlI7BWtpFTe/l7Er49iOnQRwiKi8JceF+QRPiMUnWuTtzMxcuHKEs6gs2IZfRrjvAqrqxn/45j2IY+gH9IPwwqj5KWp4OdexB2NhbtF0usPEni7g9J31OBZ/w/CJFAdc3Fbzmq6hRZZ9KoMtehbtMnKEOfbo7w1lB8YAlJ1YMJip6ortJ86yOf/I27yDPKp+joJeyGP4i/BOrWZuvSCGUN8gYD9PQySW9VTrspGHjFfASGly6Tf+UslQwndPL9ePm70d5qVp/9Lann7HD20iF34x70YmZIoLoEoVuD2obim0Ad2mOP99TH8A/tQ03SIg5l+BI8fP7NCWvVCZzYfRmboDjcHLNJ+eJXdCRQ3SLQxcFtQZWTt3UBF4knILZl1HYTurHT8YuLxPx6NRclJYcfIlt3Es7ed2NNAsmrNqMbGY/foIFYmtxoytJFZbQ+TKRvfSq73Ly5pSJ5EclXYugbORk3ZwsaijZybF0OtsPH4dXPq0UpnSyy1r7LqXMpVKhENTS9nuuYWuM/6V3CYoZgaaJ123frAncUKMpOcHJHIpXG+lhaG1FfvJ9y23sI7TcaJ2tlq27WrZoFqPdLSEtft2ZO1wcXU3x0K3W2sdh63tjSTMttyrYxeIfGNr+aq8anonT2x9rdBcOWhVrUr/zn0XENwa7t37qukFZHitijtGoXwQmXQAkOSfsKSaDEDmp/hjFpRUJrfCASq2pBzS2fLWDNircZPXp06wivlGytBWv3QGSHydZShLcHVtXCqdIzSgtG1YZICZQ2rKoFmRIoLRhVGyJFDKrpa3mB9YN4hTVHeFUWUhcEfpuMCxeAqQx68llConzVZeE6OlTpOS2bWGrD0D2VKT5QDXXIKrPJ3r+UE7v3YD3qS2KaI7yN5XtI+OYDGoKeJHjQKIyvrmLfKV36Rt1DXw+nNnX5mpIMCpP/ztEd22gIXcbg0cKtLSs+UFWJnN2ynmxzO0wTNmEU8/fmCK+cyhNvsL8giJDIcXg6Wt5iEl/k8oY1pCvsMKn7hVrneQRfC4/0dPpr4XzxgZIVUqM0w8Aol8xPWjZMbloKs4zvwV7PGkVdITJ8cYmIxs7Rup3EtEJqKlRy6inY9Shpui3iWFowdE9Fig/U9TtuP8J7OtMHW2dfjMzkVGUnUOU0muCB9+Ji11G36ibAEqieTqUOz28f1JmyEQQMn427qyXKgvUkrEvELG42/lGhmLablyuB0hqiJsFtQTVQcuRBzsruxadfy1B8EqbDx+AV5Y/JjQ4QLXSTQPUyKFWr3c1sXXMB2yEjCQj1pDb5KQ6XDiA8RtW52gKlTA56+ujq6aNzHZoESsugmvY9VHhMp090iz0ORXvY/+sqci5fhj7TGDBW1bnaET1U4zcjDxiGS78gTK8HBiopOPg62Toj8Qq9CztLAW6TlbI5tDyXNChexG99GrSCCERJoEQASaWiBErsoN5Z9gHbtu8UyW3c+WrKZdV8//06ZkyfLlVpFjJuaekTMp0WukmgJFAisYBI1BSxR6kqNX9KmelIHL2iMW8bwlVVYd52DB2/Qbioyr7d9EG26fwzySmUVzfT8p9BdP8RONuYCw6fSEGpPvu8SsK2DZgMWk7UkBaheLWJKynY/w8ObsrDcfyLhLeb7nmJ9BVfUOYSiX1IYNOXdVNnLK1sMDIQWPlLUf6OqlYlnb1BiqEzjpdOYjNkKf7NofjrbpD/O1sObKbiYAW+8U+1n+5ZfYSkz1Vf1u/GK8oP43a/rAvHscTnUdWZlCtsMDYtIOuzlhHeJqM2ylO48PUpjEJ1yTtyEuMO0j0b837it715uAYOaN5PYYaRhSWGAqx5LvIvEzdnHKIsp+TUOrIawvFwkZG5dnOHebnqCs4bt1NVZ4KJsSHKSifcxswlJDYWKxMjqZy25haTm0HJcr7mzHkbnIOH42RxlhOdZBFWZ3zB2Vw7XANH4uxgQ+2FNziwuwbXwQ/jH+yDkVROW1Oo2oIqJOfHxzl9xRBda1W+7hUKTmWg4+SP/9in8fELxrSzpsjq9NADGA2egHdMMKYCax0vvmfUdc5tQVVRlZFKaVkJ9aoxdedJ35aAru9g/EZOx8XJCcPrL3NNr+Z5OgNw94vD2ryekoQ3OHTWlcDh0+nr1XYPoKYm1+3LuYNAtTHCTQnULbtgB2Mkv0TuvtdJTkimtLIRpdNYYibMI9DXG6PrFbBu37CaPlPEoDRtCmHLk0AJm8917SRQEiiRWEAkanboUWs2HiEhJUMkt3Hnq5l2fCPrvlnBxIkTW0d4t6fUcCZH/aIrHQKwwP61L7Lmy2XcM2aMFIoXAI8OVZBeJoRMp4VuEigJlLYtoKrUnIzMoA+mljc+Dymr0inIyaSmRoaxYxh2ji4Ytyoldk2vpvOLCwpR5Q5gG4CzswdmAmzyJeIwh6qr9XpOb/sQZdArhAxojvDWZ5O97RvSS+rQMyxDVumD59CpePp5tC77BtTmriUlOZH6OksM9Wsoya3DMWo2AeGRHXfC1vbc60S++Ja+ujQy93zPuaJ05KkJ2Az7NyHNEV559nfs3ZaD04Cp+PtZkL99KVcs78M38m7sLFrXdZIV7edqrR22dj5YmMq4+vsCjsnuInxw28aVfyAdUT+jqs6Ql1WC3Lyeih//Q13Q3643TC5PeoKdlwMI6z8bHzc7dcPkA4UD6Rf9F7ycrDqxeA6ZqxeRbT+bwCH34WAlvGJd4vOoRiUNjTro6KST9nHrULyqXsTpmrH4qjMOjak7/x5bM10IDbunTR/eG8zKkh5j329bydWfxfDpC/H38UBfgPsnxAfquo3b72zdXVDXxJUlzmf3SRcChj+Kv7e74GDdUaDKEx9j55UwwqNnXW+YvL8gjn4xs+nb6dIHlO/nyMqtGMZNx79/eIvS29IzqocWuNmj1C8Th8pxj5yAj6cRV7r8MqFDzelP2LYHfEZNJTDQA6E9pe4oj6LT1/PWVZqVV1u+nkNlyVX0/abQL3wwdhYCK3ouyg2Y1/2waY+E3KwvZnZd+cGrGp9Dg6UzprbW6Ou2+cFr3hdHNy/MO2xf1MMFoIeni9ijenjnIjtdAiUSYBIosYOSAofCIthh4HD1ht0cTjovLG3/xNpkndrF2m9XMum++6QIr5DngfSMEjIdUX89F4lhNa2m5FGatqiW5IkcVAOKmkTSvlnG6YvnqGysxXnYG0QOm4CDjRG6LcIVsoxV7Nu4ltycwiZTKmuorVLgfM+/GTxqPI7WneXkaMn63RArclAFZK1/nCzzmfjHTcKx8QB7V67BIOZhQgcOwrLDYudVVCV+xeGjJniMnoC3v0u77V+7YUetDxU5qBwy/7uIPPs5+A+eiL1eIgmfr0Y3eg4BcQOx6MBJFKXbSVz/K0b95uIXGYuZsJ1JPQlEDkpGVeZOrmQfoaigHrm+O4bGIXhFRmLfbglt1S0XcvXXVzinHILvkIm4Opi335pc6z7SvQuIHFQOOT99Qq6eGzZeIZgaVVGYkIlZxBg8gv3bKQICFO9g11f7sBw6neDYfoJLAe0In7hBFWxm69cnsB0RT0hMEKY6MgoPLuRQeRzh/Wfi5XjzhhbZxU/Yes6aoMh78HW3E1z2+50JKn8Tm1edwWHUJELU5bKVFB95iL1FcUTGPkBfZ+s2911K7m9PkK4/iYD+8TjZiODh1HwH4vYoVeXlNa+R3hCBW+QgbPTPkrFzE3r9nsA/dgjmOoVU1utjbGLRVDZHeZZzy79HEXEfXu2W3enec6M3R4sclGrLq6o41VouZV1CBrgOegq/kKYiVvK8TZzIt6aPV0RTIapbFrLqTdN371riB9W9+xXtaAmUSNBJoCRQIrGASNTs0KOkctrCIiiV0xYWjw61kZ5REiiRWEAkakoeJYHqLQs0Neo6cSSBkgqwG7SE6IHtN+yqSH2RY3sOUqAO8gYTOOlJAlo1/eotnbt/HdF7VFnSo+w9ZY/PgDl496kl66vXqfJ/FN/BY7A2u2EQWdrn7Dheh2fEPXj3cUGR9iV7N9XiPn4WQeHenXa+7r5ZNX+GuEEpznDmkw00RE3Ea0BE95LPbiq8qHnjalKiuEGp+sL/kIVzXDjOTsY01tVjaOuLtY0DhgadV++Vd6n1qyZN3TNZ4ge1JQEze0v0akupK8lAYRiC7+C59PH2wqiDtEFl+Vku7nqLdOUQQodOw8PJRvDhePGDWr0Fk/6ziR40ACvdQjJ/f5Kz+pMIGzgNNzvTm6axomAfp3dtoqAhEJ8hE3B3c7ypWEjP5r52zhY3qLI9HFx5Gqu77sE3ylf9QqAqYXCi4i4CwmfgZt8alCo+lbg5BYVLBL79B2GvzjzUjmE1LVXcoBoKydr0LFmmk/CPGY+jwWlOrlqLot80/Ab0x9KoxQ7Mgh3sXLcZ/cDJhA0egLWZgWj2S6igixuUeto2daY+sH0XBWXgP201/ZtL7sgufMiWS06Eho3BNucpdv1vM3lXWs/1luM17QWalHcHgNKkOYQrSwIlXDatNJNASaBEYgGRqNmhR32+aj37DieJ5DbufDXrfe4nbMgEdr7gcyOH986/bfHfoQAr1YnfqNq4g/8PfRxv71rtiXEAAAAASUVORK5CYII="/>
          <p:cNvSpPr>
            <a:spLocks noChangeAspect="1" noChangeArrowheads="1"/>
          </p:cNvSpPr>
          <p:nvPr/>
        </p:nvSpPr>
        <p:spPr bwMode="auto">
          <a:xfrm>
            <a:off x="2364386" y="2958007"/>
            <a:ext cx="9810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92" y="2530804"/>
            <a:ext cx="1331233" cy="364342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61" y="2149851"/>
            <a:ext cx="3922238" cy="440532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51" y="474005"/>
            <a:ext cx="5393581" cy="608117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20634" y="688472"/>
            <a:ext cx="890154" cy="724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n>
                  <a:solidFill>
                    <a:sysClr val="windowText" lastClr="000000"/>
                  </a:solidFill>
                </a:ln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491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49"/>
          <a:stretch/>
        </p:blipFill>
        <p:spPr>
          <a:xfrm>
            <a:off x="1905350" y="286872"/>
            <a:ext cx="1643179" cy="3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5" r="396"/>
          <a:stretch/>
        </p:blipFill>
        <p:spPr>
          <a:xfrm>
            <a:off x="3516191" y="286872"/>
            <a:ext cx="866898" cy="3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33288" y="1218503"/>
            <a:ext cx="4120738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dirty="0"/>
              <a:t>H</a:t>
            </a:r>
            <a:r>
              <a:rPr lang="en-MY" sz="1000" dirty="0"/>
              <a:t>0 </a:t>
            </a:r>
            <a:r>
              <a:rPr lang="en-MY" dirty="0"/>
              <a:t> :  Variables are independent</a:t>
            </a:r>
          </a:p>
          <a:p>
            <a:r>
              <a:rPr lang="en-MY" dirty="0"/>
              <a:t>H</a:t>
            </a:r>
            <a:r>
              <a:rPr lang="en-MY" sz="1000" dirty="0"/>
              <a:t>1</a:t>
            </a:r>
            <a:r>
              <a:rPr lang="en-MY" dirty="0"/>
              <a:t> :  Variables are dependent</a:t>
            </a:r>
          </a:p>
          <a:p>
            <a:r>
              <a:rPr lang="en-MY" sz="1000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67268"/>
              </p:ext>
            </p:extLst>
          </p:nvPr>
        </p:nvGraphicFramePr>
        <p:xfrm>
          <a:off x="1758869" y="4018195"/>
          <a:ext cx="81280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Age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Male,</a:t>
                      </a:r>
                    </a:p>
                    <a:p>
                      <a:pPr algn="ctr"/>
                      <a:r>
                        <a:rPr lang="en-MY" dirty="0" err="1"/>
                        <a:t>o</a:t>
                      </a:r>
                      <a:r>
                        <a:rPr lang="en-MY" sz="1100" dirty="0" err="1"/>
                        <a:t>ij</a:t>
                      </a:r>
                      <a:endParaRPr lang="en-MY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E</a:t>
                      </a:r>
                      <a:r>
                        <a:rPr lang="en-MY" sz="1100" dirty="0" err="1"/>
                        <a:t>ij</a:t>
                      </a:r>
                      <a:endParaRPr lang="en-MY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Female,</a:t>
                      </a:r>
                      <a:r>
                        <a:rPr lang="en-MY" baseline="0" dirty="0"/>
                        <a:t> </a:t>
                      </a:r>
                    </a:p>
                    <a:p>
                      <a:pPr algn="ctr"/>
                      <a:r>
                        <a:rPr lang="en-MY" baseline="0" dirty="0" err="1"/>
                        <a:t>o</a:t>
                      </a:r>
                      <a:r>
                        <a:rPr lang="en-MY" sz="1100" baseline="0" dirty="0" err="1"/>
                        <a:t>ij</a:t>
                      </a:r>
                      <a:endParaRPr lang="en-MY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e</a:t>
                      </a:r>
                      <a:r>
                        <a:rPr lang="en-MY" sz="1100" dirty="0" err="1"/>
                        <a:t>ij</a:t>
                      </a:r>
                      <a:endParaRPr lang="en-MY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0.5625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2.4375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Sub-adults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0.375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Juveniles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0.5625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2.4375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4827958" y="1218503"/>
            <a:ext cx="695165" cy="6254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935" y="1179573"/>
            <a:ext cx="1294411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MY" dirty="0"/>
              <a:t>Chi-square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570327" y="2125386"/>
            <a:ext cx="890154" cy="7243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MY" dirty="0">
                <a:ln>
                  <a:solidFill>
                    <a:sysClr val="windowText" lastClr="000000"/>
                  </a:solidFill>
                </a:ln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9370" y="3327966"/>
            <a:ext cx="54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r = 4 , c = 2 ,  = 0.05 , </a:t>
            </a:r>
            <a:r>
              <a:rPr lang="en-MY" dirty="0" err="1"/>
              <a:t>d.f</a:t>
            </a:r>
            <a:r>
              <a:rPr lang="en-MY" dirty="0"/>
              <a:t> = (r-1)(c-1) = 3</a:t>
            </a:r>
          </a:p>
        </p:txBody>
      </p:sp>
    </p:spTree>
    <p:extLst>
      <p:ext uri="{BB962C8B-B14F-4D97-AF65-F5344CB8AC3E}">
        <p14:creationId xmlns:p14="http://schemas.microsoft.com/office/powerpoint/2010/main" val="77908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71601" y="1363485"/>
            <a:ext cx="6388925" cy="2824368"/>
            <a:chOff x="890650" y="866899"/>
            <a:chExt cx="6388925" cy="2824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890650" y="866899"/>
                  <a:ext cx="2561078" cy="555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M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MY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MY" dirty="0"/>
                    <a:t>   = 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MY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𝑜𝑖𝑗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𝑒𝑖𝑗</m:t>
                                  </m:r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M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𝑒𝑖𝑗</m:t>
                              </m:r>
                            </m:den>
                          </m:f>
                        </m:e>
                      </m:nary>
                    </m:oMath>
                  </a14:m>
                  <a:endParaRPr lang="en-MY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0" y="866899"/>
                  <a:ext cx="2561078" cy="55553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M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0651" y="1626919"/>
                  <a:ext cx="6388924" cy="2064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M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MY" dirty="0"/>
                    <a:t>  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0.5625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0.5625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2.4375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2.4375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0.375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0.375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1.625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1.625</m:t>
                          </m:r>
                        </m:den>
                      </m:f>
                    </m:oMath>
                  </a14:m>
                  <a:r>
                    <a:rPr lang="en-MY" dirty="0"/>
                    <a:t> +</a:t>
                  </a:r>
                </a:p>
                <a:p>
                  <a:r>
                    <a:rPr lang="en-MY" dirty="0"/>
                    <a:t>	    </a:t>
                  </a:r>
                </a:p>
                <a:p>
                  <a:r>
                    <a:rPr lang="en-MY" dirty="0"/>
                    <a:t>	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6.5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6.5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0.5625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0.5625</m:t>
                          </m:r>
                        </m:den>
                      </m:f>
                    </m:oMath>
                  </a14:m>
                  <a:r>
                    <a:rPr lang="en-MY" dirty="0"/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M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MY" b="0" i="1" smtClean="0">
                                  <a:latin typeface="Cambria Math" panose="02040503050406030204" pitchFamily="18" charset="0"/>
                                </a:rPr>
                                <m:t>2.4375</m:t>
                              </m:r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M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MY" b="0" i="1" smtClean="0">
                              <a:latin typeface="Cambria Math" panose="02040503050406030204" pitchFamily="18" charset="0"/>
                            </a:rPr>
                            <m:t>2.4375</m:t>
                          </m:r>
                        </m:den>
                      </m:f>
                    </m:oMath>
                  </a14:m>
                  <a:endParaRPr lang="en-MY" dirty="0"/>
                </a:p>
                <a:p>
                  <a:endParaRPr lang="en-MY" dirty="0"/>
                </a:p>
                <a:p>
                  <a:r>
                    <a:rPr lang="en-MY" dirty="0"/>
                    <a:t>	=  1.778</a:t>
                  </a:r>
                </a:p>
                <a:p>
                  <a:endParaRPr lang="en-MY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" y="1626919"/>
                  <a:ext cx="6388924" cy="20643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M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140535" y="1469385"/>
            <a:ext cx="2725388" cy="2221882"/>
            <a:chOff x="8805553" y="3348842"/>
            <a:chExt cx="2725388" cy="2221882"/>
          </a:xfrm>
        </p:grpSpPr>
        <p:cxnSp>
          <p:nvCxnSpPr>
            <p:cNvPr id="5" name="Curved Connector 4"/>
            <p:cNvCxnSpPr/>
            <p:nvPr/>
          </p:nvCxnSpPr>
          <p:spPr>
            <a:xfrm flipV="1">
              <a:off x="8805553" y="3348842"/>
              <a:ext cx="1157844" cy="1128155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urved Connector 5"/>
            <p:cNvCxnSpPr/>
            <p:nvPr/>
          </p:nvCxnSpPr>
          <p:spPr>
            <a:xfrm>
              <a:off x="9868394" y="3348842"/>
              <a:ext cx="1294411" cy="104502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05553" y="4655127"/>
              <a:ext cx="23572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610602" y="4132612"/>
              <a:ext cx="0" cy="52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5400000">
              <a:off x="10595759" y="4289961"/>
              <a:ext cx="201880" cy="172193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5400000">
              <a:off x="10628416" y="4381993"/>
              <a:ext cx="320633" cy="225632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5400000">
              <a:off x="10830296" y="4435434"/>
              <a:ext cx="249382" cy="190005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0610602" y="4738255"/>
              <a:ext cx="0" cy="2375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868395" y="5201392"/>
                  <a:ext cx="16625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M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MY" sz="1000" dirty="0"/>
                    <a:t>0.05,3</a:t>
                  </a:r>
                  <a:r>
                    <a:rPr lang="en-MY" dirty="0"/>
                    <a:t> = 7.815</a:t>
                  </a:r>
                  <a:endParaRPr lang="en-MY" sz="1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8395" y="5201392"/>
                  <a:ext cx="16625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836" r="-735" b="-24590"/>
                  </a:stretch>
                </a:blipFill>
              </p:spPr>
              <p:txBody>
                <a:bodyPr/>
                <a:lstStyle/>
                <a:p>
                  <a:r>
                    <a:rPr lang="en-M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5-Point Star 28"/>
          <p:cNvSpPr/>
          <p:nvPr/>
        </p:nvSpPr>
        <p:spPr>
          <a:xfrm>
            <a:off x="700646" y="1038267"/>
            <a:ext cx="670955" cy="5229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2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7184571" y="976936"/>
            <a:ext cx="617518" cy="4924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3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24397" y="4460792"/>
            <a:ext cx="647204" cy="5149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2234" y="4498789"/>
            <a:ext cx="8158347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MY" dirty="0"/>
              <a:t>Since 1.778 &lt; 7.815</a:t>
            </a:r>
          </a:p>
          <a:p>
            <a:pPr>
              <a:lnSpc>
                <a:spcPct val="150000"/>
              </a:lnSpc>
            </a:pPr>
            <a:r>
              <a:rPr lang="en-MY" dirty="0"/>
              <a:t>Fail to reject H</a:t>
            </a:r>
            <a:r>
              <a:rPr lang="en-MY" sz="1100" dirty="0"/>
              <a:t>0</a:t>
            </a:r>
            <a:r>
              <a:rPr lang="en-MY" dirty="0"/>
              <a:t> at  = 0.05 </a:t>
            </a:r>
          </a:p>
          <a:p>
            <a:pPr>
              <a:lnSpc>
                <a:spcPct val="150000"/>
              </a:lnSpc>
            </a:pPr>
            <a:r>
              <a:rPr lang="en-MY" dirty="0"/>
              <a:t>There is insufficient evidence that variables are dependent.</a:t>
            </a:r>
          </a:p>
          <a:p>
            <a:pPr>
              <a:lnSpc>
                <a:spcPct val="150000"/>
              </a:lnSpc>
            </a:pPr>
            <a:r>
              <a:rPr lang="en-MY" dirty="0"/>
              <a:t>Thus, variables are independent.</a:t>
            </a:r>
          </a:p>
        </p:txBody>
      </p:sp>
    </p:spTree>
    <p:extLst>
      <p:ext uri="{BB962C8B-B14F-4D97-AF65-F5344CB8AC3E}">
        <p14:creationId xmlns:p14="http://schemas.microsoft.com/office/powerpoint/2010/main" val="127297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0" y="469405"/>
            <a:ext cx="3505200" cy="724395"/>
            <a:chOff x="1114756" y="762628"/>
            <a:chExt cx="3505200" cy="724395"/>
          </a:xfrm>
        </p:grpSpPr>
        <p:sp>
          <p:nvSpPr>
            <p:cNvPr id="3" name="Right Arrow 2"/>
            <p:cNvSpPr/>
            <p:nvPr/>
          </p:nvSpPr>
          <p:spPr>
            <a:xfrm>
              <a:off x="1114756" y="762628"/>
              <a:ext cx="890154" cy="72439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MY" dirty="0">
                  <a:ln>
                    <a:solidFill>
                      <a:sysClr val="windowText" lastClr="000000"/>
                    </a:solidFill>
                  </a:ln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20274" y="940160"/>
              <a:ext cx="2499682" cy="369332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MY" dirty="0"/>
                <a:t>Goodness of Fit Test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FA1F78-3B92-4EAC-A20D-9546621782BE}"/>
              </a:ext>
            </a:extLst>
          </p:cNvPr>
          <p:cNvSpPr txBox="1"/>
          <p:nvPr/>
        </p:nvSpPr>
        <p:spPr>
          <a:xfrm>
            <a:off x="723900" y="1422400"/>
            <a:ext cx="9347200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 study was conducted on 13 female domestic dogs. Test the claim that the number of female are in equal proportion for the 10 type of dogs breeds.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F0BABED-AED4-4813-8509-68857B50ED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2421542"/>
                  </p:ext>
                </p:extLst>
              </p:nvPr>
            </p:nvGraphicFramePr>
            <p:xfrm>
              <a:off x="101600" y="2553851"/>
              <a:ext cx="11703054" cy="28817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0">
                      <a:extLst>
                        <a:ext uri="{9D8B030D-6E8A-4147-A177-3AD203B41FA5}">
                          <a16:colId xmlns:a16="http://schemas.microsoft.com/office/drawing/2014/main" val="580773402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49886334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6="http://schemas.microsoft.com/office/drawing/2014/main" val="2159950502"/>
                        </a:ext>
                      </a:extLst>
                    </a:gridCol>
                    <a:gridCol w="939800">
                      <a:extLst>
                        <a:ext uri="{9D8B030D-6E8A-4147-A177-3AD203B41FA5}">
                          <a16:colId xmlns:a16="http://schemas.microsoft.com/office/drawing/2014/main" val="1037920825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1835217942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2381410128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519802226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773843923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232838036"/>
                        </a:ext>
                      </a:extLst>
                    </a:gridCol>
                    <a:gridCol w="1041400">
                      <a:extLst>
                        <a:ext uri="{9D8B030D-6E8A-4147-A177-3AD203B41FA5}">
                          <a16:colId xmlns:a16="http://schemas.microsoft.com/office/drawing/2014/main" val="1318063108"/>
                        </a:ext>
                      </a:extLst>
                    </a:gridCol>
                    <a:gridCol w="1009654">
                      <a:extLst>
                        <a:ext uri="{9D8B030D-6E8A-4147-A177-3AD203B41FA5}">
                          <a16:colId xmlns:a16="http://schemas.microsoft.com/office/drawing/2014/main" val="3410163769"/>
                        </a:ext>
                      </a:extLst>
                    </a:gridCol>
                  </a:tblGrid>
                  <a:tr h="8214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Beagle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Cairn Terrier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Malinois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Great Done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Doberman Pinscher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Dalmation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Labrador Retriever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German </a:t>
                          </a:r>
                          <a:r>
                            <a:rPr lang="en-US" sz="1400" dirty="0" err="1"/>
                            <a:t>Snepherd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Dutch </a:t>
                          </a:r>
                          <a:r>
                            <a:rPr lang="en-US" sz="1400" dirty="0" err="1"/>
                            <a:t>Snepherd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German Pointer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086115"/>
                      </a:ext>
                    </a:extLst>
                  </a:tr>
                  <a:tr h="527911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No.of</a:t>
                          </a:r>
                          <a:r>
                            <a:rPr lang="en-US" dirty="0"/>
                            <a:t> female, </a:t>
                          </a:r>
                          <a:r>
                            <a:rPr lang="en-US" dirty="0" err="1"/>
                            <a:t>o</a:t>
                          </a:r>
                          <a:r>
                            <a:rPr lang="en-US" sz="1000" dirty="0" err="1"/>
                            <a:t>ij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5386377"/>
                      </a:ext>
                    </a:extLst>
                  </a:tr>
                  <a:tr h="41073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</a:t>
                          </a:r>
                          <a:r>
                            <a:rPr lang="en-US" sz="1000" dirty="0" err="1"/>
                            <a:t>ij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447097"/>
                      </a:ext>
                    </a:extLst>
                  </a:tr>
                  <a:tr h="73513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𝑜𝑖𝑗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𝑒𝑖𝑗</m:t>
                                        </m:r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10.5308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4439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F0BABED-AED4-4813-8509-68857B50ED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2421542"/>
                  </p:ext>
                </p:extLst>
              </p:nvPr>
            </p:nvGraphicFramePr>
            <p:xfrm>
              <a:off x="101600" y="2553851"/>
              <a:ext cx="11703054" cy="28817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0">
                      <a:extLst>
                        <a:ext uri="{9D8B030D-6E8A-4147-A177-3AD203B41FA5}">
                          <a16:colId xmlns:a16="http://schemas.microsoft.com/office/drawing/2014/main" val="580773402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498863345"/>
                        </a:ext>
                      </a:extLst>
                    </a:gridCol>
                    <a:gridCol w="977900">
                      <a:extLst>
                        <a:ext uri="{9D8B030D-6E8A-4147-A177-3AD203B41FA5}">
                          <a16:colId xmlns:a16="http://schemas.microsoft.com/office/drawing/2014/main" val="2159950502"/>
                        </a:ext>
                      </a:extLst>
                    </a:gridCol>
                    <a:gridCol w="939800">
                      <a:extLst>
                        <a:ext uri="{9D8B030D-6E8A-4147-A177-3AD203B41FA5}">
                          <a16:colId xmlns:a16="http://schemas.microsoft.com/office/drawing/2014/main" val="1037920825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1835217942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2381410128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3519802226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773843923"/>
                        </a:ext>
                      </a:extLst>
                    </a:gridCol>
                    <a:gridCol w="1104900">
                      <a:extLst>
                        <a:ext uri="{9D8B030D-6E8A-4147-A177-3AD203B41FA5}">
                          <a16:colId xmlns:a16="http://schemas.microsoft.com/office/drawing/2014/main" val="232838036"/>
                        </a:ext>
                      </a:extLst>
                    </a:gridCol>
                    <a:gridCol w="1041400">
                      <a:extLst>
                        <a:ext uri="{9D8B030D-6E8A-4147-A177-3AD203B41FA5}">
                          <a16:colId xmlns:a16="http://schemas.microsoft.com/office/drawing/2014/main" val="1318063108"/>
                        </a:ext>
                      </a:extLst>
                    </a:gridCol>
                    <a:gridCol w="1009654">
                      <a:extLst>
                        <a:ext uri="{9D8B030D-6E8A-4147-A177-3AD203B41FA5}">
                          <a16:colId xmlns:a16="http://schemas.microsoft.com/office/drawing/2014/main" val="3410163769"/>
                        </a:ext>
                      </a:extLst>
                    </a:gridCol>
                  </a:tblGrid>
                  <a:tr h="82147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Beagle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Cairn Terrier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Malinois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Great Done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Doberman Pinscher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Dalmation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Labrador Retriever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German </a:t>
                          </a:r>
                          <a:r>
                            <a:rPr lang="en-US" sz="1400" dirty="0" err="1"/>
                            <a:t>Snepherd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Dutch </a:t>
                          </a:r>
                          <a:r>
                            <a:rPr lang="en-US" sz="1400" dirty="0" err="1"/>
                            <a:t>Snepherd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German Pointer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08611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No.of</a:t>
                          </a:r>
                          <a:r>
                            <a:rPr lang="en-US" dirty="0"/>
                            <a:t> female, </a:t>
                          </a:r>
                          <a:r>
                            <a:rPr lang="en-US" dirty="0" err="1"/>
                            <a:t>o</a:t>
                          </a:r>
                          <a:r>
                            <a:rPr lang="en-US" sz="1000" dirty="0" err="1"/>
                            <a:t>ij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5386377"/>
                      </a:ext>
                    </a:extLst>
                  </a:tr>
                  <a:tr h="410738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e</a:t>
                          </a:r>
                          <a:r>
                            <a:rPr lang="en-US" sz="1000" dirty="0" err="1"/>
                            <a:t>ij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entury Gothic" panose="020B050202020202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447097"/>
                      </a:ext>
                    </a:extLst>
                  </a:tr>
                  <a:tr h="735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5" t="-292562" r="-834466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10.5308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1.3000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entury Gothic" panose="020B0502020202020204"/>
                              <a:ea typeface="+mn-ea"/>
                              <a:cs typeface="+mn-cs"/>
                            </a:rPr>
                            <a:t>0.0692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4439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563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28">
            <a:extLst>
              <a:ext uri="{FF2B5EF4-FFF2-40B4-BE49-F238E27FC236}">
                <a16:creationId xmlns:a16="http://schemas.microsoft.com/office/drawing/2014/main" id="{0D954AB8-ED43-4AF0-961F-D2F5FE6C2A87}"/>
              </a:ext>
            </a:extLst>
          </p:cNvPr>
          <p:cNvSpPr/>
          <p:nvPr/>
        </p:nvSpPr>
        <p:spPr>
          <a:xfrm>
            <a:off x="814944" y="3167519"/>
            <a:ext cx="670955" cy="5229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DE58E8-6797-453A-83A4-FA7763BBA65E}"/>
              </a:ext>
            </a:extLst>
          </p:cNvPr>
          <p:cNvSpPr/>
          <p:nvPr/>
        </p:nvSpPr>
        <p:spPr>
          <a:xfrm>
            <a:off x="1879600" y="1283855"/>
            <a:ext cx="5523428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sz="1000" dirty="0"/>
              <a:t>0 </a:t>
            </a:r>
            <a:r>
              <a:rPr lang="en-US" dirty="0"/>
              <a:t>: P</a:t>
            </a:r>
            <a:r>
              <a:rPr lang="en-US" sz="1100" dirty="0"/>
              <a:t>B </a:t>
            </a:r>
            <a:r>
              <a:rPr lang="en-US" dirty="0"/>
              <a:t>= P</a:t>
            </a:r>
            <a:r>
              <a:rPr lang="en-US" sz="1000" dirty="0"/>
              <a:t>C </a:t>
            </a:r>
            <a:r>
              <a:rPr lang="en-US" dirty="0"/>
              <a:t>= P</a:t>
            </a:r>
            <a:r>
              <a:rPr lang="en-US" sz="1000" dirty="0"/>
              <a:t>M</a:t>
            </a:r>
            <a:r>
              <a:rPr lang="en-US" dirty="0"/>
              <a:t> = P</a:t>
            </a:r>
            <a:r>
              <a:rPr lang="en-US" sz="1000" dirty="0"/>
              <a:t>GD </a:t>
            </a:r>
            <a:r>
              <a:rPr lang="en-US" dirty="0"/>
              <a:t>= P</a:t>
            </a:r>
            <a:r>
              <a:rPr lang="en-US" sz="1000" dirty="0"/>
              <a:t>DP </a:t>
            </a:r>
            <a:r>
              <a:rPr lang="en-US" dirty="0"/>
              <a:t>= P</a:t>
            </a:r>
            <a:r>
              <a:rPr lang="en-US" sz="1000" dirty="0"/>
              <a:t>D </a:t>
            </a:r>
            <a:r>
              <a:rPr lang="en-US" dirty="0"/>
              <a:t>= P</a:t>
            </a:r>
            <a:r>
              <a:rPr lang="en-US" sz="1000" dirty="0"/>
              <a:t>L </a:t>
            </a:r>
            <a:r>
              <a:rPr lang="en-US" dirty="0"/>
              <a:t>= P</a:t>
            </a:r>
            <a:r>
              <a:rPr lang="en-US" sz="1000" dirty="0"/>
              <a:t>GS </a:t>
            </a:r>
            <a:r>
              <a:rPr lang="en-US" dirty="0"/>
              <a:t>= P</a:t>
            </a:r>
            <a:r>
              <a:rPr lang="en-US" sz="1000" dirty="0"/>
              <a:t>DS </a:t>
            </a:r>
            <a:r>
              <a:rPr lang="en-US" dirty="0"/>
              <a:t>= P</a:t>
            </a:r>
            <a:r>
              <a:rPr lang="en-US" sz="1000" dirty="0"/>
              <a:t>GP</a:t>
            </a:r>
          </a:p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sz="1000" dirty="0"/>
              <a:t>1 </a:t>
            </a:r>
            <a:r>
              <a:rPr lang="en-US" dirty="0"/>
              <a:t>: At least 1 of the proportion is different</a:t>
            </a:r>
            <a:r>
              <a:rPr lang="en-US" sz="1000" dirty="0"/>
              <a:t> </a:t>
            </a:r>
          </a:p>
        </p:txBody>
      </p:sp>
      <p:sp>
        <p:nvSpPr>
          <p:cNvPr id="7" name="5-Point Star 28">
            <a:extLst>
              <a:ext uri="{FF2B5EF4-FFF2-40B4-BE49-F238E27FC236}">
                <a16:creationId xmlns:a16="http://schemas.microsoft.com/office/drawing/2014/main" id="{B7BABA7B-7A4E-4D8B-B9F1-DAF3F2E05ADC}"/>
              </a:ext>
            </a:extLst>
          </p:cNvPr>
          <p:cNvSpPr/>
          <p:nvPr/>
        </p:nvSpPr>
        <p:spPr>
          <a:xfrm>
            <a:off x="814943" y="1283855"/>
            <a:ext cx="670955" cy="485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3605FB-E29E-4E04-A1DF-CDD69CF97C13}"/>
                  </a:ext>
                </a:extLst>
              </p:cNvPr>
              <p:cNvSpPr txBox="1"/>
              <p:nvPr/>
            </p:nvSpPr>
            <p:spPr>
              <a:xfrm>
                <a:off x="2019300" y="3429000"/>
                <a:ext cx="2250616" cy="770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3605FB-E29E-4E04-A1DF-CDD69CF97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3429000"/>
                <a:ext cx="2250616" cy="770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8482BEE-1122-4EE0-961B-66C0C3AF42AE}"/>
              </a:ext>
            </a:extLst>
          </p:cNvPr>
          <p:cNvSpPr txBox="1"/>
          <p:nvPr/>
        </p:nvSpPr>
        <p:spPr>
          <a:xfrm>
            <a:off x="2292350" y="4460548"/>
            <a:ext cx="5523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= 10.5308 + 0.0692 + 0.0692 + 0.0692 + 0.0692 </a:t>
            </a:r>
          </a:p>
          <a:p>
            <a:pPr>
              <a:lnSpc>
                <a:spcPct val="150000"/>
              </a:lnSpc>
            </a:pPr>
            <a:r>
              <a:rPr lang="en-US" dirty="0"/>
              <a:t>+ 0.0692 + 0.0692 + 0.0692 + 1.3000 + 0.0692</a:t>
            </a:r>
          </a:p>
          <a:p>
            <a:endParaRPr lang="en-US" dirty="0"/>
          </a:p>
          <a:p>
            <a:r>
              <a:rPr lang="en-US" dirty="0"/>
              <a:t>= 12.3844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EEF88-4DC8-4717-BC31-F5DB0C9E9024}"/>
                  </a:ext>
                </a:extLst>
              </p:cNvPr>
              <p:cNvSpPr txBox="1"/>
              <p:nvPr/>
            </p:nvSpPr>
            <p:spPr>
              <a:xfrm>
                <a:off x="8862413" y="3577277"/>
                <a:ext cx="1115499" cy="474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EEF88-4DC8-4717-BC31-F5DB0C9E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413" y="3577277"/>
                <a:ext cx="1115499" cy="474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4D7D9-DC56-4FC7-B44B-B2E2199C96D8}"/>
                  </a:ext>
                </a:extLst>
              </p:cNvPr>
              <p:cNvSpPr txBox="1"/>
              <p:nvPr/>
            </p:nvSpPr>
            <p:spPr>
              <a:xfrm flipH="1">
                <a:off x="9738756" y="3554257"/>
                <a:ext cx="1485900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=1.3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44D7D9-DC56-4FC7-B44B-B2E2199C9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8756" y="3554257"/>
                <a:ext cx="1485900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56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28">
            <a:extLst>
              <a:ext uri="{FF2B5EF4-FFF2-40B4-BE49-F238E27FC236}">
                <a16:creationId xmlns:a16="http://schemas.microsoft.com/office/drawing/2014/main" id="{093C071E-D60E-4019-BFB6-C865DD212B35}"/>
              </a:ext>
            </a:extLst>
          </p:cNvPr>
          <p:cNvSpPr/>
          <p:nvPr/>
        </p:nvSpPr>
        <p:spPr>
          <a:xfrm>
            <a:off x="2275444" y="826456"/>
            <a:ext cx="670955" cy="5229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898B2-0EBB-4B02-99AA-4D518ED5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11" y="737556"/>
            <a:ext cx="6682189" cy="3542344"/>
          </a:xfrm>
          <a:prstGeom prst="rect">
            <a:avLst/>
          </a:prstGeom>
        </p:spPr>
      </p:pic>
      <p:sp>
        <p:nvSpPr>
          <p:cNvPr id="5" name="5-Point Star 28">
            <a:extLst>
              <a:ext uri="{FF2B5EF4-FFF2-40B4-BE49-F238E27FC236}">
                <a16:creationId xmlns:a16="http://schemas.microsoft.com/office/drawing/2014/main" id="{9967184E-0DE8-4BEA-AF38-D1F263E806E3}"/>
              </a:ext>
            </a:extLst>
          </p:cNvPr>
          <p:cNvSpPr/>
          <p:nvPr/>
        </p:nvSpPr>
        <p:spPr>
          <a:xfrm>
            <a:off x="484744" y="4623756"/>
            <a:ext cx="670955" cy="5229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755142-1BD5-4766-897D-973E893056F8}"/>
                  </a:ext>
                </a:extLst>
              </p:cNvPr>
              <p:cNvSpPr txBox="1"/>
              <p:nvPr/>
            </p:nvSpPr>
            <p:spPr>
              <a:xfrm>
                <a:off x="1295399" y="4623756"/>
                <a:ext cx="6781800" cy="17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dirty="0"/>
                  <a:t>12.3844 &lt; 16.919 fail to reject H</a:t>
                </a:r>
                <a:r>
                  <a:rPr lang="en-US" sz="1000" dirty="0"/>
                  <a:t>0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here is insufficient evidence to support that the number of female are in equal proportion for the 10 types of dog breeds.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755142-1BD5-4766-897D-973E89305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623756"/>
                <a:ext cx="6781800" cy="1701684"/>
              </a:xfrm>
              <a:prstGeom prst="rect">
                <a:avLst/>
              </a:prstGeom>
              <a:blipFill>
                <a:blip r:embed="rId3"/>
                <a:stretch>
                  <a:fillRect l="-53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970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755</TotalTime>
  <Words>607</Words>
  <Application>Microsoft Office PowerPoint</Application>
  <PresentationFormat>Widescreen</PresentationFormat>
  <Paragraphs>242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Ion Boardroom</vt:lpstr>
      <vt:lpstr>DOMINANTS OF DOMESTIC DOGS</vt:lpstr>
      <vt:lpstr>INTRODUCTION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</dc:title>
  <dc:creator>HP</dc:creator>
  <cp:lastModifiedBy>nuranishanani98@gmail.com</cp:lastModifiedBy>
  <cp:revision>35</cp:revision>
  <dcterms:created xsi:type="dcterms:W3CDTF">2019-05-08T14:59:25Z</dcterms:created>
  <dcterms:modified xsi:type="dcterms:W3CDTF">2019-05-09T04:09:06Z</dcterms:modified>
</cp:coreProperties>
</file>