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34"/>
  </p:notesMasterIdLst>
  <p:sldIdLst>
    <p:sldId id="289" r:id="rId2"/>
    <p:sldId id="292" r:id="rId3"/>
    <p:sldId id="294" r:id="rId4"/>
    <p:sldId id="297" r:id="rId5"/>
    <p:sldId id="298" r:id="rId6"/>
    <p:sldId id="299" r:id="rId7"/>
    <p:sldId id="300" r:id="rId8"/>
    <p:sldId id="302" r:id="rId9"/>
    <p:sldId id="304" r:id="rId10"/>
    <p:sldId id="305" r:id="rId11"/>
    <p:sldId id="307" r:id="rId12"/>
    <p:sldId id="308" r:id="rId13"/>
    <p:sldId id="310" r:id="rId14"/>
    <p:sldId id="311" r:id="rId15"/>
    <p:sldId id="312" r:id="rId16"/>
    <p:sldId id="313" r:id="rId17"/>
    <p:sldId id="352" r:id="rId18"/>
    <p:sldId id="353" r:id="rId19"/>
    <p:sldId id="354" r:id="rId20"/>
    <p:sldId id="356" r:id="rId21"/>
    <p:sldId id="357" r:id="rId22"/>
    <p:sldId id="359" r:id="rId23"/>
    <p:sldId id="325" r:id="rId24"/>
    <p:sldId id="326" r:id="rId25"/>
    <p:sldId id="327" r:id="rId26"/>
    <p:sldId id="328" r:id="rId27"/>
    <p:sldId id="329" r:id="rId28"/>
    <p:sldId id="351" r:id="rId29"/>
    <p:sldId id="332" r:id="rId30"/>
    <p:sldId id="334" r:id="rId31"/>
    <p:sldId id="350" r:id="rId32"/>
    <p:sldId id="33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06E2D-A6AD-42FD-8A59-DD9C0FCD55F1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00355-BD3A-41CA-BEC7-9DD21DED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z="18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218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58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72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382C7-E182-5C41-8CBB-16212B7ED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179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57238" y="44450"/>
            <a:ext cx="8382000" cy="2774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074D2B-17AB-4CD9-A406-98348B6DB2D3}" type="slidenum">
              <a:rPr lang="en-US" altLang="en-US"/>
              <a:pPr/>
              <a:t>‹#›</a:t>
            </a:fld>
            <a:r>
              <a:rPr lang="en-US" altLang="en-US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3109832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6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29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51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713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8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5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1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C7A00-6D3E-4328-A053-6A99028875C0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323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C7A00-6D3E-4328-A053-6A99028875C0}" type="datetimeFigureOut">
              <a:rPr lang="en-US" smtClean="0">
                <a:solidFill>
                  <a:srgbClr val="000000"/>
                </a:solidFill>
              </a:rPr>
              <a:pPr/>
              <a:t>2/21/2018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5E84F-A195-49F8-9DCB-40E22A0479C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59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 txBox="1">
            <a:spLocks noChangeArrowheads="1"/>
          </p:cNvSpPr>
          <p:nvPr/>
        </p:nvSpPr>
        <p:spPr bwMode="auto">
          <a:xfrm>
            <a:off x="1219200" y="2057400"/>
            <a:ext cx="6997700" cy="1752600"/>
          </a:xfrm>
          <a:prstGeom prst="rect">
            <a:avLst/>
          </a:prstGeom>
          <a:solidFill>
            <a:srgbClr val="FFC000"/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30000"/>
              </a:spcBef>
              <a:buClr>
                <a:schemeClr val="tx1"/>
              </a:buClr>
              <a:defRPr/>
            </a:pP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 marL="342900" indent="-342900" algn="ctr" eaLnBrk="1" hangingPunct="1">
              <a:spcBef>
                <a:spcPct val="30000"/>
              </a:spcBef>
              <a:buClr>
                <a:schemeClr val="tx1"/>
              </a:buClr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2)National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Accounts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45945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Two Ways of Eliminating Intermediate Goods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There are two ways of eliminating intermediate goods.</a:t>
            </a:r>
          </a:p>
          <a:p>
            <a:pPr eaLnBrk="1" hangingPunct="1"/>
            <a:r>
              <a:rPr lang="en-US" altLang="en-US" sz="2800" dirty="0" smtClean="0"/>
              <a:t>The first is to calculate only </a:t>
            </a:r>
            <a:r>
              <a:rPr lang="en-US" altLang="en-US" sz="2800" b="1" u="sng" dirty="0" smtClean="0">
                <a:solidFill>
                  <a:srgbClr val="FF0000"/>
                </a:solidFill>
              </a:rPr>
              <a:t>final sales.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28600" y="3124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smtClean="0"/>
              <a:t>A second way is to follow </a:t>
            </a:r>
            <a:r>
              <a:rPr lang="en-US" altLang="en-US" sz="2400" b="1" u="sng" smtClean="0">
                <a:solidFill>
                  <a:srgbClr val="FF0000"/>
                </a:solidFill>
              </a:rPr>
              <a:t>the value added approach</a:t>
            </a:r>
            <a:r>
              <a:rPr lang="en-US" altLang="en-US" sz="2400" smtClean="0"/>
              <a:t>.</a:t>
            </a:r>
          </a:p>
          <a:p>
            <a:pPr marL="457200" lvl="1" indent="0">
              <a:buClr>
                <a:srgbClr val="0033CC"/>
              </a:buClr>
              <a:buSzPct val="75000"/>
              <a:buFont typeface="Arial" panose="020B0604020202020204" pitchFamily="34" charset="0"/>
              <a:buNone/>
            </a:pPr>
            <a:r>
              <a:rPr lang="en-US" altLang="en-US" sz="2400" b="1" i="1" smtClean="0">
                <a:solidFill>
                  <a:srgbClr val="800000"/>
                </a:solidFill>
              </a:rPr>
              <a:t> </a:t>
            </a:r>
          </a:p>
          <a:p>
            <a:pPr lvl="1"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b="1" i="1" smtClean="0">
                <a:solidFill>
                  <a:srgbClr val="800000"/>
                </a:solidFill>
              </a:rPr>
              <a:t>Value added</a:t>
            </a:r>
            <a:r>
              <a:rPr lang="en-US" altLang="en-US" sz="2400" smtClean="0">
                <a:solidFill>
                  <a:srgbClr val="000000"/>
                </a:solidFill>
              </a:rPr>
              <a:t> is the increase in value that a firm contributes to a product or service.</a:t>
            </a:r>
          </a:p>
          <a:p>
            <a:pPr marL="457200" lvl="1" indent="0">
              <a:buClr>
                <a:srgbClr val="0033CC"/>
              </a:buClr>
              <a:buSzPct val="75000"/>
              <a:buFont typeface="Arial" panose="020B0604020202020204" pitchFamily="34" charset="0"/>
              <a:buNone/>
            </a:pPr>
            <a:endParaRPr lang="en-US" altLang="en-US" sz="2400" smtClean="0">
              <a:solidFill>
                <a:srgbClr val="000000"/>
              </a:solidFill>
            </a:endParaRPr>
          </a:p>
          <a:p>
            <a:pPr lvl="1"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smtClean="0">
                <a:solidFill>
                  <a:srgbClr val="000000"/>
                </a:solidFill>
              </a:rPr>
              <a:t>It is calculated by subtracting intermediate goods from the value of its sales.</a:t>
            </a:r>
          </a:p>
          <a:p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4478715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/>
              <a:t>Value Added Approach Eliminates Double Counting</a:t>
            </a:r>
            <a:endParaRPr lang="en-US" sz="3200" b="1" dirty="0" smtClean="0"/>
          </a:p>
        </p:txBody>
      </p:sp>
      <p:graphicFrame>
        <p:nvGraphicFramePr>
          <p:cNvPr id="36867" name="Object 5">
            <a:hlinkClick r:id="" action="ppaction://ole?verb=0"/>
          </p:cNvPr>
          <p:cNvGraphicFramePr>
            <a:graphicFrameLocks noGrp="1"/>
          </p:cNvGraphicFramePr>
          <p:nvPr>
            <p:ph type="body" idx="4294967295"/>
            <p:extLst>
              <p:ext uri="{D42A27DB-BD31-4B8C-83A1-F6EECF244321}">
                <p14:modId xmlns:p14="http://schemas.microsoft.com/office/powerpoint/2010/main" val="650625073"/>
              </p:ext>
            </p:extLst>
          </p:nvPr>
        </p:nvGraphicFramePr>
        <p:xfrm>
          <a:off x="0" y="2289175"/>
          <a:ext cx="7661275" cy="395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ocument" r:id="rId3" imgW="8297045" imgH="4280732" progId="Word.Document.8">
                  <p:embed/>
                </p:oleObj>
              </mc:Choice>
              <mc:Fallback>
                <p:oleObj name="Document" r:id="rId3" imgW="8297045" imgH="4280732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 l="3506" t="-3831" r="4005"/>
                      <a:stretch>
                        <a:fillRect/>
                      </a:stretch>
                    </p:blipFill>
                    <p:spPr bwMode="auto">
                      <a:xfrm>
                        <a:off x="0" y="2289175"/>
                        <a:ext cx="7661275" cy="395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3256" name="Group 8"/>
          <p:cNvGrpSpPr>
            <a:grpSpLocks/>
          </p:cNvGrpSpPr>
          <p:nvPr/>
        </p:nvGrpSpPr>
        <p:grpSpPr bwMode="auto">
          <a:xfrm>
            <a:off x="5122863" y="5046663"/>
            <a:ext cx="2794000" cy="965200"/>
            <a:chOff x="3464" y="3224"/>
            <a:chExt cx="1760" cy="608"/>
          </a:xfrm>
        </p:grpSpPr>
        <p:sp>
          <p:nvSpPr>
            <p:cNvPr id="36869" name="Oval 3"/>
            <p:cNvSpPr>
              <a:spLocks noChangeArrowheads="1"/>
            </p:cNvSpPr>
            <p:nvPr/>
          </p:nvSpPr>
          <p:spPr bwMode="auto">
            <a:xfrm>
              <a:off x="3464" y="3224"/>
              <a:ext cx="608" cy="272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 altLang="en-US">
                <a:solidFill>
                  <a:srgbClr val="000000"/>
                </a:solidFill>
                <a:latin typeface="Book Antiqua" pitchFamily="18" charset="0"/>
              </a:endParaRPr>
            </a:p>
          </p:txBody>
        </p:sp>
        <p:sp>
          <p:nvSpPr>
            <p:cNvPr id="36870" name="Oval 4"/>
            <p:cNvSpPr>
              <a:spLocks noChangeArrowheads="1"/>
            </p:cNvSpPr>
            <p:nvPr/>
          </p:nvSpPr>
          <p:spPr bwMode="auto">
            <a:xfrm>
              <a:off x="4616" y="3560"/>
              <a:ext cx="608" cy="272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 altLang="en-US">
                <a:solidFill>
                  <a:srgbClr val="000000"/>
                </a:solidFill>
                <a:latin typeface="Book Antiqua" pitchFamily="18" charset="0"/>
              </a:endParaRPr>
            </a:p>
          </p:txBody>
        </p:sp>
        <p:sp>
          <p:nvSpPr>
            <p:cNvPr id="36871" name="Line 6"/>
            <p:cNvSpPr>
              <a:spLocks noChangeShapeType="1"/>
            </p:cNvSpPr>
            <p:nvPr/>
          </p:nvSpPr>
          <p:spPr bwMode="auto">
            <a:xfrm>
              <a:off x="4088" y="3464"/>
              <a:ext cx="464" cy="12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4727376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/>
              <a:t>Calculating GDP</a:t>
            </a:r>
            <a:r>
              <a:rPr lang="en-US" sz="3200" b="1" dirty="0" smtClean="0">
                <a:solidFill>
                  <a:srgbClr val="000000"/>
                </a:solidFill>
              </a:rPr>
              <a:t>: Some </a:t>
            </a:r>
            <a:r>
              <a:rPr lang="en-US" sz="3200" b="1" dirty="0">
                <a:solidFill>
                  <a:srgbClr val="000000"/>
                </a:solidFill>
              </a:rPr>
              <a:t>Examples</a:t>
            </a:r>
            <a:endParaRPr lang="en-US" sz="3200" b="1" dirty="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Selling your car to a neighbor does not add to GDP.</a:t>
            </a:r>
          </a:p>
          <a:p>
            <a:pPr eaLnBrk="1" hangingPunct="1"/>
            <a:r>
              <a:rPr lang="en-US" altLang="en-US" sz="2800" dirty="0" smtClean="0"/>
              <a:t>Selling your car to a used car dealer who sells your car to someone else for a higher price, does add to GDP.</a:t>
            </a:r>
          </a:p>
          <a:p>
            <a:pPr eaLnBrk="1" hangingPunct="1"/>
            <a:r>
              <a:rPr lang="en-US" altLang="en-US" sz="2800" dirty="0" smtClean="0"/>
              <a:t>The value added is the dealer's services.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54050" y="4419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800" smtClean="0"/>
              <a:t>Selling a stock or bond does not add to GDP.</a:t>
            </a:r>
            <a:r>
              <a:rPr lang="en-US" altLang="en-US" sz="2800" smtClean="0">
                <a:solidFill>
                  <a:srgbClr val="000000"/>
                </a:solidFill>
                <a:latin typeface="Arial" pitchFamily="34" charset="0"/>
              </a:rPr>
              <a:t> </a:t>
            </a:r>
          </a:p>
          <a:p>
            <a:endParaRPr lang="en-US" altLang="en-US" sz="2800" smtClean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US" altLang="en-US" sz="2800" smtClean="0">
                <a:solidFill>
                  <a:srgbClr val="000000"/>
                </a:solidFill>
                <a:latin typeface="Arial" pitchFamily="34" charset="0"/>
              </a:rPr>
              <a:t>The stock broker's commission for the sales does add to GDP.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93590957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Calculating GDP:  Some Examples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Pension payments, welfare payments, employment insurance benefits, and other government transfer payments are not included in GDP.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altLang="en-US" sz="24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en-US" altLang="en-US" sz="2400" dirty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US" altLang="en-US" sz="2400" dirty="0" smtClean="0">
                <a:solidFill>
                  <a:srgbClr val="000000"/>
                </a:solidFill>
                <a:latin typeface="Arial" pitchFamily="34" charset="0"/>
              </a:rPr>
              <a:t>The 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work of unpaid house spouses does not appear in GDP calculations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555366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smtClean="0"/>
              <a:t>Two Methods of Calculating GDP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There are two methods of calculating GDP: the </a:t>
            </a:r>
            <a:r>
              <a:rPr lang="en-US" altLang="en-US" sz="2800" b="1" u="sng" dirty="0" smtClean="0">
                <a:solidFill>
                  <a:srgbClr val="FF0000"/>
                </a:solidFill>
              </a:rPr>
              <a:t>expenditure approach </a:t>
            </a:r>
            <a:r>
              <a:rPr lang="en-US" altLang="en-US" sz="2800" dirty="0" smtClean="0"/>
              <a:t>and the </a:t>
            </a:r>
            <a:r>
              <a:rPr lang="en-US" altLang="en-US" sz="2800" b="1" u="sng" dirty="0" smtClean="0">
                <a:solidFill>
                  <a:srgbClr val="FF0000"/>
                </a:solidFill>
              </a:rPr>
              <a:t>income approach.</a:t>
            </a:r>
          </a:p>
          <a:p>
            <a:pPr eaLnBrk="1" hangingPunct="1"/>
            <a:endParaRPr lang="en-US" altLang="en-US" sz="2800" b="1" u="sng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2800" dirty="0" smtClean="0"/>
              <a:t>This is because of the national income accounting identity.</a:t>
            </a:r>
          </a:p>
        </p:txBody>
      </p:sp>
    </p:spTree>
    <p:extLst>
      <p:ext uri="{BB962C8B-B14F-4D97-AF65-F5344CB8AC3E}">
        <p14:creationId xmlns:p14="http://schemas.microsoft.com/office/powerpoint/2010/main" val="73164363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The National Income Accounting Identity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The equality of output and income is an accounting identity in the national income accounts.</a:t>
            </a:r>
          </a:p>
          <a:p>
            <a:pPr eaLnBrk="1" hangingPunct="1"/>
            <a:endParaRPr lang="en-US" altLang="en-US" sz="2800" dirty="0" smtClean="0"/>
          </a:p>
          <a:p>
            <a:pPr eaLnBrk="1" hangingPunct="1"/>
            <a:r>
              <a:rPr lang="en-US" altLang="en-US" sz="2800" dirty="0" smtClean="0"/>
              <a:t>The identity can be seen in the circular flow of income in an economy.</a:t>
            </a:r>
          </a:p>
        </p:txBody>
      </p:sp>
    </p:spTree>
    <p:extLst>
      <p:ext uri="{BB962C8B-B14F-4D97-AF65-F5344CB8AC3E}">
        <p14:creationId xmlns:p14="http://schemas.microsoft.com/office/powerpoint/2010/main" val="196755156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dirty="0" smtClean="0"/>
              <a:t>The Expenditure Approach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The expenditure approach is shown on the bottom half of the circular flow.</a:t>
            </a:r>
          </a:p>
          <a:p>
            <a:pPr marL="0" indent="0" eaLnBrk="1" hangingPunct="1">
              <a:buNone/>
            </a:pPr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Specifically, GDP is equal to the sum of the four categories of expenditures.</a:t>
            </a:r>
          </a:p>
          <a:p>
            <a:pPr eaLnBrk="1" hangingPunct="1"/>
            <a:endParaRPr lang="en-US" altLang="en-US" sz="2400" dirty="0" smtClean="0"/>
          </a:p>
          <a:p>
            <a:pPr algn="ctr" eaLnBrk="1" hangingPunct="1">
              <a:lnSpc>
                <a:spcPct val="130000"/>
              </a:lnSpc>
              <a:buFont typeface="Monotype Sorts"/>
              <a:buNone/>
            </a:pPr>
            <a:r>
              <a:rPr lang="en-US" altLang="en-US" b="1" i="1" dirty="0" smtClean="0">
                <a:solidFill>
                  <a:srgbClr val="00B050"/>
                </a:solidFill>
              </a:rPr>
              <a:t>GDP = C + I + G + (X - IM)</a:t>
            </a:r>
          </a:p>
        </p:txBody>
      </p:sp>
    </p:spTree>
    <p:extLst>
      <p:ext uri="{BB962C8B-B14F-4D97-AF65-F5344CB8AC3E}">
        <p14:creationId xmlns:p14="http://schemas.microsoft.com/office/powerpoint/2010/main" val="30212219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30" name="Rectangle 4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smtClean="0">
                <a:cs typeface="+mj-cs"/>
              </a:rPr>
              <a:t>4 types of expenditures</a:t>
            </a:r>
          </a:p>
        </p:txBody>
      </p:sp>
      <p:graphicFrame>
        <p:nvGraphicFramePr>
          <p:cNvPr id="38001" name="Group 113"/>
          <p:cNvGraphicFramePr>
            <a:graphicFrameLocks noGrp="1"/>
          </p:cNvGraphicFramePr>
          <p:nvPr>
            <p:ph type="tbl" idx="1"/>
          </p:nvPr>
        </p:nvGraphicFramePr>
        <p:xfrm>
          <a:off x="457200" y="1066800"/>
          <a:ext cx="8229600" cy="7696281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60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1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expenditure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description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21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Consumption expenditure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C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Expenditure by households on consumption goods and services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-Includes house and apartment rents, rental value of home owner occupied housing.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0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Investment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Purchase of new capital goods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(addition to physical stock of capital)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e.g. instruments, tools, building , machines and other constructions. Includes unsold output (additions to inventory)</a:t>
                      </a:r>
                      <a:r>
                        <a:rPr kumimoji="0" 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Does not include stocks and bonds (financial investments – lending to firms)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51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6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9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EC43E-2D1D-9944-9B4E-8F0FD5BB37E1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9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59" name="Group 51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5083175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08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Government purchases of goods and services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G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Purchases by government from firms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 e.g. OHP, chairs, tables, stationery, papers, vehicles, boats for border control, planes and ships for national defence, etc.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6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Net export of goods and services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NX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Value of export of goods and services minus the value of import of goods and services from the ROW.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Positive net export increases expenditure on Malaysian produced goods and services.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A+B+C+D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=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Expenditure on GDP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A0C3B-1449-694C-A085-F84020518E35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1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81000"/>
            <a:ext cx="8229600" cy="5592763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smtClean="0">
                <a:cs typeface="+mn-cs"/>
              </a:rPr>
              <a:t>Total expenditure =  sum received by the producer of final    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b="1" dirty="0" smtClean="0">
                <a:cs typeface="+mn-cs"/>
              </a:rPr>
              <a:t>                                   goods and services.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b="1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smtClean="0">
                <a:cs typeface="+mn-cs"/>
              </a:rPr>
              <a:t>Income is earned by households who own the factors of production:</a:t>
            </a:r>
            <a:endParaRPr lang="en-US" sz="2400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err="1" smtClean="0">
                <a:cs typeface="+mn-cs"/>
              </a:rPr>
              <a:t>Labour</a:t>
            </a:r>
            <a:r>
              <a:rPr lang="en-US" sz="2400" b="1" dirty="0" smtClean="0">
                <a:cs typeface="+mn-cs"/>
              </a:rPr>
              <a:t> – wage, capital – interest, land- rent, entrepreneurship- profit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400" b="1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>
                <a:cs typeface="+mn-cs"/>
              </a:rPr>
              <a:t>Undistributed profit (not paid out but  to be reinvested in the business, is a combination of interest and profit, income to households loaned to firms).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>
                <a:cs typeface="+mn-cs"/>
              </a:rPr>
              <a:t>FIRMS PAY OUT EVERYTHING THEY RECEIVE AS INCOMES TO FACTORS OF PRODUCTION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400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cs typeface="+mn-cs"/>
                <a:sym typeface="Wingdings" charset="0"/>
              </a:rPr>
              <a:t> </a:t>
            </a:r>
            <a:r>
              <a:rPr lang="en-US" sz="2400" dirty="0" smtClean="0">
                <a:cs typeface="+mn-cs"/>
              </a:rPr>
              <a:t>       TOTAL EXPENDITURE  = TOTAL INCOME (Y)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dirty="0" smtClean="0">
                <a:cs typeface="+mn-cs"/>
              </a:rPr>
              <a:t>	</a:t>
            </a:r>
            <a:endParaRPr lang="en-US" sz="2400" b="1" dirty="0" smtClean="0">
              <a:cs typeface="+mn-cs"/>
            </a:endParaRP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DFE9D-8938-7C4E-B717-2694470ED23F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89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National Income Accounting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In the mid-1930s, two Keynesians, Simon Kuznets and Richard Stone, began to develop this terminology.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26341" y="327660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800" smtClean="0"/>
              <a:t>They developed </a:t>
            </a:r>
            <a:r>
              <a:rPr lang="en-US" altLang="en-US" sz="2800" b="1" i="1" smtClean="0">
                <a:solidFill>
                  <a:schemeClr val="accent2"/>
                </a:solidFill>
              </a:rPr>
              <a:t>national income accounting – </a:t>
            </a:r>
            <a:r>
              <a:rPr lang="en-US" altLang="en-US" sz="2800" smtClean="0"/>
              <a:t>a set of rules and definitions for measuring economic activity in the aggregate economy – that is, in the economy as a whole.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38846277"/>
      </p:ext>
    </p:extLst>
  </p:cSld>
  <p:clrMapOvr>
    <a:masterClrMapping/>
  </p:clrMapOvr>
  <p:transition spd="slow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>
                <a:cs typeface="+mj-cs"/>
              </a:rPr>
              <a:t>Measuring GDP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cs typeface="+mn-cs"/>
              </a:rPr>
              <a:t>Expenditure approach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 smtClean="0">
                <a:cs typeface="+mn-cs"/>
              </a:rPr>
              <a:t>      </a:t>
            </a:r>
            <a:r>
              <a:rPr lang="en-US" sz="2800" b="1" dirty="0" smtClean="0">
                <a:cs typeface="+mn-cs"/>
              </a:rPr>
              <a:t>GDP (Y) = C + I +  G + (X-M)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b="1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cs typeface="+mn-cs"/>
              </a:rPr>
              <a:t>Income approach: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 smtClean="0">
                <a:cs typeface="+mn-cs"/>
              </a:rPr>
              <a:t>Sum of incomes firms pay to households for use of factor services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dirty="0" smtClean="0">
                <a:cs typeface="+mn-cs"/>
              </a:rPr>
              <a:t>(wage, interest , rent , profit)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cs typeface="+mn-cs"/>
              </a:rPr>
              <a:t>compensation of employees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cs typeface="+mn-cs"/>
              </a:rPr>
              <a:t>net interest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cs typeface="+mn-cs"/>
              </a:rPr>
              <a:t>rental income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cs typeface="+mn-cs"/>
              </a:rPr>
              <a:t>corporate profits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cs typeface="+mn-cs"/>
              </a:rPr>
              <a:t>proprietors</a:t>
            </a:r>
            <a:r>
              <a:rPr lang="ja-JP" altLang="en-US" sz="2800" dirty="0" smtClean="0">
                <a:latin typeface="Arial"/>
                <a:cs typeface="+mn-cs"/>
              </a:rPr>
              <a:t>’</a:t>
            </a:r>
            <a:r>
              <a:rPr lang="en-US" sz="2800" dirty="0" smtClean="0">
                <a:cs typeface="+mn-cs"/>
              </a:rPr>
              <a:t> income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989EB-4569-484F-A8A9-A4F1678CD8E0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3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GDP =  Factor incomes +  Net factor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                                       income from abroad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smtClean="0"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Net factor income at factor prices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 + indirect taxes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 + depreciation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 =  GDP market prices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smtClean="0"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NDP =  GDP – Depreciation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smtClean="0"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National Income =  NDP – Indirect Taxes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640710-27F9-7C4B-886A-8023F8C22D2B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9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b="1" dirty="0" smtClean="0">
                <a:cs typeface="+mn-cs"/>
              </a:rPr>
              <a:t>GDP Deflator</a:t>
            </a:r>
            <a:r>
              <a:rPr lang="en-US" sz="2800" dirty="0" smtClean="0">
                <a:cs typeface="+mn-cs"/>
              </a:rPr>
              <a:t> is an  average of  current prices expressed as a percentage of base year prices. GDP Deflator measures the price level.</a:t>
            </a:r>
            <a:r>
              <a:rPr lang="en-US" dirty="0" smtClean="0">
                <a:cs typeface="+mn-cs"/>
              </a:rPr>
              <a:t> </a:t>
            </a:r>
          </a:p>
          <a:p>
            <a:pPr eaLnBrk="1" hangingPunct="1">
              <a:buFontTx/>
              <a:buNone/>
              <a:defRPr/>
            </a:pPr>
            <a:endParaRPr lang="en-US" dirty="0" smtClean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dirty="0" smtClean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dirty="0" smtClean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dirty="0" smtClean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sz="2800" dirty="0" smtClean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sz="2800" dirty="0"/>
          </a:p>
          <a:p>
            <a:pPr eaLnBrk="1" hangingPunct="1">
              <a:buFontTx/>
              <a:buNone/>
              <a:defRPr/>
            </a:pPr>
            <a:r>
              <a:rPr lang="en-US" sz="2800" dirty="0" smtClean="0">
                <a:cs typeface="+mn-cs"/>
              </a:rPr>
              <a:t>The </a:t>
            </a:r>
            <a:r>
              <a:rPr lang="en-US" sz="2800" dirty="0" smtClean="0">
                <a:cs typeface="+mn-cs"/>
              </a:rPr>
              <a:t>higher the nominal GDP for a given real GDP, the higher the GDP Deflator, i.e.,   the higher are the prices.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DCF73-F919-D446-8EB7-9560039CCA64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524000" y="2743200"/>
          <a:ext cx="57912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3733800" imgH="952500" progId="Equation.3">
                  <p:embed/>
                </p:oleObj>
              </mc:Choice>
              <mc:Fallback>
                <p:oleObj name="Equation" r:id="rId3" imgW="3733800" imgH="952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43200"/>
                        <a:ext cx="57912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485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ChangeArrowheads="1"/>
          </p:cNvSpPr>
          <p:nvPr/>
        </p:nvSpPr>
        <p:spPr bwMode="auto">
          <a:xfrm>
            <a:off x="1104900" y="657225"/>
            <a:ext cx="7391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3600" b="1" dirty="0" smtClean="0">
                <a:solidFill>
                  <a:srgbClr val="7D0013"/>
                </a:solidFill>
                <a:latin typeface="Arial" pitchFamily="34" charset="0"/>
                <a:sym typeface="Wingdings 3" pitchFamily="18" charset="2"/>
              </a:rPr>
              <a:t>The </a:t>
            </a:r>
            <a:r>
              <a:rPr lang="en-US" altLang="en-US" sz="3600" b="1" dirty="0">
                <a:solidFill>
                  <a:srgbClr val="7D0013"/>
                </a:solidFill>
                <a:latin typeface="Arial" pitchFamily="34" charset="0"/>
                <a:sym typeface="Wingdings 3" pitchFamily="18" charset="2"/>
              </a:rPr>
              <a:t>Expenditure Approach</a:t>
            </a:r>
          </a:p>
        </p:txBody>
      </p:sp>
      <p:sp>
        <p:nvSpPr>
          <p:cNvPr id="1971327" name="Rectangle 127"/>
          <p:cNvSpPr>
            <a:spLocks noChangeArrowheads="1"/>
          </p:cNvSpPr>
          <p:nvPr/>
        </p:nvSpPr>
        <p:spPr bwMode="auto">
          <a:xfrm>
            <a:off x="1371600" y="14478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Personal Consumption Expenditures (</a:t>
            </a:r>
            <a:r>
              <a:rPr lang="en-US" altLang="en-US" sz="1800" i="1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C</a:t>
            </a: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1328" name="Rectangle 128"/>
          <p:cNvSpPr>
            <a:spLocks noChangeArrowheads="1"/>
          </p:cNvSpPr>
          <p:nvPr/>
        </p:nvSpPr>
        <p:spPr bwMode="auto">
          <a:xfrm>
            <a:off x="1371600" y="2054225"/>
            <a:ext cx="7010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personal consumption expenditures (</a:t>
            </a:r>
            <a:r>
              <a:rPr lang="en-US" altLang="en-US" sz="1800" b="1" i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C</a:t>
            </a:r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consumers on goods and services.</a:t>
            </a:r>
          </a:p>
        </p:txBody>
      </p:sp>
      <p:sp>
        <p:nvSpPr>
          <p:cNvPr id="1971329" name="Rectangle 129"/>
          <p:cNvSpPr>
            <a:spLocks noChangeArrowheads="1"/>
          </p:cNvSpPr>
          <p:nvPr/>
        </p:nvSpPr>
        <p:spPr bwMode="auto">
          <a:xfrm>
            <a:off x="1371600" y="3124200"/>
            <a:ext cx="7010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durable goods :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Goods that last a relatively long time, such as cars and household appliances. </a:t>
            </a:r>
          </a:p>
        </p:txBody>
      </p:sp>
      <p:sp>
        <p:nvSpPr>
          <p:cNvPr id="1971330" name="Rectangle 130"/>
          <p:cNvSpPr>
            <a:spLocks noChangeArrowheads="1"/>
          </p:cNvSpPr>
          <p:nvPr/>
        </p:nvSpPr>
        <p:spPr bwMode="auto">
          <a:xfrm>
            <a:off x="1371600" y="3962400"/>
            <a:ext cx="7010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nondurable goods :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Goods that are used up fairly</a:t>
            </a:r>
          </a:p>
          <a:p>
            <a:pPr eaLnBrk="1" hangingPunct="1"/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quickly, such as food and clothing.</a:t>
            </a:r>
          </a:p>
        </p:txBody>
      </p:sp>
      <p:sp>
        <p:nvSpPr>
          <p:cNvPr id="1971331" name="Rectangle 131"/>
          <p:cNvSpPr>
            <a:spLocks noChangeArrowheads="1"/>
          </p:cNvSpPr>
          <p:nvPr/>
        </p:nvSpPr>
        <p:spPr bwMode="auto">
          <a:xfrm>
            <a:off x="1379538" y="4800600"/>
            <a:ext cx="6973887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services :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things we buy that do not involve the production of physical things, such as legal and medical services and education.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8600" y="252989"/>
            <a:ext cx="7891463" cy="12017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MY" altLang="en-US" sz="1600" b="1" smtClean="0"/>
              <a:t>How to calculate National Income?</a:t>
            </a:r>
            <a:endParaRPr lang="en-MY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75880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7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1327" grpId="0"/>
      <p:bldP spid="1971328" grpId="0" autoUpdateAnimBg="0"/>
      <p:bldP spid="1971329" grpId="0" autoUpdateAnimBg="0"/>
      <p:bldP spid="1971330" grpId="0" autoUpdateAnimBg="0"/>
      <p:bldP spid="197133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24" name="Rectangle 4"/>
          <p:cNvSpPr>
            <a:spLocks noChangeArrowheads="1"/>
          </p:cNvSpPr>
          <p:nvPr/>
        </p:nvSpPr>
        <p:spPr bwMode="auto">
          <a:xfrm>
            <a:off x="1219200" y="10668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24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6325" name="Rectangle 5"/>
          <p:cNvSpPr>
            <a:spLocks noChangeArrowheads="1"/>
          </p:cNvSpPr>
          <p:nvPr/>
        </p:nvSpPr>
        <p:spPr bwMode="auto">
          <a:xfrm>
            <a:off x="1143000" y="1752600"/>
            <a:ext cx="7315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1800" b="1" i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Total</a:t>
            </a:r>
          </a:p>
          <a:p>
            <a:pPr eaLnBrk="1" hangingPunct="1"/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investment in capital—that is, the purchase of new housing, plants, equipment, and inventory by the private (or nongovernment) sector.  </a:t>
            </a:r>
          </a:p>
        </p:txBody>
      </p:sp>
      <p:sp>
        <p:nvSpPr>
          <p:cNvPr id="1976326" name="Rectangle 6"/>
          <p:cNvSpPr>
            <a:spLocks noChangeArrowheads="1"/>
          </p:cNvSpPr>
          <p:nvPr/>
        </p:nvSpPr>
        <p:spPr bwMode="auto">
          <a:xfrm>
            <a:off x="1143000" y="2971800"/>
            <a:ext cx="7315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nonresidential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firms for machines, tools, plants, and so on. </a:t>
            </a:r>
          </a:p>
        </p:txBody>
      </p:sp>
      <p:sp>
        <p:nvSpPr>
          <p:cNvPr id="1976327" name="Rectangle 7"/>
          <p:cNvSpPr>
            <a:spLocks noChangeArrowheads="1"/>
          </p:cNvSpPr>
          <p:nvPr/>
        </p:nvSpPr>
        <p:spPr bwMode="auto">
          <a:xfrm>
            <a:off x="1143000" y="3924300"/>
            <a:ext cx="7315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residential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households and firms on new houses and apartment buildings. </a:t>
            </a:r>
          </a:p>
        </p:txBody>
      </p:sp>
    </p:spTree>
    <p:extLst>
      <p:ext uri="{BB962C8B-B14F-4D97-AF65-F5344CB8AC3E}">
        <p14:creationId xmlns:p14="http://schemas.microsoft.com/office/powerpoint/2010/main" val="383232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24" grpId="0"/>
      <p:bldP spid="1976325" grpId="0" autoUpdateAnimBg="0"/>
      <p:bldP spid="1976326" grpId="0" autoUpdateAnimBg="0"/>
      <p:bldP spid="1976327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ChangeArrowheads="1"/>
          </p:cNvSpPr>
          <p:nvPr/>
        </p:nvSpPr>
        <p:spPr bwMode="auto">
          <a:xfrm>
            <a:off x="1447800" y="12573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24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3256" name="Rectangle 8"/>
          <p:cNvSpPr>
            <a:spLocks noChangeArrowheads="1"/>
          </p:cNvSpPr>
          <p:nvPr/>
        </p:nvSpPr>
        <p:spPr bwMode="auto">
          <a:xfrm>
            <a:off x="1600200" y="2438400"/>
            <a:ext cx="6781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change in business inventories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amount by which firms’ inventories change during a period. Inventories are the goods that firms produce now but intend to sell later. </a:t>
            </a:r>
          </a:p>
        </p:txBody>
      </p:sp>
      <p:sp>
        <p:nvSpPr>
          <p:cNvPr id="1973257" name="Rectangle 9"/>
          <p:cNvSpPr>
            <a:spLocks noChangeArrowheads="1"/>
          </p:cNvSpPr>
          <p:nvPr/>
        </p:nvSpPr>
        <p:spPr bwMode="auto">
          <a:xfrm>
            <a:off x="1389063" y="3948113"/>
            <a:ext cx="6459537" cy="381000"/>
          </a:xfrm>
          <a:prstGeom prst="rect">
            <a:avLst/>
          </a:prstGeom>
          <a:solidFill>
            <a:srgbClr val="FFF0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/>
          <a:p>
            <a:pPr marL="350838" indent="-350838" algn="ctr" eaLnBrk="1" hangingPunct="1"/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GDP = Final sales + Change in business inventories</a:t>
            </a:r>
          </a:p>
        </p:txBody>
      </p:sp>
      <p:sp>
        <p:nvSpPr>
          <p:cNvPr id="1973258" name="Rectangle 10"/>
          <p:cNvSpPr>
            <a:spLocks noChangeArrowheads="1"/>
          </p:cNvSpPr>
          <p:nvPr/>
        </p:nvSpPr>
        <p:spPr bwMode="auto">
          <a:xfrm>
            <a:off x="1371600" y="1905000"/>
            <a:ext cx="7010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600" i="1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Change in Business Inventories</a:t>
            </a:r>
          </a:p>
        </p:txBody>
      </p:sp>
    </p:spTree>
    <p:extLst>
      <p:ext uri="{BB962C8B-B14F-4D97-AF65-F5344CB8AC3E}">
        <p14:creationId xmlns:p14="http://schemas.microsoft.com/office/powerpoint/2010/main" val="41570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3256" grpId="0" autoUpdateAnimBg="0"/>
      <p:bldP spid="1973257" grpId="0" animBg="1"/>
      <p:bldP spid="1973258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228600" y="0"/>
            <a:ext cx="838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EEEDBD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C1B5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91440" anchor="b"/>
          <a:lstStyle/>
          <a:p>
            <a:pPr algn="ctr" eaLnBrk="1" hangingPunct="1"/>
            <a:r>
              <a:rPr lang="en-US" altLang="en-US" sz="3600" b="1" dirty="0">
                <a:latin typeface="Arial" pitchFamily="34" charset="0"/>
                <a:sym typeface="Wingdings 3" pitchFamily="18" charset="2"/>
              </a:rPr>
              <a:t>Calculating GDP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371600" y="990600"/>
            <a:ext cx="7391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800" dirty="0">
                <a:solidFill>
                  <a:srgbClr val="7D0013"/>
                </a:solidFill>
                <a:latin typeface="Arial" pitchFamily="34" charset="0"/>
                <a:sym typeface="Wingdings 3" pitchFamily="18" charset="2"/>
              </a:rPr>
              <a:t>The Expenditure Approach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371600" y="14478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1800" i="1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4277" name="Rectangle 5"/>
          <p:cNvSpPr>
            <a:spLocks noChangeArrowheads="1"/>
          </p:cNvSpPr>
          <p:nvPr/>
        </p:nvSpPr>
        <p:spPr bwMode="auto">
          <a:xfrm>
            <a:off x="2362200" y="2438400"/>
            <a:ext cx="533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depreciation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amount by which an asset’s value falls in a given period.</a:t>
            </a:r>
          </a:p>
        </p:txBody>
      </p:sp>
      <p:sp>
        <p:nvSpPr>
          <p:cNvPr id="1974279" name="Rectangle 7"/>
          <p:cNvSpPr>
            <a:spLocks noChangeArrowheads="1"/>
          </p:cNvSpPr>
          <p:nvPr/>
        </p:nvSpPr>
        <p:spPr bwMode="auto">
          <a:xfrm>
            <a:off x="1371600" y="1905000"/>
            <a:ext cx="7010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600" i="1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Gross Investment versus Net Investment</a:t>
            </a:r>
          </a:p>
        </p:txBody>
      </p:sp>
      <p:sp>
        <p:nvSpPr>
          <p:cNvPr id="1974280" name="Rectangle 8"/>
          <p:cNvSpPr>
            <a:spLocks noChangeArrowheads="1"/>
          </p:cNvSpPr>
          <p:nvPr/>
        </p:nvSpPr>
        <p:spPr bwMode="auto">
          <a:xfrm>
            <a:off x="2362200" y="3200400"/>
            <a:ext cx="533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gross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total value of all newly produced capital goods (plant, equipment, housing, and inventory) produced in a given period.</a:t>
            </a:r>
          </a:p>
        </p:txBody>
      </p:sp>
      <p:sp>
        <p:nvSpPr>
          <p:cNvPr id="1974281" name="Rectangle 9"/>
          <p:cNvSpPr>
            <a:spLocks noChangeArrowheads="1"/>
          </p:cNvSpPr>
          <p:nvPr/>
        </p:nvSpPr>
        <p:spPr bwMode="auto">
          <a:xfrm>
            <a:off x="2362200" y="4495800"/>
            <a:ext cx="533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net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Gross investment minus depreciation.</a:t>
            </a:r>
          </a:p>
        </p:txBody>
      </p:sp>
      <p:sp>
        <p:nvSpPr>
          <p:cNvPr id="1974282" name="Rectangle 10"/>
          <p:cNvSpPr>
            <a:spLocks noChangeArrowheads="1"/>
          </p:cNvSpPr>
          <p:nvPr/>
        </p:nvSpPr>
        <p:spPr bwMode="auto">
          <a:xfrm>
            <a:off x="2362200" y="5410200"/>
            <a:ext cx="5410200" cy="457200"/>
          </a:xfrm>
          <a:prstGeom prst="rect">
            <a:avLst/>
          </a:prstGeom>
          <a:solidFill>
            <a:srgbClr val="FFF0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50838" indent="-350838" algn="ctr" eaLnBrk="1" hangingPunct="1"/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capital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end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of period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= capital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beginning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of period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+ net investment</a:t>
            </a:r>
          </a:p>
        </p:txBody>
      </p:sp>
    </p:spTree>
    <p:extLst>
      <p:ext uri="{BB962C8B-B14F-4D97-AF65-F5344CB8AC3E}">
        <p14:creationId xmlns:p14="http://schemas.microsoft.com/office/powerpoint/2010/main" val="323662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7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4277" grpId="0" autoUpdateAnimBg="0"/>
      <p:bldP spid="1974279" grpId="0" autoUpdateAnimBg="0"/>
      <p:bldP spid="1974280" grpId="0" autoUpdateAnimBg="0"/>
      <p:bldP spid="1974281" grpId="0" autoUpdateAnimBg="0"/>
      <p:bldP spid="197428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5300" name="Rectangle 4"/>
          <p:cNvSpPr>
            <a:spLocks noChangeArrowheads="1"/>
          </p:cNvSpPr>
          <p:nvPr/>
        </p:nvSpPr>
        <p:spPr bwMode="auto">
          <a:xfrm>
            <a:off x="1242060" y="92964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Government Consumption and Gross Investment (</a:t>
            </a:r>
            <a:r>
              <a:rPr lang="en-US" altLang="en-US" sz="20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</a:t>
            </a: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5301" name="Rectangle 5"/>
          <p:cNvSpPr>
            <a:spLocks noChangeArrowheads="1"/>
          </p:cNvSpPr>
          <p:nvPr/>
        </p:nvSpPr>
        <p:spPr bwMode="auto">
          <a:xfrm>
            <a:off x="1249680" y="1371600"/>
            <a:ext cx="533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government consumption and gross investment (</a:t>
            </a:r>
            <a:r>
              <a:rPr lang="en-US" altLang="en-US" sz="1800" b="1" i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</a:t>
            </a:r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 </a:t>
            </a:r>
            <a:r>
              <a:rPr lang="en-US" altLang="en-US" sz="1800" dirty="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federal, state, and local governments for final goods and services.</a:t>
            </a:r>
          </a:p>
        </p:txBody>
      </p:sp>
      <p:sp>
        <p:nvSpPr>
          <p:cNvPr id="1975306" name="Rectangle 10"/>
          <p:cNvSpPr>
            <a:spLocks noChangeArrowheads="1"/>
          </p:cNvSpPr>
          <p:nvPr/>
        </p:nvSpPr>
        <p:spPr bwMode="auto">
          <a:xfrm>
            <a:off x="1242060" y="345567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Net Exports (</a:t>
            </a:r>
            <a:r>
              <a:rPr lang="en-US" altLang="en-US" sz="20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EX</a:t>
            </a: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 - </a:t>
            </a:r>
            <a:r>
              <a:rPr lang="en-US" altLang="en-US" sz="20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IM</a:t>
            </a: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5307" name="Rectangle 11"/>
          <p:cNvSpPr>
            <a:spLocks noChangeArrowheads="1"/>
          </p:cNvSpPr>
          <p:nvPr/>
        </p:nvSpPr>
        <p:spPr bwMode="auto">
          <a:xfrm>
            <a:off x="1261872" y="3886200"/>
            <a:ext cx="533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net exports (</a:t>
            </a:r>
            <a:r>
              <a:rPr lang="en-US" altLang="en-US" sz="1800" b="1" i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EX</a:t>
            </a:r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 -</a:t>
            </a:r>
            <a:r>
              <a:rPr lang="en-US" altLang="en-US" sz="1800" b="1" i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 IM</a:t>
            </a:r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 </a:t>
            </a:r>
            <a:r>
              <a:rPr lang="en-US" altLang="en-US" sz="1800" dirty="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difference between exports (sales to foreigners of U.S.-produced goods and services) and imports (U.S. purchases of goods and services from abroad). The figure can be positive or negative. </a:t>
            </a:r>
          </a:p>
        </p:txBody>
      </p:sp>
    </p:spTree>
    <p:extLst>
      <p:ext uri="{BB962C8B-B14F-4D97-AF65-F5344CB8AC3E}">
        <p14:creationId xmlns:p14="http://schemas.microsoft.com/office/powerpoint/2010/main" val="80000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5300" grpId="0"/>
      <p:bldP spid="1975301" grpId="0" autoUpdateAnimBg="0"/>
      <p:bldP spid="1975306" grpId="0"/>
      <p:bldP spid="1975307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81000" y="838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00"/>
                </a:solidFill>
              </a:rPr>
              <a:t>The Expenditure Approach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690566"/>
              </p:ext>
            </p:extLst>
          </p:nvPr>
        </p:nvGraphicFramePr>
        <p:xfrm>
          <a:off x="838200" y="1676400"/>
          <a:ext cx="7315200" cy="388619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168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68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838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Item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Amount </a:t>
                      </a:r>
                    </a:p>
                    <a:p>
                      <a:pPr algn="ctr"/>
                      <a:r>
                        <a:rPr lang="en-US" sz="2000" dirty="0" smtClean="0"/>
                        <a:t>(RM</a:t>
                      </a:r>
                      <a:r>
                        <a:rPr lang="en-US" sz="2000" baseline="0" dirty="0" smtClean="0"/>
                        <a:t> billion)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33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Consumption expenditure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9,675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41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Investment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2,140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337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Government expenditure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2,671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838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Net export </a:t>
                      </a:r>
                    </a:p>
                    <a:p>
                      <a:r>
                        <a:rPr lang="en-US" sz="2000" dirty="0" smtClean="0"/>
                        <a:t>(Export</a:t>
                      </a:r>
                      <a:r>
                        <a:rPr lang="en-US" sz="2000" baseline="0" dirty="0" smtClean="0"/>
                        <a:t> minus import)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-711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1337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GDP 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13,775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1159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543800" cy="12017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The Incomes Approach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The income approach is shown on the top half of the circular flow.</a:t>
            </a:r>
          </a:p>
          <a:p>
            <a:pPr marL="0" indent="0" eaLnBrk="1" hangingPunct="1">
              <a:buNone/>
            </a:pPr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Firms make payments to households for supplying their services as factors of production.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90550" y="4102894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b="1" i="1" smtClean="0">
                <a:solidFill>
                  <a:schemeClr val="accent2"/>
                </a:solidFill>
              </a:rPr>
              <a:t>National income</a:t>
            </a:r>
            <a:r>
              <a:rPr lang="en-US" altLang="en-US" sz="2400" smtClean="0"/>
              <a:t> is the total income earned by citizens and businesses of a country.</a:t>
            </a:r>
            <a:endParaRPr lang="en-US" altLang="en-US" sz="24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33400" y="4962381"/>
            <a:ext cx="7772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It consists of employee compensation, rent, interest, and profits.</a:t>
            </a:r>
          </a:p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When we add indirect taxes (less subsidies) and depreciation to nations income, we have GDP.</a:t>
            </a:r>
          </a:p>
        </p:txBody>
      </p:sp>
    </p:spTree>
    <p:extLst>
      <p:ext uri="{BB962C8B-B14F-4D97-AF65-F5344CB8AC3E}">
        <p14:creationId xmlns:p14="http://schemas.microsoft.com/office/powerpoint/2010/main" val="326031045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 autoUpdateAnimBg="0"/>
      <p:bldP spid="6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Measuring Total Economic Output of Goods and Services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87927" y="1858818"/>
            <a:ext cx="822960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400" b="1" i="1" dirty="0" smtClean="0">
                <a:solidFill>
                  <a:schemeClr val="accent2"/>
                </a:solidFill>
              </a:rPr>
              <a:t>Gross Domestic Product</a:t>
            </a:r>
            <a:r>
              <a:rPr lang="en-US" altLang="en-US" sz="2400" dirty="0" smtClean="0">
                <a:solidFill>
                  <a:schemeClr val="tx2"/>
                </a:solidFill>
              </a:rPr>
              <a:t> (</a:t>
            </a:r>
            <a:r>
              <a:rPr lang="en-US" altLang="en-US" sz="2400" b="1" i="1" dirty="0" smtClean="0">
                <a:solidFill>
                  <a:schemeClr val="accent2"/>
                </a:solidFill>
              </a:rPr>
              <a:t>GDP</a:t>
            </a:r>
            <a:r>
              <a:rPr lang="en-US" altLang="en-US" sz="2400" dirty="0" smtClean="0">
                <a:solidFill>
                  <a:schemeClr val="tx2"/>
                </a:solidFill>
              </a:rPr>
              <a:t>)</a:t>
            </a:r>
            <a:r>
              <a:rPr lang="en-US" altLang="en-US" sz="2400" dirty="0" smtClean="0"/>
              <a:t> is the total market value of all final goods and services produced in an economy in a one-year period.</a:t>
            </a:r>
          </a:p>
          <a:p>
            <a:pPr eaLnBrk="1" hangingPunct="1"/>
            <a:r>
              <a:rPr lang="en-US" altLang="en-US" sz="2400" dirty="0" smtClean="0"/>
              <a:t>It is the single most-used economic measure.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16347" y="359640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b="1" i="1" dirty="0" smtClean="0">
                <a:solidFill>
                  <a:schemeClr val="accent2"/>
                </a:solidFill>
              </a:rPr>
              <a:t>Gross National Product</a:t>
            </a:r>
            <a:r>
              <a:rPr lang="en-US" altLang="en-US" sz="2400" dirty="0" smtClean="0">
                <a:solidFill>
                  <a:schemeClr val="tx2"/>
                </a:solidFill>
              </a:rPr>
              <a:t> (</a:t>
            </a:r>
            <a:r>
              <a:rPr lang="en-US" altLang="en-US" sz="2400" b="1" i="1" dirty="0" smtClean="0">
                <a:solidFill>
                  <a:schemeClr val="accent2"/>
                </a:solidFill>
              </a:rPr>
              <a:t>GNP</a:t>
            </a:r>
            <a:r>
              <a:rPr lang="en-US" altLang="en-US" sz="2400" dirty="0" smtClean="0">
                <a:solidFill>
                  <a:schemeClr val="tx2"/>
                </a:solidFill>
              </a:rPr>
              <a:t>)</a:t>
            </a:r>
            <a:r>
              <a:rPr lang="en-US" altLang="en-US" sz="2400" dirty="0" smtClean="0"/>
              <a:t> is the aggregate final output of citizens and businesses of an economy in one year.  </a:t>
            </a:r>
            <a:endParaRPr lang="en-US" altLang="en-US" sz="2400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53292" y="4724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 smtClean="0"/>
              <a:t>GDP measures the economic activity that occurs within a country.</a:t>
            </a:r>
          </a:p>
          <a:p>
            <a:r>
              <a:rPr lang="en-US" altLang="en-US" sz="2400" dirty="0" smtClean="0"/>
              <a:t>GNP measures the economic activity of the citizens and businesses of a country.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60186238"/>
      </p:ext>
    </p:extLst>
  </p:cSld>
  <p:clrMapOvr>
    <a:masterClrMapping/>
  </p:clrMapOvr>
  <p:transition spd="slow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The Incomes Approach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Wages, salaries and supplementary </a:t>
            </a:r>
            <a:r>
              <a:rPr lang="en-US" altLang="en-US" sz="2400" dirty="0" err="1" smtClean="0"/>
              <a:t>labour</a:t>
            </a:r>
            <a:r>
              <a:rPr lang="en-US" altLang="en-US" sz="2400" dirty="0" smtClean="0"/>
              <a:t> income that firms pay to workers constitute the largest component of GDP.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altLang="en-US" sz="24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en-US" altLang="en-US" sz="2400" dirty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US" altLang="en-US" sz="2400" dirty="0" smtClean="0">
                <a:solidFill>
                  <a:srgbClr val="000000"/>
                </a:solidFill>
                <a:latin typeface="Arial" pitchFamily="34" charset="0"/>
              </a:rPr>
              <a:t>Corporate 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profits before taxes are also included in income.</a:t>
            </a:r>
          </a:p>
          <a:p>
            <a:pPr eaLnBrk="1" hangingPunct="1"/>
            <a:endParaRPr lang="en-US" altLang="en-US" sz="2400" dirty="0" smtClean="0"/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1143000" y="4038600"/>
            <a:ext cx="77724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33CC"/>
              </a:buClr>
              <a:buSzPct val="75000"/>
              <a:buFont typeface="Monotype Sorts"/>
              <a:buChar char="u"/>
            </a:pPr>
            <a:endParaRPr lang="en-US" altLang="en-US" sz="3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5971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560070" y="533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en-US" sz="3600" b="1" dirty="0" smtClean="0"/>
              <a:t>The Incomes Approach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015697"/>
              </p:ext>
            </p:extLst>
          </p:nvPr>
        </p:nvGraphicFramePr>
        <p:xfrm>
          <a:off x="990600" y="1447800"/>
          <a:ext cx="7010400" cy="4826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95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Item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Amount </a:t>
                      </a:r>
                    </a:p>
                    <a:p>
                      <a:pPr algn="ctr"/>
                      <a:r>
                        <a:rPr lang="en-US" sz="2000" dirty="0" smtClean="0"/>
                        <a:t>(RM</a:t>
                      </a:r>
                      <a:r>
                        <a:rPr lang="en-US" sz="2000" baseline="0" dirty="0" smtClean="0"/>
                        <a:t> billion)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Wages/Salary</a:t>
                      </a:r>
                    </a:p>
                    <a:p>
                      <a:r>
                        <a:rPr lang="en-US" sz="2000" dirty="0" smtClean="0"/>
                        <a:t>(compensation of employees)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7,882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68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Rent,</a:t>
                      </a:r>
                      <a:r>
                        <a:rPr lang="en-US" sz="2000" baseline="0" dirty="0" smtClean="0"/>
                        <a:t> profit, net interest rate</a:t>
                      </a:r>
                    </a:p>
                    <a:p>
                      <a:r>
                        <a:rPr lang="en-US" sz="2000" baseline="0" dirty="0" smtClean="0"/>
                        <a:t>(net operating surplus)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3,334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Net domestic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</a:rPr>
                        <a:t> product at factor cost (GDP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FC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11,216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Indirect</a:t>
                      </a:r>
                      <a:r>
                        <a:rPr lang="en-US" sz="2000" baseline="0" dirty="0" smtClean="0"/>
                        <a:t> taxes – subsidies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955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Depreciation </a:t>
                      </a:r>
                    </a:p>
                    <a:p>
                      <a:r>
                        <a:rPr lang="en-US" sz="2000" dirty="0" smtClean="0"/>
                        <a:t>(capital</a:t>
                      </a:r>
                      <a:r>
                        <a:rPr lang="en-US" sz="2000" baseline="0" dirty="0" smtClean="0"/>
                        <a:t> consumption)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1,686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GDP (income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</a:rPr>
                        <a:t> approach)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13,857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Statistical</a:t>
                      </a:r>
                      <a:r>
                        <a:rPr lang="en-US" sz="2000" baseline="0" dirty="0" smtClean="0"/>
                        <a:t> discrepancy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-82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GDP (expenditure approach)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13,775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8896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Equality of Income and Expenditure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Income and expenditures must be </a:t>
            </a:r>
            <a:r>
              <a:rPr lang="en-US" altLang="en-US" sz="2400" b="1" u="sng" dirty="0" smtClean="0">
                <a:solidFill>
                  <a:srgbClr val="FF0000"/>
                </a:solidFill>
              </a:rPr>
              <a:t>equal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400" dirty="0" smtClean="0"/>
              <a:t>because of the rules of double-entry bookkeeping.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Profit is the balancing item.</a:t>
            </a:r>
          </a:p>
        </p:txBody>
      </p:sp>
    </p:spTree>
    <p:extLst>
      <p:ext uri="{BB962C8B-B14F-4D97-AF65-F5344CB8AC3E}">
        <p14:creationId xmlns:p14="http://schemas.microsoft.com/office/powerpoint/2010/main" val="226105625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Measuring Total Economic Output of Goods and Services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Net foreign factor income is added to GDP to create the GNP.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381000" y="2590800"/>
            <a:ext cx="7924800" cy="321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914400" lvl="1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000" b="1" i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Net foreign factor income</a:t>
            </a:r>
            <a:r>
              <a:rPr lang="en-US" alt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is the income from foreign domestic factor sources minus foreign factor incomes earned domestically.</a:t>
            </a:r>
          </a:p>
          <a:p>
            <a:pPr marL="914400" lvl="1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 other words, we must add the foreign income of our citizens and subtract the income of residents who are not citizens.</a:t>
            </a:r>
          </a:p>
        </p:txBody>
      </p:sp>
    </p:spTree>
    <p:extLst>
      <p:ext uri="{BB962C8B-B14F-4D97-AF65-F5344CB8AC3E}">
        <p14:creationId xmlns:p14="http://schemas.microsoft.com/office/powerpoint/2010/main" val="232470396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2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0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Calculating GDP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Calculating GDP requires adding together million of goods and services.</a:t>
            </a:r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1066800" y="3124200"/>
            <a:ext cx="73152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algn="ctr">
              <a:spcBef>
                <a:spcPct val="20000"/>
              </a:spcBef>
              <a:buClr>
                <a:srgbClr val="0033CC"/>
              </a:buClr>
              <a:buSzPct val="75000"/>
            </a:pPr>
            <a:r>
              <a:rPr lang="en-US" altLang="en-US" sz="2400" dirty="0" smtClean="0">
                <a:solidFill>
                  <a:srgbClr val="FF0000"/>
                </a:solidFill>
                <a:latin typeface="Arial" pitchFamily="34" charset="0"/>
              </a:rPr>
              <a:t>“All </a:t>
            </a:r>
            <a:r>
              <a:rPr lang="en-US" altLang="en-US" sz="2400" dirty="0">
                <a:solidFill>
                  <a:srgbClr val="FF0000"/>
                </a:solidFill>
                <a:latin typeface="Arial" pitchFamily="34" charset="0"/>
              </a:rPr>
              <a:t>goods and services produced by an economy must be weighted, that is, each good and service must be multiplied by its </a:t>
            </a:r>
            <a:r>
              <a:rPr lang="en-US" altLang="en-US" sz="2400" dirty="0" smtClean="0">
                <a:solidFill>
                  <a:srgbClr val="FF0000"/>
                </a:solidFill>
                <a:latin typeface="Arial" pitchFamily="34" charset="0"/>
              </a:rPr>
              <a:t>price”.</a:t>
            </a:r>
            <a:endParaRPr lang="en-US" altLang="en-US" sz="2400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89703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smtClean="0"/>
              <a:t>Calculating GDP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Once quantities of a particular good or service are multiplied by its price, we arrive at a value measure of the good or service.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838200" y="3124200"/>
            <a:ext cx="7391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Finally, all the value measures are added to calculate that year’s GDP.</a:t>
            </a:r>
          </a:p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GDP is a flow measure (an amount per year).</a:t>
            </a:r>
          </a:p>
        </p:txBody>
      </p:sp>
    </p:spTree>
    <p:extLst>
      <p:ext uri="{BB962C8B-B14F-4D97-AF65-F5344CB8AC3E}">
        <p14:creationId xmlns:p14="http://schemas.microsoft.com/office/powerpoint/2010/main" val="7631762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GDP is a Flow Concept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GDP is a measure of final output per year – it is a flow concept, not a stock (an amount at a particular moment in time).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10177" y="327660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800" dirty="0" smtClean="0"/>
              <a:t>The store of wealth, in contrast, is a stock concept.</a:t>
            </a:r>
          </a:p>
          <a:p>
            <a:r>
              <a:rPr lang="en-US" altLang="en-US" sz="2800" dirty="0" smtClean="0"/>
              <a:t>The stock equivalent to national income accounts is the </a:t>
            </a:r>
            <a:r>
              <a:rPr lang="en-US" altLang="en-US" sz="2800" b="1" i="1" dirty="0" smtClean="0">
                <a:solidFill>
                  <a:schemeClr val="accent2"/>
                </a:solidFill>
              </a:rPr>
              <a:t>national balance sheet</a:t>
            </a:r>
            <a:r>
              <a:rPr lang="en-US" altLang="en-US" sz="2800" dirty="0" smtClean="0"/>
              <a:t> – a balance sheet of an economy’s stock of assets and liabilities.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37744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GDP Measures Final Output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GDP does not measure total transactions in the economy.</a:t>
            </a:r>
          </a:p>
          <a:p>
            <a:pPr eaLnBrk="1" hangingPunct="1"/>
            <a:r>
              <a:rPr lang="en-US" altLang="en-US" sz="2800" dirty="0" smtClean="0"/>
              <a:t>It counts final output but not intermediate goods.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05559" y="358140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800" b="1" i="1" smtClean="0">
                <a:solidFill>
                  <a:schemeClr val="accent2"/>
                </a:solidFill>
              </a:rPr>
              <a:t>Final output</a:t>
            </a:r>
            <a:r>
              <a:rPr lang="en-US" altLang="en-US" sz="2800" smtClean="0"/>
              <a:t> – goods and services purchased for final use.</a:t>
            </a:r>
            <a:r>
              <a:rPr lang="en-US" altLang="en-US" sz="2800" b="1" i="1" smtClean="0">
                <a:solidFill>
                  <a:srgbClr val="800000"/>
                </a:solidFill>
                <a:latin typeface="Arial" pitchFamily="34" charset="0"/>
              </a:rPr>
              <a:t> </a:t>
            </a:r>
          </a:p>
          <a:p>
            <a:endParaRPr lang="en-US" altLang="en-US" sz="2800" b="1" i="1" smtClean="0">
              <a:solidFill>
                <a:srgbClr val="800000"/>
              </a:solidFill>
              <a:latin typeface="Arial" pitchFamily="34" charset="0"/>
            </a:endParaRPr>
          </a:p>
          <a:p>
            <a:r>
              <a:rPr lang="en-US" altLang="en-US" sz="2800" b="1" i="1" smtClean="0">
                <a:solidFill>
                  <a:srgbClr val="800000"/>
                </a:solidFill>
                <a:latin typeface="Arial" pitchFamily="34" charset="0"/>
              </a:rPr>
              <a:t>Intermediate products</a:t>
            </a:r>
            <a:r>
              <a:rPr lang="en-US" altLang="en-US" sz="2800" smtClean="0">
                <a:solidFill>
                  <a:srgbClr val="000000"/>
                </a:solidFill>
                <a:latin typeface="Arial" pitchFamily="34" charset="0"/>
              </a:rPr>
              <a:t> are used as inputs in the production of some other product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8461830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GDP Measures Final Output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Counting the sale of final goods and intermediate products would result in double and triple counting.</a:t>
            </a:r>
          </a:p>
          <a:p>
            <a:pPr eaLnBrk="1" hangingPunct="1"/>
            <a:r>
              <a:rPr lang="en-US" altLang="en-US" sz="2800" dirty="0" smtClean="0"/>
              <a:t>If we did not eliminate intermediate goods, a change in organization say, a merger would look like a change in output.</a:t>
            </a:r>
          </a:p>
        </p:txBody>
      </p:sp>
    </p:spTree>
    <p:extLst>
      <p:ext uri="{BB962C8B-B14F-4D97-AF65-F5344CB8AC3E}">
        <p14:creationId xmlns:p14="http://schemas.microsoft.com/office/powerpoint/2010/main" val="1757169726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1768</Words>
  <Application>Microsoft Office PowerPoint</Application>
  <PresentationFormat>On-screen Show (4:3)</PresentationFormat>
  <Paragraphs>229</Paragraphs>
  <Slides>32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6" baseType="lpstr">
      <vt:lpstr>Monotype Sorts</vt:lpstr>
      <vt:lpstr>ＭＳ Ｐゴシック</vt:lpstr>
      <vt:lpstr>游ゴシック</vt:lpstr>
      <vt:lpstr>Aharoni</vt:lpstr>
      <vt:lpstr>Arial</vt:lpstr>
      <vt:lpstr>Book Antiqua</vt:lpstr>
      <vt:lpstr>Calibri</vt:lpstr>
      <vt:lpstr>Calibri Light</vt:lpstr>
      <vt:lpstr>Times New Roman</vt:lpstr>
      <vt:lpstr>Wingdings</vt:lpstr>
      <vt:lpstr>Wingdings 3</vt:lpstr>
      <vt:lpstr>Office Theme</vt:lpstr>
      <vt:lpstr>Document</vt:lpstr>
      <vt:lpstr>Equation</vt:lpstr>
      <vt:lpstr>PowerPoint Presentation</vt:lpstr>
      <vt:lpstr>National Income Accounting</vt:lpstr>
      <vt:lpstr>Measuring Total Economic Output of Goods and Services</vt:lpstr>
      <vt:lpstr>Measuring Total Economic Output of Goods and Services</vt:lpstr>
      <vt:lpstr>Calculating GDP</vt:lpstr>
      <vt:lpstr>Calculating GDP</vt:lpstr>
      <vt:lpstr>GDP is a Flow Concept</vt:lpstr>
      <vt:lpstr>GDP Measures Final Output</vt:lpstr>
      <vt:lpstr>GDP Measures Final Output</vt:lpstr>
      <vt:lpstr>Two Ways of Eliminating Intermediate Goods</vt:lpstr>
      <vt:lpstr>Value Added Approach Eliminates Double Counting</vt:lpstr>
      <vt:lpstr>Calculating GDP: Some Examples</vt:lpstr>
      <vt:lpstr>Calculating GDP:  Some Examples</vt:lpstr>
      <vt:lpstr>Two Methods of Calculating GDP</vt:lpstr>
      <vt:lpstr>The National Income Accounting Identity</vt:lpstr>
      <vt:lpstr>The Expenditure Approach</vt:lpstr>
      <vt:lpstr>4 types of expenditures</vt:lpstr>
      <vt:lpstr>PowerPoint Presentation</vt:lpstr>
      <vt:lpstr>PowerPoint Presentation</vt:lpstr>
      <vt:lpstr>Measuring GDP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Incomes Approach</vt:lpstr>
      <vt:lpstr>The Incomes Approach</vt:lpstr>
      <vt:lpstr>PowerPoint Presentation</vt:lpstr>
      <vt:lpstr>Equality of Income and Expenditure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 (SHAD1013)</dc:title>
  <dc:creator>Mac</dc:creator>
  <cp:lastModifiedBy>User</cp:lastModifiedBy>
  <cp:revision>31</cp:revision>
  <dcterms:created xsi:type="dcterms:W3CDTF">2016-09-05T03:19:32Z</dcterms:created>
  <dcterms:modified xsi:type="dcterms:W3CDTF">2018-02-21T13:26:05Z</dcterms:modified>
</cp:coreProperties>
</file>