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7"/>
  </p:notesMasterIdLst>
  <p:sldIdLst>
    <p:sldId id="293" r:id="rId3"/>
    <p:sldId id="296" r:id="rId4"/>
    <p:sldId id="314" r:id="rId5"/>
    <p:sldId id="297" r:id="rId6"/>
    <p:sldId id="268" r:id="rId7"/>
    <p:sldId id="299" r:id="rId8"/>
    <p:sldId id="328" r:id="rId9"/>
    <p:sldId id="270" r:id="rId10"/>
    <p:sldId id="329" r:id="rId11"/>
    <p:sldId id="300" r:id="rId12"/>
    <p:sldId id="330" r:id="rId13"/>
    <p:sldId id="332" r:id="rId14"/>
    <p:sldId id="333" r:id="rId15"/>
    <p:sldId id="334" r:id="rId16"/>
    <p:sldId id="335" r:id="rId17"/>
    <p:sldId id="336" r:id="rId18"/>
    <p:sldId id="331" r:id="rId19"/>
    <p:sldId id="337" r:id="rId20"/>
    <p:sldId id="338" r:id="rId21"/>
    <p:sldId id="339" r:id="rId22"/>
    <p:sldId id="340" r:id="rId23"/>
    <p:sldId id="352" r:id="rId24"/>
    <p:sldId id="353" r:id="rId25"/>
    <p:sldId id="354" r:id="rId26"/>
    <p:sldId id="341" r:id="rId27"/>
    <p:sldId id="342" r:id="rId28"/>
    <p:sldId id="343" r:id="rId29"/>
    <p:sldId id="355" r:id="rId30"/>
    <p:sldId id="356" r:id="rId31"/>
    <p:sldId id="358" r:id="rId32"/>
    <p:sldId id="359" r:id="rId33"/>
    <p:sldId id="360" r:id="rId34"/>
    <p:sldId id="361" r:id="rId35"/>
    <p:sldId id="362" r:id="rId36"/>
    <p:sldId id="363" r:id="rId37"/>
    <p:sldId id="366" r:id="rId38"/>
    <p:sldId id="367" r:id="rId39"/>
    <p:sldId id="346" r:id="rId40"/>
    <p:sldId id="347" r:id="rId41"/>
    <p:sldId id="348" r:id="rId42"/>
    <p:sldId id="349" r:id="rId43"/>
    <p:sldId id="350" r:id="rId44"/>
    <p:sldId id="351" r:id="rId45"/>
    <p:sldId id="364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250" autoAdjust="0"/>
  </p:normalViewPr>
  <p:slideViewPr>
    <p:cSldViewPr>
      <p:cViewPr varScale="1">
        <p:scale>
          <a:sx n="106" d="100"/>
          <a:sy n="106" d="100"/>
        </p:scale>
        <p:origin x="176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586CB3-188E-4A37-8B7A-74F85C1D089A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7ADE1-7C40-45B8-B4D3-3BC9BEB03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455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00150" y="698500"/>
            <a:ext cx="4656138" cy="34925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Rectangle 3"/>
          <p:cNvSpPr>
            <a:spLocks noGrp="1"/>
          </p:cNvSpPr>
          <p:nvPr>
            <p:ph type="body" idx="1"/>
          </p:nvPr>
        </p:nvSpPr>
        <p:spPr bwMode="auto">
          <a:xfrm>
            <a:off x="938213" y="4422775"/>
            <a:ext cx="5176837" cy="41878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1687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00150" y="698500"/>
            <a:ext cx="4656138" cy="34925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20835" name="Rectangle 3"/>
          <p:cNvSpPr>
            <a:spLocks noGrp="1"/>
          </p:cNvSpPr>
          <p:nvPr>
            <p:ph type="body" idx="1"/>
          </p:nvPr>
        </p:nvSpPr>
        <p:spPr bwMode="auto">
          <a:xfrm>
            <a:off x="938213" y="4422775"/>
            <a:ext cx="5176837" cy="41878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64550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00150" y="698500"/>
            <a:ext cx="4656138" cy="34925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20835" name="Rectangle 3"/>
          <p:cNvSpPr>
            <a:spLocks noGrp="1"/>
          </p:cNvSpPr>
          <p:nvPr>
            <p:ph type="body" idx="1"/>
          </p:nvPr>
        </p:nvSpPr>
        <p:spPr bwMode="auto">
          <a:xfrm>
            <a:off x="938213" y="4422775"/>
            <a:ext cx="5176837" cy="41878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6455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7ADE1-7C40-45B8-B4D3-3BC9BEB03EE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524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08106-373D-44D8-9DF1-7A29614D1508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B955F-9A60-47C8-BC1E-FB0650E4FC8C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250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39DDE-32CE-4792-B6B5-03BDC8F5FBD9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D95CE-F394-44DB-9B94-AF202EE901F4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525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FD89B-C1BE-43BF-860C-AF41A1E761A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F27E4-361E-494D-A609-79A602E09EC0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607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MY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08106-373D-44D8-9DF1-7A29614D1508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B955F-9A60-47C8-BC1E-FB0650E4FC8C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901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158E2-BC13-4F50-8BBE-C7C3A32D1474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39769-412B-442C-8C4E-CB6033C33AD7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6895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68A3E-36C9-4752-B577-B62A2CCFF664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31031-B76B-4A32-BD4A-ABEFECDD148F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631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56E9B-D892-449F-AD2B-C05E8D9CE7F6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97E55-29D3-458D-8187-25BE8D5275DE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895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0B651-01E2-449E-912B-B1C91B54E74D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8BFA2-2A9E-4F96-8F69-22415848D6DB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838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A6305-7282-48D7-98F4-4707BCE90B5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2620F-2723-4C1D-A0D6-2D78DF04BBE5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5692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A6305-7282-48D7-98F4-4707BCE90B5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2620F-2723-4C1D-A0D6-2D78DF04BBE5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914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none"/>
        </p:style>
        <p:txBody>
          <a:bodyPr anchor="ctr" anchorCtr="0"/>
          <a:lstStyle>
            <a:lvl1pPr marL="342900" indent="-342900">
              <a:buClr>
                <a:schemeClr val="bg1"/>
              </a:buClr>
              <a:buFont typeface="Wingdings" panose="05000000000000000000" pitchFamily="2" charset="2"/>
              <a:buChar char="{"/>
              <a:defRPr sz="2400">
                <a:solidFill>
                  <a:schemeClr val="bg1"/>
                </a:solidFill>
              </a:defRPr>
            </a:lvl1pPr>
            <a:lvl2pPr marL="742950" indent="-285750">
              <a:buFont typeface="Wingdings 2" panose="05020102010507070707" pitchFamily="18" charset="2"/>
              <a:buChar char=""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455645" y="2514600"/>
            <a:ext cx="8229600" cy="914400"/>
          </a:xfrm>
          <a:prstGeom prst="roundRect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none"/>
        </p:style>
        <p:txBody>
          <a:bodyPr/>
          <a:lstStyle>
            <a:lvl1pPr marL="342900" indent="-342900">
              <a:buClr>
                <a:schemeClr val="bg1"/>
              </a:buClr>
              <a:buFont typeface="Wingdings" panose="05000000000000000000" pitchFamily="2" charset="2"/>
              <a:buChar char="{"/>
              <a:defRPr sz="2400">
                <a:solidFill>
                  <a:schemeClr val="bg1"/>
                </a:solidFill>
              </a:defRPr>
            </a:lvl1pPr>
            <a:lvl2pPr marL="742950" indent="-285750">
              <a:buFont typeface="Wingdings 2" panose="05020102010507070707" pitchFamily="18" charset="2"/>
              <a:buChar char=""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5"/>
          </p:nvPr>
        </p:nvSpPr>
        <p:spPr>
          <a:xfrm>
            <a:off x="455645" y="3505200"/>
            <a:ext cx="8229600" cy="914400"/>
          </a:xfrm>
          <a:prstGeom prst="roundRect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none"/>
        </p:style>
        <p:txBody>
          <a:bodyPr/>
          <a:lstStyle>
            <a:lvl1pPr marL="342900" indent="-342900">
              <a:buClr>
                <a:schemeClr val="bg1"/>
              </a:buClr>
              <a:buFont typeface="Wingdings" panose="05000000000000000000" pitchFamily="2" charset="2"/>
              <a:buChar char="{"/>
              <a:defRPr sz="2400">
                <a:solidFill>
                  <a:schemeClr val="bg1"/>
                </a:solidFill>
              </a:defRPr>
            </a:lvl1pPr>
            <a:lvl2pPr marL="742950" indent="-285750">
              <a:buFont typeface="Wingdings 2" panose="05020102010507070707" pitchFamily="18" charset="2"/>
              <a:buChar char=""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11"/>
          <p:cNvSpPr>
            <a:spLocks noGrp="1"/>
          </p:cNvSpPr>
          <p:nvPr>
            <p:ph type="body" sz="quarter" idx="16"/>
          </p:nvPr>
        </p:nvSpPr>
        <p:spPr>
          <a:xfrm>
            <a:off x="455645" y="4495800"/>
            <a:ext cx="8229600" cy="914400"/>
          </a:xfrm>
          <a:prstGeom prst="roundRect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none"/>
        </p:style>
        <p:txBody>
          <a:bodyPr/>
          <a:lstStyle>
            <a:lvl1pPr marL="342900" indent="-342900">
              <a:buClr>
                <a:schemeClr val="bg1"/>
              </a:buClr>
              <a:buFont typeface="Wingdings" panose="05000000000000000000" pitchFamily="2" charset="2"/>
              <a:buChar char="{"/>
              <a:defRPr sz="2400">
                <a:solidFill>
                  <a:schemeClr val="bg1"/>
                </a:solidFill>
              </a:defRPr>
            </a:lvl1pPr>
            <a:lvl2pPr marL="742950" indent="-285750">
              <a:buFont typeface="Wingdings 2" panose="05020102010507070707" pitchFamily="18" charset="2"/>
              <a:buChar char=""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455645" y="5502679"/>
            <a:ext cx="8229600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none"/>
        </p:style>
        <p:txBody>
          <a:bodyPr/>
          <a:lstStyle>
            <a:lvl1pPr marL="342900" indent="-342900">
              <a:buClr>
                <a:schemeClr val="bg1"/>
              </a:buClr>
              <a:buFont typeface="Wingdings" panose="05000000000000000000" pitchFamily="2" charset="2"/>
              <a:buChar char="{"/>
              <a:defRPr sz="2400">
                <a:solidFill>
                  <a:schemeClr val="bg1"/>
                </a:solidFill>
              </a:defRPr>
            </a:lvl1pPr>
            <a:lvl2pPr marL="742950" indent="-285750">
              <a:buFont typeface="Wingdings 2" panose="05020102010507070707" pitchFamily="18" charset="2"/>
              <a:buChar char=""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758436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A0E29-0CB6-437B-B927-0738FB0AE31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368E8-7762-4CC4-9161-103D68C3B527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623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158E2-BC13-4F50-8BBE-C7C3A32D1474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39769-412B-442C-8C4E-CB6033C33AD7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9550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BFA9E-9862-4E23-B972-0B0B2DFE30B3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DB542-F085-45F1-AF3E-F1AE0F4101E2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3191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MY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CD48E-6A16-4B08-9BE7-8224E2763E32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0185E-359C-42B0-B25B-3C3BBD808EE0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4900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39DDE-32CE-4792-B6B5-03BDC8F5FBD9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D95CE-F394-44DB-9B94-AF202EE901F4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348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FD89B-C1BE-43BF-860C-AF41A1E761A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F27E4-361E-494D-A609-79A602E09EC0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785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68A3E-36C9-4752-B577-B62A2CCFF664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31031-B76B-4A32-BD4A-ABEFECDD148F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573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56E9B-D892-449F-AD2B-C05E8D9CE7F6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97E55-29D3-458D-8187-25BE8D5275DE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481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0B651-01E2-449E-912B-B1C91B54E74D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8BFA2-2A9E-4F96-8F69-22415848D6DB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46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A6305-7282-48D7-98F4-4707BCE90B5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2620F-2723-4C1D-A0D6-2D78DF04BBE5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41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A0E29-0CB6-437B-B927-0738FB0AE31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368E8-7762-4CC4-9161-103D68C3B527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066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BFA9E-9862-4E23-B972-0B0B2DFE30B3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DB542-F085-45F1-AF3E-F1AE0F4101E2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389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MY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CD48E-6A16-4B08-9BE7-8224E2763E32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0185E-359C-42B0-B25B-3C3BBD808EE0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59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MY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MY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EE7152-6909-4618-BDFA-5049A6E696F4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E15C99-C70B-4EFB-91A5-0C57D5B15733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31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5133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MY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MY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EE7152-6909-4618-BDFA-5049A6E696F4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2/11/2018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E15C99-C70B-4EFB-91A5-0C57D5B15733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31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9864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06: </a:t>
            </a:r>
            <a:r>
              <a:rPr lang="en-US" dirty="0">
                <a:effectLst/>
                <a:latin typeface="Palatino Linotype" pitchFamily="18" charset="0"/>
                <a:ea typeface="ＭＳ Ｐゴシック" pitchFamily="34" charset="-128"/>
              </a:rPr>
              <a:t>Advanced File Operations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Programming Technique II</a:t>
            </a:r>
          </a:p>
          <a:p>
            <a:r>
              <a:rPr lang="en-US" dirty="0"/>
              <a:t>(SCSJ1023)</a:t>
            </a:r>
          </a:p>
          <a:p>
            <a:endParaRPr lang="en-US" dirty="0"/>
          </a:p>
          <a:p>
            <a:r>
              <a:rPr lang="en-US" altLang="en-US" sz="1600" i="1" dirty="0">
                <a:solidFill>
                  <a:srgbClr val="0070C0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Adapted from Tony Gaddis and Barret </a:t>
            </a:r>
            <a:r>
              <a:rPr lang="en-US" altLang="en-US" sz="1600" i="1" dirty="0" err="1">
                <a:solidFill>
                  <a:srgbClr val="0070C0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Krupnow</a:t>
            </a:r>
            <a:r>
              <a:rPr lang="en-US" altLang="en-US" sz="1600" i="1" dirty="0">
                <a:solidFill>
                  <a:srgbClr val="0070C0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 (2016), Starting out with C++: From Control Structures through Objects</a:t>
            </a:r>
            <a:endParaRPr lang="en-GB" sz="16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2805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45" y="81930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Default File Open Modes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33400" y="1066800"/>
            <a:ext cx="8229600" cy="1280234"/>
          </a:xfrm>
        </p:spPr>
        <p:txBody>
          <a:bodyPr/>
          <a:lstStyle/>
          <a:p>
            <a:r>
              <a:rPr lang="en-US" sz="2000" b="1" dirty="0" err="1">
                <a:solidFill>
                  <a:srgbClr val="FFFF00"/>
                </a:solidFill>
                <a:latin typeface="Courier New"/>
                <a:ea typeface="Courier New"/>
                <a:cs typeface="Courier New"/>
              </a:rPr>
              <a:t>ifstream</a:t>
            </a:r>
            <a:r>
              <a:rPr lang="en-US" sz="2000" b="1" dirty="0">
                <a:ea typeface="Calibri"/>
                <a:cs typeface="Calibri"/>
              </a:rPr>
              <a:t>:</a:t>
            </a:r>
            <a:r>
              <a:rPr lang="en-US" sz="2000" dirty="0">
                <a:ea typeface="Calibri"/>
                <a:cs typeface="Calibri"/>
              </a:rPr>
              <a:t> </a:t>
            </a:r>
            <a:endParaRPr lang="en-US" sz="1800" dirty="0">
              <a:ea typeface="Calibri"/>
              <a:cs typeface="Calibri"/>
            </a:endParaRPr>
          </a:p>
          <a:p>
            <a:pPr lvl="1"/>
            <a:r>
              <a:rPr lang="en-US" sz="1600" dirty="0">
                <a:ea typeface="Calibri"/>
                <a:cs typeface="Calibri"/>
              </a:rPr>
              <a:t>open for input only
file cannot be written t</a:t>
            </a:r>
            <a:r>
              <a:rPr lang="en-US" sz="1600" dirty="0">
                <a:latin typeface="Courier New"/>
                <a:ea typeface="Courier New"/>
                <a:cs typeface="Courier New"/>
              </a:rPr>
              <a:t>o
o</a:t>
            </a:r>
            <a:r>
              <a:rPr lang="en-US" sz="1600" dirty="0">
                <a:ea typeface="Calibri"/>
                <a:cs typeface="Calibri"/>
              </a:rPr>
              <a:t>pen fails if file does not exis</a:t>
            </a:r>
            <a:r>
              <a:rPr lang="en-US" sz="1600" dirty="0"/>
              <a:t>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2438400"/>
            <a:ext cx="8229600" cy="1600200"/>
          </a:xfrm>
        </p:spPr>
        <p:txBody>
          <a:bodyPr/>
          <a:lstStyle/>
          <a:p>
            <a:r>
              <a:rPr lang="en-US" sz="1600" b="1" dirty="0" err="1">
                <a:solidFill>
                  <a:srgbClr val="FFFF00"/>
                </a:solidFill>
                <a:latin typeface="Courier New"/>
                <a:ea typeface="Courier New"/>
                <a:cs typeface="Courier New"/>
              </a:rPr>
              <a:t>ofstream</a:t>
            </a:r>
            <a:r>
              <a:rPr lang="en-US" sz="1600" b="1" dirty="0">
                <a:latin typeface="Courier New"/>
                <a:ea typeface="Courier New"/>
                <a:cs typeface="Courier New"/>
              </a:rPr>
              <a:t>:</a:t>
            </a:r>
            <a:endParaRPr lang="en-US" sz="1600" dirty="0">
              <a:ea typeface="Calibri"/>
              <a:cs typeface="Calibri"/>
            </a:endParaRPr>
          </a:p>
          <a:p>
            <a:pPr lvl="1"/>
            <a:r>
              <a:rPr lang="en-US" sz="1600" dirty="0">
                <a:ea typeface="Calibri"/>
                <a:cs typeface="Calibri"/>
              </a:rPr>
              <a:t>open for output only
file cannot be read from
file created if no file exists
file contents erased if file exi</a:t>
            </a:r>
            <a:r>
              <a:rPr lang="en-US" sz="1600" dirty="0"/>
              <a:t>sts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6E4C955-DF53-4A93-8529-1F955F07B06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4112" y="4129966"/>
            <a:ext cx="8229600" cy="2270834"/>
          </a:xfrm>
        </p:spPr>
        <p:txBody>
          <a:bodyPr/>
          <a:lstStyle/>
          <a:p>
            <a:r>
              <a:rPr lang="en-US" sz="1800" dirty="0"/>
              <a:t>The </a:t>
            </a:r>
            <a:r>
              <a:rPr lang="en-US" sz="1800" dirty="0">
                <a:solidFill>
                  <a:srgbClr val="FFC000"/>
                </a:solidFill>
              </a:rPr>
              <a:t>filename </a:t>
            </a:r>
            <a:r>
              <a:rPr lang="en-US" sz="1800" dirty="0"/>
              <a:t>used by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1800" dirty="0"/>
              <a:t>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1800" dirty="0"/>
              <a:t> and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/>
              <a:t>objects must be a </a:t>
            </a:r>
            <a:r>
              <a:rPr lang="en-US" sz="1800" dirty="0">
                <a:solidFill>
                  <a:srgbClr val="FFC000"/>
                </a:solidFill>
              </a:rPr>
              <a:t>c-string </a:t>
            </a:r>
            <a:r>
              <a:rPr lang="en-US" sz="1800" dirty="0"/>
              <a:t>(i.e., array of char). </a:t>
            </a:r>
          </a:p>
          <a:p>
            <a:r>
              <a:rPr lang="en-US" sz="1800" dirty="0"/>
              <a:t>Thus, if you pass a </a:t>
            </a:r>
            <a:r>
              <a:rPr lang="en-US" sz="1800" dirty="0">
                <a:solidFill>
                  <a:srgbClr val="FFC000"/>
                </a:solidFill>
              </a:rPr>
              <a:t>C++ string</a:t>
            </a:r>
            <a:r>
              <a:rPr lang="en-US" sz="1800" dirty="0"/>
              <a:t>, you need to convert it first to a c-string by </a:t>
            </a:r>
            <a:r>
              <a:rPr lang="en-US" sz="1800" dirty="0" err="1">
                <a:solidFill>
                  <a:srgbClr val="FFC000"/>
                </a:solidFill>
              </a:rPr>
              <a:t>c_str</a:t>
            </a:r>
            <a:r>
              <a:rPr lang="en-US" sz="1800" dirty="0">
                <a:solidFill>
                  <a:srgbClr val="FFC000"/>
                </a:solidFill>
              </a:rPr>
              <a:t>() </a:t>
            </a:r>
            <a:r>
              <a:rPr lang="en-US" sz="1800" dirty="0"/>
              <a:t>method. Example:</a:t>
            </a:r>
          </a:p>
          <a:p>
            <a:pPr marL="800100" lvl="2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0100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string filename =“input.txt”;</a:t>
            </a:r>
          </a:p>
          <a:p>
            <a:pPr marL="800100" lvl="2" indent="0">
              <a:buNone/>
            </a:pPr>
            <a:r>
              <a:rPr lang="en-GB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GB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fin(</a:t>
            </a:r>
            <a:r>
              <a:rPr lang="en-GB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filename.</a:t>
            </a:r>
            <a:r>
              <a:rPr lang="en-GB" sz="1600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c_str</a:t>
            </a:r>
            <a:r>
              <a:rPr lang="en-GB" sz="16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GB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800" b="1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266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File Open Details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1214046"/>
          </a:xfrm>
        </p:spPr>
        <p:txBody>
          <a:bodyPr/>
          <a:lstStyle/>
          <a:p>
            <a:r>
              <a:rPr lang="en-US" dirty="0"/>
              <a:t>Can use filename, flags in definition: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gradeList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grades.txt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2895600"/>
            <a:ext cx="8229600" cy="1371600"/>
          </a:xfrm>
        </p:spPr>
        <p:txBody>
          <a:bodyPr/>
          <a:lstStyle/>
          <a:p>
            <a:r>
              <a:rPr lang="en-US" sz="2000" dirty="0"/>
              <a:t>File stream object set to </a:t>
            </a:r>
            <a:r>
              <a:rPr lang="en-US" sz="2000" b="1" dirty="0">
                <a:solidFill>
                  <a:srgbClr val="FFFF00"/>
                </a:solidFill>
              </a:rPr>
              <a:t>NULL</a:t>
            </a:r>
            <a:r>
              <a:rPr lang="en-US" sz="2000" dirty="0"/>
              <a:t> or </a:t>
            </a:r>
            <a:r>
              <a:rPr lang="en-US" sz="2000" b="1" dirty="0">
                <a:solidFill>
                  <a:srgbClr val="FFFF00"/>
                </a:solidFill>
              </a:rPr>
              <a:t>0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FFFF00"/>
                </a:solidFill>
              </a:rPr>
              <a:t>false</a:t>
            </a:r>
            <a:r>
              <a:rPr lang="en-US" sz="2000" dirty="0"/>
              <a:t>) if open </a:t>
            </a:r>
            <a:r>
              <a:rPr lang="en-US" sz="2000" b="1" dirty="0">
                <a:solidFill>
                  <a:srgbClr val="FFFF00"/>
                </a:solidFill>
              </a:rPr>
              <a:t>failed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r>
              <a:rPr lang="en-US" sz="18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gradeList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dirty="0"/>
              <a:t> ...    </a:t>
            </a:r>
            <a:r>
              <a:rPr lang="en-GB" sz="1800" dirty="0"/>
              <a:t>// This means that it is unable to open the file.</a:t>
            </a:r>
          </a:p>
          <a:p>
            <a:pPr marL="0" indent="0">
              <a:buNone/>
            </a:pPr>
            <a:r>
              <a:rPr lang="en-GB" sz="1800" dirty="0"/>
              <a:t>                                                        // It is the same meaning as </a:t>
            </a:r>
            <a:r>
              <a:rPr lang="en-GB" sz="1800" dirty="0">
                <a:solidFill>
                  <a:srgbClr val="FFFF00"/>
                </a:solidFill>
              </a:rPr>
              <a:t>if (</a:t>
            </a:r>
            <a:r>
              <a:rPr lang="en-GB" sz="1800" dirty="0" err="1">
                <a:solidFill>
                  <a:srgbClr val="FFFF00"/>
                </a:solidFill>
              </a:rPr>
              <a:t>gradeList</a:t>
            </a:r>
            <a:r>
              <a:rPr lang="en-GB" sz="1800" dirty="0">
                <a:solidFill>
                  <a:srgbClr val="FFFF00"/>
                </a:solidFill>
              </a:rPr>
              <a:t>==NULL)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4343400"/>
            <a:ext cx="8229600" cy="1600200"/>
          </a:xfrm>
        </p:spPr>
        <p:txBody>
          <a:bodyPr/>
          <a:lstStyle/>
          <a:p>
            <a:r>
              <a:rPr lang="en-US" dirty="0"/>
              <a:t>Can also check fail member function to detect file open error: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gradeList.fail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  <a:r>
              <a:rPr lang="en-US" dirty="0"/>
              <a:t> ...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322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Passing File Stream Objects to Functions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075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143000"/>
          </a:xfrm>
        </p:spPr>
        <p:txBody>
          <a:bodyPr/>
          <a:lstStyle/>
          <a:p>
            <a:r>
              <a:rPr lang="en-US" sz="3600" dirty="0"/>
              <a:t>Passing File Stream Objects to Functions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833954"/>
            <a:ext cx="8229600" cy="914400"/>
          </a:xfrm>
        </p:spPr>
        <p:txBody>
          <a:bodyPr/>
          <a:lstStyle/>
          <a:p>
            <a:r>
              <a:rPr lang="en-US" dirty="0"/>
              <a:t>It is very useful to pass file stream objects to functions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2819400"/>
            <a:ext cx="8229600" cy="914400"/>
          </a:xfrm>
        </p:spPr>
        <p:txBody>
          <a:bodyPr/>
          <a:lstStyle/>
          <a:p>
            <a:r>
              <a:rPr lang="en-US" dirty="0"/>
              <a:t>Be sure to always </a:t>
            </a:r>
            <a:r>
              <a:rPr lang="en-US" b="1" dirty="0">
                <a:solidFill>
                  <a:srgbClr val="FFFF00"/>
                </a:solidFill>
              </a:rPr>
              <a:t>pass file stream objects by reference</a:t>
            </a:r>
            <a:r>
              <a:rPr lang="en-US" dirty="0"/>
              <a:t>.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014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781800" cy="1219200"/>
          </a:xfrm>
        </p:spPr>
        <p:txBody>
          <a:bodyPr/>
          <a:lstStyle/>
          <a:p>
            <a:r>
              <a:rPr lang="en-US" sz="3600" dirty="0"/>
              <a:t>Passing File Stream Objects to Functions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347787"/>
            <a:ext cx="6756400" cy="520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utoShape 6"/>
          <p:cNvSpPr>
            <a:spLocks/>
          </p:cNvSpPr>
          <p:nvPr/>
        </p:nvSpPr>
        <p:spPr bwMode="auto">
          <a:xfrm>
            <a:off x="5899150" y="4319587"/>
            <a:ext cx="2076450" cy="609600"/>
          </a:xfrm>
          <a:prstGeom prst="borderCallout1">
            <a:avLst>
              <a:gd name="adj1" fmla="val 18750"/>
              <a:gd name="adj2" fmla="val -3671"/>
              <a:gd name="adj3" fmla="val 184116"/>
              <a:gd name="adj4" fmla="val -103977"/>
            </a:avLst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defTabSz="914400"/>
            <a:r>
              <a:rPr lang="en-US" sz="2400" b="0"/>
              <a:t>Function call</a:t>
            </a:r>
          </a:p>
        </p:txBody>
      </p:sp>
    </p:spTree>
    <p:extLst>
      <p:ext uri="{BB962C8B-B14F-4D97-AF65-F5344CB8AC3E}">
        <p14:creationId xmlns:p14="http://schemas.microsoft.com/office/powerpoint/2010/main" val="22787237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863600"/>
            <a:ext cx="6986587" cy="546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5"/>
          <p:cNvSpPr>
            <a:spLocks/>
          </p:cNvSpPr>
          <p:nvPr/>
        </p:nvSpPr>
        <p:spPr bwMode="auto">
          <a:xfrm>
            <a:off x="5676900" y="2039938"/>
            <a:ext cx="2076450" cy="609600"/>
          </a:xfrm>
          <a:prstGeom prst="borderCallout1">
            <a:avLst>
              <a:gd name="adj1" fmla="val 18750"/>
              <a:gd name="adj2" fmla="val -3671"/>
              <a:gd name="adj3" fmla="val -15366"/>
              <a:gd name="adj4" fmla="val -94495"/>
            </a:avLst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/>
            <a:r>
              <a:rPr lang="en-US" sz="2400" b="0" dirty="0"/>
              <a:t>Function call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5461000" y="4487863"/>
            <a:ext cx="2592387" cy="1655762"/>
          </a:xfrm>
          <a:prstGeom prst="upDownArrowCallout">
            <a:avLst>
              <a:gd name="adj1" fmla="val 39142"/>
              <a:gd name="adj2" fmla="val 39142"/>
              <a:gd name="adj3" fmla="val 12500"/>
              <a:gd name="adj4" fmla="val 50000"/>
            </a:avLst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defTabSz="914400"/>
            <a:r>
              <a:rPr lang="en-US" sz="2400" b="0"/>
              <a:t>Function definition</a:t>
            </a: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4267200" y="0"/>
            <a:ext cx="487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 eaLnBrk="0" hangingPunct="0"/>
            <a:r>
              <a:rPr lang="en-US" sz="3200" b="0" i="1" dirty="0">
                <a:latin typeface="Calibri" charset="0"/>
              </a:rPr>
              <a:t>Program 12-5 (Continued)</a:t>
            </a:r>
          </a:p>
        </p:txBody>
      </p:sp>
    </p:spTree>
    <p:extLst>
      <p:ext uri="{BB962C8B-B14F-4D97-AF65-F5344CB8AC3E}">
        <p14:creationId xmlns:p14="http://schemas.microsoft.com/office/powerpoint/2010/main" val="37948117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112" y="1066800"/>
            <a:ext cx="6161088" cy="484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5026025" y="1949450"/>
            <a:ext cx="2592388" cy="1655763"/>
          </a:xfrm>
          <a:prstGeom prst="upDownArrowCallout">
            <a:avLst>
              <a:gd name="adj1" fmla="val 39142"/>
              <a:gd name="adj2" fmla="val 39142"/>
              <a:gd name="adj3" fmla="val 12500"/>
              <a:gd name="adj4" fmla="val 50000"/>
            </a:avLst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 sz="2400" b="0" dirty="0"/>
              <a:t>Function definition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4267200" y="0"/>
            <a:ext cx="487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 eaLnBrk="0" hangingPunct="0"/>
            <a:r>
              <a:rPr lang="en-US" sz="3200" b="0" i="1" dirty="0">
                <a:latin typeface="Calibri" charset="0"/>
              </a:rPr>
              <a:t>Program 12-5 (Continued)</a:t>
            </a:r>
          </a:p>
        </p:txBody>
      </p:sp>
    </p:spTree>
    <p:extLst>
      <p:ext uri="{BB962C8B-B14F-4D97-AF65-F5344CB8AC3E}">
        <p14:creationId xmlns:p14="http://schemas.microsoft.com/office/powerpoint/2010/main" val="4224540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Member Functions for Reading and Writing Files</a:t>
            </a: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2056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4600" y="76200"/>
            <a:ext cx="6172200" cy="1143000"/>
          </a:xfrm>
        </p:spPr>
        <p:txBody>
          <a:bodyPr/>
          <a:lstStyle/>
          <a:p>
            <a:r>
              <a:rPr lang="en-US" sz="3200" dirty="0"/>
              <a:t>Member Functions for Reading and Writing Files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1899846"/>
          </a:xfrm>
        </p:spPr>
        <p:txBody>
          <a:bodyPr/>
          <a:lstStyle/>
          <a:p>
            <a:r>
              <a:rPr lang="en-US" dirty="0"/>
              <a:t>Functions that may be used for input with whitespace, to perform single character I/O, or to return to the beginning of an input file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430245" y="3772821"/>
            <a:ext cx="8229600" cy="2133600"/>
          </a:xfrm>
        </p:spPr>
        <p:txBody>
          <a:bodyPr/>
          <a:lstStyle/>
          <a:p>
            <a:r>
              <a:rPr lang="en-US" sz="2800" dirty="0">
                <a:ea typeface="Calibri"/>
                <a:cs typeface="Calibri"/>
              </a:rPr>
              <a:t>Member functions:</a:t>
            </a:r>
          </a:p>
          <a:p>
            <a:pPr marL="0" indent="0">
              <a:buNone/>
            </a:pPr>
            <a:r>
              <a:rPr lang="en-US" dirty="0">
                <a:latin typeface="Courier New"/>
                <a:ea typeface="Courier New"/>
                <a:cs typeface="Courier New"/>
              </a:rPr>
              <a:t>	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ea typeface="Courier New"/>
                <a:cs typeface="Courier New" panose="02070309020205020404" pitchFamily="49" charset="0"/>
              </a:rPr>
              <a:t>getlin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</a:rPr>
              <a:t>e</a:t>
            </a:r>
            <a:r>
              <a:rPr lang="en-US" dirty="0">
                <a:ea typeface="Calibri"/>
                <a:cs typeface="Calibri"/>
              </a:rPr>
              <a:t>: reads input including whitespace</a:t>
            </a:r>
            <a:r>
              <a:rPr lang="en-US" dirty="0">
                <a:latin typeface="Courier New"/>
                <a:ea typeface="Courier New"/>
                <a:cs typeface="Courier New"/>
              </a:rPr>
              <a:t>
	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  <a:ea typeface="Courier New"/>
                <a:cs typeface="Courier New" panose="02070309020205020404" pitchFamily="49" charset="0"/>
              </a:rPr>
              <a:t>g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</a:rPr>
              <a:t>et</a:t>
            </a:r>
            <a:r>
              <a:rPr lang="en-US" dirty="0">
                <a:ea typeface="Calibri"/>
                <a:cs typeface="Calibri"/>
              </a:rPr>
              <a:t>: reads a single character</a:t>
            </a:r>
            <a:r>
              <a:rPr lang="en-US" dirty="0">
                <a:latin typeface="Courier New"/>
                <a:ea typeface="Courier New"/>
                <a:cs typeface="Courier New"/>
              </a:rPr>
              <a:t>
	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</a:rPr>
              <a:t>put</a:t>
            </a:r>
            <a:r>
              <a:rPr lang="en-US" dirty="0">
                <a:ea typeface="Calibri"/>
                <a:cs typeface="Calibri"/>
              </a:rPr>
              <a:t>: writes a single charact</a:t>
            </a:r>
            <a:r>
              <a:rPr lang="en-US" dirty="0"/>
              <a:t>er</a:t>
            </a:r>
          </a:p>
        </p:txBody>
      </p:sp>
    </p:spTree>
    <p:extLst>
      <p:ext uri="{BB962C8B-B14F-4D97-AF65-F5344CB8AC3E}">
        <p14:creationId xmlns:p14="http://schemas.microsoft.com/office/powerpoint/2010/main" val="5138233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0069"/>
            <a:ext cx="8229600" cy="715962"/>
          </a:xfrm>
        </p:spPr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dirty="0"/>
              <a:t> </a:t>
            </a:r>
            <a:r>
              <a:rPr lang="en-US" dirty="0">
                <a:solidFill>
                  <a:srgbClr val="FFC000"/>
                </a:solidFill>
              </a:rPr>
              <a:t>Method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1295400"/>
            <a:ext cx="8229600" cy="625879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FFFF00"/>
                </a:solidFill>
              </a:rPr>
              <a:t>c-string</a:t>
            </a:r>
            <a:r>
              <a:rPr lang="en-US" dirty="0"/>
              <a:t> (i.e., character array) to hold input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1997479"/>
            <a:ext cx="8229600" cy="625879"/>
          </a:xfrm>
        </p:spPr>
        <p:txBody>
          <a:bodyPr/>
          <a:lstStyle/>
          <a:p>
            <a:r>
              <a:rPr lang="en-US" dirty="0"/>
              <a:t>Number of characters to read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55645" y="2683279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Terminator</a:t>
            </a:r>
            <a:r>
              <a:rPr lang="en-US" dirty="0"/>
              <a:t> (or </a:t>
            </a:r>
            <a:r>
              <a:rPr lang="en-US" dirty="0">
                <a:solidFill>
                  <a:srgbClr val="FFFF00"/>
                </a:solidFill>
              </a:rPr>
              <a:t>delimiter</a:t>
            </a:r>
            <a:r>
              <a:rPr lang="en-US" dirty="0"/>
              <a:t>) to stop at if encountered before number of characters was read in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55644" y="4553756"/>
            <a:ext cx="8307355" cy="1923244"/>
          </a:xfrm>
        </p:spPr>
        <p:txBody>
          <a:bodyPr/>
          <a:lstStyle/>
          <a:p>
            <a:r>
              <a:rPr lang="en-US" dirty="0"/>
              <a:t>Example:</a:t>
            </a:r>
            <a:r>
              <a:rPr lang="en-US" sz="1800" dirty="0"/>
              <a:t>	</a:t>
            </a:r>
            <a:endParaRPr lang="en-US" sz="18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myFile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(“input.txt”);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solidFill>
                  <a:schemeClr val="tx1"/>
                </a:solidFill>
              </a:rPr>
              <a:t>	</a:t>
            </a:r>
            <a:r>
              <a:rPr lang="en-US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name[41], </a:t>
            </a:r>
            <a:r>
              <a:rPr lang="en-US" sz="18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[41];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sz="16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myFile.getline</a:t>
            </a:r>
            <a:r>
              <a:rPr lang="en-US" sz="16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(name, 40);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//using default delimiter ‘\n'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myFile.getline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40, '\t');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5645" y="3664757"/>
            <a:ext cx="8229600" cy="821921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'\n'</a:t>
            </a:r>
            <a:r>
              <a:rPr lang="en-US" dirty="0"/>
              <a:t> is the default delimiter (</a:t>
            </a:r>
            <a:r>
              <a:rPr lang="en-US" dirty="0" err="1"/>
              <a:t>i.e</a:t>
            </a:r>
            <a:r>
              <a:rPr lang="en-US" dirty="0"/>
              <a:t>, for the third argument)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838200"/>
            <a:ext cx="80917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Calibri" charset="0"/>
                <a:ea typeface="ＭＳ Ｐゴシック" charset="0"/>
                <a:cs typeface="ＭＳ Ｐゴシック" charset="0"/>
              </a:rPr>
              <a:t>For working with </a:t>
            </a:r>
            <a:r>
              <a:rPr lang="en-US" sz="2800" b="1" dirty="0">
                <a:solidFill>
                  <a:srgbClr val="FFC000"/>
                </a:solidFill>
                <a:latin typeface="Calibri" charset="0"/>
                <a:ea typeface="ＭＳ Ｐゴシック" charset="0"/>
                <a:cs typeface="ＭＳ Ｐゴシック" charset="0"/>
              </a:rPr>
              <a:t>C-strings</a:t>
            </a:r>
            <a:r>
              <a:rPr lang="en-US" sz="2800" b="1" dirty="0">
                <a:latin typeface="Calibri" charset="0"/>
                <a:ea typeface="ＭＳ Ｐゴシック" charset="0"/>
                <a:cs typeface="ＭＳ Ｐゴシック" charset="0"/>
              </a:rPr>
              <a:t>. Three arguments needed:</a:t>
            </a:r>
          </a:p>
        </p:txBody>
      </p:sp>
    </p:spTree>
    <p:extLst>
      <p:ext uri="{BB962C8B-B14F-4D97-AF65-F5344CB8AC3E}">
        <p14:creationId xmlns:p14="http://schemas.microsoft.com/office/powerpoint/2010/main" val="1052989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14300"/>
            <a:ext cx="8229600" cy="1143000"/>
          </a:xfrm>
        </p:spPr>
        <p:txBody>
          <a:bodyPr/>
          <a:lstStyle/>
          <a:p>
            <a:r>
              <a:rPr lang="en-GB" sz="3600" dirty="0"/>
              <a:t>Content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914400"/>
            <a:ext cx="8229600" cy="838200"/>
          </a:xfrm>
        </p:spPr>
        <p:txBody>
          <a:bodyPr/>
          <a:lstStyle/>
          <a:p>
            <a:r>
              <a:rPr lang="en-MY" dirty="0"/>
              <a:t>File Operations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7200" y="1770017"/>
            <a:ext cx="8229600" cy="744583"/>
          </a:xfrm>
        </p:spPr>
        <p:txBody>
          <a:bodyPr anchor="ctr" anchorCtr="0"/>
          <a:lstStyle/>
          <a:p>
            <a:r>
              <a:rPr lang="en-MY" dirty="0"/>
              <a:t>Passing File Stream Objects to Functions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457200" y="2552700"/>
            <a:ext cx="8229600" cy="800100"/>
          </a:xfrm>
        </p:spPr>
        <p:txBody>
          <a:bodyPr/>
          <a:lstStyle/>
          <a:p>
            <a:r>
              <a:rPr lang="en-MY" dirty="0"/>
              <a:t>Member Functions for Reading and Writing Files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0669" y="3352800"/>
            <a:ext cx="8229600" cy="762000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MY" dirty="0"/>
              <a:t>Binary Files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0669" y="4132217"/>
            <a:ext cx="8229600" cy="744583"/>
          </a:xfrm>
        </p:spPr>
        <p:txBody>
          <a:bodyPr anchor="ctr" anchorCtr="0"/>
          <a:lstStyle/>
          <a:p>
            <a:r>
              <a:rPr lang="en-MY" dirty="0"/>
              <a:t>Random-Access Files</a:t>
            </a:r>
          </a:p>
        </p:txBody>
      </p:sp>
    </p:spTree>
    <p:extLst>
      <p:ext uri="{BB962C8B-B14F-4D97-AF65-F5344CB8AC3E}">
        <p14:creationId xmlns:p14="http://schemas.microsoft.com/office/powerpoint/2010/main" val="807757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dirty="0"/>
              <a:t> Member Function 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540" y="1371600"/>
            <a:ext cx="764166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38640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524000"/>
            <a:ext cx="8686800" cy="4323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447800" y="2514600"/>
            <a:ext cx="7239000" cy="576263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3596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0069"/>
            <a:ext cx="8229600" cy="715962"/>
          </a:xfrm>
        </p:spPr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dirty="0"/>
              <a:t> </a:t>
            </a:r>
            <a:r>
              <a:rPr lang="en-US" dirty="0">
                <a:solidFill>
                  <a:srgbClr val="FFC000"/>
                </a:solidFill>
              </a:rPr>
              <a:t>function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1676400"/>
            <a:ext cx="8229600" cy="996031"/>
          </a:xfrm>
        </p:spPr>
        <p:txBody>
          <a:bodyPr/>
          <a:lstStyle/>
          <a:p>
            <a:r>
              <a:rPr lang="en-US" dirty="0"/>
              <a:t>Prototype:    </a:t>
            </a:r>
          </a:p>
          <a:p>
            <a:pPr marL="400050" lvl="1" indent="0">
              <a:buNone/>
            </a:pPr>
            <a:r>
              <a:rPr lang="en-US" sz="18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fileObject</a:t>
            </a:r>
            <a:r>
              <a:rPr lang="en-US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stringBuffer</a:t>
            </a:r>
            <a:r>
              <a:rPr lang="en-US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delimiter);</a:t>
            </a:r>
            <a:endParaRPr lang="en-US" b="1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38712" y="3886200"/>
            <a:ext cx="8324288" cy="2133600"/>
          </a:xfrm>
        </p:spPr>
        <p:txBody>
          <a:bodyPr/>
          <a:lstStyle/>
          <a:p>
            <a:r>
              <a:rPr lang="en-US" dirty="0"/>
              <a:t>Examples:</a:t>
            </a:r>
          </a:p>
          <a:p>
            <a:pPr marL="800100" lvl="2" indent="0">
              <a:buNone/>
            </a:pPr>
            <a:r>
              <a:rPr lang="en-US" sz="20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myFile</a:t>
            </a:r>
            <a:r>
              <a:rPr lang="en-US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(“input.txt”);</a:t>
            </a:r>
          </a:p>
          <a:p>
            <a:pPr marL="800100" lvl="2" indent="0">
              <a:buNone/>
            </a:pPr>
            <a:r>
              <a:rPr lang="en-US" sz="20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en-US" sz="20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name,addr</a:t>
            </a:r>
            <a:r>
              <a:rPr lang="en-US" sz="20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>
              <a:solidFill>
                <a:srgbClr val="FFFF00"/>
              </a:solidFill>
            </a:endParaRPr>
          </a:p>
          <a:p>
            <a:pPr marL="800100" lvl="2" indent="0">
              <a:buNone/>
            </a:pPr>
            <a:r>
              <a:rPr lang="en-US" sz="18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myFile</a:t>
            </a:r>
            <a:r>
              <a:rPr lang="en-US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name);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using default delimiter ‘\n'</a:t>
            </a:r>
            <a:endParaRPr lang="en-US" sz="18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0100" lvl="2" indent="0">
              <a:buNone/>
            </a:pP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myFile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'\t');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47179" y="2902222"/>
            <a:ext cx="8229600" cy="821921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'\n'</a:t>
            </a:r>
            <a:r>
              <a:rPr lang="en-US" dirty="0"/>
              <a:t> is the default delimiter (</a:t>
            </a:r>
            <a:r>
              <a:rPr lang="en-US" dirty="0" err="1"/>
              <a:t>i.e</a:t>
            </a:r>
            <a:r>
              <a:rPr lang="en-US" dirty="0"/>
              <a:t>, for the third argument)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990600"/>
            <a:ext cx="5017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Calibri" charset="0"/>
                <a:ea typeface="ＭＳ Ｐゴシック" charset="0"/>
                <a:cs typeface="ＭＳ Ｐゴシック" charset="0"/>
              </a:rPr>
              <a:t>For working with </a:t>
            </a:r>
            <a:r>
              <a:rPr lang="en-US" sz="3200" b="1" dirty="0">
                <a:solidFill>
                  <a:srgbClr val="FFC000"/>
                </a:solidFill>
                <a:latin typeface="Calibri" charset="0"/>
                <a:ea typeface="ＭＳ Ｐゴシック" charset="0"/>
                <a:cs typeface="ＭＳ Ｐゴシック" charset="0"/>
              </a:rPr>
              <a:t>C++ strings</a:t>
            </a:r>
          </a:p>
        </p:txBody>
      </p:sp>
    </p:spTree>
    <p:extLst>
      <p:ext uri="{BB962C8B-B14F-4D97-AF65-F5344CB8AC3E}">
        <p14:creationId xmlns:p14="http://schemas.microsoft.com/office/powerpoint/2010/main" val="29960204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7434F24-93F7-4DEE-9B35-B23DD88B1D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1" y="1082952"/>
            <a:ext cx="5410200" cy="52157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dirty="0"/>
              <a:t> Function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C26207-0417-419A-B632-0C8E1CC628DC}"/>
              </a:ext>
            </a:extLst>
          </p:cNvPr>
          <p:cNvSpPr txBox="1"/>
          <p:nvPr/>
        </p:nvSpPr>
        <p:spPr>
          <a:xfrm>
            <a:off x="6453287" y="1163042"/>
            <a:ext cx="8595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alibri" charset="0"/>
                <a:ea typeface="ＭＳ Ｐゴシック" charset="0"/>
                <a:cs typeface="ＭＳ Ｐゴシック" charset="0"/>
              </a:rPr>
              <a:t>Input file</a:t>
            </a:r>
            <a:endParaRPr lang="en-US" sz="1400" b="1" dirty="0">
              <a:solidFill>
                <a:srgbClr val="FFC000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537661-CFFC-4A25-8DE6-FCCE40D0A000}"/>
              </a:ext>
            </a:extLst>
          </p:cNvPr>
          <p:cNvSpPr txBox="1"/>
          <p:nvPr/>
        </p:nvSpPr>
        <p:spPr>
          <a:xfrm>
            <a:off x="6400800" y="2904813"/>
            <a:ext cx="12326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alibri" charset="0"/>
                <a:ea typeface="ＭＳ Ｐゴシック" charset="0"/>
                <a:cs typeface="ＭＳ Ｐゴシック" charset="0"/>
              </a:rPr>
              <a:t>Screen output</a:t>
            </a:r>
            <a:endParaRPr lang="en-US" sz="1400" b="1" dirty="0">
              <a:solidFill>
                <a:srgbClr val="FFC000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F29CE16-7EF0-4FFE-B3B1-671110D17D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3287" y="3228181"/>
            <a:ext cx="2019265" cy="7354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A3CF200-565A-4468-A3F0-353BDFF721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53287" y="1514938"/>
            <a:ext cx="1628775" cy="6953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Rectangle 4">
            <a:extLst>
              <a:ext uri="{FF2B5EF4-FFF2-40B4-BE49-F238E27FC236}">
                <a16:creationId xmlns:a16="http://schemas.microsoft.com/office/drawing/2014/main" id="{66785DE2-DA6A-4C6C-8CFA-0F4CEF323E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1" y="1097828"/>
            <a:ext cx="5029200" cy="372991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id="{9DAABCB4-693B-4174-8FFE-C2C7E2A27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035" y="4424065"/>
            <a:ext cx="4871938" cy="1367136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09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29C241CE-F98E-4D40-810B-94C94509EF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426" y="1237722"/>
            <a:ext cx="5310696" cy="50211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67267" y="599106"/>
            <a:ext cx="8229600" cy="699559"/>
          </a:xfrm>
        </p:spPr>
        <p:txBody>
          <a:bodyPr/>
          <a:lstStyle/>
          <a:p>
            <a:pPr algn="l"/>
            <a:r>
              <a:rPr lang="en-US" sz="2000" b="0" dirty="0"/>
              <a:t>Example of using different delimiters</a:t>
            </a:r>
            <a:endParaRPr lang="en-US" sz="2400" b="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C26207-0417-419A-B632-0C8E1CC628DC}"/>
              </a:ext>
            </a:extLst>
          </p:cNvPr>
          <p:cNvSpPr txBox="1"/>
          <p:nvPr/>
        </p:nvSpPr>
        <p:spPr>
          <a:xfrm>
            <a:off x="6453287" y="1163042"/>
            <a:ext cx="8595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alibri" charset="0"/>
                <a:ea typeface="ＭＳ Ｐゴシック" charset="0"/>
                <a:cs typeface="ＭＳ Ｐゴシック" charset="0"/>
              </a:rPr>
              <a:t>Input file</a:t>
            </a:r>
            <a:endParaRPr lang="en-US" sz="1400" b="1" dirty="0">
              <a:solidFill>
                <a:srgbClr val="FFC000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07005F-5D96-4ABF-81FA-64AB819D5F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3287" y="3286606"/>
            <a:ext cx="1857375" cy="12477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6537661-CFFC-4A25-8DE6-FCCE40D0A000}"/>
              </a:ext>
            </a:extLst>
          </p:cNvPr>
          <p:cNvSpPr txBox="1"/>
          <p:nvPr/>
        </p:nvSpPr>
        <p:spPr>
          <a:xfrm>
            <a:off x="6400800" y="2904813"/>
            <a:ext cx="12326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alibri" charset="0"/>
                <a:ea typeface="ＭＳ Ｐゴシック" charset="0"/>
                <a:cs typeface="ＭＳ Ｐゴシック" charset="0"/>
              </a:rPr>
              <a:t>Screen output</a:t>
            </a:r>
            <a:endParaRPr lang="en-US" sz="1400" b="1" dirty="0">
              <a:solidFill>
                <a:srgbClr val="FFC000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F619E7C-601D-4036-8B3C-A83337F3A3A3}"/>
              </a:ext>
            </a:extLst>
          </p:cNvPr>
          <p:cNvCxnSpPr>
            <a:cxnSpLocks/>
          </p:cNvCxnSpPr>
          <p:nvPr/>
        </p:nvCxnSpPr>
        <p:spPr>
          <a:xfrm>
            <a:off x="2819400" y="4876800"/>
            <a:ext cx="381000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9AE3C24-D54D-4E10-B9A4-2C79B2D5179A}"/>
              </a:ext>
            </a:extLst>
          </p:cNvPr>
          <p:cNvCxnSpPr>
            <a:cxnSpLocks/>
          </p:cNvCxnSpPr>
          <p:nvPr/>
        </p:nvCxnSpPr>
        <p:spPr>
          <a:xfrm>
            <a:off x="3200400" y="5486400"/>
            <a:ext cx="304800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7E9C4A68-9707-45FD-802E-1100848691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3287" y="1514938"/>
            <a:ext cx="1628775" cy="6953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364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Character I/O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5645" y="1297977"/>
            <a:ext cx="8229600" cy="2280846"/>
          </a:xfrm>
        </p:spPr>
        <p:txBody>
          <a:bodyPr/>
          <a:lstStyle/>
          <a:p>
            <a:r>
              <a:rPr lang="en-US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dirty="0"/>
              <a:t>: to read a single character from an </a:t>
            </a:r>
            <a:r>
              <a:rPr lang="en-US" dirty="0">
                <a:solidFill>
                  <a:srgbClr val="FFC000"/>
                </a:solidFill>
              </a:rPr>
              <a:t>input file</a:t>
            </a:r>
            <a:r>
              <a:rPr lang="en-US" dirty="0"/>
              <a:t>.</a:t>
            </a:r>
          </a:p>
          <a:p>
            <a:pPr marL="400050" lvl="1" indent="0">
              <a:buNone/>
            </a:pPr>
            <a:r>
              <a:rPr lang="en-US" sz="1400" i="1" dirty="0"/>
              <a:t>Example: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gradeFile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(“grade.txt”);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char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letterGrade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gradeFile.get</a:t>
            </a:r>
            <a:r>
              <a:rPr lang="en-US" sz="20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letterGrade</a:t>
            </a:r>
            <a:r>
              <a:rPr lang="en-US" sz="20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/>
              <a:t>Will read any character, </a:t>
            </a:r>
            <a:r>
              <a:rPr lang="en-US" b="1" dirty="0">
                <a:solidFill>
                  <a:srgbClr val="FFC000"/>
                </a:solidFill>
              </a:rPr>
              <a:t>including whitespace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482538" y="3810000"/>
            <a:ext cx="8356661" cy="2590800"/>
          </a:xfrm>
          <a:solidFill>
            <a:schemeClr val="tx2">
              <a:lumMod val="75000"/>
            </a:schemeClr>
          </a:solidFill>
        </p:spPr>
        <p:txBody>
          <a:bodyPr/>
          <a:lstStyle/>
          <a:p>
            <a:r>
              <a:rPr lang="en-US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put</a:t>
            </a:r>
            <a:r>
              <a:rPr lang="en-US" dirty="0"/>
              <a:t>: to write a single character to an </a:t>
            </a:r>
            <a:r>
              <a:rPr lang="en-US" dirty="0">
                <a:solidFill>
                  <a:srgbClr val="FFC000"/>
                </a:solidFill>
              </a:rPr>
              <a:t>output file</a:t>
            </a:r>
            <a:r>
              <a:rPr lang="en-US" dirty="0"/>
              <a:t>.</a:t>
            </a:r>
          </a:p>
          <a:p>
            <a:pPr marL="400050" lvl="1" indent="0">
              <a:buNone/>
            </a:pPr>
            <a:r>
              <a:rPr lang="en-US" sz="1400" i="1" dirty="0"/>
              <a:t>Example: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ofstream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reportFile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(“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report.out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”);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char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letterGrade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…..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…..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reportFile.put</a:t>
            </a:r>
            <a:r>
              <a:rPr lang="en-US" sz="20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letterGrade</a:t>
            </a:r>
            <a:r>
              <a:rPr lang="en-US" sz="20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2448912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Files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5680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Files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5645" y="1295400"/>
            <a:ext cx="8229600" cy="1214046"/>
          </a:xfrm>
        </p:spPr>
        <p:txBody>
          <a:bodyPr/>
          <a:lstStyle/>
          <a:p>
            <a:r>
              <a:rPr lang="en-US" sz="2800" dirty="0"/>
              <a:t>Binary files contain </a:t>
            </a:r>
            <a:r>
              <a:rPr lang="en-US" sz="2800" dirty="0">
                <a:solidFill>
                  <a:srgbClr val="FFC000"/>
                </a:solidFill>
              </a:rPr>
              <a:t>unformatted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C000"/>
                </a:solidFill>
              </a:rPr>
              <a:t>non-human-readable </a:t>
            </a:r>
            <a:r>
              <a:rPr lang="en-US" sz="2800" dirty="0"/>
              <a:t>data.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455645" y="2895600"/>
            <a:ext cx="8229600" cy="1524000"/>
          </a:xfrm>
          <a:solidFill>
            <a:srgbClr val="0070C0"/>
          </a:solidFill>
        </p:spPr>
        <p:txBody>
          <a:bodyPr/>
          <a:lstStyle/>
          <a:p>
            <a:r>
              <a:rPr lang="en-US" sz="2800" dirty="0"/>
              <a:t>Specified by using a </a:t>
            </a:r>
            <a:r>
              <a:rPr lang="en-US" sz="2800" dirty="0">
                <a:solidFill>
                  <a:srgbClr val="FFC000"/>
                </a:solidFill>
              </a:rPr>
              <a:t>binary flag</a:t>
            </a:r>
            <a:r>
              <a:rPr lang="en-US" sz="2800" dirty="0"/>
              <a:t> on open: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400" i="1" dirty="0"/>
              <a:t>Example: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	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inFile.open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("nums.dat",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in|</a:t>
            </a:r>
            <a:r>
              <a:rPr lang="en-US" sz="2000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0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::binary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761429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5645" y="-40677"/>
            <a:ext cx="8229600" cy="878877"/>
          </a:xfrm>
        </p:spPr>
        <p:txBody>
          <a:bodyPr/>
          <a:lstStyle/>
          <a:p>
            <a:r>
              <a:rPr lang="en-US" dirty="0"/>
              <a:t>Binary Files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82539" y="838200"/>
            <a:ext cx="8229600" cy="2057400"/>
          </a:xfrm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Use </a:t>
            </a:r>
            <a:r>
              <a:rPr lang="en-US" sz="2800" b="1" dirty="0">
                <a:solidFill>
                  <a:srgbClr val="FFC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read</a:t>
            </a:r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 instead of </a:t>
            </a:r>
            <a:r>
              <a:rPr lang="en-US" sz="2800" dirty="0">
                <a:latin typeface="Courier New" charset="0"/>
                <a:ea typeface="ＭＳ Ｐゴシック" charset="0"/>
                <a:cs typeface="ＭＳ Ｐゴシック" charset="0"/>
              </a:rPr>
              <a:t>&lt;&lt;</a:t>
            </a:r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, to read data from files</a:t>
            </a:r>
            <a:r>
              <a:rPr lang="en-US" sz="2800" dirty="0"/>
              <a:t>.</a:t>
            </a:r>
          </a:p>
          <a:p>
            <a:pPr marL="400050" lvl="1" indent="0">
              <a:buNone/>
            </a:pPr>
            <a:r>
              <a:rPr lang="en-US" sz="1600" i="1" dirty="0"/>
              <a:t>Example: To read a letter from an input file</a:t>
            </a:r>
            <a:endParaRPr lang="en-US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>
              <a:buClr>
                <a:schemeClr val="tx1"/>
              </a:buClr>
              <a:buNone/>
            </a:pPr>
            <a:r>
              <a:rPr lang="en-US" sz="2000" dirty="0" err="1">
                <a:latin typeface="Courier New" charset="0"/>
                <a:ea typeface="ＭＳ Ｐゴシック" charset="0"/>
              </a:rPr>
              <a:t>fstream</a:t>
            </a:r>
            <a:r>
              <a:rPr lang="en-US" sz="2000" dirty="0">
                <a:latin typeface="Courier New" charset="0"/>
                <a:ea typeface="ＭＳ Ｐゴシック" charset="0"/>
              </a:rPr>
              <a:t> fin(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“input.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“,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in|</a:t>
            </a:r>
            <a:r>
              <a:rPr lang="en-US" sz="2000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000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::binary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000" dirty="0">
              <a:latin typeface="Courier New" charset="0"/>
              <a:ea typeface="ＭＳ Ｐゴシック" charset="0"/>
            </a:endParaRPr>
          </a:p>
          <a:p>
            <a:pPr lvl="2">
              <a:buClr>
                <a:schemeClr val="tx1"/>
              </a:buClr>
              <a:buNone/>
            </a:pPr>
            <a:r>
              <a:rPr lang="en-US" sz="20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char</a:t>
            </a:r>
            <a:r>
              <a:rPr lang="en-US" sz="2000" dirty="0">
                <a:latin typeface="Courier New" charset="0"/>
                <a:ea typeface="ＭＳ Ｐゴシック" charset="0"/>
              </a:rPr>
              <a:t> </a:t>
            </a:r>
            <a:r>
              <a:rPr lang="en-US" sz="2000" dirty="0" err="1">
                <a:latin typeface="Courier New" charset="0"/>
                <a:ea typeface="ＭＳ Ｐゴシック" charset="0"/>
              </a:rPr>
              <a:t>ch</a:t>
            </a:r>
            <a:r>
              <a:rPr lang="en-US" sz="2000" dirty="0">
                <a:latin typeface="Courier New" charset="0"/>
                <a:ea typeface="ＭＳ Ｐゴシック" charset="0"/>
              </a:rPr>
              <a:t>;</a:t>
            </a:r>
          </a:p>
          <a:p>
            <a:pPr lvl="2">
              <a:buClr>
                <a:schemeClr val="tx1"/>
              </a:buClr>
              <a:buNone/>
            </a:pPr>
            <a:r>
              <a:rPr lang="en-US" sz="20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fin.read</a:t>
            </a:r>
            <a:r>
              <a:rPr lang="en-US" sz="20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(&amp;</a:t>
            </a:r>
            <a:r>
              <a:rPr lang="en-US" sz="20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ch</a:t>
            </a:r>
            <a:r>
              <a:rPr lang="en-US" sz="2000" dirty="0">
                <a:latin typeface="Courier New" charset="0"/>
                <a:ea typeface="ＭＳ Ｐゴシック" charset="0"/>
              </a:rPr>
              <a:t>, </a:t>
            </a:r>
            <a:r>
              <a:rPr lang="en-US" sz="20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sizeof</a:t>
            </a:r>
            <a:r>
              <a:rPr lang="en-US" sz="20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20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ch</a:t>
            </a:r>
            <a:r>
              <a:rPr lang="en-US" sz="20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))</a:t>
            </a:r>
            <a:r>
              <a:rPr lang="en-US" sz="2000" dirty="0">
                <a:latin typeface="Courier New" charset="0"/>
                <a:ea typeface="ＭＳ Ｐゴシック" charset="0"/>
              </a:rPr>
              <a:t>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CAF31D-A168-418D-957C-BAE55705B090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en-GB" dirty="0"/>
          </a:p>
        </p:txBody>
      </p:sp>
      <p:sp>
        <p:nvSpPr>
          <p:cNvPr id="7" name="AutoShape 10">
            <a:extLst>
              <a:ext uri="{FF2B5EF4-FFF2-40B4-BE49-F238E27FC236}">
                <a16:creationId xmlns:a16="http://schemas.microsoft.com/office/drawing/2014/main" id="{FCE7BA14-61D8-4F9D-97BE-FB8826C7CC9D}"/>
              </a:ext>
            </a:extLst>
          </p:cNvPr>
          <p:cNvSpPr>
            <a:spLocks/>
          </p:cNvSpPr>
          <p:nvPr/>
        </p:nvSpPr>
        <p:spPr bwMode="auto">
          <a:xfrm>
            <a:off x="609600" y="3284674"/>
            <a:ext cx="3276600" cy="2582725"/>
          </a:xfrm>
          <a:prstGeom prst="callout1">
            <a:avLst>
              <a:gd name="adj1" fmla="val 4393"/>
              <a:gd name="adj2" fmla="val 49529"/>
              <a:gd name="adj3" fmla="val -20597"/>
              <a:gd name="adj4" fmla="val 74813"/>
            </a:avLst>
          </a:prstGeom>
          <a:solidFill>
            <a:srgbClr val="FFFF99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defTabSz="914400"/>
            <a:r>
              <a:rPr lang="en-US" b="0" dirty="0">
                <a:solidFill>
                  <a:srgbClr val="C00000"/>
                </a:solidFill>
              </a:rPr>
              <a:t>First </a:t>
            </a:r>
            <a:r>
              <a:rPr lang="en-US" dirty="0">
                <a:solidFill>
                  <a:srgbClr val="C00000"/>
                </a:solidFill>
              </a:rPr>
              <a:t>parameter</a:t>
            </a:r>
            <a:r>
              <a:rPr lang="en-US" dirty="0"/>
              <a:t>: the </a:t>
            </a:r>
            <a:r>
              <a:rPr lang="en-US" b="0" dirty="0">
                <a:solidFill>
                  <a:srgbClr val="C00000"/>
                </a:solidFill>
              </a:rPr>
              <a:t>address</a:t>
            </a:r>
            <a:r>
              <a:rPr lang="en-US" b="0" dirty="0"/>
              <a:t> of where to put the data being read in.  </a:t>
            </a:r>
          </a:p>
          <a:p>
            <a:pPr defTabSz="914400"/>
            <a:endParaRPr lang="en-US" b="0" dirty="0"/>
          </a:p>
          <a:p>
            <a:pPr defTabSz="914400"/>
            <a:r>
              <a:rPr lang="en-US" b="0" dirty="0"/>
              <a:t>The function expects the data variable as </a:t>
            </a:r>
            <a:r>
              <a:rPr lang="en-US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b="0" dirty="0"/>
              <a:t> .</a:t>
            </a:r>
          </a:p>
          <a:p>
            <a:pPr defTabSz="914400"/>
            <a:endParaRPr lang="en-US" b="0" dirty="0"/>
          </a:p>
          <a:p>
            <a:pPr defTabSz="914400"/>
            <a:r>
              <a:rPr lang="en-US" dirty="0"/>
              <a:t>Thus, if other than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dirty="0"/>
              <a:t>, it must be type casted. </a:t>
            </a:r>
            <a:endParaRPr lang="en-US" b="0" dirty="0"/>
          </a:p>
        </p:txBody>
      </p:sp>
      <p:sp>
        <p:nvSpPr>
          <p:cNvPr id="8" name="AutoShape 11">
            <a:extLst>
              <a:ext uri="{FF2B5EF4-FFF2-40B4-BE49-F238E27FC236}">
                <a16:creationId xmlns:a16="http://schemas.microsoft.com/office/drawing/2014/main" id="{EA46868A-C402-41DF-B1E2-DB0228635DA9}"/>
              </a:ext>
            </a:extLst>
          </p:cNvPr>
          <p:cNvSpPr>
            <a:spLocks/>
          </p:cNvSpPr>
          <p:nvPr/>
        </p:nvSpPr>
        <p:spPr bwMode="auto">
          <a:xfrm>
            <a:off x="4114800" y="3505200"/>
            <a:ext cx="3276600" cy="1066800"/>
          </a:xfrm>
          <a:prstGeom prst="callout1">
            <a:avLst>
              <a:gd name="adj1" fmla="val 2369"/>
              <a:gd name="adj2" fmla="val 29105"/>
              <a:gd name="adj3" fmla="val -70755"/>
              <a:gd name="adj4" fmla="val 10420"/>
            </a:avLst>
          </a:prstGeom>
          <a:solidFill>
            <a:srgbClr val="FFFF99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000" b="0" dirty="0">
                <a:solidFill>
                  <a:srgbClr val="C00000"/>
                </a:solidFill>
              </a:rPr>
              <a:t>Second parameter</a:t>
            </a:r>
            <a:r>
              <a:rPr lang="en-US" sz="2000" b="0" dirty="0"/>
              <a:t>: how many </a:t>
            </a:r>
            <a:r>
              <a:rPr lang="en-US" sz="2000" b="0" dirty="0">
                <a:solidFill>
                  <a:srgbClr val="C00000"/>
                </a:solidFill>
              </a:rPr>
              <a:t>bytes</a:t>
            </a:r>
            <a:r>
              <a:rPr lang="en-US" sz="2000" b="0" dirty="0"/>
              <a:t> to read from the file.</a:t>
            </a:r>
          </a:p>
        </p:txBody>
      </p:sp>
    </p:spTree>
    <p:extLst>
      <p:ext uri="{BB962C8B-B14F-4D97-AF65-F5344CB8AC3E}">
        <p14:creationId xmlns:p14="http://schemas.microsoft.com/office/powerpoint/2010/main" val="16055486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5645" y="-40677"/>
            <a:ext cx="8229600" cy="878877"/>
          </a:xfrm>
        </p:spPr>
        <p:txBody>
          <a:bodyPr/>
          <a:lstStyle/>
          <a:p>
            <a:r>
              <a:rPr lang="en-US" dirty="0"/>
              <a:t>Binary Files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82539" y="838200"/>
            <a:ext cx="8229600" cy="2514600"/>
          </a:xfrm>
          <a:solidFill>
            <a:srgbClr val="7030A0"/>
          </a:solidFill>
        </p:spPr>
        <p:txBody>
          <a:bodyPr/>
          <a:lstStyle/>
          <a:p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Use </a:t>
            </a:r>
            <a:r>
              <a:rPr lang="en-US" sz="2800" b="1" dirty="0">
                <a:solidFill>
                  <a:srgbClr val="FFC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write</a:t>
            </a:r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 instead of </a:t>
            </a:r>
            <a:r>
              <a:rPr lang="en-US" sz="2800" dirty="0">
                <a:latin typeface="Courier New" charset="0"/>
                <a:ea typeface="ＭＳ Ｐゴシック" charset="0"/>
                <a:cs typeface="ＭＳ Ｐゴシック" charset="0"/>
              </a:rPr>
              <a:t>&gt;&gt;</a:t>
            </a:r>
            <a:r>
              <a:rPr lang="en-US" sz="2800" dirty="0"/>
              <a:t> to write data into files.</a:t>
            </a:r>
          </a:p>
          <a:p>
            <a:pPr marL="400050" lvl="1" indent="0">
              <a:buNone/>
            </a:pPr>
            <a:r>
              <a:rPr lang="en-US" sz="1600" i="1" dirty="0"/>
              <a:t>Example: To write a letter into an output file</a:t>
            </a:r>
            <a:endParaRPr lang="en-US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000" dirty="0" err="1">
                <a:latin typeface="Courier New" charset="0"/>
                <a:ea typeface="ＭＳ Ｐゴシック" charset="0"/>
              </a:rPr>
              <a:t>fstream</a:t>
            </a:r>
            <a:r>
              <a:rPr lang="en-US" sz="2000" dirty="0">
                <a:latin typeface="Courier New" charset="0"/>
                <a:ea typeface="ＭＳ Ｐゴシック" charset="0"/>
              </a:rPr>
              <a:t> </a:t>
            </a:r>
            <a:r>
              <a:rPr lang="en-US" sz="2000" dirty="0" err="1">
                <a:latin typeface="Courier New" charset="0"/>
                <a:ea typeface="ＭＳ Ｐゴシック" charset="0"/>
              </a:rPr>
              <a:t>fout</a:t>
            </a:r>
            <a:r>
              <a:rPr lang="en-US" sz="2000" dirty="0">
                <a:latin typeface="Courier New" charset="0"/>
                <a:ea typeface="ＭＳ Ｐゴシック" charset="0"/>
              </a:rPr>
              <a:t>(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“report.out“,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out|</a:t>
            </a:r>
            <a:r>
              <a:rPr lang="en-US" sz="2000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000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::binary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000" dirty="0">
              <a:latin typeface="Courier New" charset="0"/>
              <a:ea typeface="ＭＳ Ｐゴシック" charset="0"/>
            </a:endParaRPr>
          </a:p>
          <a:p>
            <a:pPr lvl="1"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18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char</a:t>
            </a:r>
            <a:r>
              <a:rPr lang="en-US" sz="1800" dirty="0">
                <a:latin typeface="Courier New" charset="0"/>
                <a:ea typeface="ＭＳ Ｐゴシック" charset="0"/>
              </a:rPr>
              <a:t>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ch</a:t>
            </a:r>
            <a:r>
              <a:rPr lang="en-US" sz="1800" dirty="0">
                <a:latin typeface="Courier New" charset="0"/>
                <a:ea typeface="ＭＳ Ｐゴシック" charset="0"/>
              </a:rPr>
              <a:t>;</a:t>
            </a:r>
          </a:p>
          <a:p>
            <a:pPr lvl="1"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….</a:t>
            </a:r>
          </a:p>
          <a:p>
            <a:pPr lvl="1"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….</a:t>
            </a:r>
          </a:p>
          <a:p>
            <a:pPr lvl="1">
              <a:spcBef>
                <a:spcPts val="0"/>
              </a:spcBef>
              <a:buClr>
                <a:schemeClr val="tx1"/>
              </a:buClr>
              <a:buNone/>
            </a:pPr>
            <a:r>
              <a:rPr lang="en-US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fout.write</a:t>
            </a:r>
            <a:r>
              <a:rPr lang="en-US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(&amp;</a:t>
            </a:r>
            <a:r>
              <a:rPr lang="en-US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ch</a:t>
            </a:r>
            <a:r>
              <a:rPr lang="en-US" dirty="0">
                <a:latin typeface="Courier New" charset="0"/>
                <a:ea typeface="ＭＳ Ｐゴシック" charset="0"/>
              </a:rPr>
              <a:t>, </a:t>
            </a:r>
            <a:r>
              <a:rPr lang="en-US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sizeof</a:t>
            </a:r>
            <a:r>
              <a:rPr lang="en-US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ch</a:t>
            </a:r>
            <a:r>
              <a:rPr lang="en-US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))</a:t>
            </a:r>
            <a:r>
              <a:rPr lang="en-US" dirty="0">
                <a:latin typeface="Courier New" charset="0"/>
                <a:ea typeface="ＭＳ Ｐゴシック" charset="0"/>
              </a:rPr>
              <a:t>;</a:t>
            </a:r>
            <a:endParaRPr lang="en-US" sz="1600" dirty="0">
              <a:latin typeface="Courier New" charset="0"/>
              <a:ea typeface="ＭＳ Ｐゴシック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CAF31D-A168-418D-957C-BAE55705B090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en-GB" dirty="0"/>
          </a:p>
        </p:txBody>
      </p:sp>
      <p:sp>
        <p:nvSpPr>
          <p:cNvPr id="7" name="AutoShape 10">
            <a:extLst>
              <a:ext uri="{FF2B5EF4-FFF2-40B4-BE49-F238E27FC236}">
                <a16:creationId xmlns:a16="http://schemas.microsoft.com/office/drawing/2014/main" id="{FCE7BA14-61D8-4F9D-97BE-FB8826C7CC9D}"/>
              </a:ext>
            </a:extLst>
          </p:cNvPr>
          <p:cNvSpPr>
            <a:spLocks/>
          </p:cNvSpPr>
          <p:nvPr/>
        </p:nvSpPr>
        <p:spPr bwMode="auto">
          <a:xfrm>
            <a:off x="609600" y="3970475"/>
            <a:ext cx="3276600" cy="2354125"/>
          </a:xfrm>
          <a:prstGeom prst="callout1">
            <a:avLst>
              <a:gd name="adj1" fmla="val 4393"/>
              <a:gd name="adj2" fmla="val 49529"/>
              <a:gd name="adj3" fmla="val -33834"/>
              <a:gd name="adj4" fmla="val 74266"/>
            </a:avLst>
          </a:prstGeom>
          <a:solidFill>
            <a:srgbClr val="FFFF99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defTabSz="914400"/>
            <a:r>
              <a:rPr lang="en-US" b="0" dirty="0">
                <a:solidFill>
                  <a:srgbClr val="C00000"/>
                </a:solidFill>
              </a:rPr>
              <a:t>First </a:t>
            </a:r>
            <a:r>
              <a:rPr lang="en-US" dirty="0">
                <a:solidFill>
                  <a:srgbClr val="C00000"/>
                </a:solidFill>
              </a:rPr>
              <a:t>parameter</a:t>
            </a:r>
            <a:r>
              <a:rPr lang="en-US" dirty="0"/>
              <a:t>: the </a:t>
            </a:r>
            <a:r>
              <a:rPr lang="en-US" b="0" dirty="0">
                <a:solidFill>
                  <a:srgbClr val="C00000"/>
                </a:solidFill>
              </a:rPr>
              <a:t>address</a:t>
            </a:r>
            <a:r>
              <a:rPr lang="en-US" b="0" dirty="0"/>
              <a:t> of where to get the data from.  </a:t>
            </a:r>
          </a:p>
          <a:p>
            <a:pPr defTabSz="914400"/>
            <a:endParaRPr lang="en-US" b="0" dirty="0"/>
          </a:p>
          <a:p>
            <a:pPr defTabSz="914400"/>
            <a:r>
              <a:rPr lang="en-US" b="0" dirty="0"/>
              <a:t>The function expects the data variable as </a:t>
            </a:r>
            <a:r>
              <a:rPr lang="en-US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b="0" dirty="0"/>
              <a:t> .</a:t>
            </a:r>
          </a:p>
          <a:p>
            <a:pPr defTabSz="914400"/>
            <a:endParaRPr lang="en-US" b="0" dirty="0"/>
          </a:p>
          <a:p>
            <a:pPr defTabSz="914400"/>
            <a:r>
              <a:rPr lang="en-US" dirty="0"/>
              <a:t>Thus, if other than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dirty="0"/>
              <a:t>, it must be type casted. </a:t>
            </a:r>
            <a:endParaRPr lang="en-US" b="0" dirty="0"/>
          </a:p>
        </p:txBody>
      </p:sp>
      <p:sp>
        <p:nvSpPr>
          <p:cNvPr id="8" name="AutoShape 11">
            <a:extLst>
              <a:ext uri="{FF2B5EF4-FFF2-40B4-BE49-F238E27FC236}">
                <a16:creationId xmlns:a16="http://schemas.microsoft.com/office/drawing/2014/main" id="{EA46868A-C402-41DF-B1E2-DB0228635DA9}"/>
              </a:ext>
            </a:extLst>
          </p:cNvPr>
          <p:cNvSpPr>
            <a:spLocks/>
          </p:cNvSpPr>
          <p:nvPr/>
        </p:nvSpPr>
        <p:spPr bwMode="auto">
          <a:xfrm>
            <a:off x="4038600" y="4038600"/>
            <a:ext cx="3276600" cy="1219200"/>
          </a:xfrm>
          <a:prstGeom prst="callout1">
            <a:avLst>
              <a:gd name="adj1" fmla="val 2369"/>
              <a:gd name="adj2" fmla="val 29105"/>
              <a:gd name="adj3" fmla="val -74536"/>
              <a:gd name="adj4" fmla="val 10420"/>
            </a:avLst>
          </a:prstGeom>
          <a:solidFill>
            <a:srgbClr val="FFFF99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000" b="0" dirty="0">
                <a:solidFill>
                  <a:srgbClr val="C00000"/>
                </a:solidFill>
              </a:rPr>
              <a:t>Second parameter</a:t>
            </a:r>
            <a:r>
              <a:rPr lang="en-US" sz="2000" b="0" dirty="0"/>
              <a:t>: how many </a:t>
            </a:r>
            <a:r>
              <a:rPr lang="en-US" sz="2000" b="0" dirty="0">
                <a:solidFill>
                  <a:srgbClr val="C00000"/>
                </a:solidFill>
              </a:rPr>
              <a:t>bytes</a:t>
            </a:r>
            <a:r>
              <a:rPr lang="en-US" sz="2000" b="0" dirty="0"/>
              <a:t> to write  to the file.</a:t>
            </a:r>
          </a:p>
        </p:txBody>
      </p:sp>
    </p:spTree>
    <p:extLst>
      <p:ext uri="{BB962C8B-B14F-4D97-AF65-F5344CB8AC3E}">
        <p14:creationId xmlns:p14="http://schemas.microsoft.com/office/powerpoint/2010/main" val="1543818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Operations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3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5645" y="-40677"/>
            <a:ext cx="8229600" cy="878877"/>
          </a:xfrm>
        </p:spPr>
        <p:txBody>
          <a:bodyPr/>
          <a:lstStyle/>
          <a:p>
            <a:r>
              <a:rPr lang="en-US" dirty="0"/>
              <a:t>Binary Files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82539" y="838200"/>
            <a:ext cx="8229600" cy="2590800"/>
          </a:xfrm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en-US" sz="2000" dirty="0">
                <a:latin typeface="Calibri" charset="0"/>
                <a:ea typeface="ＭＳ Ｐゴシック" charset="0"/>
                <a:cs typeface="ＭＳ Ｐゴシック" charset="0"/>
              </a:rPr>
              <a:t>To 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read</a:t>
            </a:r>
            <a:r>
              <a:rPr lang="en-US" sz="2000" dirty="0">
                <a:latin typeface="Calibri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write</a:t>
            </a:r>
            <a:r>
              <a:rPr lang="en-US" sz="2000" dirty="0">
                <a:latin typeface="Calibri" charset="0"/>
                <a:ea typeface="ＭＳ Ｐゴシック" charset="0"/>
                <a:cs typeface="ＭＳ Ｐゴシック" charset="0"/>
              </a:rPr>
              <a:t> non-character data, must use a typecast operator to treat the address of the data as a character address</a:t>
            </a:r>
          </a:p>
          <a:p>
            <a:pPr marL="400050" lvl="1" indent="0">
              <a:buNone/>
            </a:pPr>
            <a:endParaRPr lang="en-US" sz="1600" i="1" dirty="0"/>
          </a:p>
          <a:p>
            <a:pPr marL="400050" lvl="1" indent="0">
              <a:buNone/>
            </a:pPr>
            <a:r>
              <a:rPr lang="en-US" sz="1600" i="1" dirty="0"/>
              <a:t>Example: To read an integer from a file</a:t>
            </a:r>
          </a:p>
          <a:p>
            <a:pPr lvl="1">
              <a:buClr>
                <a:schemeClr val="tx1"/>
              </a:buClr>
              <a:buNone/>
            </a:pPr>
            <a:r>
              <a:rPr lang="en-US" sz="1600" dirty="0" err="1">
                <a:latin typeface="Courier New" charset="0"/>
                <a:ea typeface="ＭＳ Ｐゴシック" charset="0"/>
              </a:rPr>
              <a:t>fstream</a:t>
            </a:r>
            <a:r>
              <a:rPr lang="en-US" sz="1600" dirty="0">
                <a:latin typeface="Courier New" charset="0"/>
                <a:ea typeface="ＭＳ Ｐゴシック" charset="0"/>
              </a:rPr>
              <a:t> fin(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“number.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“,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in|ios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::binary);</a:t>
            </a:r>
            <a:endParaRPr lang="en-US" sz="1600" dirty="0">
              <a:latin typeface="Courier New" charset="0"/>
              <a:ea typeface="ＭＳ Ｐゴシック" charset="0"/>
            </a:endParaRPr>
          </a:p>
          <a:p>
            <a:pPr lvl="1">
              <a:buClr>
                <a:schemeClr val="tx1"/>
              </a:buClr>
              <a:buNone/>
            </a:pP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int</a:t>
            </a:r>
            <a:r>
              <a:rPr lang="en-US" sz="1600" dirty="0">
                <a:latin typeface="Courier New" charset="0"/>
                <a:ea typeface="ＭＳ Ｐゴシック" charset="0"/>
              </a:rPr>
              <a:t> </a:t>
            </a:r>
            <a:r>
              <a:rPr lang="en-US" sz="1600" dirty="0" err="1"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latin typeface="Courier New" charset="0"/>
                <a:ea typeface="ＭＳ Ｐゴシック" charset="0"/>
              </a:rPr>
              <a:t>;</a:t>
            </a:r>
          </a:p>
          <a:p>
            <a:pPr lvl="1">
              <a:buClr>
                <a:schemeClr val="tx1"/>
              </a:buClr>
              <a:buNone/>
            </a:pPr>
            <a:r>
              <a:rPr lang="en-US" sz="1600" b="1" dirty="0" err="1">
                <a:latin typeface="Courier New" charset="0"/>
                <a:ea typeface="ＭＳ Ｐゴシック" charset="0"/>
              </a:rPr>
              <a:t>fin.read</a:t>
            </a:r>
            <a:r>
              <a:rPr lang="en-US" sz="1600" b="1" dirty="0">
                <a:latin typeface="Courier New" charset="0"/>
                <a:ea typeface="ＭＳ Ｐゴシック" charset="0"/>
              </a:rPr>
              <a:t>(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reinterpret_cast</a:t>
            </a:r>
            <a:r>
              <a:rPr lang="en-US" sz="16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&lt;char *&gt;&amp;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latin typeface="Courier New" charset="0"/>
                <a:ea typeface="ＭＳ Ｐゴシック" charset="0"/>
              </a:rPr>
              <a:t>, 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sizeof</a:t>
            </a:r>
            <a:r>
              <a:rPr lang="en-US" sz="16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)</a:t>
            </a:r>
            <a:r>
              <a:rPr lang="en-US" sz="1600" b="1" dirty="0">
                <a:latin typeface="Courier New" charset="0"/>
                <a:ea typeface="ＭＳ Ｐゴシック" charset="0"/>
              </a:rPr>
              <a:t>)</a:t>
            </a:r>
            <a:r>
              <a:rPr lang="en-US" sz="1600" dirty="0">
                <a:latin typeface="Courier New" charset="0"/>
                <a:ea typeface="ＭＳ Ｐゴシック" charset="0"/>
              </a:rPr>
              <a:t>;</a:t>
            </a:r>
            <a:r>
              <a:rPr lang="en-US" sz="2400" dirty="0">
                <a:latin typeface="Courier New" charset="0"/>
                <a:ea typeface="ＭＳ Ｐゴシック" charset="0"/>
              </a:rPr>
              <a:t>		</a:t>
            </a:r>
            <a:endParaRPr lang="en-US" sz="2000" dirty="0">
              <a:latin typeface="Courier New" charset="0"/>
              <a:ea typeface="ＭＳ Ｐゴシック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CAF31D-A168-418D-957C-BAE55705B090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en-GB" dirty="0"/>
          </a:p>
        </p:txBody>
      </p:sp>
      <p:sp>
        <p:nvSpPr>
          <p:cNvPr id="10" name="AutoShape 7">
            <a:extLst>
              <a:ext uri="{FF2B5EF4-FFF2-40B4-BE49-F238E27FC236}">
                <a16:creationId xmlns:a16="http://schemas.microsoft.com/office/drawing/2014/main" id="{31573B16-E1C8-4534-8A6F-CA913EEF44B3}"/>
              </a:ext>
            </a:extLst>
          </p:cNvPr>
          <p:cNvSpPr>
            <a:spLocks/>
          </p:cNvSpPr>
          <p:nvPr/>
        </p:nvSpPr>
        <p:spPr bwMode="auto">
          <a:xfrm>
            <a:off x="437653" y="3549135"/>
            <a:ext cx="4105275" cy="1054100"/>
          </a:xfrm>
          <a:prstGeom prst="callout1">
            <a:avLst>
              <a:gd name="adj1" fmla="val 1488"/>
              <a:gd name="adj2" fmla="val 46827"/>
              <a:gd name="adj3" fmla="val -46614"/>
              <a:gd name="adj4" fmla="val 85231"/>
            </a:avLst>
          </a:prstGeom>
          <a:solidFill>
            <a:srgbClr val="FFFF99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0" dirty="0"/>
              <a:t>treat the address of </a:t>
            </a:r>
            <a:r>
              <a:rPr lang="en-US" sz="24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400" b="0" dirty="0"/>
              <a:t> as</a:t>
            </a:r>
          </a:p>
          <a:p>
            <a:r>
              <a:rPr lang="en-US" sz="2400" b="0" dirty="0"/>
              <a:t>the address of a </a:t>
            </a:r>
            <a:r>
              <a:rPr 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</a:p>
          <a:p>
            <a:endParaRPr lang="en-US" sz="2400" b="0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901B101B-2CDE-461E-8F7D-CB48A586809B}"/>
              </a:ext>
            </a:extLst>
          </p:cNvPr>
          <p:cNvSpPr txBox="1">
            <a:spLocks/>
          </p:cNvSpPr>
          <p:nvPr/>
        </p:nvSpPr>
        <p:spPr bwMode="auto">
          <a:xfrm>
            <a:off x="561976" y="5014722"/>
            <a:ext cx="8229600" cy="1386078"/>
          </a:xfrm>
          <a:prstGeom prst="roundRect">
            <a:avLst/>
          </a:prstGeom>
          <a:solidFill>
            <a:srgbClr val="7030A0"/>
          </a:solidFill>
          <a:ln w="25400" cap="flat" cmpd="sng" algn="ctr">
            <a:solidFill>
              <a:schemeClr val="bg1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Font typeface="Wingdings" panose="05000000000000000000" pitchFamily="2" charset="2"/>
              <a:buChar char="{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 2" panose="05020102010507070707" pitchFamily="18" charset="2"/>
              <a:buChar char="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Calibri" charset="0"/>
                <a:ea typeface="ＭＳ Ｐゴシック" charset="0"/>
                <a:cs typeface="ＭＳ Ｐゴシック" charset="0"/>
              </a:rPr>
              <a:t>Or simply use </a:t>
            </a:r>
            <a:r>
              <a:rPr lang="en-US" sz="2000" dirty="0">
                <a:solidFill>
                  <a:srgbClr val="FFC000"/>
                </a:solidFill>
                <a:latin typeface="Calibri" charset="0"/>
                <a:ea typeface="ＭＳ Ｐゴシック" charset="0"/>
                <a:cs typeface="ＭＳ Ｐゴシック" charset="0"/>
              </a:rPr>
              <a:t>C-style </a:t>
            </a:r>
            <a:r>
              <a:rPr lang="en-US" sz="2000" dirty="0">
                <a:latin typeface="Calibri" charset="0"/>
                <a:ea typeface="ＭＳ Ｐゴシック" charset="0"/>
                <a:cs typeface="ＭＳ Ｐゴシック" charset="0"/>
              </a:rPr>
              <a:t>casting</a:t>
            </a:r>
          </a:p>
          <a:p>
            <a:pPr marL="400050" lvl="1" indent="0">
              <a:buFont typeface="Wingdings 2" panose="05020102010507070707" pitchFamily="18" charset="2"/>
              <a:buNone/>
            </a:pPr>
            <a:endParaRPr lang="en-US" sz="1600" i="1" dirty="0"/>
          </a:p>
          <a:p>
            <a:pPr lvl="1">
              <a:buClr>
                <a:schemeClr val="tx1"/>
              </a:buClr>
              <a:buFont typeface="Wingdings 2" panose="05020102010507070707" pitchFamily="18" charset="2"/>
              <a:buNone/>
            </a:pPr>
            <a:r>
              <a:rPr lang="en-US" sz="1600" b="1" dirty="0" err="1">
                <a:latin typeface="Courier New" charset="0"/>
                <a:ea typeface="ＭＳ Ｐゴシック" charset="0"/>
              </a:rPr>
              <a:t>fin.read</a:t>
            </a:r>
            <a:r>
              <a:rPr lang="en-US" sz="1600" b="1" dirty="0">
                <a:latin typeface="Courier New" charset="0"/>
                <a:ea typeface="ＭＳ Ｐゴシック" charset="0"/>
              </a:rPr>
              <a:t>(</a:t>
            </a:r>
            <a:r>
              <a:rPr lang="en-US" sz="16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(char *)&amp;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latin typeface="Courier New" charset="0"/>
                <a:ea typeface="ＭＳ Ｐゴシック" charset="0"/>
              </a:rPr>
              <a:t>, </a:t>
            </a:r>
            <a:r>
              <a:rPr lang="en-US" sz="1600" b="1" dirty="0" err="1">
                <a:latin typeface="Courier New" charset="0"/>
                <a:ea typeface="ＭＳ Ｐゴシック" charset="0"/>
              </a:rPr>
              <a:t>sizeof</a:t>
            </a:r>
            <a:r>
              <a:rPr lang="en-US" sz="1600" b="1" dirty="0">
                <a:latin typeface="Courier New" charset="0"/>
                <a:ea typeface="ＭＳ Ｐゴシック" charset="0"/>
              </a:rPr>
              <a:t>(</a:t>
            </a:r>
            <a:r>
              <a:rPr lang="en-US" sz="1600" b="1" dirty="0" err="1">
                <a:latin typeface="Courier New" charset="0"/>
                <a:ea typeface="ＭＳ Ｐゴシック" charset="0"/>
              </a:rPr>
              <a:t>num</a:t>
            </a:r>
            <a:r>
              <a:rPr lang="en-US" sz="1600" b="1" dirty="0">
                <a:latin typeface="Courier New" charset="0"/>
                <a:ea typeface="ＭＳ Ｐゴシック" charset="0"/>
              </a:rPr>
              <a:t>))</a:t>
            </a:r>
            <a:r>
              <a:rPr lang="en-US" sz="1600" dirty="0">
                <a:latin typeface="Courier New" charset="0"/>
                <a:ea typeface="ＭＳ Ｐゴシック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2840161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5645" y="-40677"/>
            <a:ext cx="8229600" cy="878877"/>
          </a:xfrm>
        </p:spPr>
        <p:txBody>
          <a:bodyPr/>
          <a:lstStyle/>
          <a:p>
            <a:r>
              <a:rPr lang="en-US" dirty="0"/>
              <a:t>Binary Files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82539" y="838200"/>
            <a:ext cx="8229600" cy="2057400"/>
          </a:xfrm>
          <a:solidFill>
            <a:srgbClr val="7030A0"/>
          </a:solidFill>
        </p:spPr>
        <p:txBody>
          <a:bodyPr/>
          <a:lstStyle/>
          <a:p>
            <a:pPr marL="400050" lvl="1" indent="0">
              <a:buNone/>
            </a:pPr>
            <a:r>
              <a:rPr lang="en-US" sz="1600" i="1" dirty="0"/>
              <a:t>Example: To write an integer into a file</a:t>
            </a:r>
          </a:p>
          <a:p>
            <a:pPr lvl="1">
              <a:buClr>
                <a:schemeClr val="tx1"/>
              </a:buClr>
              <a:buNone/>
            </a:pPr>
            <a:r>
              <a:rPr lang="en-US" sz="1600" dirty="0" err="1">
                <a:latin typeface="Courier New" charset="0"/>
                <a:ea typeface="ＭＳ Ｐゴシック" charset="0"/>
              </a:rPr>
              <a:t>fstream</a:t>
            </a:r>
            <a:r>
              <a:rPr lang="en-US" sz="1600" dirty="0">
                <a:latin typeface="Courier New" charset="0"/>
                <a:ea typeface="ＭＳ Ｐゴシック" charset="0"/>
              </a:rPr>
              <a:t> </a:t>
            </a:r>
            <a:r>
              <a:rPr lang="en-US" sz="1600" dirty="0" err="1">
                <a:latin typeface="Courier New" charset="0"/>
                <a:ea typeface="ＭＳ Ｐゴシック" charset="0"/>
              </a:rPr>
              <a:t>fout</a:t>
            </a:r>
            <a:r>
              <a:rPr lang="en-US" sz="1600" dirty="0">
                <a:latin typeface="Courier New" charset="0"/>
                <a:ea typeface="ＭＳ Ｐゴシック" charset="0"/>
              </a:rPr>
              <a:t>(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“number.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“,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out|ios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::binary);</a:t>
            </a:r>
            <a:endParaRPr lang="en-US" sz="1600" dirty="0">
              <a:latin typeface="Courier New" charset="0"/>
              <a:ea typeface="ＭＳ Ｐゴシック" charset="0"/>
            </a:endParaRPr>
          </a:p>
          <a:p>
            <a:pPr lvl="1">
              <a:buClr>
                <a:schemeClr val="tx1"/>
              </a:buClr>
              <a:buNone/>
            </a:pP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int</a:t>
            </a:r>
            <a:r>
              <a:rPr lang="en-US" sz="1600" dirty="0">
                <a:latin typeface="Courier New" charset="0"/>
                <a:ea typeface="ＭＳ Ｐゴシック" charset="0"/>
              </a:rPr>
              <a:t> </a:t>
            </a:r>
            <a:r>
              <a:rPr lang="en-US" sz="1600" dirty="0" err="1"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latin typeface="Courier New" charset="0"/>
                <a:ea typeface="ＭＳ Ｐゴシック" charset="0"/>
              </a:rPr>
              <a:t>;</a:t>
            </a:r>
          </a:p>
          <a:p>
            <a:pPr lvl="1">
              <a:buClr>
                <a:schemeClr val="tx1"/>
              </a:buClr>
              <a:buNone/>
            </a:pPr>
            <a:r>
              <a:rPr lang="en-US" sz="1600" dirty="0" err="1">
                <a:latin typeface="Courier New" charset="0"/>
                <a:ea typeface="ＭＳ Ｐゴシック" charset="0"/>
              </a:rPr>
              <a:t>cin</a:t>
            </a:r>
            <a:r>
              <a:rPr lang="en-US" sz="1600" dirty="0">
                <a:latin typeface="Courier New" charset="0"/>
                <a:ea typeface="ＭＳ Ｐゴシック" charset="0"/>
              </a:rPr>
              <a:t> &gt;&gt; </a:t>
            </a:r>
            <a:r>
              <a:rPr lang="en-US" sz="1600" dirty="0" err="1"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latin typeface="Courier New" charset="0"/>
                <a:ea typeface="ＭＳ Ｐゴシック" charset="0"/>
              </a:rPr>
              <a:t>;  </a:t>
            </a:r>
            <a:r>
              <a:rPr lang="en-US" sz="1400" i="1" dirty="0">
                <a:latin typeface="Courier New" charset="0"/>
                <a:ea typeface="ＭＳ Ｐゴシック" charset="0"/>
              </a:rPr>
              <a:t>// getting a number from the keyboard</a:t>
            </a:r>
            <a:endParaRPr lang="en-US" sz="1600" i="1" dirty="0">
              <a:latin typeface="Courier New" charset="0"/>
              <a:ea typeface="ＭＳ Ｐゴシック" charset="0"/>
            </a:endParaRPr>
          </a:p>
          <a:p>
            <a:pPr lvl="1">
              <a:buClr>
                <a:schemeClr val="tx1"/>
              </a:buClr>
              <a:buNone/>
            </a:pPr>
            <a:r>
              <a:rPr lang="en-US" sz="1600" b="1" dirty="0" err="1">
                <a:latin typeface="Courier New" charset="0"/>
                <a:ea typeface="ＭＳ Ｐゴシック" charset="0"/>
              </a:rPr>
              <a:t>fout.write</a:t>
            </a:r>
            <a:r>
              <a:rPr lang="en-US" sz="1600" b="1" dirty="0">
                <a:latin typeface="Courier New" charset="0"/>
                <a:ea typeface="ＭＳ Ｐゴシック" charset="0"/>
              </a:rPr>
              <a:t>(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reinterpret_cast</a:t>
            </a:r>
            <a:r>
              <a:rPr lang="en-US" sz="16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&lt;char *&gt;&amp;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latin typeface="Courier New" charset="0"/>
                <a:ea typeface="ＭＳ Ｐゴシック" charset="0"/>
              </a:rPr>
              <a:t>, 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sizeof</a:t>
            </a:r>
            <a:r>
              <a:rPr lang="en-US" sz="16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)</a:t>
            </a:r>
            <a:r>
              <a:rPr lang="en-US" sz="1600" b="1" dirty="0">
                <a:latin typeface="Courier New" charset="0"/>
                <a:ea typeface="ＭＳ Ｐゴシック" charset="0"/>
              </a:rPr>
              <a:t>)</a:t>
            </a:r>
            <a:r>
              <a:rPr lang="en-US" sz="1600" dirty="0">
                <a:latin typeface="Courier New" charset="0"/>
                <a:ea typeface="ＭＳ Ｐゴシック" charset="0"/>
              </a:rPr>
              <a:t>;</a:t>
            </a:r>
            <a:r>
              <a:rPr lang="en-US" sz="2400" dirty="0">
                <a:latin typeface="Courier New" charset="0"/>
                <a:ea typeface="ＭＳ Ｐゴシック" charset="0"/>
              </a:rPr>
              <a:t>	</a:t>
            </a:r>
            <a:endParaRPr lang="en-US" sz="2000" dirty="0">
              <a:latin typeface="Courier New" charset="0"/>
              <a:ea typeface="ＭＳ Ｐゴシック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CAF31D-A168-418D-957C-BAE55705B090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en-GB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905E25B0-0FAE-40E0-B664-5691818F503C}"/>
              </a:ext>
            </a:extLst>
          </p:cNvPr>
          <p:cNvSpPr txBox="1">
            <a:spLocks/>
          </p:cNvSpPr>
          <p:nvPr/>
        </p:nvSpPr>
        <p:spPr bwMode="auto">
          <a:xfrm>
            <a:off x="455645" y="3276600"/>
            <a:ext cx="8229600" cy="13716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25400" cap="flat" cmpd="sng" algn="ctr">
            <a:solidFill>
              <a:schemeClr val="bg1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Font typeface="Wingdings" panose="05000000000000000000" pitchFamily="2" charset="2"/>
              <a:buChar char="{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 2" panose="05020102010507070707" pitchFamily="18" charset="2"/>
              <a:buChar char="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buFont typeface="Wingdings 2" panose="05020102010507070707" pitchFamily="18" charset="2"/>
              <a:buNone/>
            </a:pPr>
            <a:r>
              <a:rPr lang="en-US" sz="1600" i="1" dirty="0"/>
              <a:t>C-style:</a:t>
            </a:r>
          </a:p>
          <a:p>
            <a:pPr lvl="1">
              <a:buClr>
                <a:schemeClr val="tx1"/>
              </a:buClr>
              <a:buFont typeface="Wingdings 2" panose="05020102010507070707" pitchFamily="18" charset="2"/>
              <a:buNone/>
            </a:pPr>
            <a:r>
              <a:rPr lang="en-US" sz="1600" b="1" dirty="0" err="1">
                <a:latin typeface="Courier New" charset="0"/>
                <a:ea typeface="ＭＳ Ｐゴシック" charset="0"/>
              </a:rPr>
              <a:t>fout.write</a:t>
            </a:r>
            <a:r>
              <a:rPr lang="en-US" sz="1600" b="1" dirty="0">
                <a:latin typeface="Courier New" charset="0"/>
                <a:ea typeface="ＭＳ Ｐゴシック" charset="0"/>
              </a:rPr>
              <a:t>(</a:t>
            </a:r>
            <a:r>
              <a:rPr lang="en-US" sz="16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(char *)&amp;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latin typeface="Courier New" charset="0"/>
                <a:ea typeface="ＭＳ Ｐゴシック" charset="0"/>
              </a:rPr>
              <a:t>, 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sizeof</a:t>
            </a:r>
            <a:r>
              <a:rPr lang="en-US" sz="16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)</a:t>
            </a:r>
            <a:r>
              <a:rPr lang="en-US" sz="1600" b="1" dirty="0">
                <a:latin typeface="Courier New" charset="0"/>
                <a:ea typeface="ＭＳ Ｐゴシック" charset="0"/>
              </a:rPr>
              <a:t>)</a:t>
            </a:r>
            <a:r>
              <a:rPr lang="en-US" sz="1600" dirty="0">
                <a:latin typeface="Courier New" charset="0"/>
                <a:ea typeface="ＭＳ Ｐゴシック" charset="0"/>
              </a:rPr>
              <a:t>;</a:t>
            </a:r>
            <a:r>
              <a:rPr lang="en-US" sz="2400" dirty="0">
                <a:latin typeface="Courier New" charset="0"/>
                <a:ea typeface="ＭＳ Ｐゴシック" charset="0"/>
              </a:rPr>
              <a:t>	</a:t>
            </a:r>
            <a:endParaRPr lang="en-US" dirty="0">
              <a:latin typeface="Courier Ne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1138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5645" y="-40677"/>
            <a:ext cx="8229600" cy="878877"/>
          </a:xfrm>
        </p:spPr>
        <p:txBody>
          <a:bodyPr/>
          <a:lstStyle/>
          <a:p>
            <a:r>
              <a:rPr lang="en-US" sz="2400" dirty="0"/>
              <a:t>Example Application of Binary Files</a:t>
            </a:r>
            <a:br>
              <a:rPr lang="en-US" sz="2400" dirty="0"/>
            </a:br>
            <a:r>
              <a:rPr lang="en-US" sz="2400" b="0" dirty="0">
                <a:solidFill>
                  <a:srgbClr val="FFC000"/>
                </a:solidFill>
              </a:rPr>
              <a:t>Copying a file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CAF31D-A168-418D-957C-BAE55705B090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4BA07C-88AD-4330-88F2-8E90812D8B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352" y="995016"/>
            <a:ext cx="7364648" cy="542541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245C30A-5F15-474D-8847-248F86F785BB}"/>
              </a:ext>
            </a:extLst>
          </p:cNvPr>
          <p:cNvSpPr/>
          <p:nvPr/>
        </p:nvSpPr>
        <p:spPr>
          <a:xfrm>
            <a:off x="1295400" y="995016"/>
            <a:ext cx="708660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C399E4-4059-4823-B7D4-BE96A7763597}"/>
              </a:ext>
            </a:extLst>
          </p:cNvPr>
          <p:cNvSpPr/>
          <p:nvPr/>
        </p:nvSpPr>
        <p:spPr>
          <a:xfrm>
            <a:off x="1447800" y="4648200"/>
            <a:ext cx="3005417" cy="8454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80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-76200"/>
            <a:ext cx="8229600" cy="878877"/>
          </a:xfrm>
        </p:spPr>
        <p:txBody>
          <a:bodyPr/>
          <a:lstStyle/>
          <a:p>
            <a:r>
              <a:rPr lang="en-US" sz="2400" dirty="0"/>
              <a:t>Example Application of Binary Files</a:t>
            </a:r>
            <a:br>
              <a:rPr lang="en-US" sz="2400" dirty="0"/>
            </a:br>
            <a:r>
              <a:rPr lang="en-US" sz="2400" b="0" dirty="0">
                <a:solidFill>
                  <a:srgbClr val="FFC000"/>
                </a:solidFill>
              </a:rPr>
              <a:t>Writing and reading an object into/from a file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CAF31D-A168-418D-957C-BAE55705B090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6BF51BE-0DB0-417E-898D-7F1A49FCE5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7242" y="883897"/>
            <a:ext cx="6146405" cy="54595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DAB972B-89C4-4761-8E83-A74D4AF6425F}"/>
              </a:ext>
            </a:extLst>
          </p:cNvPr>
          <p:cNvSpPr/>
          <p:nvPr/>
        </p:nvSpPr>
        <p:spPr>
          <a:xfrm>
            <a:off x="1752599" y="883896"/>
            <a:ext cx="5891047" cy="26930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BC6A8E-6F65-4CE7-A4DE-2A62E88BAEAD}"/>
              </a:ext>
            </a:extLst>
          </p:cNvPr>
          <p:cNvSpPr/>
          <p:nvPr/>
        </p:nvSpPr>
        <p:spPr>
          <a:xfrm>
            <a:off x="2057400" y="4290060"/>
            <a:ext cx="5586247" cy="2819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E97E0B-11DF-4401-9EF0-D53D89956387}"/>
              </a:ext>
            </a:extLst>
          </p:cNvPr>
          <p:cNvSpPr/>
          <p:nvPr/>
        </p:nvSpPr>
        <p:spPr>
          <a:xfrm>
            <a:off x="2057401" y="5145297"/>
            <a:ext cx="2971800" cy="15822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468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-76200"/>
            <a:ext cx="8229600" cy="878877"/>
          </a:xfrm>
        </p:spPr>
        <p:txBody>
          <a:bodyPr/>
          <a:lstStyle/>
          <a:p>
            <a:r>
              <a:rPr lang="en-US" sz="2400" dirty="0"/>
              <a:t>Example Application of Binary Files</a:t>
            </a:r>
            <a:br>
              <a:rPr lang="en-US" sz="2400" dirty="0"/>
            </a:br>
            <a:r>
              <a:rPr lang="en-US" sz="2400" b="0" dirty="0">
                <a:solidFill>
                  <a:srgbClr val="FFC000"/>
                </a:solidFill>
              </a:rPr>
              <a:t>Writing an array of objects into a file (1)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CAF31D-A168-418D-957C-BAE55705B090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1E07334-6D8A-4BD7-86DF-503BDBD4E3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011" y="863325"/>
            <a:ext cx="7916412" cy="55006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D91457F-356F-43BB-92A6-7CEC193EE1EB}"/>
              </a:ext>
            </a:extLst>
          </p:cNvPr>
          <p:cNvSpPr/>
          <p:nvPr/>
        </p:nvSpPr>
        <p:spPr>
          <a:xfrm>
            <a:off x="781050" y="863325"/>
            <a:ext cx="7630373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3A81EE-525B-4732-AF2A-D3DCCB60A724}"/>
              </a:ext>
            </a:extLst>
          </p:cNvPr>
          <p:cNvSpPr/>
          <p:nvPr/>
        </p:nvSpPr>
        <p:spPr>
          <a:xfrm>
            <a:off x="1066800" y="5029201"/>
            <a:ext cx="7239000" cy="5961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503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-76200"/>
            <a:ext cx="8229600" cy="878877"/>
          </a:xfrm>
        </p:spPr>
        <p:txBody>
          <a:bodyPr/>
          <a:lstStyle/>
          <a:p>
            <a:r>
              <a:rPr lang="en-US" sz="2400" dirty="0"/>
              <a:t>Example Application of Binary Files</a:t>
            </a:r>
            <a:br>
              <a:rPr lang="en-US" sz="2400" dirty="0"/>
            </a:br>
            <a:r>
              <a:rPr lang="en-US" sz="2400" b="0" dirty="0">
                <a:solidFill>
                  <a:srgbClr val="FFC000"/>
                </a:solidFill>
              </a:rPr>
              <a:t>Writing an array of objects into a file (2)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CAF31D-A168-418D-957C-BAE55705B090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82FF66-7B49-413C-98BD-A0DD610D66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713" y="935153"/>
            <a:ext cx="8245008" cy="46183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80878BE-B0EF-446B-935E-71C999BF57CC}"/>
              </a:ext>
            </a:extLst>
          </p:cNvPr>
          <p:cNvSpPr/>
          <p:nvPr/>
        </p:nvSpPr>
        <p:spPr>
          <a:xfrm>
            <a:off x="568279" y="916102"/>
            <a:ext cx="8007442" cy="369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4E707BD-9443-454E-822E-396FC60AC7A4}"/>
              </a:ext>
            </a:extLst>
          </p:cNvPr>
          <p:cNvSpPr/>
          <p:nvPr/>
        </p:nvSpPr>
        <p:spPr>
          <a:xfrm>
            <a:off x="762000" y="4648200"/>
            <a:ext cx="76200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8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69DA2B5-E764-4C0E-986A-EBFF83F5DF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2071" y="731024"/>
            <a:ext cx="7379529" cy="56867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-76200"/>
            <a:ext cx="8229600" cy="878877"/>
          </a:xfrm>
        </p:spPr>
        <p:txBody>
          <a:bodyPr/>
          <a:lstStyle/>
          <a:p>
            <a:r>
              <a:rPr lang="en-US" sz="2400" dirty="0"/>
              <a:t>Example Application of Binary Files</a:t>
            </a:r>
            <a:br>
              <a:rPr lang="en-US" sz="2400" dirty="0"/>
            </a:br>
            <a:r>
              <a:rPr lang="en-US" sz="2400" b="0" dirty="0">
                <a:solidFill>
                  <a:srgbClr val="FFC000"/>
                </a:solidFill>
              </a:rPr>
              <a:t>Reading an array of objects from a file (1)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CAF31D-A168-418D-957C-BAE55705B090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63B1C5-0E8D-4861-BA54-608EAEE909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2719" y="1752600"/>
            <a:ext cx="3106455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94F35B4-21E6-477F-89C5-A190578D9ECC}"/>
              </a:ext>
            </a:extLst>
          </p:cNvPr>
          <p:cNvSpPr txBox="1"/>
          <p:nvPr/>
        </p:nvSpPr>
        <p:spPr>
          <a:xfrm>
            <a:off x="4998864" y="1491454"/>
            <a:ext cx="12326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alibri" charset="0"/>
                <a:ea typeface="ＭＳ Ｐゴシック" charset="0"/>
                <a:cs typeface="ＭＳ Ｐゴシック" charset="0"/>
              </a:rPr>
              <a:t>Screen output</a:t>
            </a:r>
            <a:endParaRPr lang="en-US" sz="1400" b="1" dirty="0">
              <a:solidFill>
                <a:srgbClr val="FFC000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BA61C1C-7FB0-41EB-A5EA-54D3191546AD}"/>
              </a:ext>
            </a:extLst>
          </p:cNvPr>
          <p:cNvSpPr/>
          <p:nvPr/>
        </p:nvSpPr>
        <p:spPr>
          <a:xfrm>
            <a:off x="1870774" y="721660"/>
            <a:ext cx="7120826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18E4A70-F2DF-4DBD-98E4-2C112EEEAA0F}"/>
              </a:ext>
            </a:extLst>
          </p:cNvPr>
          <p:cNvSpPr/>
          <p:nvPr/>
        </p:nvSpPr>
        <p:spPr>
          <a:xfrm>
            <a:off x="2023174" y="4742330"/>
            <a:ext cx="6892226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84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5E856BA-66DF-434C-9BA1-6422A976DE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320" y="802677"/>
            <a:ext cx="6128470" cy="54457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-76200"/>
            <a:ext cx="8229600" cy="878877"/>
          </a:xfrm>
        </p:spPr>
        <p:txBody>
          <a:bodyPr/>
          <a:lstStyle/>
          <a:p>
            <a:r>
              <a:rPr lang="en-US" sz="2400" dirty="0"/>
              <a:t>Example Application of Binary Files</a:t>
            </a:r>
            <a:br>
              <a:rPr lang="en-US" sz="2400" dirty="0"/>
            </a:br>
            <a:r>
              <a:rPr lang="en-US" sz="2400" b="0" dirty="0">
                <a:solidFill>
                  <a:srgbClr val="FFC000"/>
                </a:solidFill>
              </a:rPr>
              <a:t>Reading an array of objects from a file (2)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CAF31D-A168-418D-957C-BAE55705B090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63B1C5-0E8D-4861-BA54-608EAEE909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6255" y="1556546"/>
            <a:ext cx="3106455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94F35B4-21E6-477F-89C5-A190578D9ECC}"/>
              </a:ext>
            </a:extLst>
          </p:cNvPr>
          <p:cNvSpPr txBox="1"/>
          <p:nvPr/>
        </p:nvSpPr>
        <p:spPr>
          <a:xfrm>
            <a:off x="3962400" y="1295400"/>
            <a:ext cx="12326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alibri" charset="0"/>
                <a:ea typeface="ＭＳ Ｐゴシック" charset="0"/>
                <a:cs typeface="ＭＳ Ｐゴシック" charset="0"/>
              </a:rPr>
              <a:t>Screen output</a:t>
            </a:r>
            <a:endParaRPr lang="en-US" sz="1400" b="1" dirty="0">
              <a:solidFill>
                <a:srgbClr val="FFC000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AC3E45-CEB3-418C-945D-F0A2547E414A}"/>
              </a:ext>
            </a:extLst>
          </p:cNvPr>
          <p:cNvSpPr/>
          <p:nvPr/>
        </p:nvSpPr>
        <p:spPr>
          <a:xfrm>
            <a:off x="1330208" y="778025"/>
            <a:ext cx="5800582" cy="40554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1AE12C2-9279-4769-82DD-83BE241BA280}"/>
              </a:ext>
            </a:extLst>
          </p:cNvPr>
          <p:cNvSpPr/>
          <p:nvPr/>
        </p:nvSpPr>
        <p:spPr>
          <a:xfrm>
            <a:off x="1533657" y="4790063"/>
            <a:ext cx="5586247" cy="2819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Random-Access Files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7845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Random-Access Files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2467286"/>
          </a:xfrm>
        </p:spPr>
        <p:txBody>
          <a:bodyPr/>
          <a:lstStyle/>
          <a:p>
            <a:r>
              <a:rPr lang="en-US" sz="3200" dirty="0">
                <a:solidFill>
                  <a:srgbClr val="FFC000"/>
                </a:solidFill>
              </a:rPr>
              <a:t>Sequential access</a:t>
            </a:r>
            <a:r>
              <a:rPr lang="en-US" sz="3200" dirty="0"/>
              <a:t>: start at beginning of file and go through data in file, </a:t>
            </a:r>
            <a:r>
              <a:rPr lang="en-US" sz="3200" dirty="0">
                <a:solidFill>
                  <a:srgbClr val="FFC000"/>
                </a:solidFill>
              </a:rPr>
              <a:t>in order</a:t>
            </a:r>
            <a:r>
              <a:rPr lang="en-US" sz="3200" dirty="0"/>
              <a:t>, to end</a:t>
            </a:r>
          </a:p>
          <a:p>
            <a:pPr lvl="1"/>
            <a:r>
              <a:rPr lang="en-US" sz="2800" dirty="0"/>
              <a:t>to access 100th entry in file, go through 99 preceding entries first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455645" y="4267200"/>
            <a:ext cx="8229600" cy="1752600"/>
          </a:xfrm>
        </p:spPr>
        <p:txBody>
          <a:bodyPr/>
          <a:lstStyle/>
          <a:p>
            <a:r>
              <a:rPr lang="en-US" sz="3200" dirty="0">
                <a:solidFill>
                  <a:srgbClr val="FFC000"/>
                </a:solidFill>
              </a:rPr>
              <a:t>Random access</a:t>
            </a:r>
            <a:r>
              <a:rPr lang="en-US" sz="3200" dirty="0"/>
              <a:t>: access data in a file in </a:t>
            </a:r>
            <a:r>
              <a:rPr lang="en-US" sz="3200" dirty="0">
                <a:solidFill>
                  <a:srgbClr val="FFC000"/>
                </a:solidFill>
              </a:rPr>
              <a:t>any order</a:t>
            </a:r>
          </a:p>
          <a:p>
            <a:pPr lvl="1"/>
            <a:r>
              <a:rPr lang="en-US" sz="2800" dirty="0"/>
              <a:t>can access 100th entry directly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19069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File Operations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305800" cy="1747446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A file is a collection of data that is usually stored on a computer’s disk. Data can be saved to files and then later reused 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533400" y="3581400"/>
            <a:ext cx="8229600" cy="2667000"/>
          </a:xfrm>
          <a:solidFill>
            <a:schemeClr val="accent4">
              <a:lumMod val="75000"/>
            </a:schemeClr>
          </a:solidFill>
        </p:spPr>
        <p:txBody>
          <a:bodyPr/>
          <a:lstStyle/>
          <a:p>
            <a:pPr algn="just"/>
            <a:r>
              <a:rPr lang="en-US" dirty="0"/>
              <a:t>Almost all real-world programs use files to store and retrieve data extensively:</a:t>
            </a:r>
          </a:p>
          <a:p>
            <a:pPr lvl="1" algn="just"/>
            <a:r>
              <a:rPr lang="en-US" dirty="0"/>
              <a:t>Word processing </a:t>
            </a:r>
          </a:p>
          <a:p>
            <a:pPr lvl="1" algn="just"/>
            <a:r>
              <a:rPr lang="en-US" dirty="0"/>
              <a:t>Databases</a:t>
            </a:r>
          </a:p>
          <a:p>
            <a:pPr lvl="1" algn="just"/>
            <a:r>
              <a:rPr lang="en-US" dirty="0"/>
              <a:t>Spreadsheets</a:t>
            </a:r>
          </a:p>
          <a:p>
            <a:pPr lvl="1" algn="just"/>
            <a:r>
              <a:rPr lang="en-US" dirty="0"/>
              <a:t>Compilers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09138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Access Member Functions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1371600"/>
          </a:xfrm>
        </p:spPr>
        <p:txBody>
          <a:bodyPr/>
          <a:lstStyle/>
          <a:p>
            <a:r>
              <a:rPr lang="en-US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seekg</a:t>
            </a:r>
            <a:r>
              <a:rPr lang="en-US" dirty="0"/>
              <a:t> (seek get): used with </a:t>
            </a:r>
            <a:r>
              <a:rPr lang="en-US" dirty="0">
                <a:solidFill>
                  <a:srgbClr val="FFC000"/>
                </a:solidFill>
              </a:rPr>
              <a:t>input files.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3048000"/>
            <a:ext cx="8229600" cy="1371600"/>
          </a:xfrm>
        </p:spPr>
        <p:txBody>
          <a:bodyPr/>
          <a:lstStyle/>
          <a:p>
            <a:r>
              <a:rPr lang="en-US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seekp</a:t>
            </a:r>
            <a:r>
              <a:rPr lang="en-US" dirty="0"/>
              <a:t> (seek put): used with </a:t>
            </a:r>
            <a:r>
              <a:rPr lang="en-US" dirty="0">
                <a:solidFill>
                  <a:srgbClr val="FFC000"/>
                </a:solidFill>
              </a:rPr>
              <a:t>output files.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4572000"/>
            <a:ext cx="8229600" cy="1371600"/>
          </a:xfrm>
        </p:spPr>
        <p:txBody>
          <a:bodyPr/>
          <a:lstStyle/>
          <a:p>
            <a:r>
              <a:rPr lang="en-US" dirty="0"/>
              <a:t>Used to </a:t>
            </a:r>
            <a:r>
              <a:rPr lang="en-US" dirty="0">
                <a:solidFill>
                  <a:srgbClr val="FFC000"/>
                </a:solidFill>
              </a:rPr>
              <a:t>go to a specific position </a:t>
            </a:r>
            <a:r>
              <a:rPr lang="en-US" dirty="0"/>
              <a:t>in a file</a:t>
            </a:r>
          </a:p>
        </p:txBody>
      </p:sp>
    </p:spTree>
    <p:extLst>
      <p:ext uri="{BB962C8B-B14F-4D97-AF65-F5344CB8AC3E}">
        <p14:creationId xmlns:p14="http://schemas.microsoft.com/office/powerpoint/2010/main" val="13299697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42900"/>
            <a:ext cx="7772400" cy="952500"/>
          </a:xfrm>
        </p:spPr>
        <p:txBody>
          <a:bodyPr/>
          <a:lstStyle/>
          <a:p>
            <a:r>
              <a:rPr lang="en-US" dirty="0"/>
              <a:t>Random Access Member Functions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219200"/>
            <a:ext cx="8229600" cy="1600200"/>
          </a:xfrm>
        </p:spPr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seekg</a:t>
            </a:r>
            <a:r>
              <a:rPr lang="en-US" dirty="0" err="1">
                <a:latin typeface="Andale Mono"/>
                <a:cs typeface="Andale Mono"/>
              </a:rPr>
              <a:t>,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seekp</a:t>
            </a:r>
            <a:r>
              <a:rPr lang="en-US" dirty="0">
                <a:latin typeface="Andale Mono"/>
                <a:cs typeface="Andale Mono"/>
              </a:rPr>
              <a:t> </a:t>
            </a:r>
            <a:r>
              <a:rPr lang="en-US" dirty="0"/>
              <a:t>arguments:</a:t>
            </a:r>
          </a:p>
          <a:p>
            <a:pPr marL="0" indent="0">
              <a:buNone/>
            </a:pPr>
            <a:r>
              <a:rPr lang="en-US" dirty="0"/>
              <a:t>    	</a:t>
            </a:r>
            <a:r>
              <a:rPr lang="en-US" i="1" dirty="0">
                <a:solidFill>
                  <a:srgbClr val="FFC000"/>
                </a:solidFill>
              </a:rPr>
              <a:t>offset</a:t>
            </a:r>
            <a:r>
              <a:rPr lang="en-US" dirty="0"/>
              <a:t>: number of bytes, as a </a:t>
            </a:r>
            <a:r>
              <a:rPr lang="en-US" dirty="0">
                <a:latin typeface="Andale Mono"/>
                <a:cs typeface="Andale Mono"/>
              </a:rPr>
              <a:t>long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>
                <a:solidFill>
                  <a:srgbClr val="FFC000"/>
                </a:solidFill>
              </a:rPr>
              <a:t>mode</a:t>
            </a:r>
            <a:r>
              <a:rPr lang="en-US" dirty="0"/>
              <a:t> flag: starting point to compute offset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1163" y="3048000"/>
            <a:ext cx="8229600" cy="2895600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sz="2000" i="1" dirty="0"/>
              <a:t>Examples:</a:t>
            </a:r>
            <a:endParaRPr lang="en-US" i="1" dirty="0"/>
          </a:p>
          <a:p>
            <a:pPr marL="400050" lvl="1" indent="0">
              <a:buNone/>
            </a:pPr>
            <a:r>
              <a:rPr lang="en-US" sz="1800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inData.seekg</a:t>
            </a:r>
            <a:r>
              <a:rPr lang="en-US" sz="18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(25L, </a:t>
            </a:r>
            <a:r>
              <a:rPr lang="en-US" sz="1800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18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::beg);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40005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// set read position at 26th byte </a:t>
            </a:r>
          </a:p>
          <a:p>
            <a:pPr marL="40005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// from beginning of file</a:t>
            </a:r>
          </a:p>
          <a:p>
            <a:pPr marL="400050" lvl="1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en-US" sz="1800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outData.seekp</a:t>
            </a:r>
            <a:r>
              <a:rPr lang="en-US" sz="18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(-10L, </a:t>
            </a:r>
            <a:r>
              <a:rPr lang="en-US" sz="1800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18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::cur);</a:t>
            </a:r>
          </a:p>
          <a:p>
            <a:pPr marL="40005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// set write position 10 bytes</a:t>
            </a:r>
          </a:p>
          <a:p>
            <a:pPr marL="40005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// before current position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69320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Note on Random Access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eof</a:t>
            </a:r>
            <a:r>
              <a:rPr lang="en-US" dirty="0"/>
              <a:t> is true, it must be cleared before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seekg</a:t>
            </a:r>
            <a:r>
              <a:rPr lang="en-US" dirty="0"/>
              <a:t> 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seekp</a:t>
            </a:r>
            <a:r>
              <a:rPr lang="en-US" dirty="0"/>
              <a:t>: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2514600"/>
            <a:ext cx="8229600" cy="2133600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sz="2000" i="1" dirty="0">
                <a:latin typeface="Andale Mono"/>
                <a:cs typeface="Andale Mono"/>
              </a:rPr>
              <a:t>Example:</a:t>
            </a:r>
            <a:r>
              <a:rPr lang="en-US" dirty="0">
                <a:latin typeface="Andale Mono"/>
                <a:cs typeface="Andale Mono"/>
              </a:rPr>
              <a:t>	</a:t>
            </a:r>
          </a:p>
          <a:p>
            <a:pPr marL="400050" lvl="1" indent="0">
              <a:buNone/>
            </a:pPr>
            <a:r>
              <a:rPr lang="en-US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gradeFile.clear</a:t>
            </a:r>
            <a:r>
              <a:rPr lang="en-US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400050" lvl="1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gradeFile.seekg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(0L,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::beg); </a:t>
            </a:r>
          </a:p>
          <a:p>
            <a:pPr marL="40005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go to the beginning of the file</a:t>
            </a:r>
          </a:p>
          <a:p>
            <a:endParaRPr lang="en-US" dirty="0">
              <a:latin typeface="Andale Mono"/>
              <a:cs typeface="Andale Mono"/>
            </a:endParaRPr>
          </a:p>
        </p:txBody>
      </p:sp>
    </p:spTree>
    <p:extLst>
      <p:ext uri="{BB962C8B-B14F-4D97-AF65-F5344CB8AC3E}">
        <p14:creationId xmlns:p14="http://schemas.microsoft.com/office/powerpoint/2010/main" val="179487486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Access Information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2052246"/>
          </a:xfrm>
        </p:spPr>
        <p:txBody>
          <a:bodyPr/>
          <a:lstStyle/>
          <a:p>
            <a:r>
              <a:rPr lang="en-US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tellg</a:t>
            </a:r>
            <a:r>
              <a:rPr lang="en-US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member function: return current byte position in input file</a:t>
            </a:r>
          </a:p>
          <a:p>
            <a:pPr marL="400050" lvl="1" indent="0">
              <a:buNone/>
            </a:pPr>
            <a:r>
              <a:rPr lang="en-US" sz="1600" i="1" dirty="0"/>
              <a:t>Example:</a:t>
            </a:r>
          </a:p>
          <a:p>
            <a:pPr marL="0" indent="0">
              <a:buNone/>
            </a:pPr>
            <a:r>
              <a:rPr lang="en-US" dirty="0">
                <a:latin typeface="Arial"/>
                <a:cs typeface="Arial"/>
              </a:rPr>
              <a:t>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long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whereAmI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whereAmI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inData.tellg</a:t>
            </a:r>
            <a:r>
              <a:rPr lang="en-US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3810000"/>
            <a:ext cx="8229600" cy="2209800"/>
          </a:xfrm>
        </p:spPr>
        <p:txBody>
          <a:bodyPr/>
          <a:lstStyle/>
          <a:p>
            <a:r>
              <a:rPr lang="en-US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tellp</a:t>
            </a:r>
            <a:r>
              <a:rPr lang="en-US" dirty="0"/>
              <a:t> member function: return current byte position in output file</a:t>
            </a:r>
          </a:p>
          <a:p>
            <a:pPr marL="400050" lvl="1" indent="0">
              <a:buNone/>
            </a:pPr>
            <a:r>
              <a:rPr lang="en-US" sz="1600" i="1" dirty="0"/>
              <a:t>Example:</a:t>
            </a:r>
          </a:p>
          <a:p>
            <a:pPr marL="400050" lvl="1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whereAmI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outData.tellp</a:t>
            </a:r>
            <a:r>
              <a:rPr lang="en-US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87029849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42036B5-226B-4200-8DDF-FA685235AF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2" y="990600"/>
            <a:ext cx="7615237" cy="54708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76200"/>
            <a:ext cx="8229600" cy="878877"/>
          </a:xfrm>
        </p:spPr>
        <p:txBody>
          <a:bodyPr/>
          <a:lstStyle/>
          <a:p>
            <a:r>
              <a:rPr lang="en-US" sz="2400" dirty="0"/>
              <a:t>Example Application of Random-Access</a:t>
            </a:r>
            <a:br>
              <a:rPr lang="en-US" sz="2400" dirty="0"/>
            </a:br>
            <a:r>
              <a:rPr lang="en-US" sz="2400" b="0" dirty="0">
                <a:solidFill>
                  <a:srgbClr val="FFC000"/>
                </a:solidFill>
              </a:rPr>
              <a:t>Determining the size of a file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CAF31D-A168-418D-957C-BAE55705B090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543C7F-2522-47EC-BC36-C75701F80BA6}"/>
              </a:ext>
            </a:extLst>
          </p:cNvPr>
          <p:cNvSpPr/>
          <p:nvPr/>
        </p:nvSpPr>
        <p:spPr>
          <a:xfrm>
            <a:off x="1295400" y="4377452"/>
            <a:ext cx="6172200" cy="11851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14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1066800"/>
            <a:ext cx="8305800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chapter covers more advanced file operations and focuses primarily on the </a:t>
            </a:r>
            <a:r>
              <a:rPr lang="en-US" sz="2800" dirty="0" err="1"/>
              <a:t>fstream</a:t>
            </a:r>
            <a:r>
              <a:rPr lang="en-US" sz="2800" dirty="0"/>
              <a:t> data type. Table below compares the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2800" dirty="0"/>
              <a:t>,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ofstream</a:t>
            </a:r>
            <a:r>
              <a:rPr lang="en-US" sz="2800" dirty="0"/>
              <a:t>, and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US" sz="2800" dirty="0"/>
              <a:t> data types. All of these data types require the </a:t>
            </a:r>
            <a:r>
              <a:rPr lang="en-US" sz="2800" dirty="0" err="1"/>
              <a:t>fstream</a:t>
            </a:r>
            <a:r>
              <a:rPr lang="en-US" sz="2800" dirty="0"/>
              <a:t> header file. </a:t>
            </a:r>
          </a:p>
          <a:p>
            <a:endParaRPr lang="en-US" sz="2800" dirty="0"/>
          </a:p>
          <a:p>
            <a:endParaRPr lang="en-US" sz="2800" dirty="0"/>
          </a:p>
        </p:txBody>
      </p:sp>
      <p:pic>
        <p:nvPicPr>
          <p:cNvPr id="6" name="Picture 5" descr="Screenshot 2018-03-12 22.14.5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497" y="3657600"/>
            <a:ext cx="8853388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4641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45" y="386154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Using Files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10073" y="1640766"/>
            <a:ext cx="8229600" cy="2245434"/>
          </a:xfrm>
        </p:spPr>
        <p:txBody>
          <a:bodyPr/>
          <a:lstStyle/>
          <a:p>
            <a:r>
              <a:rPr lang="en-US" dirty="0"/>
              <a:t>Requires </a:t>
            </a:r>
            <a:r>
              <a:rPr lang="en-US" dirty="0" err="1"/>
              <a:t>fstream</a:t>
            </a:r>
            <a:r>
              <a:rPr lang="en-US" dirty="0"/>
              <a:t> header file</a:t>
            </a:r>
          </a:p>
          <a:p>
            <a:pPr lvl="1"/>
            <a:r>
              <a:rPr lang="en-US" dirty="0"/>
              <a:t>use 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dirty="0"/>
              <a:t> data type for input files</a:t>
            </a:r>
          </a:p>
          <a:p>
            <a:pPr lvl="1"/>
            <a:r>
              <a:rPr lang="en-US" dirty="0"/>
              <a:t>use 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ofstream</a:t>
            </a:r>
            <a:r>
              <a:rPr lang="en-US" dirty="0"/>
              <a:t> data type for output files</a:t>
            </a:r>
          </a:p>
          <a:p>
            <a:pPr lvl="1"/>
            <a:r>
              <a:rPr lang="en-US" dirty="0"/>
              <a:t>use 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US" dirty="0"/>
              <a:t> data type for both input, output files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510073" y="4114800"/>
            <a:ext cx="8229600" cy="914400"/>
          </a:xfrm>
        </p:spPr>
        <p:txBody>
          <a:bodyPr/>
          <a:lstStyle/>
          <a:p>
            <a:r>
              <a:rPr lang="en-US" dirty="0"/>
              <a:t>Can use </a:t>
            </a:r>
            <a:r>
              <a:rPr lang="en-US" b="1" dirty="0">
                <a:solidFill>
                  <a:srgbClr val="FFFF00"/>
                </a:solidFill>
                <a:latin typeface="Andale Mono"/>
                <a:cs typeface="Andale Mono"/>
              </a:rPr>
              <a:t>&gt;&gt;</a:t>
            </a:r>
            <a:r>
              <a:rPr lang="en-US" dirty="0">
                <a:latin typeface="Andale Mono"/>
                <a:cs typeface="Andale Mono"/>
              </a:rPr>
              <a:t>, </a:t>
            </a:r>
            <a:r>
              <a:rPr lang="en-US" b="1" dirty="0">
                <a:solidFill>
                  <a:srgbClr val="FFFF00"/>
                </a:solidFill>
                <a:latin typeface="Andale Mono"/>
                <a:cs typeface="Andale Mono"/>
              </a:rPr>
              <a:t>&lt;&lt;</a:t>
            </a:r>
            <a:r>
              <a:rPr lang="en-US" dirty="0">
                <a:latin typeface="Andale Mono"/>
                <a:cs typeface="Andale Mono"/>
              </a:rPr>
              <a:t> </a:t>
            </a:r>
            <a:r>
              <a:rPr lang="en-US" dirty="0"/>
              <a:t>to read from, write to a file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88302" y="5334000"/>
            <a:ext cx="8229600" cy="914400"/>
          </a:xfrm>
        </p:spPr>
        <p:txBody>
          <a:bodyPr/>
          <a:lstStyle/>
          <a:p>
            <a:r>
              <a:rPr lang="en-US" dirty="0"/>
              <a:t>Can use </a:t>
            </a:r>
            <a:r>
              <a:rPr lang="en-US" b="1" dirty="0" err="1">
                <a:solidFill>
                  <a:srgbClr val="FFFF00"/>
                </a:solidFill>
                <a:latin typeface="Andale Mono"/>
                <a:cs typeface="Andale Mono"/>
              </a:rPr>
              <a:t>eof</a:t>
            </a:r>
            <a:r>
              <a:rPr lang="en-US" dirty="0"/>
              <a:t> member function to test for the end of input file.</a:t>
            </a:r>
          </a:p>
        </p:txBody>
      </p:sp>
    </p:spTree>
    <p:extLst>
      <p:ext uri="{BB962C8B-B14F-4D97-AF65-F5344CB8AC3E}">
        <p14:creationId xmlns:p14="http://schemas.microsoft.com/office/powerpoint/2010/main" val="3942878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45" y="386154"/>
            <a:ext cx="8229600" cy="1143000"/>
          </a:xfrm>
        </p:spPr>
        <p:txBody>
          <a:bodyPr/>
          <a:lstStyle/>
          <a:p>
            <a:r>
              <a:rPr lang="en-US" altLang="en-US" dirty="0" err="1">
                <a:ea typeface="ＭＳ Ｐゴシック" panose="020B0600070205080204" pitchFamily="34" charset="-128"/>
              </a:rPr>
              <a:t>fstream</a:t>
            </a:r>
            <a:r>
              <a:rPr lang="en-US" altLang="en-US" dirty="0">
                <a:ea typeface="ＭＳ Ｐゴシック" panose="020B0600070205080204" pitchFamily="34" charset="-128"/>
              </a:rPr>
              <a:t> Object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1" y="1524000"/>
            <a:ext cx="8229600" cy="797634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US" dirty="0"/>
              <a:t> object can be used for either input or output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7200" y="2478966"/>
            <a:ext cx="8229600" cy="797634"/>
          </a:xfrm>
        </p:spPr>
        <p:txBody>
          <a:bodyPr/>
          <a:lstStyle/>
          <a:p>
            <a:r>
              <a:rPr lang="en-US" dirty="0"/>
              <a:t>Must specify mode on the open statement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7200" y="3352800"/>
            <a:ext cx="8229600" cy="1600200"/>
          </a:xfrm>
        </p:spPr>
        <p:txBody>
          <a:bodyPr/>
          <a:lstStyle/>
          <a:p>
            <a:r>
              <a:rPr lang="en-US" dirty="0"/>
              <a:t>Sample modes: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::in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– </a:t>
            </a:r>
            <a:r>
              <a:rPr lang="en-US" dirty="0">
                <a:latin typeface="+mj-lt"/>
                <a:cs typeface="Courier New" panose="02070309020205020404" pitchFamily="49" charset="0"/>
              </a:rPr>
              <a:t>for input files</a:t>
            </a:r>
          </a:p>
          <a:p>
            <a:pPr marL="0" indent="0">
              <a:buNone/>
            </a:pPr>
            <a:r>
              <a:rPr lang="en-US" dirty="0">
                <a:latin typeface="Andale Mono"/>
                <a:cs typeface="Andale Mono"/>
              </a:rPr>
              <a:t>	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::out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– </a:t>
            </a:r>
            <a:r>
              <a:rPr lang="en-US" dirty="0">
                <a:cs typeface="Courier New" panose="02070309020205020404" pitchFamily="49" charset="0"/>
              </a:rPr>
              <a:t>for output files</a:t>
            </a:r>
            <a:endParaRPr lang="en-US" b="1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81000" y="5029200"/>
            <a:ext cx="8305800" cy="1137846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Can be combined on open call:</a:t>
            </a:r>
          </a:p>
          <a:p>
            <a:pPr marL="0" indent="0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	</a:t>
            </a:r>
            <a:r>
              <a:rPr lang="en-US" altLang="en-US" sz="2000" b="1" dirty="0" err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dFile.open</a:t>
            </a:r>
            <a:r>
              <a:rPr lang="en-US" altLang="en-US" sz="2000" b="1" dirty="0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("</a:t>
            </a:r>
            <a:r>
              <a:rPr lang="en-US" altLang="en-US" sz="2000" b="1" dirty="0" err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class.txt</a:t>
            </a:r>
            <a:r>
              <a:rPr lang="en-US" altLang="en-US" sz="2000" b="1" dirty="0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", </a:t>
            </a:r>
            <a:r>
              <a:rPr lang="en-US" altLang="en-US" sz="2000" b="1" dirty="0" err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ios</a:t>
            </a:r>
            <a:r>
              <a:rPr lang="en-US" altLang="en-US" sz="2000" b="1" dirty="0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::in | </a:t>
            </a:r>
            <a:r>
              <a:rPr lang="en-US" altLang="en-US" sz="2000" b="1" dirty="0" err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ios</a:t>
            </a:r>
            <a:r>
              <a:rPr lang="en-US" altLang="en-US" sz="2000" b="1" dirty="0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::out);</a:t>
            </a:r>
            <a:endParaRPr lang="en-US" altLang="en-US" b="1" dirty="0">
              <a:solidFill>
                <a:schemeClr val="tx1"/>
              </a:solidFill>
              <a:latin typeface="Courier New" panose="02070309020205020404" pitchFamily="49" charset="0"/>
              <a:ea typeface="ＭＳ Ｐゴシック" panose="020B0600070205080204" pitchFamily="34" charset="-128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333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 idx="4294967295"/>
          </p:nvPr>
        </p:nvSpPr>
        <p:spPr>
          <a:xfrm>
            <a:off x="2362200" y="381000"/>
            <a:ext cx="6553200" cy="685800"/>
          </a:xfrm>
        </p:spPr>
        <p:txBody>
          <a:bodyPr/>
          <a:lstStyle/>
          <a:p>
            <a:r>
              <a:rPr lang="en-US" altLang="en-US" sz="4000" b="1" dirty="0">
                <a:ea typeface="ＭＳ Ｐゴシック" panose="020B0600070205080204" pitchFamily="34" charset="-128"/>
              </a:rPr>
              <a:t>File Access Flags</a:t>
            </a: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7638"/>
            <a:ext cx="91440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510123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 idx="4294967295"/>
          </p:nvPr>
        </p:nvSpPr>
        <p:spPr>
          <a:xfrm>
            <a:off x="2362200" y="381000"/>
            <a:ext cx="6553200" cy="685800"/>
          </a:xfrm>
        </p:spPr>
        <p:txBody>
          <a:bodyPr/>
          <a:lstStyle/>
          <a:p>
            <a:r>
              <a:rPr lang="en-US" altLang="en-US" sz="4000" b="1" dirty="0">
                <a:ea typeface="ＭＳ Ｐゴシック" panose="020B0600070205080204" pitchFamily="34" charset="-128"/>
              </a:rPr>
              <a:t>Using Files - Example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 bwMode="auto">
          <a:xfrm>
            <a:off x="228600" y="1371600"/>
            <a:ext cx="81534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r>
              <a:rPr lang="en-US" sz="2400" b="1" dirty="0">
                <a:solidFill>
                  <a:schemeClr val="hlink"/>
                </a:solidFill>
                <a:latin typeface="Courier New" charset="0"/>
                <a:ea typeface="ＭＳ Ｐゴシック" charset="0"/>
              </a:rPr>
              <a:t>// copy 10 numbers between files</a:t>
            </a: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r>
              <a:rPr lang="en-US" sz="2400" b="1" dirty="0">
                <a:solidFill>
                  <a:schemeClr val="hlink"/>
                </a:solidFill>
                <a:latin typeface="Courier New" charset="0"/>
                <a:ea typeface="ＭＳ Ｐゴシック" charset="0"/>
              </a:rPr>
              <a:t>// open the files</a:t>
            </a: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endParaRPr lang="en-US" sz="2400" b="1" dirty="0">
              <a:latin typeface="Courier New" charset="0"/>
              <a:ea typeface="ＭＳ Ｐゴシック" charset="0"/>
            </a:endParaRP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r>
              <a:rPr lang="en-US" sz="2000" b="1" dirty="0" err="1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fstream</a:t>
            </a:r>
            <a:r>
              <a:rPr lang="en-US" sz="2000" b="1" dirty="0">
                <a:latin typeface="Courier New" charset="0"/>
                <a:ea typeface="ＭＳ Ｐゴシック" charset="0"/>
              </a:rPr>
              <a:t> 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infile</a:t>
            </a:r>
            <a:r>
              <a:rPr lang="en-US" sz="2000" b="1" dirty="0">
                <a:latin typeface="Courier New" charset="0"/>
                <a:ea typeface="ＭＳ Ｐゴシック" charset="0"/>
              </a:rPr>
              <a:t>("input.txt",</a:t>
            </a:r>
            <a:r>
              <a:rPr lang="en-US" sz="2000" b="1" dirty="0" err="1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ios</a:t>
            </a:r>
            <a:r>
              <a:rPr lang="en-US" sz="2000" b="1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::in</a:t>
            </a:r>
            <a:r>
              <a:rPr lang="en-US" sz="2000" b="1" dirty="0">
                <a:latin typeface="Courier New" charset="0"/>
                <a:ea typeface="ＭＳ Ｐゴシック" charset="0"/>
              </a:rPr>
              <a:t>);</a:t>
            </a: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r>
              <a:rPr lang="en-US" sz="2000" b="1" dirty="0" err="1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fstream</a:t>
            </a:r>
            <a:r>
              <a:rPr lang="en-US" sz="2000" b="1" dirty="0">
                <a:latin typeface="Courier New" charset="0"/>
                <a:ea typeface="ＭＳ Ｐゴシック" charset="0"/>
              </a:rPr>
              <a:t> 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outfile</a:t>
            </a:r>
            <a:r>
              <a:rPr lang="en-US" sz="2000" b="1" dirty="0">
                <a:latin typeface="Courier New" charset="0"/>
                <a:ea typeface="ＭＳ Ｐゴシック" charset="0"/>
              </a:rPr>
              <a:t>("output.txt",</a:t>
            </a:r>
            <a:r>
              <a:rPr lang="en-US" sz="2000" b="1" dirty="0" err="1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ios</a:t>
            </a:r>
            <a:r>
              <a:rPr lang="en-US" sz="2000" b="1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::out</a:t>
            </a:r>
            <a:r>
              <a:rPr lang="en-US" sz="2000" b="1" dirty="0">
                <a:latin typeface="Courier New" charset="0"/>
                <a:ea typeface="ＭＳ Ｐゴシック" charset="0"/>
              </a:rPr>
              <a:t>);</a:t>
            </a: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r>
              <a:rPr lang="en-US" sz="2000" b="1" dirty="0" err="1">
                <a:latin typeface="Courier New" charset="0"/>
                <a:ea typeface="ＭＳ Ｐゴシック" charset="0"/>
              </a:rPr>
              <a:t>int</a:t>
            </a:r>
            <a:r>
              <a:rPr lang="en-US" sz="2000" b="1" dirty="0">
                <a:latin typeface="Courier New" charset="0"/>
                <a:ea typeface="ＭＳ Ｐゴシック" charset="0"/>
              </a:rPr>
              <a:t> 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num</a:t>
            </a:r>
            <a:r>
              <a:rPr lang="en-US" sz="2000" b="1" dirty="0">
                <a:latin typeface="Courier New" charset="0"/>
                <a:ea typeface="ＭＳ Ｐゴシック" charset="0"/>
              </a:rPr>
              <a:t>;</a:t>
            </a: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endParaRPr lang="en-US" sz="2000" b="1" dirty="0">
              <a:latin typeface="Courier New" charset="0"/>
              <a:ea typeface="ＭＳ Ｐゴシック" charset="0"/>
            </a:endParaRP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r>
              <a:rPr lang="en-US" sz="2000" b="1" dirty="0">
                <a:latin typeface="Courier New" charset="0"/>
                <a:ea typeface="ＭＳ Ｐゴシック" charset="0"/>
              </a:rPr>
              <a:t>for (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int</a:t>
            </a:r>
            <a:r>
              <a:rPr lang="en-US" sz="2000" b="1" dirty="0">
                <a:latin typeface="Courier New" charset="0"/>
                <a:ea typeface="ＭＳ Ｐゴシック" charset="0"/>
              </a:rPr>
              <a:t> 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i</a:t>
            </a:r>
            <a:r>
              <a:rPr lang="en-US" sz="2000" b="1" dirty="0">
                <a:latin typeface="Courier New" charset="0"/>
                <a:ea typeface="ＭＳ Ｐゴシック" charset="0"/>
              </a:rPr>
              <a:t> = 1; 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i</a:t>
            </a:r>
            <a:r>
              <a:rPr lang="en-US" sz="2000" b="1" dirty="0">
                <a:latin typeface="Courier New" charset="0"/>
                <a:ea typeface="ＭＳ Ｐゴシック" charset="0"/>
              </a:rPr>
              <a:t> &lt;= 10; 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i</a:t>
            </a:r>
            <a:r>
              <a:rPr lang="en-US" sz="2000" b="1" dirty="0">
                <a:latin typeface="Courier New" charset="0"/>
                <a:ea typeface="ＭＳ Ｐゴシック" charset="0"/>
              </a:rPr>
              <a:t>++){</a:t>
            </a: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r>
              <a:rPr lang="en-US" sz="2000" b="1" dirty="0">
                <a:latin typeface="Courier New" charset="0"/>
                <a:ea typeface="ＭＳ Ｐゴシック" charset="0"/>
              </a:rPr>
              <a:t>	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infile</a:t>
            </a:r>
            <a:r>
              <a:rPr lang="en-US" sz="2000" b="1" dirty="0">
                <a:latin typeface="Courier New" charset="0"/>
                <a:ea typeface="ＭＳ Ｐゴシック" charset="0"/>
              </a:rPr>
              <a:t> &gt;&gt; 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num</a:t>
            </a:r>
            <a:r>
              <a:rPr lang="en-US" sz="2000" b="1" dirty="0">
                <a:latin typeface="Courier New" charset="0"/>
                <a:ea typeface="ＭＳ Ｐゴシック" charset="0"/>
              </a:rPr>
              <a:t>;  // read from the input file</a:t>
            </a: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r>
              <a:rPr lang="en-US" sz="2000" b="1" dirty="0">
                <a:latin typeface="Courier New" charset="0"/>
                <a:ea typeface="ＭＳ Ｐゴシック" charset="0"/>
              </a:rPr>
              <a:t>	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outfile</a:t>
            </a:r>
            <a:r>
              <a:rPr lang="en-US" sz="2000" b="1" dirty="0">
                <a:latin typeface="Courier New" charset="0"/>
                <a:ea typeface="ＭＳ Ｐゴシック" charset="0"/>
              </a:rPr>
              <a:t> &lt;&lt; 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num</a:t>
            </a:r>
            <a:r>
              <a:rPr lang="en-US" sz="2000" b="1" dirty="0">
                <a:latin typeface="Courier New" charset="0"/>
                <a:ea typeface="ＭＳ Ｐゴシック" charset="0"/>
              </a:rPr>
              <a:t>; // write into the output file </a:t>
            </a: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r>
              <a:rPr lang="en-US" sz="2000" b="1" dirty="0">
                <a:latin typeface="Courier New" charset="0"/>
                <a:ea typeface="ＭＳ Ｐゴシック" charset="0"/>
              </a:rPr>
              <a:t>}</a:t>
            </a: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endParaRPr lang="en-US" sz="2000" b="1" dirty="0">
              <a:latin typeface="Courier New" charset="0"/>
              <a:ea typeface="ＭＳ Ｐゴシック" charset="0"/>
            </a:endParaRP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r>
              <a:rPr lang="en-US" sz="2000" b="1" dirty="0" err="1">
                <a:latin typeface="Courier New" charset="0"/>
                <a:ea typeface="ＭＳ Ｐゴシック" charset="0"/>
              </a:rPr>
              <a:t>infile.close</a:t>
            </a:r>
            <a:r>
              <a:rPr lang="en-US" sz="2000" b="1" dirty="0">
                <a:latin typeface="Courier New" charset="0"/>
                <a:ea typeface="ＭＳ Ｐゴシック" charset="0"/>
              </a:rPr>
              <a:t>(); // close the files</a:t>
            </a: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r>
              <a:rPr lang="en-US" sz="2000" b="1" dirty="0" err="1">
                <a:latin typeface="Courier New" charset="0"/>
                <a:ea typeface="ＭＳ Ｐゴシック" charset="0"/>
              </a:rPr>
              <a:t>outfile.close</a:t>
            </a:r>
            <a:r>
              <a:rPr lang="en-US" sz="2000" b="1" dirty="0">
                <a:latin typeface="Courier New" charset="0"/>
                <a:ea typeface="ＭＳ Ｐゴシック" charset="0"/>
              </a:rPr>
              <a:t>();</a:t>
            </a:r>
            <a:endParaRPr lang="en-US" sz="2400" b="1" dirty="0">
              <a:latin typeface="Courier Ne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36777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2130</TotalTime>
  <Words>1356</Words>
  <Application>Microsoft Office PowerPoint</Application>
  <PresentationFormat>On-screen Show (4:3)</PresentationFormat>
  <Paragraphs>239</Paragraphs>
  <Slides>44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44</vt:i4>
      </vt:variant>
    </vt:vector>
  </HeadingPairs>
  <TitlesOfParts>
    <vt:vector size="54" baseType="lpstr">
      <vt:lpstr>ＭＳ Ｐゴシック</vt:lpstr>
      <vt:lpstr>Andale Mono</vt:lpstr>
      <vt:lpstr>Arial</vt:lpstr>
      <vt:lpstr>Calibri</vt:lpstr>
      <vt:lpstr>Courier New</vt:lpstr>
      <vt:lpstr>Palatino Linotype</vt:lpstr>
      <vt:lpstr>Wingdings</vt:lpstr>
      <vt:lpstr>Wingdings 2</vt:lpstr>
      <vt:lpstr>1_Office Theme</vt:lpstr>
      <vt:lpstr>2_Office Theme</vt:lpstr>
      <vt:lpstr>06: Advanced File Operations</vt:lpstr>
      <vt:lpstr>Content</vt:lpstr>
      <vt:lpstr>File Operations</vt:lpstr>
      <vt:lpstr>File Operations</vt:lpstr>
      <vt:lpstr>PowerPoint Presentation</vt:lpstr>
      <vt:lpstr>Using Files</vt:lpstr>
      <vt:lpstr>fstream Object</vt:lpstr>
      <vt:lpstr>File Access Flags</vt:lpstr>
      <vt:lpstr>Using Files - Example</vt:lpstr>
      <vt:lpstr>Default File Open Modes</vt:lpstr>
      <vt:lpstr>More File Open Details</vt:lpstr>
      <vt:lpstr>Passing File Stream Objects to Functions</vt:lpstr>
      <vt:lpstr>Passing File Stream Objects to Functions</vt:lpstr>
      <vt:lpstr>Passing File Stream Objects to Functions</vt:lpstr>
      <vt:lpstr>PowerPoint Presentation</vt:lpstr>
      <vt:lpstr>PowerPoint Presentation</vt:lpstr>
      <vt:lpstr>Member Functions for Reading and Writing Files</vt:lpstr>
      <vt:lpstr>Member Functions for Reading and Writing Files</vt:lpstr>
      <vt:lpstr>getline Method</vt:lpstr>
      <vt:lpstr>getline Member Function </vt:lpstr>
      <vt:lpstr>PowerPoint Presentation</vt:lpstr>
      <vt:lpstr>getline function</vt:lpstr>
      <vt:lpstr>getline Function </vt:lpstr>
      <vt:lpstr>Example of using different delimiters</vt:lpstr>
      <vt:lpstr>Single Character I/O</vt:lpstr>
      <vt:lpstr>Binary Files</vt:lpstr>
      <vt:lpstr>Binary Files</vt:lpstr>
      <vt:lpstr>Binary Files</vt:lpstr>
      <vt:lpstr>Binary Files</vt:lpstr>
      <vt:lpstr>Binary Files</vt:lpstr>
      <vt:lpstr>Binary Files</vt:lpstr>
      <vt:lpstr>Example Application of Binary Files Copying a file</vt:lpstr>
      <vt:lpstr>Example Application of Binary Files Writing and reading an object into/from a file</vt:lpstr>
      <vt:lpstr>Example Application of Binary Files Writing an array of objects into a file (1)</vt:lpstr>
      <vt:lpstr>Example Application of Binary Files Writing an array of objects into a file (2)</vt:lpstr>
      <vt:lpstr>Example Application of Binary Files Reading an array of objects from a file (1)</vt:lpstr>
      <vt:lpstr>Example Application of Binary Files Reading an array of objects from a file (2)</vt:lpstr>
      <vt:lpstr>Random-Access Files</vt:lpstr>
      <vt:lpstr>Random-Access Files</vt:lpstr>
      <vt:lpstr>Random Access Member Functions</vt:lpstr>
      <vt:lpstr>Random Access Member Functions</vt:lpstr>
      <vt:lpstr>Important Note on Random Access</vt:lpstr>
      <vt:lpstr>Random Access Information</vt:lpstr>
      <vt:lpstr>Example Application of Random-Access Determining the size of a file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JUMAIL BIN TALIBA</cp:lastModifiedBy>
  <cp:revision>195</cp:revision>
  <dcterms:created xsi:type="dcterms:W3CDTF">2014-02-24T04:16:52Z</dcterms:created>
  <dcterms:modified xsi:type="dcterms:W3CDTF">2018-11-02T16:06:48Z</dcterms:modified>
</cp:coreProperties>
</file>