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41"/>
  </p:notesMasterIdLst>
  <p:sldIdLst>
    <p:sldId id="338" r:id="rId2"/>
    <p:sldId id="376" r:id="rId3"/>
    <p:sldId id="335" r:id="rId4"/>
    <p:sldId id="341" r:id="rId5"/>
    <p:sldId id="333" r:id="rId6"/>
    <p:sldId id="336" r:id="rId7"/>
    <p:sldId id="343" r:id="rId8"/>
    <p:sldId id="345" r:id="rId9"/>
    <p:sldId id="324" r:id="rId10"/>
    <p:sldId id="346" r:id="rId11"/>
    <p:sldId id="347" r:id="rId12"/>
    <p:sldId id="352" r:id="rId13"/>
    <p:sldId id="354" r:id="rId14"/>
    <p:sldId id="355" r:id="rId15"/>
    <p:sldId id="356" r:id="rId16"/>
    <p:sldId id="357" r:id="rId17"/>
    <p:sldId id="353" r:id="rId18"/>
    <p:sldId id="360" r:id="rId19"/>
    <p:sldId id="358" r:id="rId20"/>
    <p:sldId id="375" r:id="rId21"/>
    <p:sldId id="325" r:id="rId22"/>
    <p:sldId id="327" r:id="rId23"/>
    <p:sldId id="350" r:id="rId24"/>
    <p:sldId id="351"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42" r:id="rId39"/>
    <p:sldId id="377"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ext uri="{19B8F6BF-5375-455C-9EA6-DF929625EA0E}">
        <p15:presenceInfo xmlns:p15="http://schemas.microsoft.com/office/powerpoint/2012/main" userId="syark0209" providerId="None"/>
      </p:ext>
    </p:extLst>
  </p:cmAuthor>
  <p:cmAuthor id="2" name="HP" initials="H" lastIdx="1" clrIdx="1">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86" autoAdjust="0"/>
    <p:restoredTop sz="94660"/>
  </p:normalViewPr>
  <p:slideViewPr>
    <p:cSldViewPr>
      <p:cViewPr varScale="1">
        <p:scale>
          <a:sx n="80" d="100"/>
          <a:sy n="80" d="100"/>
        </p:scale>
        <p:origin x="893"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9-04T12:06:22.687" idx="1">
    <p:pos x="3597" y="877"/>
    <p:text>Tidak perlu. cadangan: slide 18-19 dibuang.</p:text>
    <p:extLst>
      <p:ext uri="{C676402C-5697-4E1C-873F-D02D1690AC5C}">
        <p15:threadingInfo xmlns:p15="http://schemas.microsoft.com/office/powerpoint/2012/main" timeZoneBias="-480"/>
      </p:ext>
    </p:extLst>
  </p:cm>
</p:cmLst>
</file>

<file path=ppt/diagrams/_rels/data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a:t>
          </a:r>
          <a:r>
            <a:rPr lang="en-US" sz="1400" b="1" dirty="0" smtClean="0">
              <a:effectLst/>
            </a:rPr>
            <a:t>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a:solidFill>
          <a:srgbClr val="00B050"/>
        </a:solidFill>
      </dgm:spPr>
      <dgm:t>
        <a:bodyPr/>
        <a:lstStyle/>
        <a:p>
          <a:pPr algn="l"/>
          <a:r>
            <a:rPr lang="en-US" sz="1400" b="1" dirty="0" smtClean="0">
              <a:effectLst/>
            </a:rPr>
            <a:t>BAB 3: AGAMA, PEMIKIRAN SAINS DAN TEKNOLOGI</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dgm:t>
        <a:bodyPr/>
        <a:lstStyle/>
        <a:p>
          <a:pPr algn="l"/>
          <a:r>
            <a:rPr lang="en-US" sz="1400" b="1" dirty="0" smtClean="0">
              <a:effectLst/>
            </a:rPr>
            <a:t>BAB 4: PEMIKIRAN SAINS &amp; TEKNOLOGI MERENTAS SEMPADAN</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EKOSISTEM KEILMUAN ISLAM</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a:t>
          </a:r>
          <a:r>
            <a:rPr lang="sv-SE" sz="1400" b="1" dirty="0" smtClean="0">
              <a:effectLst/>
            </a:rPr>
            <a:t>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a:t>
          </a:r>
          <a:r>
            <a:rPr lang="sv-SE" sz="1400" b="1" dirty="0" smtClean="0">
              <a:effectLst/>
            </a:rPr>
            <a:t>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a:t>
          </a:r>
          <a:r>
            <a:rPr lang="sv-SE" sz="1400" b="1" dirty="0" smtClean="0">
              <a:effectLst/>
            </a:rPr>
            <a:t>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a:t>
          </a:r>
          <a:r>
            <a:rPr lang="en-US" sz="1400" b="1" dirty="0" smtClean="0"/>
            <a:t>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a:t>
          </a:r>
          <a:r>
            <a:rPr lang="en-US" sz="1400" b="1" dirty="0" smtClean="0"/>
            <a:t>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BAB 11: </a:t>
          </a:r>
          <a:r>
            <a:rPr lang="en-US" sz="1400" b="1" dirty="0" smtClean="0"/>
            <a:t>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dgm:t>
        <a:bodyPr/>
        <a:lstStyle/>
        <a:p>
          <a:pPr algn="l"/>
          <a:r>
            <a:rPr lang="en-US" sz="1400" b="1" dirty="0" smtClean="0">
              <a:effectLst/>
            </a:rPr>
            <a:t>BAB 2: </a:t>
          </a:r>
          <a:r>
            <a:rPr lang="en-US" sz="1400" b="1" dirty="0" smtClean="0">
              <a:effectLst/>
            </a:rPr>
            <a:t>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E27A4C66-A6F6-4872-B5B1-73A456858791}" srcId="{DE20F341-8B93-45D2-A570-692BA529975A}" destId="{0EA9BBCA-EB81-4D2E-9786-7A836D28ED13}" srcOrd="4" destOrd="0" parTransId="{C8A0D7BC-09E8-4348-90D8-DEFFE946DFAD}" sibTransId="{928AE3FA-319E-4139-B46B-6492332CDAB3}"/>
    <dgm:cxn modelId="{08FBA92D-7943-469E-B79D-9ABD67B9CAEF}" type="presOf" srcId="{DE20F341-8B93-45D2-A570-692BA529975A}" destId="{C6AAB039-9CE5-4484-9416-F58ED6F425A6}"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67072695-44AD-4AE0-BE65-AC2DD533678E}" type="presOf" srcId="{17F512B4-0EF3-4B9D-B586-92CAF90032FF}" destId="{7D8C9BD6-7CF4-4ABE-8C26-0420793C0AC6}"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EB43A949-0204-4F2D-9781-CFE397082707}" type="presOf" srcId="{7CA58972-CB76-4BCA-B08F-CDBC5B822A9D}" destId="{2D711DC3-F42B-4B8B-B78E-D9195146C499}" srcOrd="0" destOrd="0" presId="urn:microsoft.com/office/officeart/2005/8/layout/vList3"/>
    <dgm:cxn modelId="{A1C94C36-2B1A-4BA1-A362-24B8839ECAFD}" srcId="{DE20F341-8B93-45D2-A570-692BA529975A}" destId="{DC1541FD-A1BF-428C-A031-1B8C966AFA01}" srcOrd="1" destOrd="0" parTransId="{552AEF63-A3DF-4A3E-89D1-312DA1A6B627}" sibTransId="{5CD56D93-65F6-45EA-9EF0-59A4B1230C60}"/>
    <dgm:cxn modelId="{8E013E73-DDE5-476E-8D8E-4A45365C74A7}" srcId="{DE20F341-8B93-45D2-A570-692BA529975A}" destId="{FFF88E33-8692-427C-A0EA-76572F34E9AF}" srcOrd="2" destOrd="0" parTransId="{7CD4326D-FACF-4216-B380-0E392C7755F6}" sibTransId="{E47A71CF-CF43-4BDE-A94E-D40BC665E623}"/>
    <dgm:cxn modelId="{C9605C62-F2BD-4D3F-A636-835410294EEE}" type="presOf" srcId="{DC1541FD-A1BF-428C-A031-1B8C966AFA01}" destId="{E3F3C465-E0C2-4FBD-99AC-0A56E76357E6}" srcOrd="0" destOrd="0" presId="urn:microsoft.com/office/officeart/2005/8/layout/vList3"/>
    <dgm:cxn modelId="{6DE74940-9932-4A5D-9A4D-2301A5509096}" type="presOf" srcId="{CDB1ACCF-F6BE-4C05-9110-A72207F7E70E}" destId="{CB05E971-FA2C-4454-A8EB-90CB79F9A029}" srcOrd="0" destOrd="0" presId="urn:microsoft.com/office/officeart/2005/8/layout/vList3"/>
    <dgm:cxn modelId="{8FE0874B-9595-428F-974C-31EE5844E1DD}" srcId="{DE20F341-8B93-45D2-A570-692BA529975A}" destId="{47ADFAE8-1B2F-4DB6-B778-C1F4847FA09B}" srcOrd="0" destOrd="0" parTransId="{4197E2F7-0DC9-40D1-BC78-AFCF362CD114}" sibTransId="{70952CD7-20A9-426D-A63D-B83D1EAE4EE7}"/>
    <dgm:cxn modelId="{61C8A1E2-0920-4182-958E-29B50E900F60}" srcId="{DE20F341-8B93-45D2-A570-692BA529975A}" destId="{F8430487-3DE1-47B7-957A-C09883421080}" srcOrd="10" destOrd="0" parTransId="{BF704D96-05E6-49D5-8A02-593FEC9F6CF0}" sibTransId="{2CE05880-B36D-47BD-BA8D-1734E7141BB9}"/>
    <dgm:cxn modelId="{92617D13-87AC-40E1-8DB2-D7EBAA8AF34B}" srcId="{DE20F341-8B93-45D2-A570-692BA529975A}" destId="{17F512B4-0EF3-4B9D-B586-92CAF90032FF}" srcOrd="3" destOrd="0" parTransId="{2B099C09-8131-4BC4-93C3-16F5BF1F7BC0}" sibTransId="{C0C7B500-1319-4722-867E-E619A532BD4F}"/>
    <dgm:cxn modelId="{66C698B0-3D20-4786-90AF-DF7E372F9A0E}" type="presOf" srcId="{C8A50876-40EE-46B5-A799-BD2AFAEE1CE1}" destId="{9BFC6490-B43C-4D5D-AEF2-BB40067B8719}" srcOrd="0" destOrd="0" presId="urn:microsoft.com/office/officeart/2005/8/layout/vList3"/>
    <dgm:cxn modelId="{167A2834-1CAE-4E9D-8D5F-A7C7272BF4F4}" type="presOf" srcId="{0EA9BBCA-EB81-4D2E-9786-7A836D28ED13}" destId="{62F9B839-90C4-41EA-A5CA-AF16B9E7C8BC}" srcOrd="0" destOrd="0" presId="urn:microsoft.com/office/officeart/2005/8/layout/vList3"/>
    <dgm:cxn modelId="{01BB505A-865A-4CCE-9C3D-F00A3651083A}" srcId="{DE20F341-8B93-45D2-A570-692BA529975A}" destId="{35DED561-DCF6-4A7A-A132-1933FF1650F5}" srcOrd="8" destOrd="0" parTransId="{659D7254-208D-4F7F-8116-EEACCB24C7A5}" sibTransId="{D033B360-523E-4A99-A414-9BF53900BFB1}"/>
    <dgm:cxn modelId="{153D8CF7-8942-4198-A044-5EFBF83929B8}" type="presOf" srcId="{35DED561-DCF6-4A7A-A132-1933FF1650F5}" destId="{7E391BBF-002F-45A5-B205-92F09BE2E0E4}" srcOrd="0" destOrd="0" presId="urn:microsoft.com/office/officeart/2005/8/layout/vList3"/>
    <dgm:cxn modelId="{04BC0CC4-E24F-4167-B7B7-8B847CB74C1D}" srcId="{DE20F341-8B93-45D2-A570-692BA529975A}" destId="{CDD2A652-C340-4892-B0D2-DC6E75984C49}" srcOrd="5" destOrd="0" parTransId="{84B7A46D-DA4B-4E51-B3EA-A5470AA179D0}" sibTransId="{77801F65-8053-4F8C-8C32-1B742DB22A99}"/>
    <dgm:cxn modelId="{67CA44FA-8DBD-4885-B382-0E1BF7E50AB8}" srcId="{DE20F341-8B93-45D2-A570-692BA529975A}" destId="{7CA58972-CB76-4BCA-B08F-CDBC5B822A9D}" srcOrd="7" destOrd="0" parTransId="{29830A98-D7C1-43EA-A5FA-5848FF855EF6}" sibTransId="{32AC0448-8AD3-4E04-B9C1-C24EC93F0E23}"/>
    <dgm:cxn modelId="{D6D87054-192C-482B-8EFB-FA3FD31BF54F}" type="presOf" srcId="{F8430487-3DE1-47B7-957A-C09883421080}" destId="{CE191A45-E451-4D51-B11E-E453D2C75895}" srcOrd="0" destOrd="0" presId="urn:microsoft.com/office/officeart/2005/8/layout/vList3"/>
    <dgm:cxn modelId="{3AB5D7A5-BC2C-4950-AA9E-DB63BAC848DC}" type="presOf" srcId="{FFF88E33-8692-427C-A0EA-76572F34E9AF}" destId="{5E1029C2-750A-4BDA-BD36-8879DA0A0572}" srcOrd="0" destOrd="0" presId="urn:microsoft.com/office/officeart/2005/8/layout/vList3"/>
    <dgm:cxn modelId="{7A7673E8-18F8-4F82-99EB-7A039838B7F1}" type="presOf" srcId="{CDD2A652-C340-4892-B0D2-DC6E75984C49}" destId="{A78F82CA-2E89-475C-97AD-2CF4D1877239}" srcOrd="0" destOrd="0" presId="urn:microsoft.com/office/officeart/2005/8/layout/vList3"/>
    <dgm:cxn modelId="{BDD98106-92A7-4B26-9F6B-A105BB71E38B}" type="presOf" srcId="{47ADFAE8-1B2F-4DB6-B778-C1F4847FA09B}" destId="{F5008C10-FBE9-4A54-BE12-B7B415C3D705}" srcOrd="0" destOrd="0" presId="urn:microsoft.com/office/officeart/2005/8/layout/vList3"/>
    <dgm:cxn modelId="{A9FDE0AE-C429-497B-B666-F7E94EA11FE0}" type="presParOf" srcId="{C6AAB039-9CE5-4484-9416-F58ED6F425A6}" destId="{1AE1882D-CD59-47CB-93C2-B90024E146FC}" srcOrd="0" destOrd="0" presId="urn:microsoft.com/office/officeart/2005/8/layout/vList3"/>
    <dgm:cxn modelId="{A45E2C8D-0637-435E-8DA1-AC3FF74B951E}" type="presParOf" srcId="{1AE1882D-CD59-47CB-93C2-B90024E146FC}" destId="{B04A8F5D-24F2-4A48-B9D4-E6EEE20451F4}" srcOrd="0" destOrd="0" presId="urn:microsoft.com/office/officeart/2005/8/layout/vList3"/>
    <dgm:cxn modelId="{A42C0219-0212-4F2F-A4C5-0EAC89EE07DD}" type="presParOf" srcId="{1AE1882D-CD59-47CB-93C2-B90024E146FC}" destId="{F5008C10-FBE9-4A54-BE12-B7B415C3D705}" srcOrd="1" destOrd="0" presId="urn:microsoft.com/office/officeart/2005/8/layout/vList3"/>
    <dgm:cxn modelId="{7AA5BDED-F695-4821-A27B-F00065B02B09}" type="presParOf" srcId="{C6AAB039-9CE5-4484-9416-F58ED6F425A6}" destId="{C8A3E03E-9484-49D4-890C-B1A15D216552}" srcOrd="1" destOrd="0" presId="urn:microsoft.com/office/officeart/2005/8/layout/vList3"/>
    <dgm:cxn modelId="{2500042A-9302-4074-9450-38666B64BBB1}" type="presParOf" srcId="{C6AAB039-9CE5-4484-9416-F58ED6F425A6}" destId="{02C7405A-B4A0-40C2-BBBA-690E54A03E14}" srcOrd="2" destOrd="0" presId="urn:microsoft.com/office/officeart/2005/8/layout/vList3"/>
    <dgm:cxn modelId="{7C42E8B0-E42C-4107-85CD-B805D8DF32BA}" type="presParOf" srcId="{02C7405A-B4A0-40C2-BBBA-690E54A03E14}" destId="{FF7AAE50-4C8D-4A61-8405-07E6A6F5CEC2}" srcOrd="0" destOrd="0" presId="urn:microsoft.com/office/officeart/2005/8/layout/vList3"/>
    <dgm:cxn modelId="{5F7461EA-AC4B-453F-BB77-8CE42787A5CD}" type="presParOf" srcId="{02C7405A-B4A0-40C2-BBBA-690E54A03E14}" destId="{E3F3C465-E0C2-4FBD-99AC-0A56E76357E6}" srcOrd="1" destOrd="0" presId="urn:microsoft.com/office/officeart/2005/8/layout/vList3"/>
    <dgm:cxn modelId="{26EE21F6-6F55-45E1-8829-8EA0E7719318}" type="presParOf" srcId="{C6AAB039-9CE5-4484-9416-F58ED6F425A6}" destId="{5D335787-8048-482C-A57C-284DDC74C3A3}" srcOrd="3" destOrd="0" presId="urn:microsoft.com/office/officeart/2005/8/layout/vList3"/>
    <dgm:cxn modelId="{E6D3765C-70D4-4819-AEF0-A71F71C690CB}" type="presParOf" srcId="{C6AAB039-9CE5-4484-9416-F58ED6F425A6}" destId="{C4AFADD6-283A-4698-B3B9-5AFE15F72C80}" srcOrd="4" destOrd="0" presId="urn:microsoft.com/office/officeart/2005/8/layout/vList3"/>
    <dgm:cxn modelId="{2A0DC44D-04FB-4981-A448-FE1FCE806AC2}" type="presParOf" srcId="{C4AFADD6-283A-4698-B3B9-5AFE15F72C80}" destId="{3A016C8D-37A5-423D-84F6-24B5450D0119}" srcOrd="0" destOrd="0" presId="urn:microsoft.com/office/officeart/2005/8/layout/vList3"/>
    <dgm:cxn modelId="{2983CAD2-FBDF-4CB9-BB32-3F68059B53A0}" type="presParOf" srcId="{C4AFADD6-283A-4698-B3B9-5AFE15F72C80}" destId="{5E1029C2-750A-4BDA-BD36-8879DA0A0572}" srcOrd="1" destOrd="0" presId="urn:microsoft.com/office/officeart/2005/8/layout/vList3"/>
    <dgm:cxn modelId="{08272309-7100-4A9D-847C-709D85AE35A8}" type="presParOf" srcId="{C6AAB039-9CE5-4484-9416-F58ED6F425A6}" destId="{98FBB1E4-7299-4F9F-9C80-62C43557D030}" srcOrd="5" destOrd="0" presId="urn:microsoft.com/office/officeart/2005/8/layout/vList3"/>
    <dgm:cxn modelId="{B706959B-0E3D-443D-9E57-51FC04FE8E0A}" type="presParOf" srcId="{C6AAB039-9CE5-4484-9416-F58ED6F425A6}" destId="{C38F179B-56BF-491F-AA28-02751628F957}" srcOrd="6" destOrd="0" presId="urn:microsoft.com/office/officeart/2005/8/layout/vList3"/>
    <dgm:cxn modelId="{A3D2FBC1-33B7-460F-8B95-349C42710C72}" type="presParOf" srcId="{C38F179B-56BF-491F-AA28-02751628F957}" destId="{E072B02F-FF00-4788-9FEA-02FDE8662C6D}" srcOrd="0" destOrd="0" presId="urn:microsoft.com/office/officeart/2005/8/layout/vList3"/>
    <dgm:cxn modelId="{05D6D9CA-38F1-4EE1-AD93-3201CEBF449C}" type="presParOf" srcId="{C38F179B-56BF-491F-AA28-02751628F957}" destId="{7D8C9BD6-7CF4-4ABE-8C26-0420793C0AC6}" srcOrd="1" destOrd="0" presId="urn:microsoft.com/office/officeart/2005/8/layout/vList3"/>
    <dgm:cxn modelId="{232BB6D1-8CA4-4701-B99D-B828BE012775}" type="presParOf" srcId="{C6AAB039-9CE5-4484-9416-F58ED6F425A6}" destId="{5154EF1E-1FFD-421F-9506-17C0F05B498B}" srcOrd="7" destOrd="0" presId="urn:microsoft.com/office/officeart/2005/8/layout/vList3"/>
    <dgm:cxn modelId="{5568F9FA-BF0E-4A2C-9DDA-8E78AD4C3397}" type="presParOf" srcId="{C6AAB039-9CE5-4484-9416-F58ED6F425A6}" destId="{5624271C-EFE2-402C-A777-68E3039C4171}" srcOrd="8" destOrd="0" presId="urn:microsoft.com/office/officeart/2005/8/layout/vList3"/>
    <dgm:cxn modelId="{7E231A4C-4BC1-44C3-BD15-0E3B48DA8E80}" type="presParOf" srcId="{5624271C-EFE2-402C-A777-68E3039C4171}" destId="{605E6AA0-B05E-458C-904C-9DF31F422FDC}" srcOrd="0" destOrd="0" presId="urn:microsoft.com/office/officeart/2005/8/layout/vList3"/>
    <dgm:cxn modelId="{088709CF-731C-49DD-AEB9-36B5BDFF2724}" type="presParOf" srcId="{5624271C-EFE2-402C-A777-68E3039C4171}" destId="{62F9B839-90C4-41EA-A5CA-AF16B9E7C8BC}" srcOrd="1" destOrd="0" presId="urn:microsoft.com/office/officeart/2005/8/layout/vList3"/>
    <dgm:cxn modelId="{EC2762D3-B541-4F94-93EA-D1B9CA9BB4C3}" type="presParOf" srcId="{C6AAB039-9CE5-4484-9416-F58ED6F425A6}" destId="{329D9734-3EBC-4E7A-8CAF-9F2946D99FF9}" srcOrd="9" destOrd="0" presId="urn:microsoft.com/office/officeart/2005/8/layout/vList3"/>
    <dgm:cxn modelId="{B50DD0B8-E498-4B9B-AEA9-C29048877791}" type="presParOf" srcId="{C6AAB039-9CE5-4484-9416-F58ED6F425A6}" destId="{69B025BB-4BA1-43D7-BC71-37D86001FECF}" srcOrd="10" destOrd="0" presId="urn:microsoft.com/office/officeart/2005/8/layout/vList3"/>
    <dgm:cxn modelId="{53F6DAC0-DCC7-4232-A2AE-31B172FD1F86}" type="presParOf" srcId="{69B025BB-4BA1-43D7-BC71-37D86001FECF}" destId="{DA5BADE1-D175-4AD4-9D87-F53F883529A6}" srcOrd="0" destOrd="0" presId="urn:microsoft.com/office/officeart/2005/8/layout/vList3"/>
    <dgm:cxn modelId="{8811A67B-E31A-46FF-99DF-904B64E0607E}" type="presParOf" srcId="{69B025BB-4BA1-43D7-BC71-37D86001FECF}" destId="{A78F82CA-2E89-475C-97AD-2CF4D1877239}" srcOrd="1" destOrd="0" presId="urn:microsoft.com/office/officeart/2005/8/layout/vList3"/>
    <dgm:cxn modelId="{E61B4A86-5AE8-4F28-A669-75913220AFD3}" type="presParOf" srcId="{C6AAB039-9CE5-4484-9416-F58ED6F425A6}" destId="{AD20F19F-27FA-49E8-8CA4-2FF274536EA6}" srcOrd="11" destOrd="0" presId="urn:microsoft.com/office/officeart/2005/8/layout/vList3"/>
    <dgm:cxn modelId="{0F68B80E-B88B-48CB-B88B-367C1B0E2CCF}" type="presParOf" srcId="{C6AAB039-9CE5-4484-9416-F58ED6F425A6}" destId="{5245A61D-54C8-4D49-B3CB-158BACAF5BB0}" srcOrd="12" destOrd="0" presId="urn:microsoft.com/office/officeart/2005/8/layout/vList3"/>
    <dgm:cxn modelId="{5A92DAB1-68F7-444B-913D-3A4CAF6E852F}" type="presParOf" srcId="{5245A61D-54C8-4D49-B3CB-158BACAF5BB0}" destId="{B676AEA2-0C84-41F6-B730-813D528C294E}" srcOrd="0" destOrd="0" presId="urn:microsoft.com/office/officeart/2005/8/layout/vList3"/>
    <dgm:cxn modelId="{288BF7DB-0CA2-49D1-877A-B39F3B95DC78}" type="presParOf" srcId="{5245A61D-54C8-4D49-B3CB-158BACAF5BB0}" destId="{CB05E971-FA2C-4454-A8EB-90CB79F9A029}" srcOrd="1" destOrd="0" presId="urn:microsoft.com/office/officeart/2005/8/layout/vList3"/>
    <dgm:cxn modelId="{7D7A95F8-592D-4BF6-9624-52EE59226922}" type="presParOf" srcId="{C6AAB039-9CE5-4484-9416-F58ED6F425A6}" destId="{11108E23-CF6F-4B06-96E8-0E4E737C79C8}" srcOrd="13" destOrd="0" presId="urn:microsoft.com/office/officeart/2005/8/layout/vList3"/>
    <dgm:cxn modelId="{844D2CD4-FF08-479A-B727-9BB31754A185}" type="presParOf" srcId="{C6AAB039-9CE5-4484-9416-F58ED6F425A6}" destId="{F65988D8-C2EF-47A1-8DE8-0D8BDB6897F2}" srcOrd="14" destOrd="0" presId="urn:microsoft.com/office/officeart/2005/8/layout/vList3"/>
    <dgm:cxn modelId="{B9C03CB6-3502-40DD-B180-A92774168A8E}" type="presParOf" srcId="{F65988D8-C2EF-47A1-8DE8-0D8BDB6897F2}" destId="{3C1ADFF2-9D36-4B8B-8E4F-8807B4631CC1}" srcOrd="0" destOrd="0" presId="urn:microsoft.com/office/officeart/2005/8/layout/vList3"/>
    <dgm:cxn modelId="{7C8B3311-9F5B-4C51-A909-1265A02E3A99}" type="presParOf" srcId="{F65988D8-C2EF-47A1-8DE8-0D8BDB6897F2}" destId="{2D711DC3-F42B-4B8B-B78E-D9195146C499}" srcOrd="1" destOrd="0" presId="urn:microsoft.com/office/officeart/2005/8/layout/vList3"/>
    <dgm:cxn modelId="{9AE73448-AB0F-4EDE-8EEE-87953654ED1D}" type="presParOf" srcId="{C6AAB039-9CE5-4484-9416-F58ED6F425A6}" destId="{2641C871-F6C6-4971-B3CF-BC2F4210F013}" srcOrd="15" destOrd="0" presId="urn:microsoft.com/office/officeart/2005/8/layout/vList3"/>
    <dgm:cxn modelId="{C7A46930-5C23-4C5B-9236-64A8B9A878A7}" type="presParOf" srcId="{C6AAB039-9CE5-4484-9416-F58ED6F425A6}" destId="{9E9ABA44-ED7D-48FA-8ABE-9AD72AB2C6F5}" srcOrd="16" destOrd="0" presId="urn:microsoft.com/office/officeart/2005/8/layout/vList3"/>
    <dgm:cxn modelId="{D23FE2C6-BE84-4E5A-9951-FC6BA96F7B8A}" type="presParOf" srcId="{9E9ABA44-ED7D-48FA-8ABE-9AD72AB2C6F5}" destId="{A729C592-13A4-42E3-9CBB-EBAD46CEE75D}" srcOrd="0" destOrd="0" presId="urn:microsoft.com/office/officeart/2005/8/layout/vList3"/>
    <dgm:cxn modelId="{427280FE-A933-4246-ABAC-CEF2D801B7B5}" type="presParOf" srcId="{9E9ABA44-ED7D-48FA-8ABE-9AD72AB2C6F5}" destId="{7E391BBF-002F-45A5-B205-92F09BE2E0E4}" srcOrd="1" destOrd="0" presId="urn:microsoft.com/office/officeart/2005/8/layout/vList3"/>
    <dgm:cxn modelId="{934EB662-8F3F-4A70-A461-B570C3F45984}" type="presParOf" srcId="{C6AAB039-9CE5-4484-9416-F58ED6F425A6}" destId="{DE7264D4-AC12-4870-9583-A82F0E247A2A}" srcOrd="17" destOrd="0" presId="urn:microsoft.com/office/officeart/2005/8/layout/vList3"/>
    <dgm:cxn modelId="{2B34270A-145A-4AA6-9EA6-E7F95D6E97BF}" type="presParOf" srcId="{C6AAB039-9CE5-4484-9416-F58ED6F425A6}" destId="{F35FC72A-CFA4-4B40-AEB5-0E5074E3B0F8}" srcOrd="18" destOrd="0" presId="urn:microsoft.com/office/officeart/2005/8/layout/vList3"/>
    <dgm:cxn modelId="{0E604712-E600-4765-9BB6-14792C96174E}" type="presParOf" srcId="{F35FC72A-CFA4-4B40-AEB5-0E5074E3B0F8}" destId="{902B784A-A02A-4ECE-B896-4FD63C9B0569}" srcOrd="0" destOrd="0" presId="urn:microsoft.com/office/officeart/2005/8/layout/vList3"/>
    <dgm:cxn modelId="{8A7C2C02-D1B6-4812-9A42-04474B867204}" type="presParOf" srcId="{F35FC72A-CFA4-4B40-AEB5-0E5074E3B0F8}" destId="{9BFC6490-B43C-4D5D-AEF2-BB40067B8719}" srcOrd="1" destOrd="0" presId="urn:microsoft.com/office/officeart/2005/8/layout/vList3"/>
    <dgm:cxn modelId="{13A88CD2-15F8-496E-884F-DF8340B13C93}" type="presParOf" srcId="{C6AAB039-9CE5-4484-9416-F58ED6F425A6}" destId="{3D92204E-6877-4F6C-950B-2B14A1576885}" srcOrd="19" destOrd="0" presId="urn:microsoft.com/office/officeart/2005/8/layout/vList3"/>
    <dgm:cxn modelId="{680776C2-7997-45F6-9A29-322514D34622}" type="presParOf" srcId="{C6AAB039-9CE5-4484-9416-F58ED6F425A6}" destId="{F363BED7-B791-4000-AEC4-6F104B6FF1E1}" srcOrd="20" destOrd="0" presId="urn:microsoft.com/office/officeart/2005/8/layout/vList3"/>
    <dgm:cxn modelId="{F696923B-EC8F-4334-A298-A25A68746446}" type="presParOf" srcId="{F363BED7-B791-4000-AEC4-6F104B6FF1E1}" destId="{5B852D7F-1F20-47A1-88C3-4A9A23213B5C}" srcOrd="0" destOrd="0" presId="urn:microsoft.com/office/officeart/2005/8/layout/vList3"/>
    <dgm:cxn modelId="{1E360CB1-AB2E-40C8-A293-AA9A7B7AD497}"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2581" y="33"/>
          <a:ext cx="6080760" cy="403845"/>
        </a:xfrm>
        <a:prstGeom prst="homePlate">
          <a:avLst/>
        </a:prstGeom>
        <a:solidFill>
          <a:schemeClr val="accent1">
            <a:lumMod val="75000"/>
          </a:schemeClr>
        </a:solidFill>
        <a:ln>
          <a:solidFill>
            <a:schemeClr val="accent2">
              <a:lumMod val="50000"/>
            </a:schemeClr>
          </a:solid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a:t>
          </a:r>
          <a:r>
            <a:rPr lang="en-US" sz="1400" b="1" kern="1200" dirty="0" smtClean="0">
              <a:effectLst/>
            </a:rPr>
            <a:t>MANUSIA &amp; PEMIKIRAN</a:t>
          </a:r>
          <a:endParaRPr lang="en-US" sz="1400" b="1" kern="1200" dirty="0">
            <a:effectLst/>
          </a:endParaRPr>
        </a:p>
      </dsp:txBody>
      <dsp:txXfrm rot="10800000">
        <a:off x="1733542" y="33"/>
        <a:ext cx="5979799" cy="403845"/>
      </dsp:txXfrm>
    </dsp:sp>
    <dsp:sp modelId="{B04A8F5D-24F2-4A48-B9D4-E6EEE20451F4}">
      <dsp:nvSpPr>
        <dsp:cNvPr id="0" name=""/>
        <dsp:cNvSpPr/>
      </dsp:nvSpPr>
      <dsp:spPr>
        <a:xfrm>
          <a:off x="1430658" y="33"/>
          <a:ext cx="403845" cy="40384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32581" y="524429"/>
          <a:ext cx="6080760" cy="403845"/>
        </a:xfrm>
        <a:prstGeom prst="homePlate">
          <a:avLst/>
        </a:prstGeom>
        <a:gradFill rotWithShape="0">
          <a:gsLst>
            <a:gs pos="0">
              <a:schemeClr val="accent1">
                <a:alpha val="90000"/>
                <a:hueOff val="0"/>
                <a:satOff val="0"/>
                <a:lumOff val="0"/>
                <a:alphaOff val="-4000"/>
                <a:tint val="98000"/>
                <a:lumMod val="114000"/>
              </a:schemeClr>
            </a:gs>
            <a:gs pos="100000">
              <a:schemeClr val="accent1">
                <a:alpha val="90000"/>
                <a:hueOff val="0"/>
                <a:satOff val="0"/>
                <a:lumOff val="0"/>
                <a:alphaOff val="-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a:t>
          </a:r>
          <a:r>
            <a:rPr lang="en-US" sz="1400" b="1" kern="1200" dirty="0" smtClean="0">
              <a:effectLst/>
            </a:rPr>
            <a:t>PERKEMBANGAN ILMU ZAMAN PERTENGAHAN</a:t>
          </a:r>
          <a:endParaRPr lang="en-MY" sz="1400" kern="1200" dirty="0"/>
        </a:p>
      </dsp:txBody>
      <dsp:txXfrm rot="10800000">
        <a:off x="1733542" y="524429"/>
        <a:ext cx="5979799" cy="403845"/>
      </dsp:txXfrm>
    </dsp:sp>
    <dsp:sp modelId="{FF7AAE50-4C8D-4A61-8405-07E6A6F5CEC2}">
      <dsp:nvSpPr>
        <dsp:cNvPr id="0" name=""/>
        <dsp:cNvSpPr/>
      </dsp:nvSpPr>
      <dsp:spPr>
        <a:xfrm>
          <a:off x="1430658" y="524429"/>
          <a:ext cx="403845" cy="40384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2581" y="1048825"/>
          <a:ext cx="6080760" cy="403845"/>
        </a:xfrm>
        <a:prstGeom prst="homePlate">
          <a:avLst/>
        </a:prstGeom>
        <a:solidFill>
          <a:srgbClr val="00B050"/>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AGAMA, PEMIKIRAN SAINS DAN TEKNOLOGI</a:t>
          </a:r>
          <a:endParaRPr lang="en-US" sz="1400" b="1" kern="1200" dirty="0">
            <a:effectLst/>
          </a:endParaRPr>
        </a:p>
      </dsp:txBody>
      <dsp:txXfrm rot="10800000">
        <a:off x="1733542" y="1048825"/>
        <a:ext cx="5979799" cy="403845"/>
      </dsp:txXfrm>
    </dsp:sp>
    <dsp:sp modelId="{3A016C8D-37A5-423D-84F6-24B5450D0119}">
      <dsp:nvSpPr>
        <dsp:cNvPr id="0" name=""/>
        <dsp:cNvSpPr/>
      </dsp:nvSpPr>
      <dsp:spPr>
        <a:xfrm>
          <a:off x="1430658" y="1048825"/>
          <a:ext cx="403845" cy="40384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67636" y="1569219"/>
          <a:ext cx="6073827" cy="403845"/>
        </a:xfrm>
        <a:prstGeom prst="homePlate">
          <a:avLst/>
        </a:prstGeom>
        <a:gradFill rotWithShape="0">
          <a:gsLst>
            <a:gs pos="0">
              <a:schemeClr val="accent1">
                <a:alpha val="90000"/>
                <a:hueOff val="0"/>
                <a:satOff val="0"/>
                <a:lumOff val="0"/>
                <a:alphaOff val="-12000"/>
                <a:tint val="98000"/>
                <a:lumMod val="114000"/>
              </a:schemeClr>
            </a:gs>
            <a:gs pos="100000">
              <a:schemeClr val="accent1">
                <a:alpha val="90000"/>
                <a:hueOff val="0"/>
                <a:satOff val="0"/>
                <a:lumOff val="0"/>
                <a:alphaOff val="-1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PEMIKIRAN SAINS &amp; TEKNOLOGI MERENTAS SEMPADAN</a:t>
          </a:r>
          <a:endParaRPr lang="en-US" sz="1400" b="1" kern="1200" dirty="0">
            <a:effectLst/>
          </a:endParaRPr>
        </a:p>
      </dsp:txBody>
      <dsp:txXfrm rot="10800000">
        <a:off x="1768597" y="1569219"/>
        <a:ext cx="5972866" cy="403845"/>
      </dsp:txXfrm>
    </dsp:sp>
    <dsp:sp modelId="{E072B02F-FF00-4788-9FEA-02FDE8662C6D}">
      <dsp:nvSpPr>
        <dsp:cNvPr id="0" name=""/>
        <dsp:cNvSpPr/>
      </dsp:nvSpPr>
      <dsp:spPr>
        <a:xfrm>
          <a:off x="1450096" y="1573221"/>
          <a:ext cx="403845" cy="40384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2581" y="2097617"/>
          <a:ext cx="6080760" cy="403845"/>
        </a:xfrm>
        <a:prstGeom prst="homePlate">
          <a:avLst/>
        </a:prstGeom>
        <a:gradFill rotWithShape="0">
          <a:gsLst>
            <a:gs pos="0">
              <a:schemeClr val="accent1">
                <a:alpha val="90000"/>
                <a:hueOff val="0"/>
                <a:satOff val="0"/>
                <a:lumOff val="0"/>
                <a:alphaOff val="-16000"/>
                <a:tint val="98000"/>
                <a:lumMod val="114000"/>
              </a:schemeClr>
            </a:gs>
            <a:gs pos="100000">
              <a:schemeClr val="accent1">
                <a:alpha val="90000"/>
                <a:hueOff val="0"/>
                <a:satOff val="0"/>
                <a:lumOff val="0"/>
                <a:alphaOff val="-1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EKOSISTEM KEILMUAN ISLAM</a:t>
          </a:r>
          <a:endParaRPr lang="en-US" sz="1400" b="1" kern="1200" dirty="0">
            <a:effectLst/>
          </a:endParaRPr>
        </a:p>
      </dsp:txBody>
      <dsp:txXfrm rot="10800000">
        <a:off x="1733542" y="2097617"/>
        <a:ext cx="5979799" cy="403845"/>
      </dsp:txXfrm>
    </dsp:sp>
    <dsp:sp modelId="{605E6AA0-B05E-458C-904C-9DF31F422FDC}">
      <dsp:nvSpPr>
        <dsp:cNvPr id="0" name=""/>
        <dsp:cNvSpPr/>
      </dsp:nvSpPr>
      <dsp:spPr>
        <a:xfrm>
          <a:off x="1430658" y="2097617"/>
          <a:ext cx="403845" cy="40384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2581" y="2622013"/>
          <a:ext cx="6080760" cy="403845"/>
        </a:xfrm>
        <a:prstGeom prst="homePlate">
          <a:avLst/>
        </a:prstGeom>
        <a:gradFill rotWithShape="0">
          <a:gsLst>
            <a:gs pos="0">
              <a:schemeClr val="accent1">
                <a:alpha val="90000"/>
                <a:hueOff val="0"/>
                <a:satOff val="0"/>
                <a:lumOff val="0"/>
                <a:alphaOff val="-20000"/>
                <a:tint val="98000"/>
                <a:lumMod val="114000"/>
              </a:schemeClr>
            </a:gs>
            <a:gs pos="100000">
              <a:schemeClr val="accent1">
                <a:alpha val="90000"/>
                <a:hueOff val="0"/>
                <a:satOff val="0"/>
                <a:lumOff val="0"/>
                <a:alphaOff val="-2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a:t>
          </a:r>
          <a:r>
            <a:rPr lang="sv-SE" sz="1400" b="1" kern="1200" dirty="0" smtClean="0">
              <a:effectLst/>
            </a:rPr>
            <a:t>PEMIKIRAN SAINTIFIK SAINTIS MUSLIM </a:t>
          </a:r>
          <a:endParaRPr lang="en-US" sz="1400" b="1" kern="1200" dirty="0">
            <a:effectLst/>
          </a:endParaRPr>
        </a:p>
      </dsp:txBody>
      <dsp:txXfrm rot="10800000">
        <a:off x="1733542" y="2622013"/>
        <a:ext cx="5979799" cy="403845"/>
      </dsp:txXfrm>
    </dsp:sp>
    <dsp:sp modelId="{DA5BADE1-D175-4AD4-9D87-F53F883529A6}">
      <dsp:nvSpPr>
        <dsp:cNvPr id="0" name=""/>
        <dsp:cNvSpPr/>
      </dsp:nvSpPr>
      <dsp:spPr>
        <a:xfrm>
          <a:off x="1430658" y="2622013"/>
          <a:ext cx="403845" cy="403845"/>
        </a:xfrm>
        <a:prstGeom prst="ellipse">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2581" y="3146409"/>
          <a:ext cx="6080760" cy="403845"/>
        </a:xfrm>
        <a:prstGeom prst="homePlate">
          <a:avLst/>
        </a:prstGeom>
        <a:gradFill rotWithShape="0">
          <a:gsLst>
            <a:gs pos="0">
              <a:schemeClr val="accent1">
                <a:alpha val="90000"/>
                <a:hueOff val="0"/>
                <a:satOff val="0"/>
                <a:lumOff val="0"/>
                <a:alphaOff val="-24000"/>
                <a:tint val="98000"/>
                <a:lumMod val="114000"/>
              </a:schemeClr>
            </a:gs>
            <a:gs pos="100000">
              <a:schemeClr val="accent1">
                <a:alpha val="90000"/>
                <a:hueOff val="0"/>
                <a:satOff val="0"/>
                <a:lumOff val="0"/>
                <a:alphaOff val="-2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a:t>
          </a:r>
          <a:r>
            <a:rPr lang="sv-SE" sz="1400" b="1" kern="1200" dirty="0" smtClean="0">
              <a:effectLst/>
            </a:rPr>
            <a:t>PERUBAHAN PARADIGMA PEMIKIRAN SAINTIS BARAT</a:t>
          </a:r>
          <a:endParaRPr lang="en-US" sz="1400" b="1" kern="1200" dirty="0">
            <a:effectLst/>
          </a:endParaRPr>
        </a:p>
      </dsp:txBody>
      <dsp:txXfrm rot="10800000">
        <a:off x="1733542" y="3146409"/>
        <a:ext cx="5979799" cy="403845"/>
      </dsp:txXfrm>
    </dsp:sp>
    <dsp:sp modelId="{B676AEA2-0C84-41F6-B730-813D528C294E}">
      <dsp:nvSpPr>
        <dsp:cNvPr id="0" name=""/>
        <dsp:cNvSpPr/>
      </dsp:nvSpPr>
      <dsp:spPr>
        <a:xfrm>
          <a:off x="1430658" y="3146409"/>
          <a:ext cx="403845" cy="40384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2581" y="3670805"/>
          <a:ext cx="6080760" cy="403845"/>
        </a:xfrm>
        <a:prstGeom prst="homePlate">
          <a:avLst/>
        </a:prstGeom>
        <a:gradFill rotWithShape="0">
          <a:gsLst>
            <a:gs pos="0">
              <a:schemeClr val="accent1">
                <a:alpha val="90000"/>
                <a:hueOff val="0"/>
                <a:satOff val="0"/>
                <a:lumOff val="0"/>
                <a:alphaOff val="-28000"/>
                <a:tint val="98000"/>
                <a:lumMod val="114000"/>
              </a:schemeClr>
            </a:gs>
            <a:gs pos="100000">
              <a:schemeClr val="accent1">
                <a:alpha val="90000"/>
                <a:hueOff val="0"/>
                <a:satOff val="0"/>
                <a:lumOff val="0"/>
                <a:alphaOff val="-2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a:t>
          </a:r>
          <a:r>
            <a:rPr lang="sv-SE" sz="1400" b="1" kern="1200" dirty="0" smtClean="0">
              <a:effectLst/>
            </a:rPr>
            <a:t>PEMODENAN SAINS &amp; TEKNOLOGI</a:t>
          </a:r>
          <a:endParaRPr lang="en-US" sz="1400" b="1" kern="1200" dirty="0">
            <a:effectLst/>
          </a:endParaRPr>
        </a:p>
      </dsp:txBody>
      <dsp:txXfrm rot="10800000">
        <a:off x="1733542" y="3670805"/>
        <a:ext cx="5979799" cy="403845"/>
      </dsp:txXfrm>
    </dsp:sp>
    <dsp:sp modelId="{3C1ADFF2-9D36-4B8B-8E4F-8807B4631CC1}">
      <dsp:nvSpPr>
        <dsp:cNvPr id="0" name=""/>
        <dsp:cNvSpPr/>
      </dsp:nvSpPr>
      <dsp:spPr>
        <a:xfrm>
          <a:off x="1430658" y="3670805"/>
          <a:ext cx="403845" cy="40384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2581" y="4195201"/>
          <a:ext cx="6080760" cy="403845"/>
        </a:xfrm>
        <a:prstGeom prst="homePlate">
          <a:avLst/>
        </a:prstGeom>
        <a:gradFill rotWithShape="0">
          <a:gsLst>
            <a:gs pos="0">
              <a:schemeClr val="accent1">
                <a:alpha val="90000"/>
                <a:hueOff val="0"/>
                <a:satOff val="0"/>
                <a:lumOff val="0"/>
                <a:alphaOff val="-32000"/>
                <a:tint val="98000"/>
                <a:lumMod val="114000"/>
              </a:schemeClr>
            </a:gs>
            <a:gs pos="100000">
              <a:schemeClr val="accent1">
                <a:alpha val="90000"/>
                <a:hueOff val="0"/>
                <a:satOff val="0"/>
                <a:lumOff val="0"/>
                <a:alphaOff val="-3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a:t>
          </a:r>
          <a:r>
            <a:rPr lang="en-US" sz="1400" b="1" kern="1200" dirty="0" smtClean="0"/>
            <a:t>REVOLUSI INDUSTRI &amp; KESANNYA TERHADAP KEMANUSIAAN</a:t>
          </a:r>
          <a:endParaRPr lang="en-US" sz="1400" b="1" kern="1200" dirty="0"/>
        </a:p>
      </dsp:txBody>
      <dsp:txXfrm rot="10800000">
        <a:off x="1733542" y="4195201"/>
        <a:ext cx="5979799" cy="403845"/>
      </dsp:txXfrm>
    </dsp:sp>
    <dsp:sp modelId="{A729C592-13A4-42E3-9CBB-EBAD46CEE75D}">
      <dsp:nvSpPr>
        <dsp:cNvPr id="0" name=""/>
        <dsp:cNvSpPr/>
      </dsp:nvSpPr>
      <dsp:spPr>
        <a:xfrm>
          <a:off x="1430658" y="4195201"/>
          <a:ext cx="403845" cy="40384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2581" y="4719597"/>
          <a:ext cx="6080760" cy="403845"/>
        </a:xfrm>
        <a:prstGeom prst="homePlate">
          <a:avLst/>
        </a:prstGeom>
        <a:gradFill rotWithShape="0">
          <a:gsLst>
            <a:gs pos="0">
              <a:schemeClr val="accent1">
                <a:alpha val="90000"/>
                <a:hueOff val="0"/>
                <a:satOff val="0"/>
                <a:lumOff val="0"/>
                <a:alphaOff val="-36000"/>
                <a:tint val="98000"/>
                <a:lumMod val="114000"/>
              </a:schemeClr>
            </a:gs>
            <a:gs pos="100000">
              <a:schemeClr val="accent1">
                <a:alpha val="90000"/>
                <a:hueOff val="0"/>
                <a:satOff val="0"/>
                <a:lumOff val="0"/>
                <a:alphaOff val="-3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a:t>
          </a:r>
          <a:r>
            <a:rPr lang="en-US" sz="1400" b="1" kern="1200" dirty="0" smtClean="0"/>
            <a:t>ETIKA &amp; NILAI DALAM PEMIKIRAN SAINS &amp; TEKNOLOGI</a:t>
          </a:r>
          <a:endParaRPr lang="en-US" sz="1400" b="1" kern="1200" dirty="0"/>
        </a:p>
      </dsp:txBody>
      <dsp:txXfrm rot="10800000">
        <a:off x="1733542" y="4719597"/>
        <a:ext cx="5979799" cy="403845"/>
      </dsp:txXfrm>
    </dsp:sp>
    <dsp:sp modelId="{902B784A-A02A-4ECE-B896-4FD63C9B0569}">
      <dsp:nvSpPr>
        <dsp:cNvPr id="0" name=""/>
        <dsp:cNvSpPr/>
      </dsp:nvSpPr>
      <dsp:spPr>
        <a:xfrm>
          <a:off x="1430658" y="4719597"/>
          <a:ext cx="403845" cy="40384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2581" y="5243992"/>
          <a:ext cx="6080760" cy="403845"/>
        </a:xfrm>
        <a:prstGeom prst="homePlate">
          <a:avLst/>
        </a:prstGeom>
        <a:gradFill rotWithShape="0">
          <a:gsLst>
            <a:gs pos="0">
              <a:schemeClr val="accent1">
                <a:alpha val="90000"/>
                <a:hueOff val="0"/>
                <a:satOff val="0"/>
                <a:lumOff val="0"/>
                <a:alphaOff val="-40000"/>
                <a:tint val="98000"/>
                <a:lumMod val="114000"/>
              </a:schemeClr>
            </a:gs>
            <a:gs pos="100000">
              <a:schemeClr val="accent1">
                <a:alpha val="90000"/>
                <a:hueOff val="0"/>
                <a:satOff val="0"/>
                <a:lumOff val="0"/>
                <a:alphaOff val="-4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8084"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11: </a:t>
          </a:r>
          <a:r>
            <a:rPr lang="en-US" sz="1400" b="1" kern="1200" dirty="0" smtClean="0"/>
            <a:t>MENGINSANKAN SAINS &amp; TEKNOLOGI</a:t>
          </a:r>
          <a:endParaRPr lang="en-US" sz="1400" b="1" kern="1200" dirty="0"/>
        </a:p>
      </dsp:txBody>
      <dsp:txXfrm rot="10800000">
        <a:off x="1733542" y="5243992"/>
        <a:ext cx="5979799" cy="403845"/>
      </dsp:txXfrm>
    </dsp:sp>
    <dsp:sp modelId="{5B852D7F-1F20-47A1-88C3-4A9A23213B5C}">
      <dsp:nvSpPr>
        <dsp:cNvPr id="0" name=""/>
        <dsp:cNvSpPr/>
      </dsp:nvSpPr>
      <dsp:spPr>
        <a:xfrm>
          <a:off x="1430658" y="5243992"/>
          <a:ext cx="403845" cy="40384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21</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22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78049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84188" y="1295400"/>
            <a:ext cx="8050212" cy="4953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rtlCol="0">
            <a:noAutofit/>
          </a:bodyPr>
          <a:lstStyle/>
          <a:p>
            <a:pPr algn="ctr" defTabSz="457207" eaLnBrk="1" fontAlgn="auto" hangingPunct="1">
              <a:spcAft>
                <a:spcPts val="0"/>
              </a:spcAft>
              <a:defRPr/>
            </a:pPr>
            <a:r>
              <a:rPr lang="en-US" sz="6000" b="1" dirty="0" smtClean="0">
                <a:solidFill>
                  <a:srgbClr val="FFC000"/>
                </a:solidFill>
                <a:effectLst>
                  <a:outerShdw blurRad="38100" dist="38100" dir="2700000" algn="tl">
                    <a:srgbClr val="000000">
                      <a:alpha val="43137"/>
                    </a:srgbClr>
                  </a:outerShdw>
                </a:effectLst>
              </a:rPr>
              <a:t>UICL 2302</a:t>
            </a:r>
            <a:endParaRPr lang="en-US" sz="6000" b="1" dirty="0">
              <a:solidFill>
                <a:srgbClr val="FFC000"/>
              </a:solidFill>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smtClean="0">
                <a:solidFill>
                  <a:srgbClr val="FFFF00"/>
                </a:solidFill>
              </a:rPr>
              <a:t>DEFINISI </a:t>
            </a:r>
            <a:r>
              <a:rPr lang="en-US" sz="3200" b="1" dirty="0">
                <a:solidFill>
                  <a:srgbClr val="FFFF00"/>
                </a:solidFill>
              </a:rPr>
              <a:t>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smtClean="0"/>
              <a:t>mendapat</a:t>
            </a:r>
            <a:r>
              <a:rPr lang="es-CO" sz="2400" dirty="0" smtClean="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yang </a:t>
            </a:r>
            <a:r>
              <a:rPr lang="es-CO" sz="2400" dirty="0" err="1"/>
              <a:t>penting</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endParaRPr lang="es-CO" sz="2400" dirty="0" smtClean="0"/>
          </a:p>
          <a:p>
            <a:r>
              <a:rPr lang="es-CO" sz="2400" dirty="0" err="1" smtClean="0"/>
              <a:t>Menurut</a:t>
            </a:r>
            <a:r>
              <a:rPr lang="es-CO" sz="2400" dirty="0" smtClean="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smtClean="0"/>
              <a:t>Daud</a:t>
            </a:r>
            <a:r>
              <a:rPr lang="es-CO" sz="2400" dirty="0" smtClean="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smtClean="0"/>
              <a:t>Ilmu</a:t>
            </a:r>
            <a:r>
              <a:rPr lang="es-CO" sz="2400" b="1" dirty="0" smtClean="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smtClean="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10</a:t>
            </a:fld>
            <a:endParaRPr lang="en-US" altLang="en-US"/>
          </a:p>
        </p:txBody>
      </p:sp>
    </p:spTree>
    <p:extLst>
      <p:ext uri="{BB962C8B-B14F-4D97-AF65-F5344CB8AC3E}">
        <p14:creationId xmlns:p14="http://schemas.microsoft.com/office/powerpoint/2010/main" val="2084222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endParaRPr lang="en-GB" sz="2800" dirty="0" smtClean="0"/>
          </a:p>
          <a:p>
            <a:r>
              <a:rPr lang="en-GB" sz="2800" dirty="0" err="1" smtClean="0"/>
              <a:t>Secara</a:t>
            </a:r>
            <a:r>
              <a:rPr lang="en-GB" sz="2800" dirty="0" smtClean="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smtClean="0"/>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300924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smtClean="0"/>
              <a:t>mentakrifkan</a:t>
            </a:r>
            <a:r>
              <a:rPr lang="en-GB" sz="2400" dirty="0" smtClean="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endParaRPr lang="en-GB" sz="2400" dirty="0" smtClean="0"/>
          </a:p>
          <a:p>
            <a:r>
              <a:rPr lang="en-GB" sz="2400" dirty="0" err="1" smtClean="0"/>
              <a:t>Takrifan</a:t>
            </a:r>
            <a:r>
              <a:rPr lang="en-GB" sz="2400" dirty="0" smtClean="0"/>
              <a:t> </a:t>
            </a:r>
            <a:r>
              <a:rPr lang="en-GB" sz="2400" dirty="0" err="1"/>
              <a:t>tersebut</a:t>
            </a:r>
            <a:r>
              <a:rPr lang="en-GB" sz="2400" dirty="0"/>
              <a:t> </a:t>
            </a:r>
            <a:r>
              <a:rPr lang="en-GB" sz="2400" dirty="0" err="1"/>
              <a:t>menunjukkan</a:t>
            </a:r>
            <a:r>
              <a:rPr lang="en-GB" sz="2400" dirty="0"/>
              <a:t> </a:t>
            </a:r>
            <a:r>
              <a:rPr lang="en-GB" sz="2400" dirty="0" err="1" smtClean="0"/>
              <a:t>bahawa</a:t>
            </a:r>
            <a:r>
              <a:rPr lang="en-GB" sz="2400" dirty="0" smtClean="0"/>
              <a:t> </a:t>
            </a:r>
            <a:r>
              <a:rPr lang="en-GB" sz="2400" b="1" dirty="0" err="1" smtClean="0"/>
              <a:t>autoriti</a:t>
            </a:r>
            <a:r>
              <a:rPr lang="en-GB" sz="2400" b="1" dirty="0" smtClean="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t>
            </a:r>
            <a:r>
              <a:rPr lang="en-GB" sz="2400" dirty="0" smtClean="0"/>
              <a:t>Allah </a:t>
            </a:r>
            <a:r>
              <a:rPr lang="en-GB" sz="2400" dirty="0"/>
              <a:t>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smtClean="0"/>
              <a:t>makna</a:t>
            </a:r>
            <a:r>
              <a:rPr lang="en-GB" sz="2400" dirty="0" smtClean="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Penjelasan</a:t>
            </a:r>
            <a:r>
              <a:rPr lang="en-GB" sz="2400" dirty="0"/>
              <a:t> </a:t>
            </a:r>
            <a:r>
              <a:rPr lang="en-GB" sz="2400" dirty="0" err="1" smtClean="0"/>
              <a:t>ini</a:t>
            </a:r>
            <a:r>
              <a:rPr lang="en-GB" sz="2400" dirty="0" smtClean="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195123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smtClean="0"/>
              <a:t>ilmu</a:t>
            </a:r>
            <a:r>
              <a:rPr lang="en-GB" sz="2400" b="1" dirty="0" smtClean="0"/>
              <a:t> </a:t>
            </a:r>
            <a:r>
              <a:rPr lang="en-GB" sz="2400" b="1" dirty="0" err="1" smtClean="0"/>
              <a:t>merupakan</a:t>
            </a:r>
            <a:r>
              <a:rPr lang="en-GB" sz="2400" b="1" dirty="0" smtClean="0"/>
              <a:t> </a:t>
            </a:r>
            <a:r>
              <a:rPr lang="en-GB" sz="2400" b="1" dirty="0" err="1" smtClean="0"/>
              <a:t>kumpulan</a:t>
            </a:r>
            <a:r>
              <a:rPr lang="en-GB" sz="2400" b="1" dirty="0" smtClean="0"/>
              <a:t> </a:t>
            </a:r>
            <a:r>
              <a:rPr lang="en-GB" sz="2400" b="1" dirty="0" err="1" smtClean="0"/>
              <a:t>pengetahuan</a:t>
            </a:r>
            <a:r>
              <a:rPr lang="en-GB" sz="2400" b="1" dirty="0" smtClean="0"/>
              <a:t> yang </a:t>
            </a:r>
            <a:r>
              <a:rPr lang="en-GB" sz="2400" b="1" dirty="0" err="1" smtClean="0"/>
              <a:t>mempunyai</a:t>
            </a:r>
            <a:r>
              <a:rPr lang="en-GB" sz="2400" b="1" dirty="0" smtClean="0"/>
              <a:t> </a:t>
            </a:r>
            <a:r>
              <a:rPr lang="en-GB" sz="2400" b="1" dirty="0" err="1" smtClean="0"/>
              <a:t>ciri-ciri</a:t>
            </a:r>
            <a:r>
              <a:rPr lang="en-GB" sz="2400" b="1" dirty="0" smtClean="0"/>
              <a:t> </a:t>
            </a:r>
            <a:r>
              <a:rPr lang="en-GB" sz="2400" b="1" dirty="0" err="1" smtClean="0"/>
              <a:t>tertentu</a:t>
            </a:r>
            <a:r>
              <a:rPr lang="en-GB" sz="2400" b="1" dirty="0" smtClean="0"/>
              <a:t> </a:t>
            </a:r>
            <a:r>
              <a:rPr lang="en-GB" sz="2400" b="1" dirty="0"/>
              <a:t>yang </a:t>
            </a:r>
            <a:r>
              <a:rPr lang="en-GB" sz="2400" b="1" dirty="0" err="1" smtClean="0"/>
              <a:t>membezakannya</a:t>
            </a:r>
            <a:r>
              <a:rPr lang="en-GB" sz="2400" b="1" dirty="0" smtClean="0"/>
              <a:t> </a:t>
            </a:r>
            <a:r>
              <a:rPr lang="en-GB" sz="2400" b="1" dirty="0" err="1"/>
              <a:t>daripada</a:t>
            </a:r>
            <a:r>
              <a:rPr lang="en-GB" sz="2400" b="1" dirty="0"/>
              <a:t> yang lain. </a:t>
            </a:r>
            <a:endParaRPr lang="en-GB" sz="2400" b="1" dirty="0" smtClean="0"/>
          </a:p>
          <a:p>
            <a:r>
              <a:rPr lang="en-GB" sz="2400" dirty="0" err="1" smtClean="0"/>
              <a:t>Menurut</a:t>
            </a:r>
            <a:r>
              <a:rPr lang="en-GB" sz="2400" dirty="0" smtClean="0"/>
              <a:t> </a:t>
            </a:r>
            <a:r>
              <a:rPr lang="en-GB" sz="2400" dirty="0" err="1"/>
              <a:t>Jujun</a:t>
            </a:r>
            <a:r>
              <a:rPr lang="en-GB" sz="2400" dirty="0"/>
              <a:t> </a:t>
            </a:r>
            <a:r>
              <a:rPr lang="en-GB" sz="2400" dirty="0" err="1" smtClean="0"/>
              <a:t>Suriasumantri</a:t>
            </a:r>
            <a:r>
              <a:rPr lang="en-GB" sz="2400" dirty="0" smtClean="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542982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smtClean="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endParaRPr lang="en-GB" sz="2800" dirty="0" smtClean="0"/>
          </a:p>
          <a:p>
            <a:r>
              <a:rPr lang="en-GB" sz="2800" dirty="0" err="1" smtClean="0"/>
              <a:t>Berpunca</a:t>
            </a:r>
            <a:r>
              <a:rPr lang="en-GB" sz="2800" dirty="0" smtClean="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752707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ahli</a:t>
            </a:r>
            <a:r>
              <a:rPr lang="en-GB" dirty="0"/>
              <a:t> </a:t>
            </a:r>
            <a:r>
              <a:rPr lang="en-GB" dirty="0" err="1"/>
              <a:t>sains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smtClean="0"/>
              <a:t>diri</a:t>
            </a:r>
            <a:r>
              <a:rPr lang="en-GB" dirty="0" smtClean="0"/>
              <a:t>, </a:t>
            </a:r>
            <a:r>
              <a:rPr lang="en-GB" dirty="0" err="1" smtClean="0"/>
              <a:t>masyarakat</a:t>
            </a:r>
            <a:r>
              <a:rPr lang="en-GB" dirty="0" smtClean="0"/>
              <a:t> </a:t>
            </a:r>
            <a:r>
              <a:rPr lang="en-GB" dirty="0" err="1"/>
              <a:t>dan</a:t>
            </a:r>
            <a:r>
              <a:rPr lang="en-GB" dirty="0"/>
              <a:t> </a:t>
            </a:r>
            <a:r>
              <a:rPr lang="en-GB" dirty="0" err="1"/>
              <a:t>alam</a:t>
            </a:r>
            <a:r>
              <a:rPr lang="en-GB" dirty="0"/>
              <a:t> </a:t>
            </a:r>
            <a:r>
              <a:rPr lang="en-GB" dirty="0" err="1" smtClean="0"/>
              <a:t>sekitar</a:t>
            </a:r>
            <a:r>
              <a:rPr lang="en-GB" dirty="0" smtClean="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smtClean="0"/>
              <a:t>amanah</a:t>
            </a:r>
            <a:r>
              <a:rPr lang="en-GB" dirty="0" smtClean="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t>
            </a:r>
            <a:r>
              <a:rPr lang="en-GB" dirty="0" err="1"/>
              <a:t>ayat</a:t>
            </a:r>
            <a:r>
              <a:rPr lang="en-GB" dirty="0"/>
              <a:t>-Nya [al-</a:t>
            </a:r>
            <a:r>
              <a:rPr lang="en-GB" dirty="0" err="1"/>
              <a:t>Baqarah</a:t>
            </a:r>
            <a:r>
              <a:rPr lang="en-GB" dirty="0"/>
              <a:t>: 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hikmat</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hikmat</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3538366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endParaRPr lang="ms-MY" sz="2800" dirty="0" smtClean="0"/>
          </a:p>
          <a:p>
            <a:r>
              <a:rPr lang="ms-MY" sz="2800" dirty="0" smtClean="0"/>
              <a:t>Justeru, </a:t>
            </a:r>
            <a:r>
              <a:rPr lang="ms-MY" sz="2800" b="1" dirty="0" smtClean="0"/>
              <a:t>pengertian </a:t>
            </a:r>
            <a:r>
              <a:rPr lang="ms-MY" sz="2800" b="1" dirty="0"/>
              <a:t>berilmu pengetahuan ialah mencari keredaan Allah </a:t>
            </a:r>
            <a:r>
              <a:rPr lang="ms-MY" sz="2800" dirty="0"/>
              <a:t>kerana tiada keselamatan dan kebahagiaan yang hakiki melainkan terletak dalam keredaan Allah jua</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2835532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daripada</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smtClean="0"/>
              <a:t>).</a:t>
            </a:r>
          </a:p>
          <a:p>
            <a:r>
              <a:rPr lang="en-GB" sz="3200" dirty="0" err="1" smtClean="0"/>
              <a:t>Ilmu</a:t>
            </a:r>
            <a:r>
              <a:rPr lang="en-GB" sz="3200" dirty="0" smtClean="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smtClean="0"/>
              <a:t>.</a:t>
            </a:r>
            <a:endParaRPr lang="en-GB" sz="32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3565585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sz="3200" b="1" dirty="0" smtClean="0">
                <a:solidFill>
                  <a:srgbClr val="FFFF00"/>
                </a:solidFill>
              </a:rPr>
              <a:t>KONSEP </a:t>
            </a:r>
            <a:r>
              <a:rPr lang="en-US" sz="3200" b="1" dirty="0">
                <a:solidFill>
                  <a:srgbClr val="FFFF00"/>
                </a:solidFill>
              </a:rPr>
              <a:t>KETAMADUNAN</a:t>
            </a:r>
            <a:endParaRPr lang="en-GB" sz="3200" dirty="0">
              <a:solidFill>
                <a:srgbClr val="FFFF00"/>
              </a:solidFill>
            </a:endParaRPr>
          </a:p>
          <a:p>
            <a:r>
              <a:rPr lang="en-GB" sz="2800" dirty="0" err="1"/>
              <a:t>Dalam</a:t>
            </a:r>
            <a:r>
              <a:rPr lang="en-GB" sz="2800" dirty="0"/>
              <a:t> </a:t>
            </a:r>
            <a:r>
              <a:rPr lang="en-GB" sz="2800" dirty="0" err="1"/>
              <a:t>bahasa</a:t>
            </a:r>
            <a:r>
              <a:rPr lang="en-GB" sz="2800" dirty="0"/>
              <a:t> Arab, </a:t>
            </a:r>
            <a:r>
              <a:rPr lang="en-GB" sz="2800" dirty="0" err="1"/>
              <a:t>beberapa</a:t>
            </a:r>
            <a:r>
              <a:rPr lang="en-GB" sz="2800" dirty="0"/>
              <a:t> </a:t>
            </a:r>
            <a:r>
              <a:rPr lang="en-GB" sz="2800" dirty="0" err="1"/>
              <a:t>istilah</a:t>
            </a:r>
            <a:r>
              <a:rPr lang="en-GB" sz="2800" dirty="0"/>
              <a:t> yang </a:t>
            </a:r>
            <a:r>
              <a:rPr lang="en-GB" sz="2800" dirty="0" err="1"/>
              <a:t>sering</a:t>
            </a:r>
            <a:r>
              <a:rPr lang="en-GB" sz="2800" dirty="0"/>
              <a:t> </a:t>
            </a:r>
            <a:r>
              <a:rPr lang="en-GB" sz="2800" dirty="0" err="1"/>
              <a:t>diguna</a:t>
            </a:r>
            <a:r>
              <a:rPr lang="en-GB" sz="2800" dirty="0"/>
              <a:t> </a:t>
            </a:r>
            <a:r>
              <a:rPr lang="en-GB" sz="2800" dirty="0" err="1"/>
              <a:t>ialah</a:t>
            </a:r>
            <a:r>
              <a:rPr lang="en-GB" sz="2800" dirty="0"/>
              <a:t> </a:t>
            </a:r>
            <a:r>
              <a:rPr lang="en-GB" sz="2800" b="1" i="1" dirty="0" err="1"/>
              <a:t>tamaddun</a:t>
            </a:r>
            <a:r>
              <a:rPr lang="en-GB" sz="2800" b="1" i="1" dirty="0"/>
              <a:t>, </a:t>
            </a:r>
            <a:r>
              <a:rPr lang="en-GB" sz="2800" b="1" i="1" dirty="0" err="1"/>
              <a:t>umran</a:t>
            </a:r>
            <a:r>
              <a:rPr lang="en-GB" sz="2800" b="1" i="1" dirty="0"/>
              <a:t>, </a:t>
            </a:r>
            <a:r>
              <a:rPr lang="en-GB" sz="2800" b="1" i="1" dirty="0" err="1"/>
              <a:t>hadharah</a:t>
            </a:r>
            <a:r>
              <a:rPr lang="en-GB" sz="2800" b="1" i="1" dirty="0"/>
              <a:t> </a:t>
            </a:r>
            <a:r>
              <a:rPr lang="en-GB" sz="2800" dirty="0" err="1"/>
              <a:t>dan</a:t>
            </a:r>
            <a:r>
              <a:rPr lang="en-GB" sz="2800" b="1" dirty="0"/>
              <a:t> </a:t>
            </a:r>
            <a:r>
              <a:rPr lang="en-GB" sz="2800" b="1" i="1" dirty="0" err="1"/>
              <a:t>madaniyah</a:t>
            </a:r>
            <a:r>
              <a:rPr lang="en-GB" sz="2800" i="1" dirty="0"/>
              <a:t>. </a:t>
            </a:r>
            <a:r>
              <a:rPr lang="en-GB" sz="2800" dirty="0" err="1"/>
              <a:t>Manakala</a:t>
            </a:r>
            <a:r>
              <a:rPr lang="en-GB" sz="2800" dirty="0"/>
              <a:t> </a:t>
            </a:r>
            <a:r>
              <a:rPr lang="en-GB" sz="2800" dirty="0" err="1"/>
              <a:t>istilah</a:t>
            </a:r>
            <a:r>
              <a:rPr lang="en-GB" sz="2800" dirty="0"/>
              <a:t> </a:t>
            </a:r>
            <a:r>
              <a:rPr lang="en-GB" sz="2800" dirty="0" err="1"/>
              <a:t>Inggeris</a:t>
            </a:r>
            <a:r>
              <a:rPr lang="en-GB" sz="2800" dirty="0"/>
              <a:t>, </a:t>
            </a:r>
            <a:r>
              <a:rPr lang="en-GB" sz="2800" dirty="0" err="1"/>
              <a:t>tamadun</a:t>
            </a:r>
            <a:r>
              <a:rPr lang="en-GB" sz="2800" dirty="0"/>
              <a:t> </a:t>
            </a:r>
            <a:r>
              <a:rPr lang="en-GB" sz="2800" dirty="0" err="1"/>
              <a:t>dikenali</a:t>
            </a:r>
            <a:r>
              <a:rPr lang="en-GB" sz="2800" dirty="0"/>
              <a:t> </a:t>
            </a:r>
            <a:r>
              <a:rPr lang="en-GB" sz="2800" dirty="0" err="1"/>
              <a:t>dengan</a:t>
            </a:r>
            <a:r>
              <a:rPr lang="en-GB" sz="2800" dirty="0"/>
              <a:t> </a:t>
            </a:r>
            <a:r>
              <a:rPr lang="en-GB" sz="2800" b="1" i="1" dirty="0"/>
              <a:t>civilisation</a:t>
            </a:r>
            <a:r>
              <a:rPr lang="en-GB" sz="2800" dirty="0"/>
              <a:t>.  </a:t>
            </a:r>
            <a:r>
              <a:rPr lang="en-GB" sz="2800" dirty="0" err="1"/>
              <a:t>Sementara</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diistilahkan</a:t>
            </a:r>
            <a:r>
              <a:rPr lang="en-GB" sz="2800" dirty="0"/>
              <a:t> </a:t>
            </a:r>
            <a:r>
              <a:rPr lang="en-GB" sz="2800" dirty="0" err="1"/>
              <a:t>dengan</a:t>
            </a:r>
            <a:r>
              <a:rPr lang="en-GB" sz="2800" dirty="0"/>
              <a:t> </a:t>
            </a:r>
            <a:r>
              <a:rPr lang="en-GB" sz="2800" b="1" i="1" dirty="0" err="1"/>
              <a:t>peradaban</a:t>
            </a:r>
            <a:r>
              <a:rPr lang="en-GB" sz="2800" dirty="0"/>
              <a:t>. </a:t>
            </a:r>
            <a:endParaRPr lang="en-GB" sz="2800" dirty="0" smtClean="0"/>
          </a:p>
          <a:p>
            <a:r>
              <a:rPr lang="en-GB" sz="2800" dirty="0" err="1" smtClean="0"/>
              <a:t>Kesemua</a:t>
            </a:r>
            <a:r>
              <a:rPr lang="en-GB" sz="2800" dirty="0" smtClean="0"/>
              <a:t> </a:t>
            </a:r>
            <a:r>
              <a:rPr lang="en-GB" sz="2800" dirty="0" err="1"/>
              <a:t>istilah</a:t>
            </a:r>
            <a:r>
              <a:rPr lang="en-GB" sz="2800" dirty="0"/>
              <a:t> </a:t>
            </a:r>
            <a:r>
              <a:rPr lang="en-GB" sz="2800" dirty="0" err="1"/>
              <a:t>ini</a:t>
            </a:r>
            <a:r>
              <a:rPr lang="en-GB" sz="2800" dirty="0"/>
              <a:t> </a:t>
            </a:r>
            <a:r>
              <a:rPr lang="en-GB" sz="2800" dirty="0" err="1"/>
              <a:t>secara</a:t>
            </a:r>
            <a:r>
              <a:rPr lang="en-GB" sz="2800" dirty="0"/>
              <a:t> literal </a:t>
            </a:r>
            <a:r>
              <a:rPr lang="en-GB" sz="2800" dirty="0" err="1"/>
              <a:t>umumnya</a:t>
            </a:r>
            <a:r>
              <a:rPr lang="en-GB" sz="2800" dirty="0"/>
              <a:t> </a:t>
            </a:r>
            <a:r>
              <a:rPr lang="en-GB" sz="2800" dirty="0" err="1"/>
              <a:t>membawa</a:t>
            </a:r>
            <a:r>
              <a:rPr lang="en-GB" sz="2800" dirty="0"/>
              <a:t> </a:t>
            </a:r>
            <a:r>
              <a:rPr lang="en-GB" sz="2800" dirty="0" err="1"/>
              <a:t>makna</a:t>
            </a:r>
            <a:r>
              <a:rPr lang="en-GB" sz="2800" dirty="0"/>
              <a:t> </a:t>
            </a:r>
            <a:r>
              <a:rPr lang="en-GB" sz="2800" b="1" dirty="0" err="1"/>
              <a:t>maju</a:t>
            </a:r>
            <a:r>
              <a:rPr lang="en-GB" sz="2800" b="1" dirty="0"/>
              <a:t> </a:t>
            </a:r>
            <a:r>
              <a:rPr lang="en-GB" sz="2800" b="1" dirty="0" err="1"/>
              <a:t>atau</a:t>
            </a:r>
            <a:r>
              <a:rPr lang="en-GB" sz="2800" b="1" dirty="0"/>
              <a:t> </a:t>
            </a:r>
            <a:r>
              <a:rPr lang="en-GB" sz="2800" b="1" dirty="0" err="1"/>
              <a:t>kemajuan</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2135225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solidFill>
                  <a:srgbClr val="FFFF00"/>
                </a:solidFill>
              </a:rPr>
              <a:t>Tamadun</a:t>
            </a:r>
            <a:r>
              <a:rPr lang="en-GB" sz="2400" dirty="0" smtClean="0">
                <a:solidFill>
                  <a:srgbClr val="FFFF00"/>
                </a:solidFill>
              </a:rPr>
              <a:t> </a:t>
            </a:r>
            <a:r>
              <a:rPr lang="en-GB" sz="2400" dirty="0" err="1">
                <a:solidFill>
                  <a:srgbClr val="FFFF00"/>
                </a:solidFill>
              </a:rPr>
              <a:t>boleh</a:t>
            </a:r>
            <a:r>
              <a:rPr lang="en-GB" sz="2400" dirty="0">
                <a:solidFill>
                  <a:srgbClr val="FFFF00"/>
                </a:solidFill>
              </a:rPr>
              <a:t> </a:t>
            </a:r>
            <a:r>
              <a:rPr lang="en-GB" sz="2400" dirty="0" err="1" smtClean="0">
                <a:solidFill>
                  <a:srgbClr val="FFFF00"/>
                </a:solidFill>
              </a:rPr>
              <a:t>disimpulkan</a:t>
            </a:r>
            <a:r>
              <a:rPr lang="en-GB" sz="2400" dirty="0" smtClean="0">
                <a:solidFill>
                  <a:srgbClr val="FFFF00"/>
                </a:solidFill>
              </a:rPr>
              <a:t> </a:t>
            </a:r>
            <a:r>
              <a:rPr lang="en-GB" sz="2400" dirty="0" err="1" smtClean="0">
                <a:solidFill>
                  <a:srgbClr val="FFFF00"/>
                </a:solidFill>
              </a:rPr>
              <a:t>sebagai</a:t>
            </a:r>
            <a:r>
              <a:rPr lang="en-GB" sz="2400" dirty="0" smtClean="0">
                <a:solidFill>
                  <a:srgbClr val="FFFF00"/>
                </a:solidFill>
              </a:rPr>
              <a:t>;</a:t>
            </a:r>
            <a:endParaRPr lang="en-GB" sz="2400" dirty="0">
              <a:solidFill>
                <a:srgbClr val="FFFF00"/>
              </a:solidFill>
            </a:endParaRPr>
          </a:p>
        </p:txBody>
      </p:sp>
      <p:sp>
        <p:nvSpPr>
          <p:cNvPr id="3" name="Content Placeholder 2"/>
          <p:cNvSpPr>
            <a:spLocks noGrp="1"/>
          </p:cNvSpPr>
          <p:nvPr>
            <p:ph idx="1"/>
          </p:nvPr>
        </p:nvSpPr>
        <p:spPr>
          <a:xfrm>
            <a:off x="484188" y="1295400"/>
            <a:ext cx="8050212" cy="5334000"/>
          </a:xfrm>
        </p:spPr>
        <p:txBody>
          <a:bodyPr/>
          <a:lstStyle/>
          <a:p>
            <a:pPr marL="457200" indent="-457200">
              <a:buFont typeface="+mj-lt"/>
              <a:buAutoNum type="arabicParenR"/>
            </a:pPr>
            <a:r>
              <a:rPr lang="en-GB" dirty="0" err="1" smtClean="0"/>
              <a:t>Suatu</a:t>
            </a:r>
            <a:r>
              <a:rPr lang="en-GB" dirty="0" smtClean="0"/>
              <a:t> </a:t>
            </a:r>
            <a:r>
              <a:rPr lang="en-GB" dirty="0" err="1"/>
              <a:t>tingkat</a:t>
            </a:r>
            <a:r>
              <a:rPr lang="en-GB" dirty="0"/>
              <a:t> </a:t>
            </a:r>
            <a:r>
              <a:rPr lang="en-GB" dirty="0" err="1"/>
              <a:t>kemajuan</a:t>
            </a:r>
            <a:r>
              <a:rPr lang="en-GB" dirty="0"/>
              <a:t> </a:t>
            </a:r>
            <a:r>
              <a:rPr lang="en-GB" dirty="0" err="1"/>
              <a:t>atau</a:t>
            </a:r>
            <a:r>
              <a:rPr lang="en-GB" dirty="0"/>
              <a:t> </a:t>
            </a:r>
            <a:r>
              <a:rPr lang="en-GB" dirty="0" err="1"/>
              <a:t>pencapaian</a:t>
            </a:r>
            <a:r>
              <a:rPr lang="en-GB" dirty="0"/>
              <a:t> </a:t>
            </a:r>
            <a:r>
              <a:rPr lang="en-GB" dirty="0" err="1"/>
              <a:t>manusia</a:t>
            </a:r>
            <a:r>
              <a:rPr lang="en-GB" dirty="0"/>
              <a:t> </a:t>
            </a:r>
            <a:r>
              <a:rPr lang="en-GB" dirty="0" err="1" smtClean="0"/>
              <a:t>daripada</a:t>
            </a:r>
            <a:r>
              <a:rPr lang="en-GB" dirty="0" smtClean="0"/>
              <a:t> </a:t>
            </a:r>
            <a:r>
              <a:rPr lang="en-GB" dirty="0" err="1"/>
              <a:t>cara</a:t>
            </a:r>
            <a:r>
              <a:rPr lang="en-GB" dirty="0"/>
              <a:t> </a:t>
            </a:r>
            <a:r>
              <a:rPr lang="en-GB" dirty="0" err="1"/>
              <a:t>hidup</a:t>
            </a:r>
            <a:r>
              <a:rPr lang="en-GB" dirty="0"/>
              <a:t> nomad </a:t>
            </a:r>
            <a:r>
              <a:rPr lang="en-GB" dirty="0" err="1"/>
              <a:t>kepada</a:t>
            </a:r>
            <a:r>
              <a:rPr lang="en-GB" dirty="0"/>
              <a:t> </a:t>
            </a:r>
            <a:r>
              <a:rPr lang="en-GB" dirty="0" err="1"/>
              <a:t>kehidupan</a:t>
            </a:r>
            <a:r>
              <a:rPr lang="en-GB" dirty="0"/>
              <a:t> </a:t>
            </a:r>
            <a:r>
              <a:rPr lang="en-GB" dirty="0" err="1"/>
              <a:t>bandar</a:t>
            </a:r>
            <a:r>
              <a:rPr lang="en-GB" dirty="0"/>
              <a:t> </a:t>
            </a:r>
            <a:r>
              <a:rPr lang="en-GB" dirty="0" err="1"/>
              <a:t>atau</a:t>
            </a:r>
            <a:r>
              <a:rPr lang="en-GB" dirty="0"/>
              <a:t> </a:t>
            </a:r>
            <a:r>
              <a:rPr lang="en-GB" dirty="0" err="1"/>
              <a:t>kota</a:t>
            </a:r>
            <a:r>
              <a:rPr lang="en-GB" dirty="0"/>
              <a:t>.</a:t>
            </a:r>
          </a:p>
          <a:p>
            <a:pPr marL="457200" indent="-457200">
              <a:buFont typeface="+mj-lt"/>
              <a:buAutoNum type="arabicParenR"/>
            </a:pPr>
            <a:r>
              <a:rPr lang="en-GB" dirty="0" err="1" smtClean="0"/>
              <a:t>Suatu</a:t>
            </a:r>
            <a:r>
              <a:rPr lang="en-GB" dirty="0" smtClean="0"/>
              <a:t> </a:t>
            </a:r>
            <a:r>
              <a:rPr lang="en-GB" dirty="0"/>
              <a:t>proses </a:t>
            </a:r>
            <a:r>
              <a:rPr lang="en-GB" dirty="0" err="1"/>
              <a:t>untuk</a:t>
            </a:r>
            <a:r>
              <a:rPr lang="en-GB" dirty="0"/>
              <a:t> </a:t>
            </a:r>
            <a:r>
              <a:rPr lang="en-GB" dirty="0" err="1"/>
              <a:t>mencapai</a:t>
            </a:r>
            <a:r>
              <a:rPr lang="en-GB" dirty="0"/>
              <a:t> </a:t>
            </a:r>
            <a:r>
              <a:rPr lang="en-GB" dirty="0" err="1"/>
              <a:t>kemajuan</a:t>
            </a:r>
            <a:r>
              <a:rPr lang="en-GB" dirty="0"/>
              <a:t> </a:t>
            </a:r>
            <a:r>
              <a:rPr lang="en-GB" dirty="0" err="1"/>
              <a:t>atau</a:t>
            </a:r>
            <a:r>
              <a:rPr lang="en-GB" dirty="0"/>
              <a:t> </a:t>
            </a:r>
            <a:r>
              <a:rPr lang="en-GB" dirty="0" err="1"/>
              <a:t>kebaikan</a:t>
            </a:r>
            <a:r>
              <a:rPr lang="en-GB" dirty="0"/>
              <a:t> </a:t>
            </a:r>
            <a:r>
              <a:rPr lang="en-GB" dirty="0" err="1"/>
              <a:t>dalam</a:t>
            </a:r>
            <a:r>
              <a:rPr lang="en-GB" dirty="0"/>
              <a:t> </a:t>
            </a:r>
            <a:r>
              <a:rPr lang="en-GB" dirty="0" err="1"/>
              <a:t>hidup</a:t>
            </a:r>
            <a:endParaRPr lang="en-GB" dirty="0"/>
          </a:p>
          <a:p>
            <a:pPr marL="457200" indent="-457200">
              <a:buFont typeface="+mj-lt"/>
              <a:buAutoNum type="arabicParenR"/>
            </a:pPr>
            <a:r>
              <a:rPr lang="en-GB" dirty="0" err="1" smtClean="0"/>
              <a:t>Suatu</a:t>
            </a:r>
            <a:r>
              <a:rPr lang="en-GB" dirty="0" smtClean="0"/>
              <a:t> </a:t>
            </a:r>
            <a:r>
              <a:rPr lang="en-GB" dirty="0" err="1"/>
              <a:t>kombinasi</a:t>
            </a:r>
            <a:r>
              <a:rPr lang="en-GB" dirty="0"/>
              <a:t> </a:t>
            </a:r>
            <a:r>
              <a:rPr lang="en-GB" dirty="0" err="1"/>
              <a:t>antara</a:t>
            </a:r>
            <a:r>
              <a:rPr lang="en-GB" dirty="0"/>
              <a:t> </a:t>
            </a:r>
            <a:r>
              <a:rPr lang="en-GB" dirty="0" err="1"/>
              <a:t>kemajuan</a:t>
            </a:r>
            <a:r>
              <a:rPr lang="en-GB" dirty="0"/>
              <a:t> </a:t>
            </a:r>
            <a:r>
              <a:rPr lang="en-GB" dirty="0" err="1"/>
              <a:t>aspek</a:t>
            </a:r>
            <a:r>
              <a:rPr lang="en-GB" dirty="0"/>
              <a:t> </a:t>
            </a:r>
            <a:r>
              <a:rPr lang="en-GB" dirty="0" err="1"/>
              <a:t>pemikiran</a:t>
            </a:r>
            <a:r>
              <a:rPr lang="en-GB" dirty="0"/>
              <a:t>, </a:t>
            </a:r>
            <a:r>
              <a:rPr lang="en-GB" dirty="0" err="1"/>
              <a:t>kerohanian</a:t>
            </a:r>
            <a:r>
              <a:rPr lang="en-GB" dirty="0"/>
              <a:t> </a:t>
            </a:r>
            <a:r>
              <a:rPr lang="en-GB" dirty="0" err="1"/>
              <a:t>dan</a:t>
            </a:r>
            <a:r>
              <a:rPr lang="en-GB" dirty="0"/>
              <a:t> </a:t>
            </a:r>
            <a:r>
              <a:rPr lang="en-GB" dirty="0" err="1"/>
              <a:t>aspek</a:t>
            </a:r>
            <a:r>
              <a:rPr lang="en-GB" dirty="0"/>
              <a:t> material </a:t>
            </a:r>
            <a:r>
              <a:rPr lang="en-GB" dirty="0" err="1"/>
              <a:t>atau</a:t>
            </a:r>
            <a:r>
              <a:rPr lang="en-GB" dirty="0"/>
              <a:t> </a:t>
            </a:r>
            <a:r>
              <a:rPr lang="en-GB" dirty="0" err="1"/>
              <a:t>kebendaan</a:t>
            </a:r>
            <a:r>
              <a:rPr lang="en-GB" dirty="0"/>
              <a:t>.</a:t>
            </a:r>
          </a:p>
          <a:p>
            <a:pPr marL="457200" indent="-457200">
              <a:buFont typeface="+mj-lt"/>
              <a:buAutoNum type="arabicParenR"/>
            </a:pPr>
            <a:r>
              <a:rPr lang="en-GB" dirty="0" err="1" smtClean="0"/>
              <a:t>Keadaan</a:t>
            </a:r>
            <a:r>
              <a:rPr lang="en-GB" dirty="0" smtClean="0"/>
              <a:t> </a:t>
            </a:r>
            <a:r>
              <a:rPr lang="en-GB" dirty="0" err="1"/>
              <a:t>kemajuan</a:t>
            </a:r>
            <a:r>
              <a:rPr lang="en-GB" dirty="0"/>
              <a:t> </a:t>
            </a:r>
            <a:r>
              <a:rPr lang="en-GB" dirty="0" err="1"/>
              <a:t>manusia</a:t>
            </a:r>
            <a:r>
              <a:rPr lang="en-GB" dirty="0"/>
              <a:t> yang </a:t>
            </a:r>
            <a:r>
              <a:rPr lang="en-GB" dirty="0" err="1"/>
              <a:t>berasaskan</a:t>
            </a:r>
            <a:r>
              <a:rPr lang="en-GB" dirty="0"/>
              <a:t> </a:t>
            </a:r>
            <a:r>
              <a:rPr lang="en-GB" dirty="0" err="1"/>
              <a:t>kepada</a:t>
            </a:r>
            <a:r>
              <a:rPr lang="en-GB" dirty="0"/>
              <a:t> </a:t>
            </a:r>
            <a:r>
              <a:rPr lang="en-GB" dirty="0" err="1"/>
              <a:t>ketinggian</a:t>
            </a:r>
            <a:r>
              <a:rPr lang="en-GB" dirty="0"/>
              <a:t> </a:t>
            </a:r>
            <a:r>
              <a:rPr lang="en-GB" dirty="0" err="1"/>
              <a:t>akhlak</a:t>
            </a:r>
            <a:r>
              <a:rPr lang="en-GB" dirty="0"/>
              <a:t> </a:t>
            </a:r>
            <a:r>
              <a:rPr lang="en-GB" dirty="0" err="1"/>
              <a:t>dan</a:t>
            </a:r>
            <a:r>
              <a:rPr lang="en-GB" dirty="0"/>
              <a:t> </a:t>
            </a:r>
            <a:r>
              <a:rPr lang="en-GB" dirty="0" err="1"/>
              <a:t>budi</a:t>
            </a:r>
            <a:r>
              <a:rPr lang="en-GB" dirty="0"/>
              <a:t> </a:t>
            </a:r>
            <a:r>
              <a:rPr lang="en-GB" dirty="0" err="1"/>
              <a:t>pekerti</a:t>
            </a:r>
            <a:r>
              <a:rPr lang="en-GB" dirty="0"/>
              <a:t> </a:t>
            </a:r>
            <a:r>
              <a:rPr lang="en-GB" dirty="0" err="1"/>
              <a:t>atau</a:t>
            </a:r>
            <a:r>
              <a:rPr lang="en-GB" dirty="0"/>
              <a:t> </a:t>
            </a:r>
            <a:r>
              <a:rPr lang="en-GB" dirty="0" err="1"/>
              <a:t>penghayatan</a:t>
            </a:r>
            <a:r>
              <a:rPr lang="en-GB" dirty="0"/>
              <a:t> </a:t>
            </a:r>
            <a:r>
              <a:rPr lang="en-GB" i="1" dirty="0"/>
              <a:t>din </a:t>
            </a:r>
            <a:r>
              <a:rPr lang="en-GB" dirty="0" err="1"/>
              <a:t>dalam</a:t>
            </a:r>
            <a:r>
              <a:rPr lang="en-GB" dirty="0"/>
              <a:t> </a:t>
            </a:r>
            <a:r>
              <a:rPr lang="en-GB" dirty="0" err="1"/>
              <a:t>masyarakat</a:t>
            </a:r>
            <a:r>
              <a:rPr lang="en-GB" dirty="0"/>
              <a:t>.</a:t>
            </a:r>
          </a:p>
          <a:p>
            <a:r>
              <a:rPr lang="en-GB" dirty="0" err="1" smtClean="0"/>
              <a:t>Tegasnya</a:t>
            </a:r>
            <a:r>
              <a:rPr lang="en-GB" dirty="0"/>
              <a:t>, </a:t>
            </a:r>
            <a:r>
              <a:rPr lang="en-GB" dirty="0" err="1"/>
              <a:t>tamadun</a:t>
            </a:r>
            <a:r>
              <a:rPr lang="en-GB" dirty="0"/>
              <a:t> </a:t>
            </a:r>
            <a:r>
              <a:rPr lang="en-GB" dirty="0" err="1"/>
              <a:t>adalah</a:t>
            </a:r>
            <a:r>
              <a:rPr lang="en-GB" dirty="0"/>
              <a:t> </a:t>
            </a:r>
            <a:r>
              <a:rPr lang="en-GB" dirty="0" err="1"/>
              <a:t>suatu</a:t>
            </a:r>
            <a:r>
              <a:rPr lang="en-GB" dirty="0"/>
              <a:t> </a:t>
            </a:r>
            <a:r>
              <a:rPr lang="en-GB" dirty="0" err="1"/>
              <a:t>keadaan</a:t>
            </a:r>
            <a:r>
              <a:rPr lang="en-GB" dirty="0"/>
              <a:t> </a:t>
            </a:r>
            <a:r>
              <a:rPr lang="en-GB" dirty="0" err="1"/>
              <a:t>atau</a:t>
            </a:r>
            <a:r>
              <a:rPr lang="en-GB" dirty="0"/>
              <a:t> </a:t>
            </a:r>
            <a:r>
              <a:rPr lang="en-GB" dirty="0" err="1"/>
              <a:t>pencapaian</a:t>
            </a:r>
            <a:r>
              <a:rPr lang="en-GB" dirty="0"/>
              <a:t> </a:t>
            </a:r>
            <a:r>
              <a:rPr lang="en-GB" dirty="0" err="1"/>
              <a:t>manusia</a:t>
            </a:r>
            <a:r>
              <a:rPr lang="en-GB" dirty="0"/>
              <a:t> yang </a:t>
            </a:r>
            <a:r>
              <a:rPr lang="en-GB" dirty="0" err="1"/>
              <a:t>bermasyarakat</a:t>
            </a:r>
            <a:r>
              <a:rPr lang="en-GB" dirty="0"/>
              <a:t> </a:t>
            </a:r>
            <a:r>
              <a:rPr lang="en-GB" dirty="0" err="1"/>
              <a:t>merangkumi</a:t>
            </a:r>
            <a:r>
              <a:rPr lang="en-GB" dirty="0"/>
              <a:t> </a:t>
            </a:r>
            <a:r>
              <a:rPr lang="en-GB" dirty="0" err="1"/>
              <a:t>semua</a:t>
            </a:r>
            <a:r>
              <a:rPr lang="en-GB" dirty="0"/>
              <a:t> </a:t>
            </a:r>
            <a:r>
              <a:rPr lang="en-GB" dirty="0" err="1"/>
              <a:t>aspek</a:t>
            </a:r>
            <a:r>
              <a:rPr lang="en-GB" dirty="0"/>
              <a:t> </a:t>
            </a:r>
            <a:r>
              <a:rPr lang="en-GB" dirty="0" err="1"/>
              <a:t>kehidupan</a:t>
            </a:r>
            <a:r>
              <a:rPr lang="en-GB" dirty="0"/>
              <a:t> </a:t>
            </a:r>
            <a:r>
              <a:rPr lang="en-GB" dirty="0" err="1"/>
              <a:t>spritual</a:t>
            </a:r>
            <a:r>
              <a:rPr lang="en-GB" dirty="0"/>
              <a:t> </a:t>
            </a:r>
            <a:r>
              <a:rPr lang="en-GB" dirty="0" err="1"/>
              <a:t>dan</a:t>
            </a:r>
            <a:r>
              <a:rPr lang="en-GB" dirty="0"/>
              <a:t> material yang </a:t>
            </a:r>
            <a:r>
              <a:rPr lang="en-GB" dirty="0" err="1"/>
              <a:t>berpusat</a:t>
            </a:r>
            <a:r>
              <a:rPr lang="en-GB" dirty="0"/>
              <a:t> di </a:t>
            </a:r>
            <a:r>
              <a:rPr lang="en-GB" dirty="0" err="1"/>
              <a:t>kota</a:t>
            </a:r>
            <a:r>
              <a:rPr lang="en-GB" dirty="0"/>
              <a:t> </a:t>
            </a:r>
            <a:r>
              <a:rPr lang="en-GB" dirty="0" err="1"/>
              <a:t>atau</a:t>
            </a:r>
            <a:r>
              <a:rPr lang="en-GB" dirty="0"/>
              <a:t> </a:t>
            </a:r>
            <a:r>
              <a:rPr lang="en-GB" dirty="0" err="1"/>
              <a:t>bandar</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19</a:t>
            </a:fld>
            <a:endParaRPr lang="en-US" altLang="en-US"/>
          </a:p>
        </p:txBody>
      </p:sp>
    </p:spTree>
    <p:extLst>
      <p:ext uri="{BB962C8B-B14F-4D97-AF65-F5344CB8AC3E}">
        <p14:creationId xmlns:p14="http://schemas.microsoft.com/office/powerpoint/2010/main" val="4277857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563" y="69850"/>
            <a:ext cx="7772400" cy="685800"/>
          </a:xfrm>
        </p:spPr>
        <p:txBody>
          <a:bodyPr>
            <a:normAutofit/>
          </a:bodyPr>
          <a:lstStyle/>
          <a:p>
            <a:pPr>
              <a:defRPr/>
            </a:pPr>
            <a:endParaRPr lang="en-MY" dirty="0"/>
          </a:p>
        </p:txBody>
      </p:sp>
      <p:sp>
        <p:nvSpPr>
          <p:cNvPr id="4" name="Slide Number Placeholder 3"/>
          <p:cNvSpPr>
            <a:spLocks noGrp="1"/>
          </p:cNvSpPr>
          <p:nvPr>
            <p:ph type="sldNum" sz="quarter" idx="12"/>
          </p:nvPr>
        </p:nvSpPr>
        <p:spPr/>
        <p:txBody>
          <a:bodyPr/>
          <a:lstStyle/>
          <a:p>
            <a:pPr>
              <a:defRPr/>
            </a:pPr>
            <a:fld id="{75466E44-36EB-4DD7-8353-A5D9B7D550DC}" type="slidenum">
              <a:rPr lang="ar-SA" altLang="en-US" smtClean="0"/>
              <a:pPr>
                <a:defRPr/>
              </a:pPr>
              <a:t>2</a:t>
            </a:fld>
            <a:endParaRPr lang="en-US" alt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4170590506"/>
              </p:ext>
            </p:extLst>
          </p:nvPr>
        </p:nvGraphicFramePr>
        <p:xfrm>
          <a:off x="0" y="1063625"/>
          <a:ext cx="9144000" cy="5647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80712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peranan</a:t>
            </a:r>
            <a:r>
              <a:rPr lang="en-US" sz="3200" b="1" dirty="0" smtClean="0"/>
              <a:t> agama </a:t>
            </a:r>
            <a:r>
              <a:rPr lang="en-US" sz="3200" b="1" dirty="0" err="1" smtClean="0"/>
              <a:t>berikut</a:t>
            </a:r>
            <a:r>
              <a:rPr lang="en-US" sz="3200" b="1" dirty="0" smtClean="0"/>
              <a:t> </a:t>
            </a:r>
            <a:r>
              <a:rPr lang="en-US" sz="3200" b="1" dirty="0" err="1" smtClean="0"/>
              <a:t>dalam</a:t>
            </a:r>
            <a:r>
              <a:rPr lang="en-US" sz="3200" b="1" dirty="0" smtClean="0"/>
              <a:t> </a:t>
            </a:r>
            <a:r>
              <a:rPr lang="en-US" sz="3200" b="1" dirty="0" err="1" smtClean="0"/>
              <a:t>Sains</a:t>
            </a:r>
            <a:r>
              <a:rPr lang="en-US" sz="3200" b="1" dirty="0" smtClean="0"/>
              <a:t>:</a:t>
            </a:r>
          </a:p>
          <a:p>
            <a:r>
              <a:rPr lang="en-US" sz="3200" b="1" dirty="0" smtClean="0"/>
              <a:t>Hindu</a:t>
            </a:r>
            <a:r>
              <a:rPr lang="en-US" sz="3200" b="1" dirty="0"/>
              <a:t>, Buddha, Kristian, </a:t>
            </a:r>
            <a:r>
              <a:rPr lang="en-MY" sz="3200" b="1" dirty="0" smtClean="0"/>
              <a:t>Pagan </a:t>
            </a:r>
            <a:r>
              <a:rPr lang="en-MY" sz="3200" b="1" dirty="0" err="1" smtClean="0"/>
              <a:t>dll</a:t>
            </a:r>
            <a:r>
              <a:rPr lang="en-MY" sz="3200" b="1" dirty="0" smtClean="0"/>
              <a:t>.</a:t>
            </a:r>
            <a:endParaRPr lang="en-MY" sz="3200" dirty="0"/>
          </a:p>
          <a:p>
            <a:r>
              <a:rPr lang="en-MY" sz="3200" dirty="0" smtClean="0"/>
              <a:t> </a:t>
            </a:r>
            <a:r>
              <a:rPr lang="en-US" sz="3200" b="1" dirty="0" err="1" smtClean="0"/>
              <a:t>i</a:t>
            </a:r>
            <a:r>
              <a:rPr lang="en-US" sz="3200" b="1" dirty="0" smtClean="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smtClean="0"/>
              <a:t>konflik</a:t>
            </a:r>
            <a:endParaRPr lang="en-US" sz="3200"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163375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smtClean="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smtClean="0"/>
              <a:t>peranan</a:t>
            </a:r>
            <a:r>
              <a:rPr lang="en-US" sz="3200" dirty="0" smtClean="0"/>
              <a:t> </a:t>
            </a:r>
            <a:r>
              <a:rPr lang="en-US" sz="3200" dirty="0"/>
              <a:t>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21</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smtClean="0">
                <a:solidFill>
                  <a:srgbClr val="FFC000"/>
                </a:solidFill>
              </a:rPr>
              <a:t>ISLAMISASI SAINS: 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akliah</a:t>
            </a:r>
            <a:r>
              <a:rPr lang="ms-MY" sz="3200" dirty="0"/>
              <a:t> bagi melaksanakan ibadah-ibadah tersebut.  </a:t>
            </a:r>
            <a:endParaRPr lang="ms-MY" sz="3200" dirty="0" smtClean="0"/>
          </a:p>
          <a:p>
            <a:pPr eaLnBrk="1" hangingPunct="1">
              <a:lnSpc>
                <a:spcPct val="90000"/>
              </a:lnSpc>
            </a:pPr>
            <a:r>
              <a:rPr lang="ms-MY" sz="3200" dirty="0" smtClean="0"/>
              <a:t>Ilmu-ilmu </a:t>
            </a:r>
            <a:r>
              <a:rPr lang="ms-MY" sz="3200" dirty="0"/>
              <a:t>inilah yang dikenali sebagai ilmu sains</a:t>
            </a:r>
            <a:r>
              <a:rPr lang="ms-MY" sz="3200" dirty="0" smtClean="0"/>
              <a:t>.</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22</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smtClean="0"/>
              <a:t>dibuktikan</a:t>
            </a:r>
            <a:r>
              <a:rPr lang="en-GB" sz="2400" dirty="0" smtClean="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smtClean="0"/>
              <a:t>pertama</a:t>
            </a:r>
            <a:r>
              <a:rPr lang="en-GB" sz="2400" b="1" dirty="0" smtClean="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endParaRPr lang="en-GB" sz="2400" dirty="0" smtClean="0"/>
          </a:p>
          <a:p>
            <a:r>
              <a:rPr lang="en-GB" sz="2400" dirty="0" err="1" smtClean="0"/>
              <a:t>Asas</a:t>
            </a:r>
            <a:r>
              <a:rPr lang="en-GB" sz="2400" dirty="0" smtClean="0"/>
              <a:t> </a:t>
            </a:r>
            <a:r>
              <a:rPr lang="en-GB" sz="2400" dirty="0" err="1"/>
              <a:t>galakan</a:t>
            </a:r>
            <a:r>
              <a:rPr lang="en-GB" sz="2400" dirty="0"/>
              <a:t> </a:t>
            </a:r>
            <a:r>
              <a:rPr lang="en-GB" sz="2400" dirty="0" err="1"/>
              <a:t>membaca</a:t>
            </a:r>
            <a:r>
              <a:rPr lang="en-GB" sz="2400" dirty="0"/>
              <a:t> </a:t>
            </a:r>
            <a:r>
              <a:rPr lang="en-GB" sz="2400" dirty="0" err="1" smtClean="0"/>
              <a:t>dinyatakan</a:t>
            </a:r>
            <a:r>
              <a:rPr lang="en-GB" sz="2400" dirty="0" smtClean="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maksudnya</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23</a:t>
            </a:fld>
            <a:endParaRPr lang="en-US" altLang="en-US"/>
          </a:p>
        </p:txBody>
      </p:sp>
    </p:spTree>
    <p:extLst>
      <p:ext uri="{BB962C8B-B14F-4D97-AF65-F5344CB8AC3E}">
        <p14:creationId xmlns:p14="http://schemas.microsoft.com/office/powerpoint/2010/main" val="2419231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smtClean="0"/>
              <a:t>atas</a:t>
            </a:r>
            <a:r>
              <a:rPr lang="en-GB" sz="2400" dirty="0" smtClean="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maksud</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endParaRPr lang="ms-MY" sz="2400" dirty="0" smtClean="0"/>
          </a:p>
          <a:p>
            <a:r>
              <a:rPr lang="en-GB" sz="2400" b="1" dirty="0" err="1" smtClean="0"/>
              <a:t>Menurut</a:t>
            </a:r>
            <a:r>
              <a:rPr lang="en-GB" sz="2400" b="1" dirty="0" smtClean="0"/>
              <a:t> Imam al-</a:t>
            </a:r>
            <a:r>
              <a:rPr lang="en-GB" sz="2400" b="1" dirty="0" err="1" smtClean="0"/>
              <a:t>Ghazāli</a:t>
            </a:r>
            <a:r>
              <a:rPr lang="en-GB" sz="2400" b="1" dirty="0" smtClean="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smtClean="0"/>
              <a:t>kepada</a:t>
            </a:r>
            <a:r>
              <a:rPr lang="en-GB" sz="2400" b="1" dirty="0" smtClean="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24</a:t>
            </a:fld>
            <a:endParaRPr lang="en-US" altLang="en-US"/>
          </a:p>
        </p:txBody>
      </p:sp>
    </p:spTree>
    <p:extLst>
      <p:ext uri="{BB962C8B-B14F-4D97-AF65-F5344CB8AC3E}">
        <p14:creationId xmlns:p14="http://schemas.microsoft.com/office/powerpoint/2010/main" val="120979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400" dirty="0"/>
              <a:t>Dengan menuntut ilmu, </a:t>
            </a:r>
            <a:r>
              <a:rPr lang="ms-MY" sz="2400" dirty="0" smtClean="0"/>
              <a:t>seseorang akan </a:t>
            </a:r>
            <a:r>
              <a:rPr lang="ms-MY" sz="2400" dirty="0"/>
              <a:t>dapat melepaskan dirinya daripada belenggu kejahilan, malah Islam memberi kemuliaan dan kedudukan yang tinggi kepadanya.  Lebih daripada itu, Islam membezakan antara golongan yang berilmu dengan golongan yang tidak berilmu.  Antara ayat al-Quran yang menjelaskan perbezaan tersebut ialah firman Allah S.W.T (az-Zumar 39: 9) yang maksudnya</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25</a:t>
            </a:fld>
            <a:endParaRPr lang="en-US" altLang="en-US"/>
          </a:p>
        </p:txBody>
      </p:sp>
    </p:spTree>
    <p:extLst>
      <p:ext uri="{BB962C8B-B14F-4D97-AF65-F5344CB8AC3E}">
        <p14:creationId xmlns:p14="http://schemas.microsoft.com/office/powerpoint/2010/main" val="3653800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r>
              <a:rPr lang="ms-MY"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26</a:t>
            </a:fld>
            <a:endParaRPr lang="en-US" altLang="en-US"/>
          </a:p>
        </p:txBody>
      </p:sp>
    </p:spTree>
    <p:extLst>
      <p:ext uri="{BB962C8B-B14F-4D97-AF65-F5344CB8AC3E}">
        <p14:creationId xmlns:p14="http://schemas.microsoft.com/office/powerpoint/2010/main" val="174906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a:t>Di </a:t>
            </a:r>
            <a:r>
              <a:rPr lang="en-GB" sz="2800" dirty="0" err="1"/>
              <a:t>samping</a:t>
            </a:r>
            <a:r>
              <a:rPr lang="en-GB" sz="2800" dirty="0"/>
              <a:t> </a:t>
            </a:r>
            <a:r>
              <a:rPr lang="en-GB" sz="2800" dirty="0" err="1"/>
              <a:t>itu</a:t>
            </a:r>
            <a:r>
              <a:rPr lang="en-GB" sz="2800" dirty="0"/>
              <a:t>, </a:t>
            </a:r>
            <a:r>
              <a:rPr lang="en-GB" sz="2800" dirty="0" err="1"/>
              <a:t>kandungan</a:t>
            </a:r>
            <a:r>
              <a:rPr lang="en-GB" sz="2800" dirty="0"/>
              <a:t> al-Quran </a:t>
            </a:r>
            <a:r>
              <a:rPr lang="en-GB" sz="2800" dirty="0" err="1"/>
              <a:t>merangkumi</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smtClean="0"/>
              <a:t>Sardar</a:t>
            </a:r>
            <a:r>
              <a:rPr lang="en-GB" sz="2800" dirty="0" smtClean="0"/>
              <a:t>, </a:t>
            </a:r>
            <a:r>
              <a:rPr lang="en-GB" sz="2800" dirty="0"/>
              <a:t>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endParaRPr lang="en-GB" sz="2800" dirty="0" smtClean="0"/>
          </a:p>
          <a:p>
            <a:r>
              <a:rPr lang="en-GB" sz="2800" dirty="0" err="1" smtClean="0"/>
              <a:t>Walaupun</a:t>
            </a:r>
            <a:r>
              <a:rPr lang="en-GB" sz="2800" dirty="0" smtClean="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27</a:t>
            </a:fld>
            <a:endParaRPr lang="en-US" altLang="en-US"/>
          </a:p>
        </p:txBody>
      </p:sp>
    </p:spTree>
    <p:extLst>
      <p:ext uri="{BB962C8B-B14F-4D97-AF65-F5344CB8AC3E}">
        <p14:creationId xmlns:p14="http://schemas.microsoft.com/office/powerpoint/2010/main" val="4137598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smtClean="0"/>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28</a:t>
            </a:fld>
            <a:endParaRPr lang="en-US" altLang="en-US"/>
          </a:p>
        </p:txBody>
      </p:sp>
    </p:spTree>
    <p:extLst>
      <p:ext uri="{BB962C8B-B14F-4D97-AF65-F5344CB8AC3E}">
        <p14:creationId xmlns:p14="http://schemas.microsoft.com/office/powerpoint/2010/main" val="2253512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endParaRPr lang="ms-MY" sz="2800" dirty="0" smtClean="0"/>
          </a:p>
          <a:p>
            <a:r>
              <a:rPr lang="ms-MY" sz="2800" dirty="0" smtClean="0"/>
              <a:t>Dalam </a:t>
            </a:r>
            <a:r>
              <a:rPr lang="ms-MY" sz="2800" dirty="0"/>
              <a:t>kerangka ini, akal dan wahyu berjalan seiringan dan tiada konflik antara Islam dan sains.  Walau bagaimanapun, suatu konflik boleh timbul apabila sains dan metodenya dijadikan nilai serba menyeluruh sehingga mengorbankan nilai-nilai lain dalam Islam</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75889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smtClean="0">
                <a:solidFill>
                  <a:srgbClr val="FFC000"/>
                </a:solidFill>
              </a:rPr>
              <a:t>BAB </a:t>
            </a:r>
            <a:r>
              <a:rPr lang="en-MY" altLang="en-US" sz="6000" b="1" dirty="0" smtClean="0">
                <a:solidFill>
                  <a:srgbClr val="FFC000"/>
                </a:solidFill>
              </a:rPr>
              <a:t>3</a:t>
            </a:r>
            <a:r>
              <a:rPr lang="en-MY" altLang="en-US" sz="6000" b="1" dirty="0" smtClean="0">
                <a:solidFill>
                  <a:srgbClr val="FFC000"/>
                </a:solidFill>
              </a:rPr>
              <a:t/>
            </a:r>
            <a:br>
              <a:rPr lang="en-MY" altLang="en-US" sz="6000" b="1" dirty="0" smtClean="0">
                <a:solidFill>
                  <a:srgbClr val="FFC000"/>
                </a:solidFill>
              </a:rPr>
            </a:br>
            <a:r>
              <a:rPr lang="en-MY" altLang="en-US" sz="4400" b="1" dirty="0" smtClean="0">
                <a:solidFill>
                  <a:srgbClr val="FFC000"/>
                </a:solidFill>
              </a:rPr>
              <a:t>AGAMA,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smtClean="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84188" y="1295400"/>
            <a:ext cx="8278812" cy="4953000"/>
          </a:xfrm>
        </p:spPr>
        <p:txBody>
          <a:bodyPr/>
          <a:lstStyle/>
          <a:p>
            <a:r>
              <a:rPr lang="ms-MY" sz="2400" dirty="0"/>
              <a:t>Menurut Sulaiman </a:t>
            </a:r>
            <a:r>
              <a:rPr lang="ms-MY" sz="2400" dirty="0" smtClean="0"/>
              <a:t>Noordin, </a:t>
            </a:r>
            <a:r>
              <a:rPr lang="ms-MY" sz="2400" dirty="0"/>
              <a:t>dalam tamadun Islam, alam tabii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endParaRPr lang="ms-MY" sz="2400" dirty="0" smtClean="0"/>
          </a:p>
          <a:p>
            <a:r>
              <a:rPr lang="ms-MY" sz="2400" dirty="0" smtClean="0"/>
              <a:t>Ini </a:t>
            </a:r>
            <a:r>
              <a:rPr lang="ms-MY" sz="2400" dirty="0"/>
              <a:t>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1465919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FF00"/>
                </a:solidFill>
              </a:rPr>
              <a:t>Islamisasi</a:t>
            </a:r>
            <a:r>
              <a:rPr lang="en-US" b="1" dirty="0">
                <a:solidFill>
                  <a:srgbClr val="FFFF00"/>
                </a:solidFill>
              </a:rPr>
              <a:t> </a:t>
            </a:r>
            <a:r>
              <a:rPr lang="en-US" b="1" dirty="0" err="1" smtClean="0">
                <a:solidFill>
                  <a:srgbClr val="FFFF00"/>
                </a:solidFill>
              </a:rPr>
              <a:t>Sains</a:t>
            </a:r>
            <a:endParaRPr lang="en-GB" dirty="0"/>
          </a:p>
        </p:txBody>
      </p:sp>
      <p:sp>
        <p:nvSpPr>
          <p:cNvPr id="3" name="Content Placeholder 2"/>
          <p:cNvSpPr>
            <a:spLocks noGrp="1"/>
          </p:cNvSpPr>
          <p:nvPr>
            <p:ph idx="1"/>
          </p:nvPr>
        </p:nvSpPr>
        <p:spPr/>
        <p:txBody>
          <a:bodyPr/>
          <a:lstStyle/>
          <a:p>
            <a:r>
              <a:rPr lang="en-GB" sz="2400" dirty="0" err="1" smtClean="0"/>
              <a:t>Isu</a:t>
            </a:r>
            <a:r>
              <a:rPr lang="en-GB" sz="2400" dirty="0" smtClean="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endParaRPr lang="en-GB" sz="2400" dirty="0" smtClean="0"/>
          </a:p>
          <a:p>
            <a:r>
              <a:rPr lang="en-GB" sz="2400" dirty="0" err="1" smtClean="0"/>
              <a:t>Tokoh</a:t>
            </a:r>
            <a:r>
              <a:rPr lang="en-GB" sz="2400" dirty="0" smtClean="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smtClean="0"/>
              <a:t>Faruqi</a:t>
            </a:r>
            <a:r>
              <a:rPr lang="en-GB" sz="2400" dirty="0" smtClean="0"/>
              <a:t>, </a:t>
            </a:r>
            <a:r>
              <a:rPr lang="en-GB" sz="2400" dirty="0"/>
              <a:t>Syed </a:t>
            </a:r>
            <a:r>
              <a:rPr lang="en-GB" sz="2400" dirty="0" err="1"/>
              <a:t>Hosein</a:t>
            </a:r>
            <a:r>
              <a:rPr lang="en-GB" sz="2400" dirty="0"/>
              <a:t> </a:t>
            </a:r>
            <a:r>
              <a:rPr lang="en-GB" sz="2400" dirty="0" smtClean="0"/>
              <a:t>Nasr, </a:t>
            </a:r>
            <a:r>
              <a:rPr lang="en-GB" sz="2400" dirty="0"/>
              <a:t>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smtClean="0"/>
              <a:t>Sardar</a:t>
            </a:r>
            <a:r>
              <a:rPr lang="en-GB" sz="2400" dirty="0" smtClean="0"/>
              <a:t>, </a:t>
            </a:r>
            <a:r>
              <a:rPr lang="en-GB" sz="2400" dirty="0"/>
              <a:t>Osman </a:t>
            </a:r>
            <a:r>
              <a:rPr lang="en-GB" sz="2400" dirty="0" smtClean="0"/>
              <a:t>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endParaRPr lang="en-GB" sz="2400" dirty="0" smtClean="0"/>
          </a:p>
          <a:p>
            <a:r>
              <a:rPr lang="en-GB" sz="2400" dirty="0" smtClean="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a:t>
            </a:r>
            <a:r>
              <a:rPr lang="en-GB" sz="2400" b="1" dirty="0" smtClean="0"/>
              <a:t>Miller.</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195156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p:txBody>
          <a:bodyPr/>
          <a:lstStyle/>
          <a:p>
            <a:r>
              <a:rPr lang="en-GB" dirty="0"/>
              <a:t>Maurice </a:t>
            </a:r>
            <a:r>
              <a:rPr lang="en-GB" dirty="0" err="1"/>
              <a:t>Bucaile</a:t>
            </a:r>
            <a:r>
              <a:rPr lang="en-GB" dirty="0"/>
              <a:t> </a:t>
            </a:r>
            <a:r>
              <a:rPr lang="en-GB" dirty="0" err="1"/>
              <a:t>telah</a:t>
            </a:r>
            <a:r>
              <a:rPr lang="en-GB" dirty="0"/>
              <a:t> </a:t>
            </a:r>
            <a:r>
              <a:rPr lang="en-GB" dirty="0" err="1"/>
              <a:t>memeranjatkan</a:t>
            </a:r>
            <a:r>
              <a:rPr lang="en-GB" dirty="0"/>
              <a:t> </a:t>
            </a:r>
            <a:r>
              <a:rPr lang="en-GB" dirty="0" err="1"/>
              <a:t>saintis</a:t>
            </a:r>
            <a:r>
              <a:rPr lang="en-GB" dirty="0"/>
              <a:t> </a:t>
            </a:r>
            <a:r>
              <a:rPr lang="en-GB" dirty="0" err="1"/>
              <a:t>Eropah</a:t>
            </a:r>
            <a:r>
              <a:rPr lang="en-GB" dirty="0"/>
              <a:t> </a:t>
            </a:r>
            <a:r>
              <a:rPr lang="en-GB" dirty="0" err="1"/>
              <a:t>apabila</a:t>
            </a:r>
            <a:r>
              <a:rPr lang="en-GB" dirty="0"/>
              <a:t> </a:t>
            </a:r>
            <a:r>
              <a:rPr lang="en-GB" dirty="0" err="1"/>
              <a:t>beliau</a:t>
            </a:r>
            <a:r>
              <a:rPr lang="en-GB" dirty="0"/>
              <a:t> </a:t>
            </a:r>
            <a:r>
              <a:rPr lang="en-GB" dirty="0" err="1"/>
              <a:t>menulis</a:t>
            </a:r>
            <a:r>
              <a:rPr lang="en-GB" dirty="0"/>
              <a:t> </a:t>
            </a:r>
            <a:r>
              <a:rPr lang="en-GB" dirty="0" err="1"/>
              <a:t>bukunya</a:t>
            </a:r>
            <a:r>
              <a:rPr lang="en-GB" dirty="0"/>
              <a:t> </a:t>
            </a:r>
            <a:r>
              <a:rPr lang="en-GB" dirty="0" err="1"/>
              <a:t>dalam</a:t>
            </a:r>
            <a:r>
              <a:rPr lang="en-GB" dirty="0"/>
              <a:t> </a:t>
            </a:r>
            <a:r>
              <a:rPr lang="en-GB" dirty="0" err="1"/>
              <a:t>bahasa</a:t>
            </a:r>
            <a:r>
              <a:rPr lang="en-GB" dirty="0"/>
              <a:t> </a:t>
            </a:r>
            <a:r>
              <a:rPr lang="en-GB" dirty="0" err="1"/>
              <a:t>Perancis</a:t>
            </a:r>
            <a:r>
              <a:rPr lang="en-GB" dirty="0"/>
              <a:t>,</a:t>
            </a:r>
            <a:r>
              <a:rPr lang="en-GB" i="1" dirty="0"/>
              <a:t> La Bible, le Coran et la Science</a:t>
            </a:r>
            <a:r>
              <a:rPr lang="en-GB" dirty="0"/>
              <a:t>, yang </a:t>
            </a:r>
            <a:r>
              <a:rPr lang="en-GB" dirty="0" err="1"/>
              <a:t>diterjemahkan</a:t>
            </a:r>
            <a:r>
              <a:rPr lang="en-GB" dirty="0"/>
              <a:t> </a:t>
            </a:r>
            <a:r>
              <a:rPr lang="en-GB" dirty="0" err="1"/>
              <a:t>oleh</a:t>
            </a:r>
            <a:r>
              <a:rPr lang="en-GB" dirty="0"/>
              <a:t> </a:t>
            </a:r>
            <a:r>
              <a:rPr lang="en-GB" dirty="0" err="1"/>
              <a:t>beliau</a:t>
            </a:r>
            <a:r>
              <a:rPr lang="en-GB" dirty="0"/>
              <a:t> </a:t>
            </a:r>
            <a:r>
              <a:rPr lang="en-GB" dirty="0" err="1"/>
              <a:t>bersama</a:t>
            </a:r>
            <a:r>
              <a:rPr lang="en-GB" dirty="0"/>
              <a:t>- </a:t>
            </a:r>
            <a:r>
              <a:rPr lang="en-GB" dirty="0" err="1"/>
              <a:t>sama</a:t>
            </a:r>
            <a:r>
              <a:rPr lang="en-GB" dirty="0"/>
              <a:t> Alastair Pannell </a:t>
            </a:r>
            <a:r>
              <a:rPr lang="en-GB" dirty="0" err="1"/>
              <a:t>ke</a:t>
            </a:r>
            <a:r>
              <a:rPr lang="en-GB" dirty="0"/>
              <a:t> </a:t>
            </a:r>
            <a:r>
              <a:rPr lang="en-GB" dirty="0" err="1"/>
              <a:t>dalam</a:t>
            </a:r>
            <a:r>
              <a:rPr lang="en-GB" dirty="0"/>
              <a:t> </a:t>
            </a:r>
            <a:r>
              <a:rPr lang="en-GB" dirty="0" err="1"/>
              <a:t>bahasa</a:t>
            </a:r>
            <a:r>
              <a:rPr lang="en-GB" dirty="0"/>
              <a:t> </a:t>
            </a:r>
            <a:r>
              <a:rPr lang="en-GB" dirty="0" err="1"/>
              <a:t>Inggeris</a:t>
            </a:r>
            <a:r>
              <a:rPr lang="en-GB" dirty="0"/>
              <a:t> </a:t>
            </a:r>
            <a:r>
              <a:rPr lang="en-GB" dirty="0" err="1"/>
              <a:t>dengan</a:t>
            </a:r>
            <a:r>
              <a:rPr lang="en-GB" dirty="0"/>
              <a:t> </a:t>
            </a:r>
            <a:r>
              <a:rPr lang="en-GB" dirty="0" err="1"/>
              <a:t>tajuk</a:t>
            </a:r>
            <a:r>
              <a:rPr lang="en-GB" dirty="0"/>
              <a:t> </a:t>
            </a:r>
            <a:r>
              <a:rPr lang="en-GB" i="1" dirty="0"/>
              <a:t>The Bible, The Quran and Science.</a:t>
            </a:r>
            <a:r>
              <a:rPr lang="en-GB" dirty="0"/>
              <a:t> </a:t>
            </a:r>
            <a:r>
              <a:rPr lang="en-GB" dirty="0" err="1"/>
              <a:t>Beliau</a:t>
            </a:r>
            <a:r>
              <a:rPr lang="en-GB" dirty="0"/>
              <a:t> </a:t>
            </a:r>
            <a:r>
              <a:rPr lang="en-GB" dirty="0" err="1"/>
              <a:t>membandingkan</a:t>
            </a:r>
            <a:r>
              <a:rPr lang="en-GB" dirty="0"/>
              <a:t> </a:t>
            </a:r>
            <a:r>
              <a:rPr lang="en-GB" dirty="0" err="1"/>
              <a:t>fakta</a:t>
            </a:r>
            <a:r>
              <a:rPr lang="en-GB" dirty="0"/>
              <a:t> </a:t>
            </a:r>
            <a:r>
              <a:rPr lang="en-GB" dirty="0" err="1"/>
              <a:t>saintifik</a:t>
            </a:r>
            <a:r>
              <a:rPr lang="en-GB" dirty="0"/>
              <a:t> yang </a:t>
            </a:r>
            <a:r>
              <a:rPr lang="en-GB" dirty="0" err="1"/>
              <a:t>terdapat</a:t>
            </a:r>
            <a:r>
              <a:rPr lang="en-GB" dirty="0"/>
              <a:t> </a:t>
            </a:r>
            <a:r>
              <a:rPr lang="en-GB" dirty="0" err="1"/>
              <a:t>dalam</a:t>
            </a:r>
            <a:r>
              <a:rPr lang="en-GB" dirty="0"/>
              <a:t> al-Quran </a:t>
            </a:r>
            <a:r>
              <a:rPr lang="en-GB" dirty="0" err="1"/>
              <a:t>dan</a:t>
            </a:r>
            <a:r>
              <a:rPr lang="en-GB" dirty="0"/>
              <a:t> Bible. </a:t>
            </a:r>
            <a:endParaRPr lang="en-GB" dirty="0" smtClean="0"/>
          </a:p>
          <a:p>
            <a:r>
              <a:rPr lang="en-GB" dirty="0" err="1" smtClean="0"/>
              <a:t>Beliau</a:t>
            </a:r>
            <a:r>
              <a:rPr lang="en-GB" dirty="0" smtClean="0"/>
              <a:t> </a:t>
            </a:r>
            <a:r>
              <a:rPr lang="en-GB" dirty="0" err="1"/>
              <a:t>meneliti</a:t>
            </a:r>
            <a:r>
              <a:rPr lang="en-GB" dirty="0"/>
              <a:t> </a:t>
            </a:r>
            <a:r>
              <a:rPr lang="en-GB" dirty="0" err="1"/>
              <a:t>fakta</a:t>
            </a:r>
            <a:r>
              <a:rPr lang="en-GB" dirty="0"/>
              <a:t> </a:t>
            </a:r>
            <a:r>
              <a:rPr lang="en-GB" dirty="0" err="1"/>
              <a:t>saintifik</a:t>
            </a:r>
            <a:r>
              <a:rPr lang="en-GB" dirty="0"/>
              <a:t> yang </a:t>
            </a:r>
            <a:r>
              <a:rPr lang="en-GB" dirty="0" err="1"/>
              <a:t>sangat</a:t>
            </a:r>
            <a:r>
              <a:rPr lang="en-GB" dirty="0"/>
              <a:t> </a:t>
            </a:r>
            <a:r>
              <a:rPr lang="en-GB" dirty="0" err="1"/>
              <a:t>jitu</a:t>
            </a:r>
            <a:r>
              <a:rPr lang="en-GB" dirty="0"/>
              <a:t> </a:t>
            </a:r>
            <a:r>
              <a:rPr lang="en-GB" dirty="0" err="1"/>
              <a:t>dan</a:t>
            </a:r>
            <a:r>
              <a:rPr lang="en-GB" dirty="0"/>
              <a:t> </a:t>
            </a:r>
            <a:r>
              <a:rPr lang="en-GB" dirty="0" err="1"/>
              <a:t>tepat</a:t>
            </a:r>
            <a:r>
              <a:rPr lang="en-GB" dirty="0"/>
              <a:t> </a:t>
            </a:r>
            <a:r>
              <a:rPr lang="en-GB" dirty="0" err="1"/>
              <a:t>dalam</a:t>
            </a:r>
            <a:r>
              <a:rPr lang="en-GB" dirty="0"/>
              <a:t> al-Quran yang </a:t>
            </a:r>
            <a:r>
              <a:rPr lang="en-GB" dirty="0" err="1"/>
              <a:t>berkaitan</a:t>
            </a:r>
            <a:r>
              <a:rPr lang="en-GB" dirty="0"/>
              <a:t> </a:t>
            </a:r>
            <a:r>
              <a:rPr lang="en-GB" dirty="0" err="1"/>
              <a:t>dengan</a:t>
            </a:r>
            <a:r>
              <a:rPr lang="en-GB" dirty="0"/>
              <a:t> </a:t>
            </a:r>
            <a:r>
              <a:rPr lang="en-GB" dirty="0" err="1"/>
              <a:t>kosmologi</a:t>
            </a:r>
            <a:r>
              <a:rPr lang="en-GB" dirty="0"/>
              <a:t>, </a:t>
            </a:r>
            <a:r>
              <a:rPr lang="en-GB" dirty="0" err="1"/>
              <a:t>astronomi</a:t>
            </a:r>
            <a:r>
              <a:rPr lang="en-GB" dirty="0"/>
              <a:t>, </a:t>
            </a:r>
            <a:r>
              <a:rPr lang="en-GB" dirty="0" err="1"/>
              <a:t>zoologi</a:t>
            </a:r>
            <a:r>
              <a:rPr lang="en-GB" dirty="0"/>
              <a:t>, </a:t>
            </a:r>
            <a:r>
              <a:rPr lang="en-GB" dirty="0" err="1"/>
              <a:t>botani</a:t>
            </a:r>
            <a:r>
              <a:rPr lang="en-GB" dirty="0"/>
              <a:t>, </a:t>
            </a:r>
            <a:r>
              <a:rPr lang="en-GB" dirty="0" err="1"/>
              <a:t>geologi</a:t>
            </a:r>
            <a:r>
              <a:rPr lang="en-GB" dirty="0"/>
              <a:t>, </a:t>
            </a:r>
            <a:r>
              <a:rPr lang="en-GB" dirty="0" err="1"/>
              <a:t>dan</a:t>
            </a:r>
            <a:r>
              <a:rPr lang="en-GB" dirty="0"/>
              <a:t> </a:t>
            </a:r>
            <a:r>
              <a:rPr lang="en-GB" dirty="0" err="1"/>
              <a:t>embriologi</a:t>
            </a:r>
            <a:r>
              <a:rPr lang="en-GB" dirty="0"/>
              <a:t>. </a:t>
            </a:r>
            <a:r>
              <a:rPr lang="en-GB" dirty="0" err="1"/>
              <a:t>Sebahagian</a:t>
            </a:r>
            <a:r>
              <a:rPr lang="en-GB" dirty="0"/>
              <a:t> </a:t>
            </a:r>
            <a:r>
              <a:rPr lang="en-GB" dirty="0" err="1"/>
              <a:t>fakta</a:t>
            </a:r>
            <a:r>
              <a:rPr lang="en-GB" dirty="0"/>
              <a:t> </a:t>
            </a:r>
            <a:r>
              <a:rPr lang="en-GB" dirty="0" err="1"/>
              <a:t>saintifik</a:t>
            </a:r>
            <a:r>
              <a:rPr lang="en-GB" dirty="0"/>
              <a:t> </a:t>
            </a:r>
            <a:r>
              <a:rPr lang="en-GB" dirty="0" err="1"/>
              <a:t>tersebut</a:t>
            </a:r>
            <a:r>
              <a:rPr lang="en-GB" dirty="0"/>
              <a:t> </a:t>
            </a:r>
            <a:r>
              <a:rPr lang="en-GB" dirty="0" err="1"/>
              <a:t>hanya</a:t>
            </a:r>
            <a:r>
              <a:rPr lang="en-GB" dirty="0"/>
              <a:t> </a:t>
            </a:r>
            <a:r>
              <a:rPr lang="en-GB" dirty="0" err="1"/>
              <a:t>ditemui</a:t>
            </a:r>
            <a:r>
              <a:rPr lang="en-GB" dirty="0"/>
              <a:t> </a:t>
            </a:r>
            <a:r>
              <a:rPr lang="en-GB" dirty="0" err="1"/>
              <a:t>dalam</a:t>
            </a:r>
            <a:r>
              <a:rPr lang="en-GB" dirty="0"/>
              <a:t> </a:t>
            </a:r>
            <a:r>
              <a:rPr lang="en-GB" dirty="0" err="1"/>
              <a:t>penyelidikan</a:t>
            </a:r>
            <a:r>
              <a:rPr lang="en-GB" dirty="0"/>
              <a:t> </a:t>
            </a:r>
            <a:r>
              <a:rPr lang="en-GB" dirty="0" err="1"/>
              <a:t>sains</a:t>
            </a:r>
            <a:r>
              <a:rPr lang="en-GB" dirty="0"/>
              <a:t> </a:t>
            </a:r>
            <a:r>
              <a:rPr lang="en-GB" dirty="0" err="1"/>
              <a:t>kurun</a:t>
            </a:r>
            <a:r>
              <a:rPr lang="en-GB" dirty="0"/>
              <a:t> ke-19 </a:t>
            </a:r>
            <a:r>
              <a:rPr lang="en-GB" dirty="0" err="1"/>
              <a:t>dan</a:t>
            </a:r>
            <a:r>
              <a:rPr lang="en-GB" dirty="0"/>
              <a:t> 20 </a:t>
            </a:r>
            <a:r>
              <a:rPr lang="en-GB" dirty="0" err="1"/>
              <a:t>sedangkan</a:t>
            </a:r>
            <a:r>
              <a:rPr lang="en-GB" dirty="0"/>
              <a:t> al-Quran </a:t>
            </a:r>
            <a:r>
              <a:rPr lang="en-GB" dirty="0" err="1"/>
              <a:t>telah</a:t>
            </a:r>
            <a:r>
              <a:rPr lang="en-GB" dirty="0"/>
              <a:t> </a:t>
            </a:r>
            <a:r>
              <a:rPr lang="en-GB" dirty="0" err="1"/>
              <a:t>diturunkan</a:t>
            </a:r>
            <a:r>
              <a:rPr lang="en-GB" dirty="0"/>
              <a:t> </a:t>
            </a:r>
            <a:r>
              <a:rPr lang="en-GB" dirty="0" err="1"/>
              <a:t>kepada</a:t>
            </a:r>
            <a:r>
              <a:rPr lang="en-GB" dirty="0"/>
              <a:t> </a:t>
            </a:r>
            <a:r>
              <a:rPr lang="en-GB" dirty="0" err="1"/>
              <a:t>rasul</a:t>
            </a:r>
            <a:r>
              <a:rPr lang="en-GB" dirty="0"/>
              <a:t> </a:t>
            </a:r>
            <a:r>
              <a:rPr lang="en-GB" dirty="0" err="1"/>
              <a:t>terakhir</a:t>
            </a:r>
            <a:r>
              <a:rPr lang="en-GB" dirty="0"/>
              <a:t> </a:t>
            </a:r>
            <a:r>
              <a:rPr lang="en-GB" dirty="0" err="1"/>
              <a:t>dalam</a:t>
            </a:r>
            <a:r>
              <a:rPr lang="en-GB" dirty="0"/>
              <a:t> </a:t>
            </a:r>
            <a:r>
              <a:rPr lang="en-GB" dirty="0" err="1"/>
              <a:t>rangkaian</a:t>
            </a:r>
            <a:r>
              <a:rPr lang="en-GB" dirty="0"/>
              <a:t> </a:t>
            </a:r>
            <a:r>
              <a:rPr lang="en-GB" dirty="0" err="1"/>
              <a:t>nabi</a:t>
            </a:r>
            <a:r>
              <a:rPr lang="en-GB" dirty="0"/>
              <a:t> </a:t>
            </a:r>
            <a:r>
              <a:rPr lang="en-GB" dirty="0" err="1"/>
              <a:t>pada</a:t>
            </a:r>
            <a:r>
              <a:rPr lang="en-GB" dirty="0"/>
              <a:t> </a:t>
            </a:r>
            <a:r>
              <a:rPr lang="en-GB" dirty="0" err="1"/>
              <a:t>awal</a:t>
            </a:r>
            <a:r>
              <a:rPr lang="en-GB" dirty="0"/>
              <a:t> </a:t>
            </a:r>
            <a:r>
              <a:rPr lang="en-GB" dirty="0" err="1"/>
              <a:t>kurun</a:t>
            </a:r>
            <a:r>
              <a:rPr lang="en-GB" dirty="0"/>
              <a:t> ke-7</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8336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chemeClr val="accent4"/>
                </a:solidFill>
              </a:rPr>
              <a:t>Sambungan</a:t>
            </a:r>
            <a:r>
              <a:rPr lang="en-GB" dirty="0" smtClean="0">
                <a:solidFill>
                  <a:schemeClr val="accent4"/>
                </a:solidFill>
              </a:rPr>
              <a:t>…</a:t>
            </a:r>
            <a:endParaRPr lang="en-GB" dirty="0">
              <a:solidFill>
                <a:schemeClr val="accent4"/>
              </a:solidFill>
            </a:endParaRP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smtClean="0"/>
              <a:t>falsafah</a:t>
            </a:r>
            <a:r>
              <a:rPr lang="en-GB" sz="2400" dirty="0" smtClean="0"/>
              <a:t>, </a:t>
            </a:r>
            <a:r>
              <a:rPr lang="en-GB" sz="2400" dirty="0" err="1"/>
              <a:t>dan</a:t>
            </a:r>
            <a:r>
              <a:rPr lang="en-GB" sz="2400" dirty="0"/>
              <a:t> </a:t>
            </a:r>
            <a:r>
              <a:rPr lang="en-GB" sz="2400" dirty="0" err="1"/>
              <a:t>pemikiran</a:t>
            </a:r>
            <a:r>
              <a:rPr lang="en-GB" sz="2400" dirty="0"/>
              <a:t>. </a:t>
            </a:r>
            <a:endParaRPr lang="en-GB" sz="2400" dirty="0" smtClean="0"/>
          </a:p>
          <a:p>
            <a:r>
              <a:rPr lang="en-GB" sz="2400" dirty="0" smtClean="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a:t>
            </a:r>
            <a:r>
              <a:rPr lang="en-GB" sz="2400" dirty="0" smtClean="0"/>
              <a:t>Salam,</a:t>
            </a:r>
            <a:r>
              <a:rPr lang="en-GB" sz="2400" baseline="30000" dirty="0" smtClean="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225982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t>Sambungan</a:t>
            </a:r>
            <a:r>
              <a:rPr lang="en-GB" dirty="0" smtClean="0"/>
              <a:t>…</a:t>
            </a:r>
            <a:endParaRPr lang="en-GB" dirty="0"/>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smtClean="0"/>
              <a:t>merakamkan</a:t>
            </a:r>
            <a:r>
              <a:rPr lang="en-GB" sz="2400" dirty="0" smtClean="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smtClean="0"/>
              <a:t>berlandaskan</a:t>
            </a:r>
            <a:r>
              <a:rPr lang="en-GB" sz="2400" dirty="0" smtClean="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endParaRPr lang="en-GB" sz="2400" dirty="0" smtClean="0"/>
          </a:p>
          <a:p>
            <a:r>
              <a:rPr lang="en-GB" sz="2400" dirty="0" err="1" smtClean="0"/>
              <a:t>Sains</a:t>
            </a:r>
            <a:r>
              <a:rPr lang="en-GB" sz="2400" dirty="0" smtClean="0"/>
              <a:t> </a:t>
            </a:r>
            <a:r>
              <a:rPr lang="en-GB" sz="2400" dirty="0"/>
              <a:t>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sebab</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284646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400" dirty="0" err="1" smtClean="0"/>
              <a:t>Kajian</a:t>
            </a:r>
            <a:r>
              <a:rPr lang="en-GB" sz="2400" dirty="0" smtClean="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smtClean="0"/>
              <a:t>faraid</a:t>
            </a:r>
            <a:r>
              <a:rPr lang="en-GB" sz="2400" dirty="0" smtClean="0"/>
              <a:t>.</a:t>
            </a:r>
            <a:r>
              <a:rPr lang="en-GB" sz="2400" baseline="30000" dirty="0" smtClean="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smtClean="0"/>
              <a:t>Zulqarnain</a:t>
            </a:r>
            <a:r>
              <a:rPr lang="en-GB" sz="2400" baseline="30000" dirty="0" smtClean="0"/>
              <a:t> </a:t>
            </a:r>
            <a:r>
              <a:rPr lang="en-GB" sz="2400" dirty="0" err="1"/>
              <a:t>dan</a:t>
            </a:r>
            <a:r>
              <a:rPr lang="en-GB" sz="2400" dirty="0"/>
              <a:t> </a:t>
            </a:r>
            <a:r>
              <a:rPr lang="en-GB" sz="2400" dirty="0" err="1"/>
              <a:t>Ashab</a:t>
            </a:r>
            <a:r>
              <a:rPr lang="en-GB" sz="2400" dirty="0"/>
              <a:t> </a:t>
            </a:r>
            <a:r>
              <a:rPr lang="en-GB" sz="2400" dirty="0" smtClean="0"/>
              <a:t>al-</a:t>
            </a:r>
            <a:r>
              <a:rPr lang="en-GB" sz="2400" dirty="0" err="1" smtClean="0"/>
              <a:t>Kahfi</a:t>
            </a:r>
            <a:r>
              <a:rPr lang="en-GB" sz="2400" dirty="0" smtClean="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Kesemua</a:t>
            </a:r>
            <a:r>
              <a:rPr lang="en-GB" sz="2400" dirty="0"/>
              <a:t> </a:t>
            </a:r>
            <a:r>
              <a:rPr lang="en-GB" sz="2400" dirty="0" err="1"/>
              <a:t>ilmu</a:t>
            </a:r>
            <a:r>
              <a:rPr lang="en-GB" sz="2400" dirty="0"/>
              <a:t> </a:t>
            </a:r>
            <a:r>
              <a:rPr lang="en-GB" sz="2400" dirty="0" err="1"/>
              <a:t>tersebut</a:t>
            </a:r>
            <a:r>
              <a:rPr lang="en-GB" sz="2400" dirty="0"/>
              <a:t> </a:t>
            </a:r>
            <a:r>
              <a:rPr lang="en-GB" sz="2400" dirty="0" err="1"/>
              <a:t>terasas</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35</a:t>
            </a:fld>
            <a:endParaRPr lang="en-US" altLang="en-US"/>
          </a:p>
        </p:txBody>
      </p:sp>
    </p:spTree>
    <p:extLst>
      <p:ext uri="{BB962C8B-B14F-4D97-AF65-F5344CB8AC3E}">
        <p14:creationId xmlns:p14="http://schemas.microsoft.com/office/powerpoint/2010/main" val="462142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smtClean="0"/>
              <a:t>bermula</a:t>
            </a:r>
            <a:r>
              <a:rPr lang="en-GB" sz="2800" dirty="0" smtClean="0"/>
              <a:t> </a:t>
            </a:r>
            <a:r>
              <a:rPr lang="en-GB" sz="2800" dirty="0" err="1"/>
              <a:t>pada</a:t>
            </a:r>
            <a:r>
              <a:rPr lang="en-GB" sz="2800" dirty="0"/>
              <a:t> </a:t>
            </a:r>
            <a:r>
              <a:rPr lang="en-GB" sz="2800" dirty="0" err="1"/>
              <a:t>kurun</a:t>
            </a:r>
            <a:r>
              <a:rPr lang="en-GB" sz="2800" dirty="0"/>
              <a:t> </a:t>
            </a:r>
            <a:r>
              <a:rPr lang="en-GB" sz="2800" dirty="0" err="1"/>
              <a:t>ke</a:t>
            </a:r>
            <a:r>
              <a:rPr lang="en-GB" sz="2800" dirty="0"/>
              <a:t>- 20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para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a:t>
            </a:r>
            <a:r>
              <a:rPr lang="en-GB" sz="2800" dirty="0" err="1"/>
              <a:t>dahulu</a:t>
            </a:r>
            <a:r>
              <a:rPr lang="en-GB" sz="2800" dirty="0"/>
              <a:t>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1621395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smtClean="0"/>
              <a:t>Di </a:t>
            </a:r>
            <a:r>
              <a:rPr lang="en-GB" sz="2800" dirty="0"/>
              <a:t>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endParaRPr lang="en-GB" sz="2800" dirty="0" smtClean="0"/>
          </a:p>
          <a:p>
            <a:r>
              <a:rPr lang="en-GB" sz="2800" dirty="0" err="1" smtClean="0"/>
              <a:t>Gagasan</a:t>
            </a:r>
            <a:r>
              <a:rPr lang="en-GB" sz="2800" dirty="0" smtClean="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smtClean="0"/>
              <a:t>kecemerlangan</a:t>
            </a:r>
            <a:r>
              <a:rPr lang="en-GB" sz="2800" dirty="0" smtClean="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188792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smtClean="0">
                <a:solidFill>
                  <a:srgbClr val="FFC000"/>
                </a:solidFill>
                <a:effectLst>
                  <a:outerShdw blurRad="38100" dist="38100" dir="2700000" algn="tl">
                    <a:srgbClr val="000000">
                      <a:alpha val="43137"/>
                    </a:srgbClr>
                  </a:outerShdw>
                </a:effectLst>
              </a:rPr>
              <a:t>KESIMPULAN</a:t>
            </a:r>
            <a:endParaRPr lang="en-GB"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84188" y="1219200"/>
            <a:ext cx="8126412" cy="5257800"/>
          </a:xfrm>
        </p:spPr>
        <p:txBody>
          <a:bodyPr/>
          <a:lstStyle/>
          <a:p>
            <a:r>
              <a:rPr lang="ms-MY" b="1" dirty="0" smtClean="0"/>
              <a:t>Islam </a:t>
            </a:r>
            <a:r>
              <a:rPr lang="ms-MY" b="1" dirty="0"/>
              <a:t>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r>
              <a:rPr lang="ms-MY" dirty="0" smtClean="0"/>
              <a:t>.</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endParaRPr lang="ms-MY" dirty="0" smtClean="0"/>
          </a:p>
          <a:p>
            <a:r>
              <a:rPr lang="ms-MY" b="1" dirty="0" smtClean="0"/>
              <a:t>Seharusnya </a:t>
            </a:r>
            <a:r>
              <a:rPr lang="ms-MY" b="1" dirty="0"/>
              <a:t>umat Islam tidak ketinggalan </a:t>
            </a:r>
            <a:r>
              <a:rPr lang="ms-MY" dirty="0"/>
              <a:t>dalam mengejar kemajuan sains memandangkan ia adalah sebahagian daripada tuntutan ajaran Islam</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138254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pPr marL="0" indent="0" algn="ctr">
              <a:buNone/>
            </a:pPr>
            <a:r>
              <a:rPr lang="en-MY" sz="2800" dirty="0"/>
              <a:t>Agama </a:t>
            </a:r>
            <a:r>
              <a:rPr lang="en-MY" sz="2800" dirty="0" err="1"/>
              <a:t>berhubungan</a:t>
            </a:r>
            <a:r>
              <a:rPr lang="en-MY" sz="2800" dirty="0"/>
              <a:t> </a:t>
            </a:r>
            <a:r>
              <a:rPr lang="en-MY" sz="2800" dirty="0" err="1"/>
              <a:t>dengan</a:t>
            </a:r>
            <a:r>
              <a:rPr lang="en-MY" sz="2800" dirty="0"/>
              <a:t> </a:t>
            </a:r>
            <a:r>
              <a:rPr lang="en-MY" sz="2800" dirty="0" err="1"/>
              <a:t>Tuhan</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berhubungan</a:t>
            </a:r>
            <a:r>
              <a:rPr lang="en-MY" sz="2800" dirty="0"/>
              <a:t> </a:t>
            </a:r>
            <a:r>
              <a:rPr lang="en-MY" sz="2800" dirty="0" err="1"/>
              <a:t>dengan</a:t>
            </a:r>
            <a:r>
              <a:rPr lang="en-MY" sz="2800" dirty="0"/>
              <a:t> </a:t>
            </a:r>
            <a:r>
              <a:rPr lang="en-MY" sz="2800" dirty="0" err="1"/>
              <a:t>alam</a:t>
            </a:r>
            <a:r>
              <a:rPr lang="en-MY" sz="2800" dirty="0"/>
              <a:t>, </a:t>
            </a:r>
            <a:endParaRPr lang="en-MY" sz="2800" dirty="0" smtClean="0"/>
          </a:p>
          <a:p>
            <a:pPr marL="0" indent="0" algn="ctr">
              <a:buNone/>
            </a:pPr>
            <a:r>
              <a:rPr lang="en-MY" sz="2800" dirty="0" smtClean="0"/>
              <a:t>agama </a:t>
            </a:r>
            <a:r>
              <a:rPr lang="en-MY" sz="2800" dirty="0" err="1"/>
              <a:t>membersihkan</a:t>
            </a:r>
            <a:r>
              <a:rPr lang="en-MY" sz="2800" dirty="0"/>
              <a:t> </a:t>
            </a:r>
            <a:r>
              <a:rPr lang="en-MY" sz="2800" dirty="0" err="1"/>
              <a:t>hati</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mencerdaskan</a:t>
            </a:r>
            <a:r>
              <a:rPr lang="en-MY" sz="2800" dirty="0"/>
              <a:t> </a:t>
            </a:r>
            <a:r>
              <a:rPr lang="en-MY" sz="2800" dirty="0" err="1"/>
              <a:t>otak</a:t>
            </a:r>
            <a:r>
              <a:rPr lang="en-MY" sz="2800" dirty="0"/>
              <a:t>, </a:t>
            </a:r>
            <a:endParaRPr lang="en-MY" sz="2800" dirty="0" smtClean="0"/>
          </a:p>
          <a:p>
            <a:pPr marL="0" indent="0" algn="ctr">
              <a:buNone/>
            </a:pPr>
            <a:r>
              <a:rPr lang="en-MY" sz="2800" dirty="0" smtClean="0"/>
              <a:t>agama </a:t>
            </a:r>
            <a:r>
              <a:rPr lang="en-MY" sz="2800" dirty="0" err="1"/>
              <a:t>diterima</a:t>
            </a:r>
            <a:r>
              <a:rPr lang="en-MY" sz="2800" dirty="0"/>
              <a:t> </a:t>
            </a:r>
            <a:r>
              <a:rPr lang="en-MY" sz="2800" dirty="0" err="1"/>
              <a:t>dengan</a:t>
            </a:r>
            <a:r>
              <a:rPr lang="en-MY" sz="2800" dirty="0"/>
              <a:t> </a:t>
            </a:r>
            <a:r>
              <a:rPr lang="en-MY" sz="2800" dirty="0" err="1"/>
              <a:t>iman</a:t>
            </a:r>
            <a:r>
              <a:rPr lang="en-MY" sz="2800" dirty="0"/>
              <a:t>, </a:t>
            </a:r>
            <a:endParaRPr lang="en-MY" sz="2800" dirty="0" smtClean="0"/>
          </a:p>
          <a:p>
            <a:pPr marL="0" indent="0" algn="ctr">
              <a:buNone/>
            </a:pPr>
            <a:r>
              <a:rPr lang="en-MY" sz="2800" dirty="0" err="1" smtClean="0"/>
              <a:t>ilmu</a:t>
            </a:r>
            <a:r>
              <a:rPr lang="en-MY" sz="2800" dirty="0" smtClean="0"/>
              <a:t> </a:t>
            </a:r>
            <a:r>
              <a:rPr lang="en-MY" sz="2800" dirty="0" err="1"/>
              <a:t>diterima</a:t>
            </a:r>
            <a:r>
              <a:rPr lang="en-MY" sz="2800" dirty="0"/>
              <a:t> </a:t>
            </a:r>
            <a:r>
              <a:rPr lang="en-MY" sz="2800" dirty="0" err="1"/>
              <a:t>dengan</a:t>
            </a:r>
            <a:r>
              <a:rPr lang="en-MY" sz="2800" dirty="0"/>
              <a:t> </a:t>
            </a:r>
            <a:r>
              <a:rPr lang="en-MY" sz="2800" dirty="0" err="1"/>
              <a:t>logika</a:t>
            </a:r>
            <a:r>
              <a:rPr lang="en-MY" sz="2800" dirty="0"/>
              <a:t>.</a:t>
            </a:r>
            <a:endParaRPr lang="en-MY"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39</a:t>
            </a:fld>
            <a:endParaRPr lang="en-US" altLang="en-US"/>
          </a:p>
        </p:txBody>
      </p:sp>
    </p:spTree>
    <p:extLst>
      <p:ext uri="{BB962C8B-B14F-4D97-AF65-F5344CB8AC3E}">
        <p14:creationId xmlns:p14="http://schemas.microsoft.com/office/powerpoint/2010/main" val="4195055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84188" y="452438"/>
            <a:ext cx="7056437" cy="611187"/>
          </a:xfrm>
        </p:spPr>
        <p:txBody>
          <a:bodyPr/>
          <a:lstStyle/>
          <a:p>
            <a:pPr eaLnBrk="1" hangingPunct="1"/>
            <a:r>
              <a:rPr lang="en-GB" altLang="en-US" dirty="0" smtClean="0">
                <a:solidFill>
                  <a:srgbClr val="FFC000"/>
                </a:solidFill>
              </a:rPr>
              <a:t>OBJEKTIF BAB </a:t>
            </a:r>
            <a:r>
              <a:rPr lang="en-GB" altLang="en-US" dirty="0" smtClean="0">
                <a:solidFill>
                  <a:srgbClr val="FFC000"/>
                </a:solidFill>
              </a:rPr>
              <a:t>3</a:t>
            </a:r>
            <a:endParaRPr lang="en-GB" altLang="en-US" dirty="0" smtClean="0">
              <a:solidFill>
                <a:srgbClr val="FFC000"/>
              </a:solidFill>
            </a:endParaRP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Mengenalpasti</a:t>
            </a:r>
            <a:r>
              <a:rPr lang="en-GB" altLang="en-US" sz="3200" dirty="0" smtClean="0"/>
              <a:t> </a:t>
            </a:r>
            <a:r>
              <a:rPr lang="en-GB" altLang="en-US" sz="3200" dirty="0" err="1" smtClean="0"/>
              <a:t>konsep</a:t>
            </a:r>
            <a:r>
              <a:rPr lang="en-GB" altLang="en-US" sz="3200" dirty="0" smtClean="0"/>
              <a:t> </a:t>
            </a:r>
            <a:r>
              <a:rPr lang="en-GB" altLang="en-US" sz="3200" dirty="0" err="1" smtClean="0"/>
              <a:t>ilmu</a:t>
            </a:r>
            <a:r>
              <a:rPr lang="en-GB" altLang="en-US" sz="3200" dirty="0" smtClean="0"/>
              <a:t> </a:t>
            </a:r>
            <a:r>
              <a:rPr lang="en-GB" altLang="en-US" sz="3200" dirty="0" err="1" smtClean="0"/>
              <a:t>dan</a:t>
            </a:r>
            <a:r>
              <a:rPr lang="en-GB" altLang="en-US" sz="3200" dirty="0" smtClean="0"/>
              <a:t> </a:t>
            </a:r>
            <a:r>
              <a:rPr lang="en-GB" altLang="en-US" sz="3200" dirty="0" err="1" smtClean="0"/>
              <a:t>ketamadunan</a:t>
            </a:r>
            <a:r>
              <a:rPr lang="en-GB" altLang="en-US" sz="3200" dirty="0" smtClean="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Menghuraikan</a:t>
            </a:r>
            <a:r>
              <a:rPr lang="en-GB" altLang="en-US" sz="3200" dirty="0" smtClean="0"/>
              <a:t> </a:t>
            </a:r>
            <a:r>
              <a:rPr lang="en-GB" altLang="en-US" sz="3200" dirty="0" err="1" smtClean="0"/>
              <a:t>peranan</a:t>
            </a:r>
            <a:r>
              <a:rPr lang="en-GB" altLang="en-US" sz="3200" dirty="0" smtClean="0"/>
              <a:t> agama </a:t>
            </a:r>
            <a:r>
              <a:rPr lang="en-GB" altLang="en-US" sz="3200" dirty="0" err="1" smtClean="0"/>
              <a:t>dalam</a:t>
            </a:r>
            <a:r>
              <a:rPr lang="en-GB" altLang="en-US" sz="3200" dirty="0" smtClean="0"/>
              <a:t> </a:t>
            </a:r>
            <a:r>
              <a:rPr lang="en-GB" altLang="en-US" sz="3200" dirty="0" err="1" smtClean="0"/>
              <a:t>sains</a:t>
            </a:r>
            <a:r>
              <a:rPr lang="en-GB" altLang="en-US" sz="3200" dirty="0" smtClean="0"/>
              <a:t>.</a:t>
            </a:r>
          </a:p>
          <a:p>
            <a:pPr marL="514350" lvl="1" indent="-514350" eaLnBrk="1" fontAlgn="auto" hangingPunct="1">
              <a:spcAft>
                <a:spcPts val="0"/>
              </a:spcAft>
              <a:buClr>
                <a:schemeClr val="accent1">
                  <a:lumMod val="60000"/>
                  <a:lumOff val="40000"/>
                </a:schemeClr>
              </a:buClr>
              <a:buFont typeface="+mj-lt"/>
              <a:buAutoNum type="arabicPeriod"/>
              <a:defRPr/>
            </a:pPr>
            <a:r>
              <a:rPr lang="en-GB" altLang="en-US" sz="3000" dirty="0" err="1" smtClean="0"/>
              <a:t>Menjelaskan</a:t>
            </a:r>
            <a:r>
              <a:rPr lang="en-GB" altLang="en-US" sz="3000" dirty="0" smtClean="0"/>
              <a:t> </a:t>
            </a:r>
            <a:r>
              <a:rPr lang="en-GB" altLang="en-US" sz="3000" dirty="0" err="1" smtClean="0"/>
              <a:t>Islamisasi</a:t>
            </a:r>
            <a:r>
              <a:rPr lang="en-GB" altLang="en-US" sz="3000" dirty="0" smtClean="0"/>
              <a:t> </a:t>
            </a:r>
            <a:r>
              <a:rPr lang="en-GB" altLang="en-US" sz="3000" dirty="0" err="1" smtClean="0"/>
              <a:t>sains</a:t>
            </a:r>
            <a:r>
              <a:rPr lang="en-GB" altLang="en-US" sz="3000" dirty="0" smtClean="0"/>
              <a:t> </a:t>
            </a:r>
            <a:r>
              <a:rPr lang="en-GB" altLang="en-US" sz="3000" dirty="0" err="1" smtClean="0"/>
              <a:t>dan</a:t>
            </a:r>
            <a:r>
              <a:rPr lang="en-GB" altLang="en-US" sz="3000" dirty="0" smtClean="0"/>
              <a:t> </a:t>
            </a:r>
            <a:r>
              <a:rPr lang="en-GB" altLang="en-US" sz="3000" dirty="0" err="1" smtClean="0"/>
              <a:t>kesepaduan</a:t>
            </a:r>
            <a:r>
              <a:rPr lang="en-GB" altLang="en-US" sz="3000" dirty="0" smtClean="0"/>
              <a:t> </a:t>
            </a:r>
            <a:r>
              <a:rPr lang="en-GB" altLang="en-US" sz="3000" dirty="0" err="1" smtClean="0"/>
              <a:t>ilmu</a:t>
            </a:r>
            <a:r>
              <a:rPr lang="en-GB" altLang="en-US" sz="3000" dirty="0"/>
              <a:t>.</a:t>
            </a:r>
            <a:endParaRPr lang="en-GB" altLang="en-US" sz="3000" dirty="0" smtClean="0"/>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smtClean="0">
                <a:solidFill>
                  <a:srgbClr val="FFC000"/>
                </a:solidFill>
              </a:rPr>
              <a:t>PENGENALAN</a:t>
            </a:r>
            <a:r>
              <a:rPr lang="en-MY" altLang="en-US" dirty="0" smtClean="0"/>
              <a:t> </a:t>
            </a:r>
          </a:p>
        </p:txBody>
      </p:sp>
      <p:sp>
        <p:nvSpPr>
          <p:cNvPr id="10243" name="Content Placeholder 2"/>
          <p:cNvSpPr>
            <a:spLocks noGrp="1"/>
          </p:cNvSpPr>
          <p:nvPr>
            <p:ph idx="1"/>
          </p:nvPr>
        </p:nvSpPr>
        <p:spPr/>
        <p:txBody>
          <a:bodyPr/>
          <a:lstStyle/>
          <a:p>
            <a:pPr eaLnBrk="1" hangingPunct="1"/>
            <a:r>
              <a:rPr lang="en-US" sz="2400" dirty="0" err="1"/>
              <a:t>Selaras</a:t>
            </a:r>
            <a:r>
              <a:rPr lang="en-US" sz="2400" dirty="0"/>
              <a:t> </a:t>
            </a:r>
            <a:r>
              <a:rPr lang="en-US" sz="2400" dirty="0" err="1"/>
              <a:t>dengan</a:t>
            </a:r>
            <a:r>
              <a:rPr lang="en-US" sz="2400" dirty="0"/>
              <a:t> </a:t>
            </a:r>
            <a:r>
              <a:rPr lang="en-US" sz="2400" dirty="0" err="1"/>
              <a:t>kedudukan</a:t>
            </a:r>
            <a:r>
              <a:rPr lang="en-US" sz="2400" dirty="0"/>
              <a:t> agama </a:t>
            </a:r>
            <a:r>
              <a:rPr lang="en-US" sz="2400" dirty="0" err="1"/>
              <a:t>sebagai</a:t>
            </a:r>
            <a:r>
              <a:rPr lang="en-US" sz="2400" dirty="0"/>
              <a:t> </a:t>
            </a:r>
            <a:r>
              <a:rPr lang="en-US" sz="2400" dirty="0" err="1"/>
              <a:t>pemangkin</a:t>
            </a:r>
            <a:r>
              <a:rPr lang="en-US" sz="2400" dirty="0"/>
              <a:t> </a:t>
            </a:r>
            <a:r>
              <a:rPr lang="en-US" sz="2400" dirty="0" err="1"/>
              <a:t>perkembangan</a:t>
            </a:r>
            <a:r>
              <a:rPr lang="en-US" sz="2400" dirty="0"/>
              <a:t> </a:t>
            </a:r>
            <a:r>
              <a:rPr lang="en-US" sz="2400" dirty="0" err="1"/>
              <a:t>tamadun</a:t>
            </a:r>
            <a:r>
              <a:rPr lang="en-US" sz="2400" dirty="0"/>
              <a:t>, </a:t>
            </a:r>
            <a:r>
              <a:rPr lang="en-US" sz="2400" dirty="0" err="1"/>
              <a:t>maka</a:t>
            </a:r>
            <a:r>
              <a:rPr lang="en-US" sz="2400" dirty="0"/>
              <a:t> </a:t>
            </a:r>
            <a:r>
              <a:rPr lang="en-US" sz="2400" dirty="0" err="1"/>
              <a:t>jelaslah</a:t>
            </a:r>
            <a:r>
              <a:rPr lang="en-US" sz="2400" dirty="0"/>
              <a:t> </a:t>
            </a:r>
            <a:r>
              <a:rPr lang="en-US" sz="2400" dirty="0" err="1"/>
              <a:t>bahawa</a:t>
            </a:r>
            <a:r>
              <a:rPr lang="en-US" sz="2400" dirty="0"/>
              <a:t> </a:t>
            </a:r>
            <a:r>
              <a:rPr lang="en-US" sz="2400" b="1" dirty="0" err="1"/>
              <a:t>hubungan</a:t>
            </a:r>
            <a:r>
              <a:rPr lang="en-US" sz="2400" b="1" dirty="0"/>
              <a:t> </a:t>
            </a:r>
            <a:r>
              <a:rPr lang="en-US" sz="2400" b="1" dirty="0" err="1"/>
              <a:t>antara</a:t>
            </a:r>
            <a:r>
              <a:rPr lang="en-US" sz="2400" b="1" dirty="0"/>
              <a:t> agama </a:t>
            </a:r>
            <a:r>
              <a:rPr lang="en-US" sz="2400" b="1" dirty="0" err="1"/>
              <a:t>dengan</a:t>
            </a:r>
            <a:r>
              <a:rPr lang="en-US" sz="2400" b="1" dirty="0"/>
              <a:t> </a:t>
            </a:r>
            <a:r>
              <a:rPr lang="en-US" sz="2400" b="1" dirty="0" err="1"/>
              <a:t>pemikiran</a:t>
            </a:r>
            <a:r>
              <a:rPr lang="en-US" sz="2400" b="1" dirty="0"/>
              <a:t> </a:t>
            </a:r>
            <a:r>
              <a:rPr lang="en-US" sz="2400" b="1" dirty="0" err="1"/>
              <a:t>sains</a:t>
            </a:r>
            <a:r>
              <a:rPr lang="en-US" sz="2400" b="1" dirty="0"/>
              <a:t> </a:t>
            </a:r>
            <a:r>
              <a:rPr lang="en-US" sz="2400" b="1" dirty="0" err="1"/>
              <a:t>dan</a:t>
            </a:r>
            <a:r>
              <a:rPr lang="en-US" sz="2400" b="1" dirty="0"/>
              <a:t> </a:t>
            </a:r>
            <a:r>
              <a:rPr lang="en-US" sz="2400" b="1" dirty="0" err="1"/>
              <a:t>teknologi</a:t>
            </a:r>
            <a:r>
              <a:rPr lang="en-US" sz="2400" b="1" dirty="0"/>
              <a:t> </a:t>
            </a:r>
            <a:r>
              <a:rPr lang="en-US" sz="2400" b="1" dirty="0" err="1"/>
              <a:t>adalah</a:t>
            </a:r>
            <a:r>
              <a:rPr lang="en-US" sz="2400" b="1" dirty="0"/>
              <a:t> </a:t>
            </a:r>
            <a:r>
              <a:rPr lang="en-US" sz="2400" b="1" dirty="0" err="1"/>
              <a:t>amat</a:t>
            </a:r>
            <a:r>
              <a:rPr lang="en-US" sz="2400" b="1" dirty="0"/>
              <a:t> </a:t>
            </a:r>
            <a:r>
              <a:rPr lang="en-US" sz="2400" b="1" dirty="0" err="1"/>
              <a:t>rapat</a:t>
            </a:r>
            <a:r>
              <a:rPr lang="en-US" sz="2400" dirty="0"/>
              <a:t> </a:t>
            </a:r>
            <a:r>
              <a:rPr lang="en-US" sz="2400" dirty="0" err="1" smtClean="0"/>
              <a:t>ibarat</a:t>
            </a:r>
            <a:r>
              <a:rPr lang="en-US" sz="2400" dirty="0" smtClean="0"/>
              <a:t> </a:t>
            </a:r>
            <a:r>
              <a:rPr lang="en-US" sz="2400" dirty="0" err="1" smtClean="0"/>
              <a:t>isi</a:t>
            </a:r>
            <a:r>
              <a:rPr lang="en-US" sz="2400" dirty="0" smtClean="0"/>
              <a:t> </a:t>
            </a:r>
            <a:r>
              <a:rPr lang="en-US" sz="2400" dirty="0" err="1"/>
              <a:t>dengan</a:t>
            </a:r>
            <a:r>
              <a:rPr lang="en-US" sz="2400" dirty="0"/>
              <a:t> kuku.  </a:t>
            </a:r>
            <a:endParaRPr lang="en-US" sz="2400" dirty="0" smtClean="0"/>
          </a:p>
          <a:p>
            <a:pPr eaLnBrk="1" hangingPunct="1"/>
            <a:r>
              <a:rPr lang="en-US" sz="2400" dirty="0" smtClean="0"/>
              <a:t>Bab </a:t>
            </a:r>
            <a:r>
              <a:rPr lang="en-US" sz="2400" dirty="0" err="1"/>
              <a:t>ini</a:t>
            </a:r>
            <a:r>
              <a:rPr lang="en-US" sz="2400" dirty="0"/>
              <a:t> </a:t>
            </a:r>
            <a:r>
              <a:rPr lang="en-US" sz="2400" dirty="0" err="1"/>
              <a:t>membincangkan</a:t>
            </a:r>
            <a:r>
              <a:rPr lang="en-US" sz="2400" dirty="0"/>
              <a:t> </a:t>
            </a:r>
            <a:r>
              <a:rPr lang="en-US" sz="2400" dirty="0" err="1"/>
              <a:t>tentang</a:t>
            </a:r>
            <a:r>
              <a:rPr lang="en-US" sz="2400" dirty="0"/>
              <a:t> </a:t>
            </a:r>
            <a:r>
              <a:rPr lang="en-US" sz="2400" dirty="0" err="1"/>
              <a:t>hubungan</a:t>
            </a:r>
            <a:r>
              <a:rPr lang="en-US" sz="2400" dirty="0"/>
              <a:t> agama </a:t>
            </a:r>
            <a:r>
              <a:rPr lang="en-US" sz="2400" dirty="0" err="1"/>
              <a:t>dengan</a:t>
            </a:r>
            <a:r>
              <a:rPr lang="en-US" sz="2400" dirty="0"/>
              <a:t> </a:t>
            </a:r>
            <a:r>
              <a:rPr lang="en-US" sz="2400" dirty="0" err="1"/>
              <a:t>pemikiran</a:t>
            </a:r>
            <a:r>
              <a:rPr lang="en-US" sz="2400" dirty="0"/>
              <a:t> </a:t>
            </a:r>
            <a:r>
              <a:rPr lang="en-US" sz="2400" dirty="0" err="1"/>
              <a:t>sains</a:t>
            </a:r>
            <a:r>
              <a:rPr lang="en-US" sz="2400" dirty="0"/>
              <a:t> </a:t>
            </a:r>
            <a:r>
              <a:rPr lang="en-US" sz="2400" dirty="0" err="1"/>
              <a:t>dan</a:t>
            </a:r>
            <a:r>
              <a:rPr lang="en-US" sz="2400" dirty="0"/>
              <a:t> </a:t>
            </a:r>
            <a:r>
              <a:rPr lang="en-US" sz="2400" dirty="0" err="1"/>
              <a:t>teknologi</a:t>
            </a:r>
            <a:r>
              <a:rPr lang="en-US" sz="2400" dirty="0"/>
              <a:t> </a:t>
            </a:r>
            <a:r>
              <a:rPr lang="en-US" sz="2400" dirty="0" err="1"/>
              <a:t>termasuk</a:t>
            </a:r>
            <a:r>
              <a:rPr lang="en-US" sz="2400" dirty="0"/>
              <a:t> </a:t>
            </a:r>
            <a:r>
              <a:rPr lang="en-US" sz="2400" dirty="0" err="1"/>
              <a:t>konsep</a:t>
            </a:r>
            <a:r>
              <a:rPr lang="en-US" sz="2400" dirty="0"/>
              <a:t> </a:t>
            </a:r>
            <a:r>
              <a:rPr lang="en-US" sz="2400" dirty="0" err="1"/>
              <a:t>ilmu</a:t>
            </a:r>
            <a:r>
              <a:rPr lang="en-US" sz="2400" dirty="0"/>
              <a:t> </a:t>
            </a:r>
            <a:r>
              <a:rPr lang="en-US" sz="2400" dirty="0" err="1"/>
              <a:t>dan</a:t>
            </a:r>
            <a:r>
              <a:rPr lang="en-US" sz="2400" dirty="0"/>
              <a:t> </a:t>
            </a:r>
            <a:r>
              <a:rPr lang="en-US" sz="2400" dirty="0" err="1"/>
              <a:t>ketamadunan</a:t>
            </a:r>
            <a:r>
              <a:rPr lang="en-US" sz="2400" dirty="0"/>
              <a:t>, </a:t>
            </a:r>
            <a:r>
              <a:rPr lang="en-US" sz="2400" dirty="0" err="1"/>
              <a:t>peranan</a:t>
            </a:r>
            <a:r>
              <a:rPr lang="en-US" sz="2400" dirty="0"/>
              <a:t> agama </a:t>
            </a:r>
            <a:r>
              <a:rPr lang="en-US" sz="2400" dirty="0" err="1"/>
              <a:t>dalam</a:t>
            </a:r>
            <a:r>
              <a:rPr lang="en-US" sz="2400" dirty="0"/>
              <a:t> </a:t>
            </a:r>
            <a:r>
              <a:rPr lang="en-US" sz="2400" dirty="0" err="1"/>
              <a:t>ilmu</a:t>
            </a:r>
            <a:r>
              <a:rPr lang="en-US" sz="2400" dirty="0"/>
              <a:t>, </a:t>
            </a:r>
            <a:r>
              <a:rPr lang="en-US" sz="2400" dirty="0" err="1"/>
              <a:t>dan</a:t>
            </a:r>
            <a:r>
              <a:rPr lang="en-US" sz="2400" dirty="0"/>
              <a:t> </a:t>
            </a:r>
            <a:r>
              <a:rPr lang="en-US" sz="2400" dirty="0" err="1"/>
              <a:t>Islamisasi</a:t>
            </a:r>
            <a:r>
              <a:rPr lang="en-US" sz="2400" dirty="0"/>
              <a:t> </a:t>
            </a:r>
            <a:r>
              <a:rPr lang="en-US" sz="2400" dirty="0" err="1"/>
              <a:t>sains</a:t>
            </a:r>
            <a:r>
              <a:rPr lang="en-US" sz="2400" dirty="0"/>
              <a:t> yang </a:t>
            </a:r>
            <a:r>
              <a:rPr lang="en-US" sz="2400" dirty="0" err="1"/>
              <a:t>mendokong</a:t>
            </a:r>
            <a:r>
              <a:rPr lang="en-US" sz="2400" dirty="0"/>
              <a:t> </a:t>
            </a:r>
            <a:r>
              <a:rPr lang="en-US" sz="2400" dirty="0" err="1"/>
              <a:t>kesepaduan</a:t>
            </a:r>
            <a:r>
              <a:rPr lang="en-US" sz="2400" dirty="0"/>
              <a:t> </a:t>
            </a:r>
            <a:r>
              <a:rPr lang="en-US" sz="2400" dirty="0" err="1"/>
              <a:t>ilmu</a:t>
            </a:r>
            <a:r>
              <a:rPr lang="en-US"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smtClean="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Islam adalah agama yang amat mementingkan </a:t>
            </a:r>
            <a:r>
              <a:rPr lang="ms-MY" sz="2800" b="1" dirty="0"/>
              <a:t>budaya ilmu </a:t>
            </a:r>
            <a:r>
              <a:rPr lang="ms-MY" sz="2800" dirty="0"/>
              <a:t>dan menyeru umatnya </a:t>
            </a:r>
            <a:r>
              <a:rPr lang="ms-MY" sz="2800" b="1" dirty="0" smtClean="0"/>
              <a:t>menjauhi lembah </a:t>
            </a:r>
            <a:r>
              <a:rPr lang="ms-MY" sz="2800" b="1" dirty="0"/>
              <a:t>kejahilan</a:t>
            </a:r>
            <a:r>
              <a:rPr lang="ms-MY" sz="2800" dirty="0"/>
              <a:t>.  </a:t>
            </a:r>
            <a:endParaRPr lang="ms-MY" sz="2800" dirty="0" smtClean="0"/>
          </a:p>
          <a:p>
            <a:pPr eaLnBrk="1" hangingPunct="1"/>
            <a:r>
              <a:rPr lang="ms-MY" sz="2800" dirty="0" smtClean="0"/>
              <a:t>Antara </a:t>
            </a:r>
            <a:r>
              <a:rPr lang="ms-MY" sz="2800" dirty="0"/>
              <a:t>jalan utama </a:t>
            </a:r>
            <a:r>
              <a:rPr lang="ms-MY" sz="2800" dirty="0" smtClean="0"/>
              <a:t>yang </a:t>
            </a:r>
            <a:r>
              <a:rPr lang="ms-MY" sz="2800" dirty="0"/>
              <a:t>menggalakkan budaya ilmu dan menghindarkan umat daripada lembah kejahilan ialah melalui pendidikan.  Justeru, </a:t>
            </a:r>
            <a:r>
              <a:rPr lang="ms-MY" sz="2800" b="1" dirty="0"/>
              <a:t>pendidikan amat dituntut dalam Islam</a:t>
            </a:r>
            <a:r>
              <a:rPr lang="ms-MY" sz="2800" dirty="0"/>
              <a:t> dengan syarat </a:t>
            </a:r>
            <a:r>
              <a:rPr lang="ms-MY" sz="2800" dirty="0" smtClean="0"/>
              <a:t>ilmu </a:t>
            </a:r>
            <a:r>
              <a:rPr lang="ms-MY" sz="2800" dirty="0"/>
              <a:t>itu mestilah bermanfaat dan tidak bercanggah dengan syariat</a:t>
            </a:r>
            <a:r>
              <a:rPr lang="ms-MY" sz="2800" dirty="0" smtClean="0"/>
              <a:t>.</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smtClean="0"/>
              <a:t>masyarakat</a:t>
            </a:r>
            <a:r>
              <a:rPr lang="en-GB" sz="2800" dirty="0" smtClean="0"/>
              <a:t> </a:t>
            </a:r>
            <a:r>
              <a:rPr lang="en-GB" sz="2800" dirty="0"/>
              <a:t>Islam </a:t>
            </a:r>
            <a:r>
              <a:rPr lang="en-GB" sz="2800" dirty="0" err="1"/>
              <a:t>terhadap</a:t>
            </a:r>
            <a:r>
              <a:rPr lang="en-GB" sz="2800" dirty="0"/>
              <a:t> </a:t>
            </a:r>
            <a:r>
              <a:rPr lang="en-GB" sz="2800" dirty="0" err="1"/>
              <a:t>pengajian</a:t>
            </a:r>
            <a:r>
              <a:rPr lang="en-GB" sz="2800" dirty="0"/>
              <a:t> </a:t>
            </a:r>
            <a:r>
              <a:rPr lang="en-GB" sz="2800" dirty="0" err="1" smtClean="0"/>
              <a:t>ilmu</a:t>
            </a:r>
            <a:r>
              <a:rPr lang="en-GB" sz="2800" dirty="0" smtClean="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endParaRPr lang="en-GB" sz="2800" dirty="0" smtClean="0"/>
          </a:p>
          <a:p>
            <a:r>
              <a:rPr lang="en-GB" sz="2800" dirty="0" smtClean="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smtClean="0"/>
              <a:t>salah</a:t>
            </a:r>
            <a:r>
              <a:rPr lang="en-GB" sz="2800" dirty="0" smtClean="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smtClean="0"/>
              <a:t>membahagikan</a:t>
            </a:r>
            <a:r>
              <a:rPr lang="en-GB" sz="2400" dirty="0" smtClean="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a:t>
            </a:r>
            <a:r>
              <a:rPr lang="en-GB" sz="2400" dirty="0"/>
              <a:t>  </a:t>
            </a:r>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smtClean="0"/>
              <a:t>dapat</a:t>
            </a:r>
            <a:r>
              <a:rPr lang="en-GB" sz="2400" dirty="0" smtClean="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endParaRPr lang="en-GB" sz="2400" dirty="0" smtClean="0"/>
          </a:p>
          <a:p>
            <a:r>
              <a:rPr lang="en-GB" sz="2400" dirty="0" err="1" smtClean="0"/>
              <a:t>Pembahagian</a:t>
            </a:r>
            <a:r>
              <a:rPr lang="en-GB" sz="2400" dirty="0" smtClean="0"/>
              <a:t> </a:t>
            </a:r>
            <a:r>
              <a:rPr lang="en-GB" sz="2400" dirty="0" err="1"/>
              <a:t>tersebut</a:t>
            </a:r>
            <a:r>
              <a:rPr lang="en-GB" sz="2400" dirty="0"/>
              <a:t> </a:t>
            </a:r>
            <a:r>
              <a:rPr lang="en-GB" sz="2400" dirty="0" err="1" smtClean="0"/>
              <a:t>memungkinkan</a:t>
            </a:r>
            <a:r>
              <a:rPr lang="en-GB" sz="2400" dirty="0" smtClean="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smtClean="0"/>
              <a:t>ain</a:t>
            </a:r>
            <a:r>
              <a:rPr lang="en-GB" sz="2400" dirty="0" smtClean="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smtClean="0"/>
              <a:t>memudaratkan</a:t>
            </a:r>
            <a:r>
              <a:rPr lang="en-GB" sz="2400" dirty="0" smtClean="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umat</a:t>
            </a:r>
            <a:r>
              <a:rPr lang="en-GB" sz="2400" dirty="0"/>
              <a:t> Islam.</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125271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smtClean="0">
                <a:solidFill>
                  <a:srgbClr val="FFC000"/>
                </a:solidFill>
              </a:rPr>
              <a:t>KONSEP ILMU &amp; KETAMADUNAN</a:t>
            </a:r>
            <a:endParaRPr lang="en-US" altLang="en-US" sz="3200" b="1" dirty="0" smtClean="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smtClean="0"/>
              <a:t>adalah</a:t>
            </a:r>
            <a:r>
              <a:rPr lang="en-GB" sz="2400" dirty="0" smtClean="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  </a:t>
            </a:r>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endParaRPr lang="en-GB" sz="2400" dirty="0" smtClean="0"/>
          </a:p>
          <a:p>
            <a:r>
              <a:rPr lang="en-GB" sz="2400" dirty="0" smtClean="0"/>
              <a:t>Imam </a:t>
            </a:r>
            <a:r>
              <a:rPr lang="en-GB" sz="2400" dirty="0"/>
              <a:t>al-</a:t>
            </a:r>
            <a:r>
              <a:rPr lang="en-GB" sz="2400" dirty="0" err="1"/>
              <a:t>Ghazali</a:t>
            </a:r>
            <a:r>
              <a:rPr lang="en-GB" sz="2400" dirty="0"/>
              <a:t> </a:t>
            </a:r>
            <a:r>
              <a:rPr lang="en-GB" sz="2400" dirty="0" err="1" smtClean="0"/>
              <a:t>menjelaskan</a:t>
            </a:r>
            <a:r>
              <a:rPr lang="en-GB" sz="2400" dirty="0" smtClean="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a:t>memperkembangkan</a:t>
            </a:r>
            <a:r>
              <a:rPr lang="en-GB" sz="2400" dirty="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direncanakannya</a:t>
            </a:r>
            <a:r>
              <a:rPr lang="en-GB"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9</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3483</TotalTime>
  <Words>2661</Words>
  <Application>Microsoft Office PowerPoint</Application>
  <PresentationFormat>On-screen Show (4:3)</PresentationFormat>
  <Paragraphs>174</Paragraphs>
  <Slides>39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Century Gothic</vt:lpstr>
      <vt:lpstr>Tahoma</vt:lpstr>
      <vt:lpstr>Times New Roman</vt:lpstr>
      <vt:lpstr>Trebuchet MS</vt:lpstr>
      <vt:lpstr>Verdana</vt:lpstr>
      <vt:lpstr>Wingdings 3</vt:lpstr>
      <vt:lpstr>Ion</vt:lpstr>
      <vt:lpstr>UICL 2302</vt:lpstr>
      <vt:lpstr>PowerPoint Presentation</vt:lpstr>
      <vt:lpstr>BAB 3 AGAMA, PEMIKIRAN SAINS &amp; TEKNOLOGI</vt:lpstr>
      <vt:lpstr>OBJEKTIF BAB 3</vt:lpstr>
      <vt:lpstr>PENGENALAN </vt:lpstr>
      <vt:lpstr>AGAMA &amp; ILMU</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PowerPoint Presentation</vt:lpstr>
      <vt:lpstr>Tamadun boleh disimpulkan sebagai;</vt:lpstr>
      <vt:lpstr>PERANAN AGAMA DALAM SAINS</vt:lpstr>
      <vt:lpstr>PERANAN AGAMA DALAM ILMU</vt:lpstr>
      <vt:lpstr>ISLAMISASI SAINS: KESEPADUAN ILMU</vt:lpstr>
      <vt:lpstr>Sambungan…</vt:lpstr>
      <vt:lpstr>Sambungan…</vt:lpstr>
      <vt:lpstr>Sambungan…</vt:lpstr>
      <vt:lpstr>Sambungan…</vt:lpstr>
      <vt:lpstr>Sambungan…</vt:lpstr>
      <vt:lpstr>Sambungan…</vt:lpstr>
      <vt:lpstr>Sambungan…</vt:lpstr>
      <vt:lpstr>Sambungan…</vt:lpstr>
      <vt:lpstr>Islamisasi Sains</vt:lpstr>
      <vt:lpstr>Sambungan…</vt:lpstr>
      <vt:lpstr>Sambungan…</vt:lpstr>
      <vt:lpstr>Sambungan…</vt:lpstr>
      <vt:lpstr>PowerPoint Presentation</vt:lpstr>
      <vt:lpstr>PowerPoint Presentation</vt:lpstr>
      <vt:lpstr>PowerPoint Presentation</vt:lpstr>
      <vt:lpstr>KESIMPULAN</vt:lpstr>
      <vt:lpstr>PowerPoint Presentation</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Admin</cp:lastModifiedBy>
  <cp:revision>87</cp:revision>
  <dcterms:created xsi:type="dcterms:W3CDTF">2004-06-19T12:05:26Z</dcterms:created>
  <dcterms:modified xsi:type="dcterms:W3CDTF">2019-02-24T04:07:56Z</dcterms:modified>
</cp:coreProperties>
</file>