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8" r:id="rId3"/>
    <p:sldId id="269" r:id="rId4"/>
    <p:sldId id="270" r:id="rId5"/>
    <p:sldId id="271" r:id="rId6"/>
    <p:sldId id="272" r:id="rId7"/>
    <p:sldId id="27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C630"/>
    <a:srgbClr val="FF5969"/>
    <a:srgbClr val="52C9BD"/>
    <a:srgbClr val="52CBBE"/>
    <a:srgbClr val="5D7373"/>
    <a:srgbClr val="00A0A8"/>
    <a:srgbClr val="F0EE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91" autoAdjust="0"/>
    <p:restoredTop sz="94660"/>
  </p:normalViewPr>
  <p:slideViewPr>
    <p:cSldViewPr snapToGrid="0">
      <p:cViewPr>
        <p:scale>
          <a:sx n="60" d="100"/>
          <a:sy n="60" d="100"/>
        </p:scale>
        <p:origin x="1704" y="6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03.11.2020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0364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03.11.2020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6635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03.11.2020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7111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03.11.2020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4677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03.11.2020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5361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03.11.2020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4036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03.11.2020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3770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03.11.2020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0331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03.11.2020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195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03.11.2020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6004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03.11.2020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6898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E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FAF59-80FD-42F8-B77B-6179688B7234}" type="datetimeFigureOut">
              <a:rPr lang="de-DE" smtClean="0"/>
              <a:t>03.11.2020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1875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Box 49">
            <a:extLst>
              <a:ext uri="{FF2B5EF4-FFF2-40B4-BE49-F238E27FC236}">
                <a16:creationId xmlns:a16="http://schemas.microsoft.com/office/drawing/2014/main" id="{9EB0FD16-689C-476C-8309-C7173C257513}"/>
              </a:ext>
            </a:extLst>
          </p:cNvPr>
          <p:cNvSpPr txBox="1"/>
          <p:nvPr/>
        </p:nvSpPr>
        <p:spPr>
          <a:xfrm>
            <a:off x="4016727" y="917870"/>
            <a:ext cx="727891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800" dirty="0">
                <a:solidFill>
                  <a:srgbClr val="FF5969"/>
                </a:solidFill>
                <a:latin typeface="Tw Cen MT" panose="020B0602020104020603" pitchFamily="34" charset="0"/>
              </a:rPr>
              <a:t>WELCOME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312CB825-EAFB-4901-8C7E-D5477E0D31C8}"/>
              </a:ext>
            </a:extLst>
          </p:cNvPr>
          <p:cNvGrpSpPr/>
          <p:nvPr/>
        </p:nvGrpSpPr>
        <p:grpSpPr>
          <a:xfrm>
            <a:off x="5556262" y="4639716"/>
            <a:ext cx="4140553" cy="451824"/>
            <a:chOff x="4679586" y="878988"/>
            <a:chExt cx="1745757" cy="19050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A88C5CD2-8D88-4E1A-968C-C3E256B4316C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39CA212B-3524-454E-9129-17FD0E8983F0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6487D07D-4424-43AA-9CF5-4A04A38B6C2D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51E021E3-C26E-4AB9-81EB-239E3D1BBAB2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85AD4D6E-2D38-486B-8F61-738D1E4773C2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D88F111D-10A0-4CCB-B20B-B33508AA6193}"/>
                </a:ext>
              </a:extLst>
            </p:cNvPr>
            <p:cNvSpPr/>
            <p:nvPr/>
          </p:nvSpPr>
          <p:spPr>
            <a:xfrm>
              <a:off x="6234843" y="878988"/>
              <a:ext cx="190500" cy="190500"/>
            </a:xfrm>
            <a:prstGeom prst="ellipse">
              <a:avLst/>
            </a:pr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4F202974-31A3-4642-B671-F0DBBB7B4663}"/>
              </a:ext>
            </a:extLst>
          </p:cNvPr>
          <p:cNvSpPr txBox="1"/>
          <p:nvPr/>
        </p:nvSpPr>
        <p:spPr>
          <a:xfrm>
            <a:off x="3577122" y="2570363"/>
            <a:ext cx="834827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100" dirty="0">
                <a:solidFill>
                  <a:srgbClr val="52CBBE"/>
                </a:solidFill>
                <a:latin typeface="Tw Cen MT" panose="020B0602020104020603" pitchFamily="34" charset="0"/>
              </a:rPr>
              <a:t>PROGRAMMABLE LOGIC DEVICES (PLD) VIDEO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9BCE1F0-A71E-4D4B-BE6A-A381604C28D2}"/>
              </a:ext>
            </a:extLst>
          </p:cNvPr>
          <p:cNvSpPr txBox="1"/>
          <p:nvPr/>
        </p:nvSpPr>
        <p:spPr>
          <a:xfrm>
            <a:off x="4129016" y="3901823"/>
            <a:ext cx="7278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5D7373"/>
                </a:solidFill>
                <a:latin typeface="Tw Cen MT" panose="020B0602020104020603" pitchFamily="34" charset="0"/>
              </a:rPr>
              <a:t>DESIGNED BY CHLOE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8A16B82-6A3C-46F5-8D32-072FDF89864A}"/>
              </a:ext>
            </a:extLst>
          </p:cNvPr>
          <p:cNvGrpSpPr/>
          <p:nvPr/>
        </p:nvGrpSpPr>
        <p:grpSpPr>
          <a:xfrm>
            <a:off x="-9302800" y="0"/>
            <a:ext cx="12495289" cy="6858000"/>
            <a:chOff x="-290920" y="0"/>
            <a:chExt cx="12495289" cy="685800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F391CEE-E392-4A9D-BD11-6954B994FB42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AC43ACA-5000-40E2-80D3-19833F9F1A3F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E022673-C77C-4E8F-AF41-8B283703E87E}"/>
                </a:ext>
              </a:extLst>
            </p:cNvPr>
            <p:cNvSpPr txBox="1"/>
            <p:nvPr/>
          </p:nvSpPr>
          <p:spPr>
            <a:xfrm rot="16200000">
              <a:off x="10946716" y="3251164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OVERVIEW</a:t>
              </a:r>
            </a:p>
          </p:txBody>
        </p: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E8AD023B-AE8D-405F-90E6-27B0D47079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9A27401-3327-4871-86AC-B461CA62C3AC}"/>
              </a:ext>
            </a:extLst>
          </p:cNvPr>
          <p:cNvGrpSpPr/>
          <p:nvPr/>
        </p:nvGrpSpPr>
        <p:grpSpPr>
          <a:xfrm>
            <a:off x="-8798784" y="0"/>
            <a:ext cx="11447501" cy="6858000"/>
            <a:chOff x="213096" y="0"/>
            <a:chExt cx="11447501" cy="68580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06C029B-A799-4206-A656-A006D8F83990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63328131-EC42-4D6D-A247-91FD3D23E58C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A728384-87ED-4E87-8F78-97EB653FDC67}"/>
                </a:ext>
              </a:extLst>
            </p:cNvPr>
            <p:cNvSpPr txBox="1"/>
            <p:nvPr/>
          </p:nvSpPr>
          <p:spPr>
            <a:xfrm rot="16200000">
              <a:off x="10387701" y="3214397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TYPES</a:t>
              </a:r>
            </a:p>
          </p:txBody>
        </p: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2B44F548-697F-412D-9B99-861C27246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0099890-786A-4F87-960D-5DADE5168909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3EC5869-A976-4328-A864-2BB04E7E7BFC}"/>
                </a:ext>
              </a:extLst>
            </p:cNvPr>
            <p:cNvSpPr txBox="1"/>
            <p:nvPr/>
          </p:nvSpPr>
          <p:spPr>
            <a:xfrm rot="16200000">
              <a:off x="9181540" y="3260800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SPLD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7C8E4AB7-ADC0-4FEE-AE7A-994F5DAD3F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0E4F6447-6163-4D6A-A8D2-BD63B6CB3A42}"/>
              </a:ext>
            </a:extLst>
          </p:cNvPr>
          <p:cNvGrpSpPr/>
          <p:nvPr/>
        </p:nvGrpSpPr>
        <p:grpSpPr>
          <a:xfrm>
            <a:off x="-7985197" y="0"/>
            <a:ext cx="9574094" cy="6858000"/>
            <a:chOff x="491575" y="0"/>
            <a:chExt cx="9574094" cy="6858000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CB8CB55-9DEC-4367-900E-7257FE1B874F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DBAEDD6-7153-4AFF-BDC7-5A225B4B5642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2F9D37B-DE70-4087-8A7F-BBA0BAF5B6CF}"/>
                </a:ext>
              </a:extLst>
            </p:cNvPr>
            <p:cNvSpPr txBox="1"/>
            <p:nvPr/>
          </p:nvSpPr>
          <p:spPr>
            <a:xfrm rot="16200000">
              <a:off x="8792282" y="3251164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CPLD</a:t>
              </a:r>
            </a:p>
          </p:txBody>
        </p:sp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6FA13E8D-3FCC-4EC2-BD8C-6CE7CA0ECD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1382190-201C-4BAE-91F3-296A26671C96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3FD3EE0D-FD02-4885-9AC0-03F414A9888F}"/>
              </a:ext>
            </a:extLst>
          </p:cNvPr>
          <p:cNvGrpSpPr/>
          <p:nvPr/>
        </p:nvGrpSpPr>
        <p:grpSpPr>
          <a:xfrm>
            <a:off x="-7638543" y="-1"/>
            <a:ext cx="8694129" cy="6858000"/>
            <a:chOff x="718505" y="-1"/>
            <a:chExt cx="8694129" cy="6858000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0A9D552-2EF0-4DB4-9DC6-F52F2FD55E3C}"/>
                </a:ext>
              </a:extLst>
            </p:cNvPr>
            <p:cNvSpPr/>
            <p:nvPr/>
          </p:nvSpPr>
          <p:spPr>
            <a:xfrm>
              <a:off x="718505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A27D1F1-923F-4591-A07A-39E775B734F9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0E895421-2372-4C7F-93D2-3B0353A6E7BD}"/>
                </a:ext>
              </a:extLst>
            </p:cNvPr>
            <p:cNvSpPr txBox="1"/>
            <p:nvPr/>
          </p:nvSpPr>
          <p:spPr>
            <a:xfrm rot="16200000">
              <a:off x="8154981" y="3251164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FPGA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1A9D6167-F7B8-4BFF-8BC5-2D13EF0CFF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76789F00-2688-429D-926C-15F83152FDBE}"/>
              </a:ext>
            </a:extLst>
          </p:cNvPr>
          <p:cNvGrpSpPr/>
          <p:nvPr/>
        </p:nvGrpSpPr>
        <p:grpSpPr>
          <a:xfrm>
            <a:off x="-9395082" y="-1"/>
            <a:ext cx="10102646" cy="6858000"/>
            <a:chOff x="-9337032" y="-1"/>
            <a:chExt cx="10102646" cy="6858000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FF862AB6-114D-4C6A-B849-5A11B3650265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30105858-8A3E-4676-96A7-18C1A74E36F4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A634BD7-1512-45B6-AFE4-1EEA636625CB}"/>
                </a:ext>
              </a:extLst>
            </p:cNvPr>
            <p:cNvSpPr txBox="1"/>
            <p:nvPr/>
          </p:nvSpPr>
          <p:spPr>
            <a:xfrm rot="16200000">
              <a:off x="-738260" y="3004941"/>
              <a:ext cx="199208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PLD programming</a:t>
              </a:r>
            </a:p>
            <a:p>
              <a:pPr algn="ctr"/>
              <a:endParaRPr lang="en-US" sz="11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464E8994-8734-4BEF-A596-445E05D21CF8}"/>
              </a:ext>
            </a:extLst>
          </p:cNvPr>
          <p:cNvSpPr txBox="1"/>
          <p:nvPr/>
        </p:nvSpPr>
        <p:spPr>
          <a:xfrm rot="16200000">
            <a:off x="9385892" y="3251164"/>
            <a:ext cx="19920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0EEF0"/>
                </a:solidFill>
                <a:latin typeface="Tw Cen MT" panose="020B0602020104020603" pitchFamily="34" charset="0"/>
              </a:rPr>
              <a:t>CPLD</a:t>
            </a:r>
          </a:p>
        </p:txBody>
      </p:sp>
    </p:spTree>
    <p:extLst>
      <p:ext uri="{BB962C8B-B14F-4D97-AF65-F5344CB8AC3E}">
        <p14:creationId xmlns:p14="http://schemas.microsoft.com/office/powerpoint/2010/main" val="7586610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id="{066ACF4C-6F8C-46FC-8362-2E05C90EEAFA}"/>
              </a:ext>
            </a:extLst>
          </p:cNvPr>
          <p:cNvGrpSpPr/>
          <p:nvPr/>
        </p:nvGrpSpPr>
        <p:grpSpPr>
          <a:xfrm>
            <a:off x="-290920" y="0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4F373113-18F1-4443-9A8E-5EF06C1D2FEA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8F99D053-FB83-41F1-B2CB-C10918BC99BC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7F4373C1-3934-47C3-8F36-E2FB2615CA87}"/>
                </a:ext>
              </a:extLst>
            </p:cNvPr>
            <p:cNvSpPr txBox="1"/>
            <p:nvPr/>
          </p:nvSpPr>
          <p:spPr>
            <a:xfrm rot="16200000">
              <a:off x="10934347" y="3251163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OVERVIEW</a:t>
              </a: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5A5E18E8-5A3E-4F1D-8254-6193AA55C07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150C247F-7990-4945-869D-5E2A900F477F}"/>
              </a:ext>
            </a:extLst>
          </p:cNvPr>
          <p:cNvGrpSpPr/>
          <p:nvPr/>
        </p:nvGrpSpPr>
        <p:grpSpPr>
          <a:xfrm>
            <a:off x="-8798784" y="0"/>
            <a:ext cx="11459938" cy="6858000"/>
            <a:chOff x="213096" y="0"/>
            <a:chExt cx="11459938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6D2C93AC-EBE3-4E67-A867-76D5D6BEDB10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35DBD2B9-E73C-4AE9-91C9-698379867E98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CD6BDC4B-8313-4203-9F42-C28AC214EB64}"/>
                </a:ext>
              </a:extLst>
            </p:cNvPr>
            <p:cNvSpPr txBox="1"/>
            <p:nvPr/>
          </p:nvSpPr>
          <p:spPr>
            <a:xfrm rot="16200000">
              <a:off x="10415381" y="3251162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TYPES</a:t>
              </a: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44037FC5-8E34-4772-9A87-813F2AD5E4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BC916508-F80D-434E-B066-812949E5DB94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E9E3B68-B936-49FB-94D8-7AC0076CF48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0D3F9516-66C4-44E6-9877-6C0374B5112C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32DF4D80-460D-4455-B80A-3BC0C6A12DA2}"/>
                </a:ext>
              </a:extLst>
            </p:cNvPr>
            <p:cNvSpPr txBox="1"/>
            <p:nvPr/>
          </p:nvSpPr>
          <p:spPr>
            <a:xfrm rot="16200000">
              <a:off x="9181263" y="3251160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SPLD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7AB39DAF-3109-4CEA-BD1D-C123179FF81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92B7020D-701A-4EE7-BDA2-CD171993C203}"/>
              </a:ext>
            </a:extLst>
          </p:cNvPr>
          <p:cNvGrpSpPr/>
          <p:nvPr/>
        </p:nvGrpSpPr>
        <p:grpSpPr>
          <a:xfrm>
            <a:off x="-7985197" y="0"/>
            <a:ext cx="9586532" cy="6858000"/>
            <a:chOff x="491575" y="0"/>
            <a:chExt cx="9586532" cy="6858000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3B77930A-0489-40A5-B3D7-053D64BD29C4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3ED749F6-F5EB-48BD-A697-16D473CCCFE8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8070AD46-78F1-4169-9AE3-EDECC43BD39B}"/>
                </a:ext>
              </a:extLst>
            </p:cNvPr>
            <p:cNvSpPr txBox="1"/>
            <p:nvPr/>
          </p:nvSpPr>
          <p:spPr>
            <a:xfrm rot="16200000">
              <a:off x="8820454" y="3238197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CPLD</a:t>
              </a:r>
            </a:p>
          </p:txBody>
        </p:sp>
        <p:pic>
          <p:nvPicPr>
            <p:cNvPr id="69" name="Picture 68">
              <a:extLst>
                <a:ext uri="{FF2B5EF4-FFF2-40B4-BE49-F238E27FC236}">
                  <a16:creationId xmlns:a16="http://schemas.microsoft.com/office/drawing/2014/main" id="{22B026A5-B1AC-46D4-AE84-DF77E5A294C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70" name="Rectangle 69">
            <a:extLst>
              <a:ext uri="{FF2B5EF4-FFF2-40B4-BE49-F238E27FC236}">
                <a16:creationId xmlns:a16="http://schemas.microsoft.com/office/drawing/2014/main" id="{371C6EE2-CCA6-4F94-870B-CB9D61CEBE1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20422D8F-B19E-425C-93A8-F750F60A06A7}"/>
              </a:ext>
            </a:extLst>
          </p:cNvPr>
          <p:cNvGrpSpPr/>
          <p:nvPr/>
        </p:nvGrpSpPr>
        <p:grpSpPr>
          <a:xfrm>
            <a:off x="-7638543" y="-1"/>
            <a:ext cx="8695093" cy="6858000"/>
            <a:chOff x="718505" y="-1"/>
            <a:chExt cx="8695093" cy="6858000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3278AF09-2D0C-4E81-816C-BC1D04E40DC2}"/>
                </a:ext>
              </a:extLst>
            </p:cNvPr>
            <p:cNvSpPr/>
            <p:nvPr/>
          </p:nvSpPr>
          <p:spPr>
            <a:xfrm>
              <a:off x="718505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AC2E1C67-7A8F-4EB5-AB00-3C754858084E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67795C74-0308-4781-BEE6-B62AE6D17152}"/>
                </a:ext>
              </a:extLst>
            </p:cNvPr>
            <p:cNvSpPr txBox="1"/>
            <p:nvPr/>
          </p:nvSpPr>
          <p:spPr>
            <a:xfrm rot="16200000">
              <a:off x="8155945" y="3251160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FPGA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45C46027-B464-4ADA-A3B8-14FF4471BA1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C1D48DDF-B760-4AB3-A520-29238CC2C408}"/>
              </a:ext>
            </a:extLst>
          </p:cNvPr>
          <p:cNvGrpSpPr/>
          <p:nvPr/>
        </p:nvGrpSpPr>
        <p:grpSpPr>
          <a:xfrm>
            <a:off x="-9395082" y="-1"/>
            <a:ext cx="9927504" cy="6858000"/>
            <a:chOff x="-9337032" y="-1"/>
            <a:chExt cx="9927504" cy="6858000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FA696B4D-5BCF-47C3-8B8C-BE87154A63B4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BAAA7B45-7DAF-4C4D-A930-ABA45AC955DD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701F5CFD-7EE1-475C-A36F-330184D5C6EC}"/>
                </a:ext>
              </a:extLst>
            </p:cNvPr>
            <p:cNvSpPr txBox="1"/>
            <p:nvPr/>
          </p:nvSpPr>
          <p:spPr>
            <a:xfrm rot="16200000">
              <a:off x="-826362" y="3097272"/>
              <a:ext cx="199208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PLD programming</a:t>
              </a:r>
            </a:p>
          </p:txBody>
        </p:sp>
      </p:grpSp>
      <p:sp>
        <p:nvSpPr>
          <p:cNvPr id="83" name="TextBox 82">
            <a:extLst>
              <a:ext uri="{FF2B5EF4-FFF2-40B4-BE49-F238E27FC236}">
                <a16:creationId xmlns:a16="http://schemas.microsoft.com/office/drawing/2014/main" id="{A94C4F95-2EDE-46B0-8B26-C72D6D3C8DB3}"/>
              </a:ext>
            </a:extLst>
          </p:cNvPr>
          <p:cNvSpPr txBox="1"/>
          <p:nvPr/>
        </p:nvSpPr>
        <p:spPr>
          <a:xfrm>
            <a:off x="5848600" y="681860"/>
            <a:ext cx="47232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3A1A4"/>
                </a:solidFill>
                <a:latin typeface="Tw Cen MT" panose="020B0602020104020603" pitchFamily="34" charset="0"/>
              </a:rPr>
              <a:t>Specific logic function contained in IC (hardwired) and can never be changed</a:t>
            </a:r>
          </a:p>
        </p:txBody>
      </p:sp>
      <p:sp>
        <p:nvSpPr>
          <p:cNvPr id="2" name="Hexagon 1">
            <a:extLst>
              <a:ext uri="{FF2B5EF4-FFF2-40B4-BE49-F238E27FC236}">
                <a16:creationId xmlns:a16="http://schemas.microsoft.com/office/drawing/2014/main" id="{8B2737AC-C585-4BB4-BC0F-79342DE0A701}"/>
              </a:ext>
            </a:extLst>
          </p:cNvPr>
          <p:cNvSpPr/>
          <p:nvPr/>
        </p:nvSpPr>
        <p:spPr>
          <a:xfrm>
            <a:off x="3108920" y="470839"/>
            <a:ext cx="2287904" cy="1965289"/>
          </a:xfrm>
          <a:prstGeom prst="hexagon">
            <a:avLst/>
          </a:prstGeom>
          <a:solidFill>
            <a:srgbClr val="FF59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FIXED FUNCTION</a:t>
            </a:r>
            <a:endParaRPr lang="en-GB" sz="2400" b="1" dirty="0">
              <a:solidFill>
                <a:schemeClr val="bg1"/>
              </a:solidFill>
            </a:endParaRPr>
          </a:p>
        </p:txBody>
      </p:sp>
      <p:sp>
        <p:nvSpPr>
          <p:cNvPr id="5" name="Hexagon 4">
            <a:extLst>
              <a:ext uri="{FF2B5EF4-FFF2-40B4-BE49-F238E27FC236}">
                <a16:creationId xmlns:a16="http://schemas.microsoft.com/office/drawing/2014/main" id="{146910EA-E525-466D-839C-231E138ADA29}"/>
              </a:ext>
            </a:extLst>
          </p:cNvPr>
          <p:cNvSpPr/>
          <p:nvPr/>
        </p:nvSpPr>
        <p:spPr>
          <a:xfrm>
            <a:off x="8870973" y="4084119"/>
            <a:ext cx="2146639" cy="1884239"/>
          </a:xfrm>
          <a:prstGeom prst="hexagon">
            <a:avLst/>
          </a:prstGeom>
          <a:solidFill>
            <a:srgbClr val="FEC6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PLD</a:t>
            </a:r>
            <a:endParaRPr lang="en-GB" sz="2800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1F79A9-015F-46E2-8206-5E5F76FB7192}"/>
              </a:ext>
            </a:extLst>
          </p:cNvPr>
          <p:cNvSpPr txBox="1"/>
          <p:nvPr/>
        </p:nvSpPr>
        <p:spPr>
          <a:xfrm>
            <a:off x="3021802" y="2972984"/>
            <a:ext cx="63087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92D050"/>
                </a:solidFill>
                <a:latin typeface="Tw Cen MT" panose="020B0602020104020603" pitchFamily="34" charset="0"/>
              </a:rPr>
              <a:t>Some logic function can be programmed by user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92D050"/>
                </a:solidFill>
                <a:latin typeface="Tw Cen MT" panose="020B0602020104020603" pitchFamily="34" charset="0"/>
              </a:rPr>
              <a:t>ADV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E20867-1B0A-47C8-AE0E-0E8B6002CA68}"/>
              </a:ext>
            </a:extLst>
          </p:cNvPr>
          <p:cNvSpPr txBox="1"/>
          <p:nvPr/>
        </p:nvSpPr>
        <p:spPr>
          <a:xfrm>
            <a:off x="3418316" y="4408217"/>
            <a:ext cx="53584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rgbClr val="92D050"/>
                </a:solidFill>
                <a:latin typeface="Tw Cen MT" panose="020B0602020104020603" pitchFamily="34" charset="0"/>
              </a:rPr>
              <a:t>More logic circuit can be stuffed into smaller area</a:t>
            </a:r>
          </a:p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87F9DE-4520-4019-8E65-898FB5BDBB09}"/>
              </a:ext>
            </a:extLst>
          </p:cNvPr>
          <p:cNvSpPr txBox="1"/>
          <p:nvPr/>
        </p:nvSpPr>
        <p:spPr>
          <a:xfrm>
            <a:off x="3418316" y="5026238"/>
            <a:ext cx="5134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rgbClr val="92D050"/>
                </a:solidFill>
                <a:latin typeface="Tw Cen MT" panose="020B0602020104020603" pitchFamily="34" charset="0"/>
              </a:rPr>
              <a:t>Some PLD, design can change without rewiring/ replacing component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51FCAC-7067-422D-BFC3-28AF46CAC962}"/>
              </a:ext>
            </a:extLst>
          </p:cNvPr>
          <p:cNvSpPr txBox="1"/>
          <p:nvPr/>
        </p:nvSpPr>
        <p:spPr>
          <a:xfrm>
            <a:off x="3409002" y="5840175"/>
            <a:ext cx="5134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rgbClr val="92D050"/>
                </a:solidFill>
                <a:latin typeface="Tw Cen MT" panose="020B0602020104020603" pitchFamily="34" charset="0"/>
              </a:rPr>
              <a:t>Can be </a:t>
            </a:r>
            <a:r>
              <a:rPr lang="en-GB" sz="1800" dirty="0">
                <a:solidFill>
                  <a:srgbClr val="92D050"/>
                </a:solidFill>
                <a:latin typeface="Tw Cen MT" panose="020B0602020104020603" pitchFamily="34" charset="0"/>
              </a:rPr>
              <a:t>implemented faster once the required programming language is mastered</a:t>
            </a:r>
            <a:endParaRPr lang="en-US" sz="1800" dirty="0">
              <a:solidFill>
                <a:srgbClr val="92D050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7061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BC3001EC-9F33-4C39-B780-199714C83EA2}"/>
              </a:ext>
            </a:extLst>
          </p:cNvPr>
          <p:cNvGrpSpPr/>
          <p:nvPr/>
        </p:nvGrpSpPr>
        <p:grpSpPr>
          <a:xfrm>
            <a:off x="-290920" y="0"/>
            <a:ext cx="12482920" cy="6858000"/>
            <a:chOff x="-290920" y="0"/>
            <a:chExt cx="12482920" cy="6858000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29B5C97-F627-4A85-B003-5396A9D964D5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97C14D5-0388-44F5-AD76-F8BBAF179CD6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2151F346-69C6-4F86-BC1F-C57BA2384CC6}"/>
                </a:ext>
              </a:extLst>
            </p:cNvPr>
            <p:cNvSpPr txBox="1"/>
            <p:nvPr/>
          </p:nvSpPr>
          <p:spPr>
            <a:xfrm rot="16200000">
              <a:off x="10872792" y="32562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OVERVIEW</a:t>
              </a:r>
            </a:p>
          </p:txBody>
        </p:sp>
        <p:pic>
          <p:nvPicPr>
            <p:cNvPr id="37" name="Picture 36">
              <a:extLst>
                <a:ext uri="{FF2B5EF4-FFF2-40B4-BE49-F238E27FC236}">
                  <a16:creationId xmlns:a16="http://schemas.microsoft.com/office/drawing/2014/main" id="{52B367FE-8530-4052-AD96-2D6FBE490F6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63E93C38-ECA5-4094-81E9-196A3BD19EBD}"/>
              </a:ext>
            </a:extLst>
          </p:cNvPr>
          <p:cNvGrpSpPr/>
          <p:nvPr/>
        </p:nvGrpSpPr>
        <p:grpSpPr>
          <a:xfrm>
            <a:off x="226788" y="-2"/>
            <a:ext cx="11460531" cy="6858000"/>
            <a:chOff x="213096" y="0"/>
            <a:chExt cx="11460531" cy="6858000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5C85080E-7B66-43F0-AB4D-3A69B13C005A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405DAC1A-9BF8-460E-8D8B-77BFB6B27FF9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0DCA374-CD21-448B-8791-8A04A9A9A552}"/>
                </a:ext>
              </a:extLst>
            </p:cNvPr>
            <p:cNvSpPr txBox="1"/>
            <p:nvPr/>
          </p:nvSpPr>
          <p:spPr>
            <a:xfrm rot="16200000">
              <a:off x="10415974" y="3251163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TYPES</a:t>
              </a:r>
            </a:p>
          </p:txBody>
        </p:sp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83A620A7-5483-4447-9670-0F8D67F3627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B02914A7-C65F-4EFB-8FF4-9BB283DC3935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99DA66B2-8A11-4397-B997-59A37787FEF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71A8923D-952E-459F-92C0-CCE4C5E45F88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DD73F442-B2F9-477E-B4DE-956CBA09D9C3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SPLD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7654DCD4-7920-4D83-8D7F-6D3A71A16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7A67CF96-B24C-4BAD-8466-B32ECC2753A1}"/>
              </a:ext>
            </a:extLst>
          </p:cNvPr>
          <p:cNvGrpSpPr/>
          <p:nvPr/>
        </p:nvGrpSpPr>
        <p:grpSpPr>
          <a:xfrm>
            <a:off x="-7985197" y="0"/>
            <a:ext cx="9574094" cy="6858000"/>
            <a:chOff x="491575" y="0"/>
            <a:chExt cx="9574094" cy="6858000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8B7B7434-49BE-47D6-BAE6-9B9134F0EC8C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080296C0-D397-432D-B5A1-CA7DA186EB14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73DE47E8-526D-4A96-A671-69E14D20D1EB}"/>
                </a:ext>
              </a:extLst>
            </p:cNvPr>
            <p:cNvSpPr txBox="1"/>
            <p:nvPr/>
          </p:nvSpPr>
          <p:spPr>
            <a:xfrm rot="16200000">
              <a:off x="8746453" y="3251165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CPLD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3" name="Picture 82">
              <a:extLst>
                <a:ext uri="{FF2B5EF4-FFF2-40B4-BE49-F238E27FC236}">
                  <a16:creationId xmlns:a16="http://schemas.microsoft.com/office/drawing/2014/main" id="{7FD4AAEC-83E5-4832-BEA2-517A195B2A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84" name="Rectangle 83">
            <a:extLst>
              <a:ext uri="{FF2B5EF4-FFF2-40B4-BE49-F238E27FC236}">
                <a16:creationId xmlns:a16="http://schemas.microsoft.com/office/drawing/2014/main" id="{3C6BBB46-3AAE-49B1-8F56-3535CC357FEB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5" name="Group 84">
            <a:extLst>
              <a:ext uri="{FF2B5EF4-FFF2-40B4-BE49-F238E27FC236}">
                <a16:creationId xmlns:a16="http://schemas.microsoft.com/office/drawing/2014/main" id="{FA452EB0-3109-45BB-9389-19F84818FE30}"/>
              </a:ext>
            </a:extLst>
          </p:cNvPr>
          <p:cNvGrpSpPr/>
          <p:nvPr/>
        </p:nvGrpSpPr>
        <p:grpSpPr>
          <a:xfrm>
            <a:off x="-7638543" y="-1"/>
            <a:ext cx="8694077" cy="6858000"/>
            <a:chOff x="718505" y="-1"/>
            <a:chExt cx="8694077" cy="6858000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DF941D0C-24DA-4E77-BE08-34D6F94BD6FB}"/>
                </a:ext>
              </a:extLst>
            </p:cNvPr>
            <p:cNvSpPr/>
            <p:nvPr/>
          </p:nvSpPr>
          <p:spPr>
            <a:xfrm>
              <a:off x="718505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09747D82-077A-45F5-8822-6A7F978E7845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D0B26FA9-EA76-44C1-BA33-E4EBB060AC7E}"/>
                </a:ext>
              </a:extLst>
            </p:cNvPr>
            <p:cNvSpPr txBox="1"/>
            <p:nvPr/>
          </p:nvSpPr>
          <p:spPr>
            <a:xfrm rot="16200000">
              <a:off x="8154929" y="3251161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FPGA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9" name="Picture 88">
              <a:extLst>
                <a:ext uri="{FF2B5EF4-FFF2-40B4-BE49-F238E27FC236}">
                  <a16:creationId xmlns:a16="http://schemas.microsoft.com/office/drawing/2014/main" id="{EF138C1A-5B68-42BE-B6B8-0EE1F473856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2C48F6F2-7791-4D91-ADEC-77FE8FA739E3}"/>
              </a:ext>
            </a:extLst>
          </p:cNvPr>
          <p:cNvGrpSpPr/>
          <p:nvPr/>
        </p:nvGrpSpPr>
        <p:grpSpPr>
          <a:xfrm>
            <a:off x="-9395082" y="-1"/>
            <a:ext cx="10118035" cy="6858000"/>
            <a:chOff x="-9337032" y="-1"/>
            <a:chExt cx="10118035" cy="6858000"/>
          </a:xfrm>
        </p:grpSpPr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F8ED37E9-9873-442F-9B7C-7F4BC1A8F51E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F2E020DE-B46A-4F47-97AB-BB6C9038FA2E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7CF05B7C-3B2D-4CAB-9132-7B756B442063}"/>
                </a:ext>
              </a:extLst>
            </p:cNvPr>
            <p:cNvSpPr txBox="1"/>
            <p:nvPr/>
          </p:nvSpPr>
          <p:spPr>
            <a:xfrm rot="16200000">
              <a:off x="-738260" y="2989553"/>
              <a:ext cx="1992086" cy="10464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PLD programming</a:t>
              </a:r>
            </a:p>
            <a:p>
              <a:pPr algn="ctr"/>
              <a:endParaRPr lang="en-US" sz="12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183EA2CA-A17F-4A6A-AC3E-6F8757F77880}"/>
              </a:ext>
            </a:extLst>
          </p:cNvPr>
          <p:cNvGrpSpPr/>
          <p:nvPr/>
        </p:nvGrpSpPr>
        <p:grpSpPr>
          <a:xfrm>
            <a:off x="8083100" y="1518554"/>
            <a:ext cx="1591582" cy="1866900"/>
            <a:chOff x="6488272" y="2209800"/>
            <a:chExt cx="1591582" cy="1866900"/>
          </a:xfrm>
        </p:grpSpPr>
        <p:sp>
          <p:nvSpPr>
            <p:cNvPr id="97" name="Rectangle: Top Corners Rounded 96">
              <a:extLst>
                <a:ext uri="{FF2B5EF4-FFF2-40B4-BE49-F238E27FC236}">
                  <a16:creationId xmlns:a16="http://schemas.microsoft.com/office/drawing/2014/main" id="{225A95EB-3596-4C52-91EE-39023E85BE2D}"/>
                </a:ext>
              </a:extLst>
            </p:cNvPr>
            <p:cNvSpPr/>
            <p:nvPr/>
          </p:nvSpPr>
          <p:spPr>
            <a:xfrm>
              <a:off x="6488272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74F68486-5533-4B47-B6BA-92533CBB4036}"/>
                </a:ext>
              </a:extLst>
            </p:cNvPr>
            <p:cNvSpPr txBox="1"/>
            <p:nvPr/>
          </p:nvSpPr>
          <p:spPr>
            <a:xfrm>
              <a:off x="6836846" y="2563851"/>
              <a:ext cx="89443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0" b="1" dirty="0">
                  <a:solidFill>
                    <a:srgbClr val="E6E7E9"/>
                  </a:solidFill>
                  <a:latin typeface="Tw Cen MT" panose="020B0602020104020603" pitchFamily="34" charset="0"/>
                </a:rPr>
                <a:t>3</a:t>
              </a:r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12310FCA-56F2-4778-94B7-C1B5FD53AE20}"/>
              </a:ext>
            </a:extLst>
          </p:cNvPr>
          <p:cNvGrpSpPr/>
          <p:nvPr/>
        </p:nvGrpSpPr>
        <p:grpSpPr>
          <a:xfrm>
            <a:off x="5586223" y="1518554"/>
            <a:ext cx="1591582" cy="1866900"/>
            <a:chOff x="3991395" y="2209800"/>
            <a:chExt cx="1591582" cy="1866900"/>
          </a:xfrm>
        </p:grpSpPr>
        <p:sp>
          <p:nvSpPr>
            <p:cNvPr id="101" name="Rectangle: Top Corners Rounded 100">
              <a:extLst>
                <a:ext uri="{FF2B5EF4-FFF2-40B4-BE49-F238E27FC236}">
                  <a16:creationId xmlns:a16="http://schemas.microsoft.com/office/drawing/2014/main" id="{E792FABC-AA8F-4748-B8FA-DBB9112863AC}"/>
                </a:ext>
              </a:extLst>
            </p:cNvPr>
            <p:cNvSpPr/>
            <p:nvPr/>
          </p:nvSpPr>
          <p:spPr>
            <a:xfrm>
              <a:off x="3991395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FECB41C1-3E79-45AA-B100-38C9E092C776}"/>
                </a:ext>
              </a:extLst>
            </p:cNvPr>
            <p:cNvSpPr txBox="1"/>
            <p:nvPr/>
          </p:nvSpPr>
          <p:spPr>
            <a:xfrm>
              <a:off x="4339969" y="2563851"/>
              <a:ext cx="89443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0" b="1" dirty="0">
                  <a:solidFill>
                    <a:srgbClr val="E6E7E9"/>
                  </a:solidFill>
                  <a:latin typeface="Tw Cen MT" panose="020B0602020104020603" pitchFamily="34" charset="0"/>
                </a:rPr>
                <a:t>2</a:t>
              </a: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A87830BE-EEF7-4034-8ABE-3212DB467DB4}"/>
              </a:ext>
            </a:extLst>
          </p:cNvPr>
          <p:cNvGrpSpPr/>
          <p:nvPr/>
        </p:nvGrpSpPr>
        <p:grpSpPr>
          <a:xfrm>
            <a:off x="3089346" y="1518554"/>
            <a:ext cx="1591582" cy="1866900"/>
            <a:chOff x="1494518" y="2209800"/>
            <a:chExt cx="1591582" cy="1866900"/>
          </a:xfrm>
        </p:grpSpPr>
        <p:sp>
          <p:nvSpPr>
            <p:cNvPr id="105" name="Rectangle: Top Corners Rounded 104">
              <a:extLst>
                <a:ext uri="{FF2B5EF4-FFF2-40B4-BE49-F238E27FC236}">
                  <a16:creationId xmlns:a16="http://schemas.microsoft.com/office/drawing/2014/main" id="{F1B87F23-BD02-4DB3-947D-2F61C5B87FEF}"/>
                </a:ext>
              </a:extLst>
            </p:cNvPr>
            <p:cNvSpPr/>
            <p:nvPr/>
          </p:nvSpPr>
          <p:spPr>
            <a:xfrm>
              <a:off x="1494518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236675CF-5B12-4D6B-8C03-F29656450255}"/>
                </a:ext>
              </a:extLst>
            </p:cNvPr>
            <p:cNvSpPr txBox="1"/>
            <p:nvPr/>
          </p:nvSpPr>
          <p:spPr>
            <a:xfrm>
              <a:off x="1843092" y="2563851"/>
              <a:ext cx="89443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0" b="1" dirty="0">
                  <a:solidFill>
                    <a:srgbClr val="E6E7E9"/>
                  </a:solidFill>
                  <a:latin typeface="Tw Cen MT" panose="020B0602020104020603" pitchFamily="34" charset="0"/>
                </a:rPr>
                <a:t>1</a:t>
              </a:r>
            </a:p>
          </p:txBody>
        </p:sp>
      </p:grpSp>
      <p:sp>
        <p:nvSpPr>
          <p:cNvPr id="108" name="Freeform: Shape 107">
            <a:extLst>
              <a:ext uri="{FF2B5EF4-FFF2-40B4-BE49-F238E27FC236}">
                <a16:creationId xmlns:a16="http://schemas.microsoft.com/office/drawing/2014/main" id="{48958204-CE05-4E79-AC55-C76FBB79E37F}"/>
              </a:ext>
            </a:extLst>
          </p:cNvPr>
          <p:cNvSpPr/>
          <p:nvPr/>
        </p:nvSpPr>
        <p:spPr>
          <a:xfrm flipV="1">
            <a:off x="3089346" y="2452004"/>
            <a:ext cx="1591582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Freeform: Shape 108">
            <a:extLst>
              <a:ext uri="{FF2B5EF4-FFF2-40B4-BE49-F238E27FC236}">
                <a16:creationId xmlns:a16="http://schemas.microsoft.com/office/drawing/2014/main" id="{406A5A75-24F0-496A-82D6-E2B37B100BBD}"/>
              </a:ext>
            </a:extLst>
          </p:cNvPr>
          <p:cNvSpPr/>
          <p:nvPr/>
        </p:nvSpPr>
        <p:spPr>
          <a:xfrm flipV="1">
            <a:off x="5586223" y="2452004"/>
            <a:ext cx="1591582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Freeform: Shape 109">
            <a:extLst>
              <a:ext uri="{FF2B5EF4-FFF2-40B4-BE49-F238E27FC236}">
                <a16:creationId xmlns:a16="http://schemas.microsoft.com/office/drawing/2014/main" id="{B8C3E14B-EBB2-49A7-9A4E-9C6AFAF9A364}"/>
              </a:ext>
            </a:extLst>
          </p:cNvPr>
          <p:cNvSpPr/>
          <p:nvPr/>
        </p:nvSpPr>
        <p:spPr>
          <a:xfrm flipV="1">
            <a:off x="8083100" y="2452004"/>
            <a:ext cx="1591582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8D94F991-2744-4D5C-BE57-A0C261539D2C}"/>
              </a:ext>
            </a:extLst>
          </p:cNvPr>
          <p:cNvGrpSpPr/>
          <p:nvPr/>
        </p:nvGrpSpPr>
        <p:grpSpPr>
          <a:xfrm>
            <a:off x="3083677" y="3146196"/>
            <a:ext cx="1591582" cy="1579673"/>
            <a:chOff x="1488849" y="3837442"/>
            <a:chExt cx="1591582" cy="1579673"/>
          </a:xfrm>
        </p:grpSpPr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8721CE74-40AC-4223-B129-B3A270C7429B}"/>
                </a:ext>
              </a:extLst>
            </p:cNvPr>
            <p:cNvSpPr txBox="1"/>
            <p:nvPr/>
          </p:nvSpPr>
          <p:spPr>
            <a:xfrm>
              <a:off x="1488849" y="3837442"/>
              <a:ext cx="159158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F5969"/>
                  </a:solidFill>
                  <a:latin typeface="Tw Cen MT" panose="020B0602020104020603" pitchFamily="34" charset="0"/>
                </a:rPr>
                <a:t>SPLD</a:t>
              </a: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FC94FF53-E358-452A-A5CE-3296318ABBE9}"/>
                </a:ext>
              </a:extLst>
            </p:cNvPr>
            <p:cNvSpPr txBox="1"/>
            <p:nvPr/>
          </p:nvSpPr>
          <p:spPr>
            <a:xfrm>
              <a:off x="1488849" y="4339897"/>
              <a:ext cx="1591582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A6A6A6"/>
                  </a:solidFill>
                  <a:latin typeface="Tw Cen MT" panose="020B0602020104020603" pitchFamily="34" charset="0"/>
                </a:rPr>
                <a:t>Simple Programmable Logic Devices (SPLD)</a:t>
              </a:r>
            </a:p>
          </p:txBody>
        </p:sp>
      </p:grp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860A9D1F-EDAE-418D-A3C8-F8109A2B052A}"/>
              </a:ext>
            </a:extLst>
          </p:cNvPr>
          <p:cNvGrpSpPr/>
          <p:nvPr/>
        </p:nvGrpSpPr>
        <p:grpSpPr>
          <a:xfrm>
            <a:off x="5561144" y="3146196"/>
            <a:ext cx="1602940" cy="1641228"/>
            <a:chOff x="3966316" y="3837442"/>
            <a:chExt cx="1602940" cy="1641228"/>
          </a:xfrm>
        </p:grpSpPr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91705BAF-DCDA-4FDC-8DA1-1FBA870AE5C8}"/>
                </a:ext>
              </a:extLst>
            </p:cNvPr>
            <p:cNvSpPr txBox="1"/>
            <p:nvPr/>
          </p:nvSpPr>
          <p:spPr>
            <a:xfrm>
              <a:off x="3977674" y="3837442"/>
              <a:ext cx="159158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52CBBE"/>
                  </a:solidFill>
                  <a:latin typeface="Tw Cen MT" panose="020B0602020104020603" pitchFamily="34" charset="0"/>
                </a:rPr>
                <a:t>CPLD</a:t>
              </a:r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BBD17202-B0A7-4912-9A5D-8F55518824B3}"/>
                </a:ext>
              </a:extLst>
            </p:cNvPr>
            <p:cNvSpPr txBox="1"/>
            <p:nvPr/>
          </p:nvSpPr>
          <p:spPr>
            <a:xfrm>
              <a:off x="3966316" y="4401452"/>
              <a:ext cx="1591582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A6A6A6"/>
                  </a:solidFill>
                  <a:latin typeface="Tw Cen MT" panose="020B0602020104020603" pitchFamily="34" charset="0"/>
                </a:rPr>
                <a:t>Complex Programmable Logic Devices (CPLD)</a:t>
              </a:r>
            </a:p>
          </p:txBody>
        </p: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1F66AC79-730F-4E07-974E-4F08542F2C4A}"/>
              </a:ext>
            </a:extLst>
          </p:cNvPr>
          <p:cNvGrpSpPr/>
          <p:nvPr/>
        </p:nvGrpSpPr>
        <p:grpSpPr>
          <a:xfrm>
            <a:off x="8062261" y="3146196"/>
            <a:ext cx="1612421" cy="1641227"/>
            <a:chOff x="6467433" y="3837442"/>
            <a:chExt cx="1612421" cy="1641227"/>
          </a:xfrm>
        </p:grpSpPr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D025EBC6-5731-4D97-B58C-0E0C20D47817}"/>
                </a:ext>
              </a:extLst>
            </p:cNvPr>
            <p:cNvSpPr txBox="1"/>
            <p:nvPr/>
          </p:nvSpPr>
          <p:spPr>
            <a:xfrm>
              <a:off x="6488272" y="3837442"/>
              <a:ext cx="159158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EC630"/>
                  </a:solidFill>
                  <a:latin typeface="Tw Cen MT" panose="020B0602020104020603" pitchFamily="34" charset="0"/>
                </a:rPr>
                <a:t>FPGA</a:t>
              </a:r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B38973E8-8FEC-48EF-89C3-A1086AD31515}"/>
                </a:ext>
              </a:extLst>
            </p:cNvPr>
            <p:cNvSpPr txBox="1"/>
            <p:nvPr/>
          </p:nvSpPr>
          <p:spPr>
            <a:xfrm>
              <a:off x="6467433" y="4401451"/>
              <a:ext cx="1591582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A6A6A6"/>
                  </a:solidFill>
                  <a:latin typeface="Tw Cen MT" panose="020B0602020104020603" pitchFamily="34" charset="0"/>
                </a:rPr>
                <a:t>Field- Programmable Gate Arrays (FPGA)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969485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75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250"/>
                            </p:stCondLst>
                            <p:childTnLst>
                              <p:par>
                                <p:cTn id="3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75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250"/>
                            </p:stCondLst>
                            <p:childTnLst>
                              <p:par>
                                <p:cTn id="5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  <p:bldP spid="109" grpId="0" animBg="1"/>
      <p:bldP spid="1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id="{038E6734-F7ED-4197-AE1C-DE222063D26D}"/>
              </a:ext>
            </a:extLst>
          </p:cNvPr>
          <p:cNvGrpSpPr/>
          <p:nvPr/>
        </p:nvGrpSpPr>
        <p:grpSpPr>
          <a:xfrm>
            <a:off x="-290920" y="0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B7FF06C6-EDB2-4E2A-B33F-9667DAB48738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DD389168-73D4-4CCF-B806-15F4C9CFBC65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FD36EBE0-2C84-494E-9C0B-54A6EFA86DA6}"/>
                </a:ext>
              </a:extLst>
            </p:cNvPr>
            <p:cNvSpPr txBox="1"/>
            <p:nvPr/>
          </p:nvSpPr>
          <p:spPr>
            <a:xfrm rot="16200000">
              <a:off x="10872792" y="32562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OVERVIEW</a:t>
              </a: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FE3F6E56-804E-434E-AD42-D62A42CB3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208D727C-49D3-4C59-91D3-816C0DD22E21}"/>
              </a:ext>
            </a:extLst>
          </p:cNvPr>
          <p:cNvGrpSpPr/>
          <p:nvPr/>
        </p:nvGrpSpPr>
        <p:grpSpPr>
          <a:xfrm>
            <a:off x="226788" y="-2"/>
            <a:ext cx="11459777" cy="6858000"/>
            <a:chOff x="213096" y="0"/>
            <a:chExt cx="11459777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A369AF8C-7DC3-4D77-B3F1-5B8A444D2822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6A173B44-EE6F-4236-9AB2-49524EA553D7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B40A12D7-9F13-43EC-95DE-B85ADBCAA6B6}"/>
                </a:ext>
              </a:extLst>
            </p:cNvPr>
            <p:cNvSpPr txBox="1"/>
            <p:nvPr/>
          </p:nvSpPr>
          <p:spPr>
            <a:xfrm rot="16200000">
              <a:off x="10415220" y="3251163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TYPES</a:t>
              </a: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BA271034-9DEF-432C-A1F3-B6470D255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7728BA24-99D1-4E44-98AC-50745A94AD6C}"/>
              </a:ext>
            </a:extLst>
          </p:cNvPr>
          <p:cNvGrpSpPr/>
          <p:nvPr/>
        </p:nvGrpSpPr>
        <p:grpSpPr>
          <a:xfrm>
            <a:off x="1184133" y="0"/>
            <a:ext cx="9961092" cy="6858000"/>
            <a:chOff x="491575" y="0"/>
            <a:chExt cx="9961092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1079FD4E-778D-428A-B08F-1B97893971C7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67DB4514-65BA-420D-BBB3-CCF0A5B397CB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F86CE46E-7143-4535-BF09-36D36B082851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SPLD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4E9D2CC3-AE8C-4CF7-AC14-0BF3748D631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2704DBF9-F2DF-4744-9CBE-8384BF790E0F}"/>
              </a:ext>
            </a:extLst>
          </p:cNvPr>
          <p:cNvGrpSpPr/>
          <p:nvPr/>
        </p:nvGrpSpPr>
        <p:grpSpPr>
          <a:xfrm>
            <a:off x="-7985197" y="0"/>
            <a:ext cx="9574094" cy="6858000"/>
            <a:chOff x="491575" y="0"/>
            <a:chExt cx="9574094" cy="6858000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D409FCBC-490E-4134-BE82-9429CE5AB00A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484E2370-4D03-4FD0-B29C-F763767296D4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CE5F8F51-D3FD-42A1-8372-1B4B1B7C336A}"/>
                </a:ext>
              </a:extLst>
            </p:cNvPr>
            <p:cNvSpPr txBox="1"/>
            <p:nvPr/>
          </p:nvSpPr>
          <p:spPr>
            <a:xfrm rot="16200000">
              <a:off x="8801466" y="3251161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CPLD</a:t>
              </a:r>
            </a:p>
          </p:txBody>
        </p:sp>
        <p:pic>
          <p:nvPicPr>
            <p:cNvPr id="69" name="Picture 68">
              <a:extLst>
                <a:ext uri="{FF2B5EF4-FFF2-40B4-BE49-F238E27FC236}">
                  <a16:creationId xmlns:a16="http://schemas.microsoft.com/office/drawing/2014/main" id="{05E43CA3-886C-4010-B3E2-837CCC6F516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70" name="Rectangle 69">
            <a:extLst>
              <a:ext uri="{FF2B5EF4-FFF2-40B4-BE49-F238E27FC236}">
                <a16:creationId xmlns:a16="http://schemas.microsoft.com/office/drawing/2014/main" id="{87E322DA-3D39-4A36-A521-33E75DDBFF71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31F8BD9-F71B-4D2D-8A60-61BABDC384BB}"/>
              </a:ext>
            </a:extLst>
          </p:cNvPr>
          <p:cNvGrpSpPr/>
          <p:nvPr/>
        </p:nvGrpSpPr>
        <p:grpSpPr>
          <a:xfrm>
            <a:off x="-7638543" y="-1"/>
            <a:ext cx="8692331" cy="6858000"/>
            <a:chOff x="718505" y="-1"/>
            <a:chExt cx="8692331" cy="6858000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B470067C-2D0B-4A65-B940-C052473E9422}"/>
                </a:ext>
              </a:extLst>
            </p:cNvPr>
            <p:cNvSpPr/>
            <p:nvPr/>
          </p:nvSpPr>
          <p:spPr>
            <a:xfrm>
              <a:off x="718505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66B5D93C-8112-48DA-975B-9DDD27DEADD9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6D3577A8-E9FC-43B7-B3E2-76EDDA51C160}"/>
                </a:ext>
              </a:extLst>
            </p:cNvPr>
            <p:cNvSpPr txBox="1"/>
            <p:nvPr/>
          </p:nvSpPr>
          <p:spPr>
            <a:xfrm rot="16200000">
              <a:off x="8118393" y="3251161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FPGA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36FD3106-E967-44D6-AB4D-A0DA183F7C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3E930874-288B-4537-8AA6-A601044D9580}"/>
              </a:ext>
            </a:extLst>
          </p:cNvPr>
          <p:cNvGrpSpPr/>
          <p:nvPr/>
        </p:nvGrpSpPr>
        <p:grpSpPr>
          <a:xfrm>
            <a:off x="-9395082" y="-1"/>
            <a:ext cx="10194979" cy="6858000"/>
            <a:chOff x="-9337032" y="-1"/>
            <a:chExt cx="10194979" cy="6858000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5CDF0F-0FD1-40B0-BD29-F7D200A3A066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A02216B9-43DC-4135-9F3E-7EFEAD2EB420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7342E0B-2429-4B98-AF6A-1DB087CBDE83}"/>
                </a:ext>
              </a:extLst>
            </p:cNvPr>
            <p:cNvSpPr txBox="1"/>
            <p:nvPr/>
          </p:nvSpPr>
          <p:spPr>
            <a:xfrm rot="16200000">
              <a:off x="-738260" y="2912608"/>
              <a:ext cx="199208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PLD programming</a:t>
              </a:r>
            </a:p>
            <a:p>
              <a:pPr algn="ctr"/>
              <a:endParaRPr lang="en-US" sz="24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F1840EDE-DF70-433F-86FE-A402BC5C2DDE}"/>
              </a:ext>
            </a:extLst>
          </p:cNvPr>
          <p:cNvGrpSpPr/>
          <p:nvPr/>
        </p:nvGrpSpPr>
        <p:grpSpPr>
          <a:xfrm>
            <a:off x="2528841" y="1995802"/>
            <a:ext cx="211094" cy="211094"/>
            <a:chOff x="1677812" y="4248152"/>
            <a:chExt cx="211094" cy="211094"/>
          </a:xfrm>
        </p:grpSpPr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43B84625-CD81-4477-AFEA-2D657FFA16C5}"/>
                </a:ext>
              </a:extLst>
            </p:cNvPr>
            <p:cNvSpPr/>
            <p:nvPr/>
          </p:nvSpPr>
          <p:spPr>
            <a:xfrm>
              <a:off x="1677812" y="4248152"/>
              <a:ext cx="211094" cy="211094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90BB5737-FB23-4CC2-81BC-52D57E7FB8E9}"/>
                </a:ext>
              </a:extLst>
            </p:cNvPr>
            <p:cNvSpPr/>
            <p:nvPr/>
          </p:nvSpPr>
          <p:spPr>
            <a:xfrm>
              <a:off x="1708100" y="4278440"/>
              <a:ext cx="150518" cy="150518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E9582EE9-5831-4F6F-B29E-0BEB719C4F1E}"/>
              </a:ext>
            </a:extLst>
          </p:cNvPr>
          <p:cNvGrpSpPr/>
          <p:nvPr/>
        </p:nvGrpSpPr>
        <p:grpSpPr>
          <a:xfrm>
            <a:off x="3679879" y="2038720"/>
            <a:ext cx="6048489" cy="2409639"/>
            <a:chOff x="1853191" y="2629800"/>
            <a:chExt cx="6048489" cy="2409639"/>
          </a:xfrm>
        </p:grpSpPr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895C2AE9-E6EE-4572-8B9B-0A1C8899D6FE}"/>
                </a:ext>
              </a:extLst>
            </p:cNvPr>
            <p:cNvSpPr txBox="1"/>
            <p:nvPr/>
          </p:nvSpPr>
          <p:spPr>
            <a:xfrm>
              <a:off x="1853191" y="2629800"/>
              <a:ext cx="604848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v"/>
              </a:pPr>
              <a:r>
                <a:rPr 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Can replace several fixed-function SSI/MSI</a:t>
              </a:r>
            </a:p>
            <a:p>
              <a:pPr marL="285750" indent="-285750">
                <a:buFont typeface="Wingdings" panose="05000000000000000000" pitchFamily="2" charset="2"/>
                <a:buChar char="v"/>
              </a:pPr>
              <a:r>
                <a:rPr 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First type available </a:t>
              </a:r>
            </a:p>
            <a:p>
              <a:pPr marL="285750" indent="-285750">
                <a:buFont typeface="Wingdings" panose="05000000000000000000" pitchFamily="2" charset="2"/>
                <a:buChar char="v"/>
              </a:pPr>
              <a:r>
                <a:rPr 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Few categories:</a:t>
              </a:r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8DC71A93-B148-4A8B-B0CA-4AD086FE8D7B}"/>
                </a:ext>
              </a:extLst>
            </p:cNvPr>
            <p:cNvSpPr txBox="1"/>
            <p:nvPr/>
          </p:nvSpPr>
          <p:spPr>
            <a:xfrm>
              <a:off x="2207745" y="3839110"/>
              <a:ext cx="468692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Courier New" panose="02070309020205020404" pitchFamily="49" charset="0"/>
                <a:buChar char="o"/>
              </a:pPr>
              <a:r>
                <a:rPr 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PAL (programmable Array Logic)</a:t>
              </a:r>
            </a:p>
            <a:p>
              <a:pPr marL="285750" indent="-285750">
                <a:buFont typeface="Courier New" panose="02070309020205020404" pitchFamily="49" charset="0"/>
                <a:buChar char="o"/>
              </a:pPr>
              <a:r>
                <a:rPr 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GAL (Generic Array Logic)</a:t>
              </a:r>
            </a:p>
            <a:p>
              <a:pPr marL="285750" indent="-285750">
                <a:buFont typeface="Courier New" panose="02070309020205020404" pitchFamily="49" charset="0"/>
                <a:buChar char="o"/>
              </a:pPr>
              <a:r>
                <a:rPr 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PLA (Programmable Logic Array)</a:t>
              </a:r>
            </a:p>
            <a:p>
              <a:pPr marL="285750" indent="-285750">
                <a:buFont typeface="Courier New" panose="02070309020205020404" pitchFamily="49" charset="0"/>
                <a:buChar char="o"/>
              </a:pPr>
              <a:r>
                <a:rPr 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PROM (Programmable Read-Only Memory)</a:t>
              </a:r>
            </a:p>
          </p:txBody>
        </p:sp>
      </p:grpSp>
      <p:sp>
        <p:nvSpPr>
          <p:cNvPr id="110" name="TextBox 109">
            <a:extLst>
              <a:ext uri="{FF2B5EF4-FFF2-40B4-BE49-F238E27FC236}">
                <a16:creationId xmlns:a16="http://schemas.microsoft.com/office/drawing/2014/main" id="{70B20FE2-BC47-4EB2-B7EA-CBE6F5B390D3}"/>
              </a:ext>
            </a:extLst>
          </p:cNvPr>
          <p:cNvSpPr txBox="1"/>
          <p:nvPr/>
        </p:nvSpPr>
        <p:spPr>
          <a:xfrm>
            <a:off x="3612876" y="853247"/>
            <a:ext cx="6363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5969"/>
                </a:solidFill>
                <a:latin typeface="Tw Cen MT" panose="020B0602020104020603" pitchFamily="34" charset="0"/>
              </a:rPr>
              <a:t>Simple Programmable Logic Devices 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11450F4-A7BD-494E-BD71-C6C5EB8D03D1}"/>
              </a:ext>
            </a:extLst>
          </p:cNvPr>
          <p:cNvGrpSpPr/>
          <p:nvPr/>
        </p:nvGrpSpPr>
        <p:grpSpPr>
          <a:xfrm>
            <a:off x="2011133" y="233747"/>
            <a:ext cx="1275682" cy="1275682"/>
            <a:chOff x="3063120" y="1755914"/>
            <a:chExt cx="1275682" cy="1275682"/>
          </a:xfrm>
        </p:grpSpPr>
        <p:sp>
          <p:nvSpPr>
            <p:cNvPr id="120" name="Teardrop 119">
              <a:extLst>
                <a:ext uri="{FF2B5EF4-FFF2-40B4-BE49-F238E27FC236}">
                  <a16:creationId xmlns:a16="http://schemas.microsoft.com/office/drawing/2014/main" id="{5E489B47-B2BB-4EFB-8EC4-21C10615E463}"/>
                </a:ext>
              </a:extLst>
            </p:cNvPr>
            <p:cNvSpPr/>
            <p:nvPr/>
          </p:nvSpPr>
          <p:spPr>
            <a:xfrm rot="8100000">
              <a:off x="3063120" y="1755914"/>
              <a:ext cx="1275682" cy="1275682"/>
            </a:xfrm>
            <a:prstGeom prst="teardrop">
              <a:avLst>
                <a:gd name="adj" fmla="val 109962"/>
              </a:avLst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862B435C-D1B2-4C1C-B995-8D888E87C5D7}"/>
                </a:ext>
              </a:extLst>
            </p:cNvPr>
            <p:cNvSpPr/>
            <p:nvPr/>
          </p:nvSpPr>
          <p:spPr>
            <a:xfrm>
              <a:off x="3257469" y="1948912"/>
              <a:ext cx="889686" cy="8896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1" name="Picture 130">
              <a:extLst>
                <a:ext uri="{FF2B5EF4-FFF2-40B4-BE49-F238E27FC236}">
                  <a16:creationId xmlns:a16="http://schemas.microsoft.com/office/drawing/2014/main" id="{262C0D94-FE17-421D-AA32-BD4AFE13E66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86696" y="2066644"/>
              <a:ext cx="627392" cy="627390"/>
            </a:xfrm>
            <a:prstGeom prst="rect">
              <a:avLst/>
            </a:prstGeom>
          </p:spPr>
        </p:pic>
      </p:grpSp>
      <p:pic>
        <p:nvPicPr>
          <p:cNvPr id="6" name="Picture 5" descr="SPLD&#10;">
            <a:extLst>
              <a:ext uri="{FF2B5EF4-FFF2-40B4-BE49-F238E27FC236}">
                <a16:creationId xmlns:a16="http://schemas.microsoft.com/office/drawing/2014/main" id="{26E54E17-821D-4E9A-BF5C-EE5E48E456E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1011" y="4698356"/>
            <a:ext cx="1699347" cy="1524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4992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5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5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5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id="{10781169-B7A4-446E-BD33-B9650367A7F9}"/>
              </a:ext>
            </a:extLst>
          </p:cNvPr>
          <p:cNvGrpSpPr/>
          <p:nvPr/>
        </p:nvGrpSpPr>
        <p:grpSpPr>
          <a:xfrm>
            <a:off x="-290920" y="0"/>
            <a:ext cx="12513191" cy="6858000"/>
            <a:chOff x="-290920" y="0"/>
            <a:chExt cx="12513191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ED3AF08-30FC-4AFF-9C5C-99D0A7099514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9AF1FBA-9557-484A-B305-EE590A192E96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407E3AA2-679E-4924-AC1B-FE6C3A02C251}"/>
                </a:ext>
              </a:extLst>
            </p:cNvPr>
            <p:cNvSpPr txBox="1"/>
            <p:nvPr/>
          </p:nvSpPr>
          <p:spPr>
            <a:xfrm rot="16200000">
              <a:off x="10964618" y="327434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OVERVIEW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CD9846FC-755F-4A0E-BAD3-A5D51C0E1E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F00A67C9-4929-4EFF-9CB6-292640CD2738}"/>
              </a:ext>
            </a:extLst>
          </p:cNvPr>
          <p:cNvGrpSpPr/>
          <p:nvPr/>
        </p:nvGrpSpPr>
        <p:grpSpPr>
          <a:xfrm>
            <a:off x="226788" y="-2"/>
            <a:ext cx="11453501" cy="6858000"/>
            <a:chOff x="213096" y="0"/>
            <a:chExt cx="11453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3E8CDB02-4760-4298-BC44-93A18EB02F13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57C0FD50-5E69-463E-A01B-65E9D864A386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04CBFB1D-37FD-419F-B98C-860BF5217905}"/>
                </a:ext>
              </a:extLst>
            </p:cNvPr>
            <p:cNvSpPr txBox="1"/>
            <p:nvPr/>
          </p:nvSpPr>
          <p:spPr>
            <a:xfrm rot="16200000">
              <a:off x="10408944" y="3292202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TYPES</a:t>
              </a: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60B383F7-52C5-4FB7-AEC3-35A48D7354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6F7667A6-1C16-4F0A-A162-61BD16E6BE6B}"/>
              </a:ext>
            </a:extLst>
          </p:cNvPr>
          <p:cNvGrpSpPr/>
          <p:nvPr/>
        </p:nvGrpSpPr>
        <p:grpSpPr>
          <a:xfrm>
            <a:off x="1184133" y="0"/>
            <a:ext cx="9961092" cy="6858000"/>
            <a:chOff x="491575" y="0"/>
            <a:chExt cx="9961092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E8C29A9-4AAB-442C-A7A4-40DCCE0A9694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81520FE7-5699-4290-9C3C-51E0C60ECC6B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AFD50D6F-822B-4109-8B0C-BA004A0B7145}"/>
                </a:ext>
              </a:extLst>
            </p:cNvPr>
            <p:cNvSpPr txBox="1"/>
            <p:nvPr/>
          </p:nvSpPr>
          <p:spPr>
            <a:xfrm rot="16200000">
              <a:off x="9155567" y="3251164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SPLD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0376C61F-147B-441E-B32E-45D5BC1B66B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70" name="Rectangle 69">
            <a:extLst>
              <a:ext uri="{FF2B5EF4-FFF2-40B4-BE49-F238E27FC236}">
                <a16:creationId xmlns:a16="http://schemas.microsoft.com/office/drawing/2014/main" id="{990CE96C-B0E8-49CB-B717-EBFFECB6602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4E70D3F9-D583-4ACD-8480-0F4A65ED3C83}"/>
              </a:ext>
            </a:extLst>
          </p:cNvPr>
          <p:cNvGrpSpPr/>
          <p:nvPr/>
        </p:nvGrpSpPr>
        <p:grpSpPr>
          <a:xfrm>
            <a:off x="1049062" y="0"/>
            <a:ext cx="9594483" cy="6858000"/>
            <a:chOff x="491575" y="0"/>
            <a:chExt cx="9594483" cy="6858000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321108FC-08B5-45CC-AB47-1104119B25FD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96A47C8C-7F88-484E-817B-572BEDC2BC69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E3DB5570-AC77-4396-9748-4183DF7C8396}"/>
                </a:ext>
              </a:extLst>
            </p:cNvPr>
            <p:cNvSpPr txBox="1"/>
            <p:nvPr/>
          </p:nvSpPr>
          <p:spPr>
            <a:xfrm rot="16200000">
              <a:off x="8828405" y="3251164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CPLD</a:t>
              </a:r>
            </a:p>
          </p:txBody>
        </p:sp>
        <p:pic>
          <p:nvPicPr>
            <p:cNvPr id="99" name="Picture 98">
              <a:extLst>
                <a:ext uri="{FF2B5EF4-FFF2-40B4-BE49-F238E27FC236}">
                  <a16:creationId xmlns:a16="http://schemas.microsoft.com/office/drawing/2014/main" id="{F6ED4041-CDD9-443D-802E-47D4387906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E7044FAB-DB4A-4E59-B111-8CA4168E7FA4}"/>
              </a:ext>
            </a:extLst>
          </p:cNvPr>
          <p:cNvGrpSpPr/>
          <p:nvPr/>
        </p:nvGrpSpPr>
        <p:grpSpPr>
          <a:xfrm>
            <a:off x="-7638543" y="-1"/>
            <a:ext cx="8718837" cy="6858000"/>
            <a:chOff x="718505" y="-1"/>
            <a:chExt cx="8718837" cy="6858000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824F072A-08CC-4CC6-B5EF-C1833A244FA3}"/>
                </a:ext>
              </a:extLst>
            </p:cNvPr>
            <p:cNvSpPr/>
            <p:nvPr/>
          </p:nvSpPr>
          <p:spPr>
            <a:xfrm>
              <a:off x="718505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A3C6C4A9-8B6A-429B-980E-26CD0C3A573E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858AC381-BFD1-4A89-AE49-8ADC853A6849}"/>
                </a:ext>
              </a:extLst>
            </p:cNvPr>
            <p:cNvSpPr txBox="1"/>
            <p:nvPr/>
          </p:nvSpPr>
          <p:spPr>
            <a:xfrm rot="16200000">
              <a:off x="8179689" y="333099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FPGA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9DF2E944-82FA-495B-8A5C-9BDE263553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60E31D48-090A-4A9C-AF5C-4B0C49C47C7D}"/>
              </a:ext>
            </a:extLst>
          </p:cNvPr>
          <p:cNvGrpSpPr/>
          <p:nvPr/>
        </p:nvGrpSpPr>
        <p:grpSpPr>
          <a:xfrm>
            <a:off x="-9395082" y="-1"/>
            <a:ext cx="9936757" cy="6858000"/>
            <a:chOff x="-9337032" y="-1"/>
            <a:chExt cx="9936757" cy="6858000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3A79A714-CB74-4EFD-9BC1-A7F2F993842A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B006C60A-833A-41C2-A553-8132E7B3A7DB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95AECC6C-A520-4756-9163-08D14835D791}"/>
                </a:ext>
              </a:extLst>
            </p:cNvPr>
            <p:cNvSpPr txBox="1"/>
            <p:nvPr/>
          </p:nvSpPr>
          <p:spPr>
            <a:xfrm rot="16200000">
              <a:off x="-811816" y="3097273"/>
              <a:ext cx="199208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PLD programming</a:t>
              </a:r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8E458DA1-7777-442B-904B-02BBD0EB41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8455" y="157582"/>
            <a:ext cx="1280271" cy="163387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4EEE68D-CDD6-4F53-BE55-234ED8B595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5431" y="1946686"/>
            <a:ext cx="213378" cy="213378"/>
          </a:xfrm>
          <a:prstGeom prst="rect">
            <a:avLst/>
          </a:prstGeom>
        </p:spPr>
      </p:pic>
      <p:sp>
        <p:nvSpPr>
          <p:cNvPr id="69" name="TextBox 68">
            <a:extLst>
              <a:ext uri="{FF2B5EF4-FFF2-40B4-BE49-F238E27FC236}">
                <a16:creationId xmlns:a16="http://schemas.microsoft.com/office/drawing/2014/main" id="{72AF7B34-8986-4A11-B390-7EF16CFEA3A7}"/>
              </a:ext>
            </a:extLst>
          </p:cNvPr>
          <p:cNvSpPr txBox="1"/>
          <p:nvPr/>
        </p:nvSpPr>
        <p:spPr>
          <a:xfrm>
            <a:off x="2691329" y="751850"/>
            <a:ext cx="69466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52CBBE"/>
                </a:solidFill>
                <a:latin typeface="Tw Cen MT" panose="020B0602020104020603" pitchFamily="34" charset="0"/>
              </a:rPr>
              <a:t>Complex Programmable Logic Devices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DACCE7-18C8-48C8-BD49-512878BBC3E8}"/>
              </a:ext>
            </a:extLst>
          </p:cNvPr>
          <p:cNvSpPr txBox="1"/>
          <p:nvPr/>
        </p:nvSpPr>
        <p:spPr>
          <a:xfrm>
            <a:off x="2803085" y="1857642"/>
            <a:ext cx="6294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Font typeface="Wingdings" panose="05000000000000000000" pitchFamily="2" charset="2"/>
              <a:buChar char="v"/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rPr>
              <a:t>Much higher capacity than SPLD (2-64 SPLD)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886FB6-481F-44B3-BBBC-38884DBA3391}"/>
              </a:ext>
            </a:extLst>
          </p:cNvPr>
          <p:cNvSpPr txBox="1"/>
          <p:nvPr/>
        </p:nvSpPr>
        <p:spPr>
          <a:xfrm>
            <a:off x="3225233" y="2319306"/>
            <a:ext cx="59248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rPr>
              <a:t>More complex logic circuits can be programmed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rPr>
              <a:t>Typically in 44-160 pin package </a:t>
            </a:r>
          </a:p>
        </p:txBody>
      </p:sp>
      <p:pic>
        <p:nvPicPr>
          <p:cNvPr id="10" name="Picture 9" descr="CPLD">
            <a:extLst>
              <a:ext uri="{FF2B5EF4-FFF2-40B4-BE49-F238E27FC236}">
                <a16:creationId xmlns:a16="http://schemas.microsoft.com/office/drawing/2014/main" id="{425A3B25-8EEC-46C8-8C7E-516ECFA651C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3734" y="3874005"/>
            <a:ext cx="1761605" cy="1429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2005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id="{10781169-B7A4-446E-BD33-B9650367A7F9}"/>
              </a:ext>
            </a:extLst>
          </p:cNvPr>
          <p:cNvGrpSpPr/>
          <p:nvPr/>
        </p:nvGrpSpPr>
        <p:grpSpPr>
          <a:xfrm>
            <a:off x="-290920" y="0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ED3AF08-30FC-4AFF-9C5C-99D0A7099514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9AF1FBA-9557-484A-B305-EE590A192E96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407E3AA2-679E-4924-AC1B-FE6C3A02C251}"/>
                </a:ext>
              </a:extLst>
            </p:cNvPr>
            <p:cNvSpPr txBox="1"/>
            <p:nvPr/>
          </p:nvSpPr>
          <p:spPr>
            <a:xfrm rot="16200000">
              <a:off x="10872792" y="32562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OVERVIEW</a:t>
              </a: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CD9846FC-755F-4A0E-BAD3-A5D51C0E1E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F00A67C9-4929-4EFF-9CB6-292640CD2738}"/>
              </a:ext>
            </a:extLst>
          </p:cNvPr>
          <p:cNvGrpSpPr/>
          <p:nvPr/>
        </p:nvGrpSpPr>
        <p:grpSpPr>
          <a:xfrm>
            <a:off x="226788" y="-2"/>
            <a:ext cx="11469518" cy="6858000"/>
            <a:chOff x="213096" y="0"/>
            <a:chExt cx="11469518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3E8CDB02-4760-4298-BC44-93A18EB02F13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57C0FD50-5E69-463E-A01B-65E9D864A386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04CBFB1D-37FD-419F-B98C-860BF5217905}"/>
                </a:ext>
              </a:extLst>
            </p:cNvPr>
            <p:cNvSpPr txBox="1"/>
            <p:nvPr/>
          </p:nvSpPr>
          <p:spPr>
            <a:xfrm rot="16200000">
              <a:off x="10424961" y="3251072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TYPES</a:t>
              </a: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60B383F7-52C5-4FB7-AEC3-35A48D7354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6F7667A6-1C16-4F0A-A162-61BD16E6BE6B}"/>
              </a:ext>
            </a:extLst>
          </p:cNvPr>
          <p:cNvGrpSpPr/>
          <p:nvPr/>
        </p:nvGrpSpPr>
        <p:grpSpPr>
          <a:xfrm>
            <a:off x="1135958" y="-12924"/>
            <a:ext cx="9975573" cy="6858000"/>
            <a:chOff x="491575" y="0"/>
            <a:chExt cx="9975573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E8C29A9-4AAB-442C-A7A4-40DCCE0A9694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81520FE7-5699-4290-9C3C-51E0C60ECC6B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AFD50D6F-822B-4109-8B0C-BA004A0B7145}"/>
                </a:ext>
              </a:extLst>
            </p:cNvPr>
            <p:cNvSpPr txBox="1"/>
            <p:nvPr/>
          </p:nvSpPr>
          <p:spPr>
            <a:xfrm rot="16200000">
              <a:off x="9209495" y="3251070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SPLD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0376C61F-147B-441E-B32E-45D5BC1B66B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70" name="Rectangle 69">
            <a:extLst>
              <a:ext uri="{FF2B5EF4-FFF2-40B4-BE49-F238E27FC236}">
                <a16:creationId xmlns:a16="http://schemas.microsoft.com/office/drawing/2014/main" id="{990CE96C-B0E8-49CB-B717-EBFFECB6602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60E31D48-090A-4A9C-AF5C-4B0C49C47C7D}"/>
              </a:ext>
            </a:extLst>
          </p:cNvPr>
          <p:cNvGrpSpPr/>
          <p:nvPr/>
        </p:nvGrpSpPr>
        <p:grpSpPr>
          <a:xfrm>
            <a:off x="-9395082" y="-1"/>
            <a:ext cx="9933671" cy="6858000"/>
            <a:chOff x="-9337032" y="-1"/>
            <a:chExt cx="9933671" cy="6858000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3A79A714-CB74-4EFD-9BC1-A7F2F993842A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B006C60A-833A-41C2-A553-8132E7B3A7DB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95AECC6C-A520-4756-9163-08D14835D791}"/>
                </a:ext>
              </a:extLst>
            </p:cNvPr>
            <p:cNvSpPr txBox="1"/>
            <p:nvPr/>
          </p:nvSpPr>
          <p:spPr>
            <a:xfrm rot="16200000">
              <a:off x="-814902" y="3097182"/>
              <a:ext cx="199208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PLD programming</a:t>
              </a:r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12385224-2887-47FF-A010-B480D31E45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643" y="-233798"/>
            <a:ext cx="10057328" cy="7345680"/>
          </a:xfrm>
          <a:prstGeom prst="rect">
            <a:avLst/>
          </a:prstGeom>
        </p:spPr>
      </p:pic>
      <p:grpSp>
        <p:nvGrpSpPr>
          <p:cNvPr id="84" name="Group 83">
            <a:extLst>
              <a:ext uri="{FF2B5EF4-FFF2-40B4-BE49-F238E27FC236}">
                <a16:creationId xmlns:a16="http://schemas.microsoft.com/office/drawing/2014/main" id="{C89A1C40-1EF5-4340-BA5B-2BEC0E586006}"/>
              </a:ext>
            </a:extLst>
          </p:cNvPr>
          <p:cNvGrpSpPr/>
          <p:nvPr/>
        </p:nvGrpSpPr>
        <p:grpSpPr>
          <a:xfrm>
            <a:off x="1049062" y="0"/>
            <a:ext cx="9594483" cy="6858000"/>
            <a:chOff x="491575" y="0"/>
            <a:chExt cx="9594483" cy="6858000"/>
          </a:xfrm>
        </p:grpSpPr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32E49CE9-AF9C-41FF-95F2-6F1F3B69D8FD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698E615E-DE76-42F0-AAD6-09FC34601899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9DD80CEE-BF6B-400E-A9A8-66ED2C6C5446}"/>
                </a:ext>
              </a:extLst>
            </p:cNvPr>
            <p:cNvSpPr txBox="1"/>
            <p:nvPr/>
          </p:nvSpPr>
          <p:spPr>
            <a:xfrm rot="16200000">
              <a:off x="8828405" y="3251164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CPLD</a:t>
              </a:r>
            </a:p>
          </p:txBody>
        </p:sp>
        <p:pic>
          <p:nvPicPr>
            <p:cNvPr id="88" name="Picture 87">
              <a:extLst>
                <a:ext uri="{FF2B5EF4-FFF2-40B4-BE49-F238E27FC236}">
                  <a16:creationId xmlns:a16="http://schemas.microsoft.com/office/drawing/2014/main" id="{77E823B0-47EC-407B-9AE8-0047F6BAC5B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E7044FAB-DB4A-4E59-B111-8CA4168E7FA4}"/>
              </a:ext>
            </a:extLst>
          </p:cNvPr>
          <p:cNvGrpSpPr/>
          <p:nvPr/>
        </p:nvGrpSpPr>
        <p:grpSpPr>
          <a:xfrm>
            <a:off x="490813" y="12924"/>
            <a:ext cx="9665579" cy="6867050"/>
            <a:chOff x="-2097812" y="12923"/>
            <a:chExt cx="9638681" cy="6867050"/>
          </a:xfrm>
        </p:grpSpPr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824F072A-08CC-4CC6-B5EF-C1833A244FA3}"/>
                </a:ext>
              </a:extLst>
            </p:cNvPr>
            <p:cNvSpPr/>
            <p:nvPr/>
          </p:nvSpPr>
          <p:spPr>
            <a:xfrm>
              <a:off x="-2097812" y="12923"/>
              <a:ext cx="9624628" cy="686705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A3C6C4A9-8B6A-429B-980E-26CD0C3A573E}"/>
                </a:ext>
              </a:extLst>
            </p:cNvPr>
            <p:cNvSpPr/>
            <p:nvPr/>
          </p:nvSpPr>
          <p:spPr>
            <a:xfrm>
              <a:off x="6358421" y="2324515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  <p:sp>
          <p:nvSpPr>
            <p:cNvPr id="94" name="TextBox 73">
              <a:extLst>
                <a:ext uri="{FF2B5EF4-FFF2-40B4-BE49-F238E27FC236}">
                  <a16:creationId xmlns:a16="http://schemas.microsoft.com/office/drawing/2014/main" id="{858AC381-BFD1-4A89-AE49-8ADC853A6849}"/>
                </a:ext>
              </a:extLst>
            </p:cNvPr>
            <p:cNvSpPr txBox="1"/>
            <p:nvPr/>
          </p:nvSpPr>
          <p:spPr>
            <a:xfrm rot="16200000">
              <a:off x="6283216" y="325106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FPGA</a:t>
              </a:r>
            </a:p>
          </p:txBody>
        </p:sp>
        <p:pic>
          <p:nvPicPr>
            <p:cNvPr id="100" name="Picture 99">
              <a:extLst>
                <a:ext uri="{FF2B5EF4-FFF2-40B4-BE49-F238E27FC236}">
                  <a16:creationId xmlns:a16="http://schemas.microsoft.com/office/drawing/2014/main" id="{9DF2E944-82FA-495B-8A5C-9BDE263553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511854" y="3335828"/>
              <a:ext cx="530600" cy="530600"/>
            </a:xfrm>
            <a:prstGeom prst="rect">
              <a:avLst/>
            </a:prstGeom>
          </p:spPr>
        </p:pic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B9F211B7-AAA7-4F8C-97F9-E965D1FD85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5441" y="272943"/>
            <a:ext cx="1280271" cy="163387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9A23BD6-20D9-4438-B594-B70B5E7B825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91891" y="2087857"/>
            <a:ext cx="147369" cy="151703"/>
          </a:xfrm>
          <a:prstGeom prst="rect">
            <a:avLst/>
          </a:prstGeom>
        </p:spPr>
      </p:pic>
      <p:sp>
        <p:nvSpPr>
          <p:cNvPr id="67" name="TextBox 66">
            <a:extLst>
              <a:ext uri="{FF2B5EF4-FFF2-40B4-BE49-F238E27FC236}">
                <a16:creationId xmlns:a16="http://schemas.microsoft.com/office/drawing/2014/main" id="{EC8A0BE0-EA1A-4616-B3C6-BD90546594CF}"/>
              </a:ext>
            </a:extLst>
          </p:cNvPr>
          <p:cNvSpPr txBox="1"/>
          <p:nvPr/>
        </p:nvSpPr>
        <p:spPr>
          <a:xfrm>
            <a:off x="1999151" y="735790"/>
            <a:ext cx="5754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EC630"/>
                </a:solidFill>
                <a:latin typeface="Tw Cen MT" panose="020B0602020104020603" pitchFamily="34" charset="0"/>
              </a:rPr>
              <a:t>Field-Programmable Gate Arrays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98B05C8-79A2-4F76-8670-8C7E210C6011}"/>
              </a:ext>
            </a:extLst>
          </p:cNvPr>
          <p:cNvSpPr txBox="1"/>
          <p:nvPr/>
        </p:nvSpPr>
        <p:spPr>
          <a:xfrm>
            <a:off x="2568886" y="3454905"/>
            <a:ext cx="62058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rPr>
              <a:t>Fine grain (smaller logic block)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rPr>
              <a:t>Coarse grain (large logic block)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292198-CDF9-47BF-BEE5-C5FC899D2C2B}"/>
              </a:ext>
            </a:extLst>
          </p:cNvPr>
          <p:cNvSpPr txBox="1"/>
          <p:nvPr/>
        </p:nvSpPr>
        <p:spPr>
          <a:xfrm>
            <a:off x="2210949" y="1679911"/>
            <a:ext cx="73897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rPr>
              <a:t>Different internal organization than SPLD and CPLD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rPr>
              <a:t>Greatest logic capacity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7612034-3534-437C-B91C-35D11928AFF7}"/>
              </a:ext>
            </a:extLst>
          </p:cNvPr>
          <p:cNvSpPr txBox="1"/>
          <p:nvPr/>
        </p:nvSpPr>
        <p:spPr>
          <a:xfrm>
            <a:off x="2487869" y="2422440"/>
            <a:ext cx="6205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rPr>
              <a:t>Consist of 64-thousands logic block (logic gate groups)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EDD0BA3-F28B-4ABA-817A-913B3D8259DE}"/>
              </a:ext>
            </a:extLst>
          </p:cNvPr>
          <p:cNvSpPr txBox="1"/>
          <p:nvPr/>
        </p:nvSpPr>
        <p:spPr>
          <a:xfrm>
            <a:off x="2287480" y="2891769"/>
            <a:ext cx="73897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rPr>
              <a:t>Classes </a:t>
            </a:r>
          </a:p>
        </p:txBody>
      </p:sp>
      <p:pic>
        <p:nvPicPr>
          <p:cNvPr id="13" name="Picture 12" descr="A picture containing text, electronics, circuit&#10;&#10;Description automatically generated">
            <a:extLst>
              <a:ext uri="{FF2B5EF4-FFF2-40B4-BE49-F238E27FC236}">
                <a16:creationId xmlns:a16="http://schemas.microsoft.com/office/drawing/2014/main" id="{878DF26D-C2BA-452B-842C-F15BB21C6B3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958" y="4698356"/>
            <a:ext cx="2443533" cy="163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9595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id="{10781169-B7A4-446E-BD33-B9650367A7F9}"/>
              </a:ext>
            </a:extLst>
          </p:cNvPr>
          <p:cNvGrpSpPr/>
          <p:nvPr/>
        </p:nvGrpSpPr>
        <p:grpSpPr>
          <a:xfrm>
            <a:off x="-290920" y="0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ED3AF08-30FC-4AFF-9C5C-99D0A7099514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9AF1FBA-9557-484A-B305-EE590A192E96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407E3AA2-679E-4924-AC1B-FE6C3A02C251}"/>
                </a:ext>
              </a:extLst>
            </p:cNvPr>
            <p:cNvSpPr txBox="1"/>
            <p:nvPr/>
          </p:nvSpPr>
          <p:spPr>
            <a:xfrm rot="16200000">
              <a:off x="10872792" y="32562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OVERVIEW</a:t>
              </a: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CD9846FC-755F-4A0E-BAD3-A5D51C0E1E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F00A67C9-4929-4EFF-9CB6-292640CD2738}"/>
              </a:ext>
            </a:extLst>
          </p:cNvPr>
          <p:cNvGrpSpPr/>
          <p:nvPr/>
        </p:nvGrpSpPr>
        <p:grpSpPr>
          <a:xfrm>
            <a:off x="226788" y="-2"/>
            <a:ext cx="11454779" cy="6858000"/>
            <a:chOff x="213096" y="0"/>
            <a:chExt cx="11454779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3E8CDB02-4760-4298-BC44-93A18EB02F13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57C0FD50-5E69-463E-A01B-65E9D864A386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04CBFB1D-37FD-419F-B98C-860BF5217905}"/>
                </a:ext>
              </a:extLst>
            </p:cNvPr>
            <p:cNvSpPr txBox="1"/>
            <p:nvPr/>
          </p:nvSpPr>
          <p:spPr>
            <a:xfrm rot="16200000">
              <a:off x="10410222" y="3251167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TYPES</a:t>
              </a: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60B383F7-52C5-4FB7-AEC3-35A48D7354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6F7667A6-1C16-4F0A-A162-61BD16E6BE6B}"/>
              </a:ext>
            </a:extLst>
          </p:cNvPr>
          <p:cNvGrpSpPr/>
          <p:nvPr/>
        </p:nvGrpSpPr>
        <p:grpSpPr>
          <a:xfrm>
            <a:off x="1184133" y="0"/>
            <a:ext cx="9961092" cy="6858000"/>
            <a:chOff x="491575" y="0"/>
            <a:chExt cx="9961092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E8C29A9-4AAB-442C-A7A4-40DCCE0A9694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81520FE7-5699-4290-9C3C-51E0C60ECC6B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AFD50D6F-822B-4109-8B0C-BA004A0B7145}"/>
                </a:ext>
              </a:extLst>
            </p:cNvPr>
            <p:cNvSpPr txBox="1"/>
            <p:nvPr/>
          </p:nvSpPr>
          <p:spPr>
            <a:xfrm rot="16200000">
              <a:off x="9179784" y="3251165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SPLD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0376C61F-147B-441E-B32E-45D5BC1B66B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4E70D3F9-D583-4ACD-8480-0F4A65ED3C83}"/>
              </a:ext>
            </a:extLst>
          </p:cNvPr>
          <p:cNvGrpSpPr/>
          <p:nvPr/>
        </p:nvGrpSpPr>
        <p:grpSpPr>
          <a:xfrm>
            <a:off x="1049062" y="0"/>
            <a:ext cx="9574094" cy="6858000"/>
            <a:chOff x="491575" y="0"/>
            <a:chExt cx="9574094" cy="6858000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321108FC-08B5-45CC-AB47-1104119B25FD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96A47C8C-7F88-484E-817B-572BEDC2BC69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E3DB5570-AC77-4396-9748-4183DF7C8396}"/>
                </a:ext>
              </a:extLst>
            </p:cNvPr>
            <p:cNvSpPr txBox="1"/>
            <p:nvPr/>
          </p:nvSpPr>
          <p:spPr>
            <a:xfrm rot="16200000">
              <a:off x="8781462" y="3251165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CPLD</a:t>
              </a:r>
            </a:p>
          </p:txBody>
        </p:sp>
        <p:pic>
          <p:nvPicPr>
            <p:cNvPr id="99" name="Picture 98">
              <a:extLst>
                <a:ext uri="{FF2B5EF4-FFF2-40B4-BE49-F238E27FC236}">
                  <a16:creationId xmlns:a16="http://schemas.microsoft.com/office/drawing/2014/main" id="{F6ED4041-CDD9-443D-802E-47D4387906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E7044FAB-DB4A-4E59-B111-8CA4168E7FA4}"/>
              </a:ext>
            </a:extLst>
          </p:cNvPr>
          <p:cNvGrpSpPr/>
          <p:nvPr/>
        </p:nvGrpSpPr>
        <p:grpSpPr>
          <a:xfrm>
            <a:off x="-1780364" y="-1"/>
            <a:ext cx="11860720" cy="6858000"/>
            <a:chOff x="-2449883" y="-1"/>
            <a:chExt cx="11860720" cy="6858000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824F072A-08CC-4CC6-B5EF-C1833A244FA3}"/>
                </a:ext>
              </a:extLst>
            </p:cNvPr>
            <p:cNvSpPr/>
            <p:nvPr/>
          </p:nvSpPr>
          <p:spPr>
            <a:xfrm>
              <a:off x="-2449883" y="-1"/>
              <a:ext cx="118607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A3C6C4A9-8B6A-429B-980E-26CD0C3A573E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858AC381-BFD1-4A89-AE49-8ADC853A6849}"/>
                </a:ext>
              </a:extLst>
            </p:cNvPr>
            <p:cNvSpPr txBox="1"/>
            <p:nvPr/>
          </p:nvSpPr>
          <p:spPr>
            <a:xfrm rot="16200000">
              <a:off x="8141872" y="3255672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FPGA</a:t>
              </a:r>
            </a:p>
          </p:txBody>
        </p:sp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9DF2E944-82FA-495B-8A5C-9BDE263553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60E31D48-090A-4A9C-AF5C-4B0C49C47C7D}"/>
              </a:ext>
            </a:extLst>
          </p:cNvPr>
          <p:cNvGrpSpPr/>
          <p:nvPr/>
        </p:nvGrpSpPr>
        <p:grpSpPr>
          <a:xfrm>
            <a:off x="-1786364" y="0"/>
            <a:ext cx="11335017" cy="6858000"/>
            <a:chOff x="-10744545" y="-1"/>
            <a:chExt cx="11335017" cy="6858000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3A79A714-CB74-4EFD-9BC1-A7F2F993842A}"/>
                </a:ext>
              </a:extLst>
            </p:cNvPr>
            <p:cNvSpPr/>
            <p:nvPr/>
          </p:nvSpPr>
          <p:spPr>
            <a:xfrm>
              <a:off x="-10744545" y="-1"/>
              <a:ext cx="11331017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B006C60A-833A-41C2-A553-8132E7B3A7DB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95AECC6C-A520-4756-9163-08D14835D791}"/>
                </a:ext>
              </a:extLst>
            </p:cNvPr>
            <p:cNvSpPr txBox="1"/>
            <p:nvPr/>
          </p:nvSpPr>
          <p:spPr>
            <a:xfrm rot="16200000">
              <a:off x="-864634" y="3097275"/>
              <a:ext cx="199208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PLD programming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E8FADE7-5D32-410A-A514-EBA4D18E520D}"/>
              </a:ext>
            </a:extLst>
          </p:cNvPr>
          <p:cNvGrpSpPr/>
          <p:nvPr/>
        </p:nvGrpSpPr>
        <p:grpSpPr>
          <a:xfrm>
            <a:off x="-483462" y="1455107"/>
            <a:ext cx="8277738" cy="1341287"/>
            <a:chOff x="-26262" y="1933201"/>
            <a:chExt cx="8277738" cy="1341287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78855102-5892-4791-81C6-1D3099286A62}"/>
                </a:ext>
              </a:extLst>
            </p:cNvPr>
            <p:cNvSpPr txBox="1"/>
            <p:nvPr/>
          </p:nvSpPr>
          <p:spPr>
            <a:xfrm>
              <a:off x="-26262" y="1933201"/>
              <a:ext cx="8277738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b="1" dirty="0">
                  <a:solidFill>
                    <a:srgbClr val="03A1A4"/>
                  </a:solidFill>
                  <a:latin typeface="Tw Cen MT" panose="020B0602020104020603" pitchFamily="34" charset="0"/>
                </a:rPr>
                <a:t>Logic circuit entered using 2 basic method 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22001AFB-5833-4302-85EB-700F4F764C00}"/>
                </a:ext>
              </a:extLst>
            </p:cNvPr>
            <p:cNvSpPr txBox="1"/>
            <p:nvPr/>
          </p:nvSpPr>
          <p:spPr>
            <a:xfrm>
              <a:off x="1284093" y="2566602"/>
              <a:ext cx="419234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A6A6A6"/>
                  </a:solidFill>
                  <a:latin typeface="Tw Cen MT" panose="020B0602020104020603" pitchFamily="34" charset="0"/>
                </a:rPr>
                <a:t>Graphical entry</a:t>
              </a:r>
            </a:p>
            <a:p>
              <a:r>
                <a:rPr lang="en-US" sz="2000" dirty="0">
                  <a:solidFill>
                    <a:srgbClr val="A6A6A6"/>
                  </a:solidFill>
                  <a:latin typeface="Tw Cen MT" panose="020B0602020104020603" pitchFamily="34" charset="0"/>
                </a:rPr>
                <a:t>- Schematic diagram 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FD82C6EF-E9DE-4923-8019-398DA581487A}"/>
              </a:ext>
            </a:extLst>
          </p:cNvPr>
          <p:cNvGrpSpPr/>
          <p:nvPr/>
        </p:nvGrpSpPr>
        <p:grpSpPr>
          <a:xfrm>
            <a:off x="625996" y="519485"/>
            <a:ext cx="6066903" cy="4955377"/>
            <a:chOff x="1083196" y="997579"/>
            <a:chExt cx="6066903" cy="4955377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DAC3DF4E-CC11-4211-B94C-CFD06DD21505}"/>
                </a:ext>
              </a:extLst>
            </p:cNvPr>
            <p:cNvSpPr txBox="1"/>
            <p:nvPr/>
          </p:nvSpPr>
          <p:spPr>
            <a:xfrm>
              <a:off x="1720856" y="997579"/>
              <a:ext cx="5429243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EF3078"/>
                  </a:solidFill>
                  <a:latin typeface="Tw Cen MT" panose="020B0602020104020603" pitchFamily="34" charset="0"/>
                </a:rPr>
                <a:t>PLD Programming 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547D5A51-0B28-44B2-9458-2EC47846B480}"/>
                </a:ext>
              </a:extLst>
            </p:cNvPr>
            <p:cNvSpPr txBox="1"/>
            <p:nvPr/>
          </p:nvSpPr>
          <p:spPr>
            <a:xfrm>
              <a:off x="1083196" y="4013964"/>
              <a:ext cx="571139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A6A6A6"/>
                  </a:solidFill>
                  <a:latin typeface="Tw Cen MT" panose="020B0602020104020603" pitchFamily="34" charset="0"/>
                </a:rPr>
                <a:t>Using Hardware Description Language (HDL)</a:t>
              </a:r>
            </a:p>
            <a:p>
              <a:pPr marL="342900" indent="-342900">
                <a:buFontTx/>
                <a:buChar char="-"/>
              </a:pPr>
              <a:r>
                <a:rPr lang="en-US" sz="2000" dirty="0" err="1">
                  <a:solidFill>
                    <a:srgbClr val="A6A6A6"/>
                  </a:solidFill>
                  <a:latin typeface="Tw Cen MT" panose="020B0602020104020603" pitchFamily="34" charset="0"/>
                </a:rPr>
                <a:t>eg</a:t>
              </a:r>
              <a:r>
                <a:rPr lang="en-US" sz="2000" dirty="0">
                  <a:solidFill>
                    <a:srgbClr val="A6A6A6"/>
                  </a:solidFill>
                  <a:latin typeface="Tw Cen MT" panose="020B0602020104020603" pitchFamily="34" charset="0"/>
                </a:rPr>
                <a:t>: ABEL, CUPL, </a:t>
              </a:r>
              <a:r>
                <a:rPr lang="en-US" sz="2000" dirty="0" err="1">
                  <a:solidFill>
                    <a:srgbClr val="A6A6A6"/>
                  </a:solidFill>
                  <a:latin typeface="Tw Cen MT" panose="020B0602020104020603" pitchFamily="34" charset="0"/>
                </a:rPr>
                <a:t>WinCUPL</a:t>
              </a:r>
              <a:endParaRPr lang="en-US" sz="2000" dirty="0">
                <a:solidFill>
                  <a:srgbClr val="A6A6A6"/>
                </a:solidFill>
                <a:latin typeface="Tw Cen MT" panose="020B0602020104020603" pitchFamily="34" charset="0"/>
              </a:endParaRPr>
            </a:p>
            <a:p>
              <a:pPr marL="342900" indent="-342900">
                <a:buFontTx/>
                <a:buChar char="-"/>
              </a:pPr>
              <a:r>
                <a:rPr lang="en-US" sz="2000" dirty="0">
                  <a:solidFill>
                    <a:srgbClr val="A6A6A6"/>
                  </a:solidFill>
                  <a:latin typeface="Tw Cen MT" panose="020B0602020104020603" pitchFamily="34" charset="0"/>
                </a:rPr>
                <a:t>Becoming widely used especially for CPLD and FPGA</a:t>
              </a:r>
            </a:p>
            <a:p>
              <a:pPr marL="342900" indent="-342900">
                <a:buFontTx/>
                <a:buChar char="-"/>
              </a:pPr>
              <a:r>
                <a:rPr lang="en-US" sz="2000" dirty="0">
                  <a:solidFill>
                    <a:srgbClr val="A6A6A6"/>
                  </a:solidFill>
                  <a:latin typeface="Tw Cen MT" panose="020B0602020104020603" pitchFamily="34" charset="0"/>
                </a:rPr>
                <a:t>VDHL</a:t>
              </a:r>
            </a:p>
            <a:p>
              <a:pPr marL="342900" indent="-342900">
                <a:buFontTx/>
                <a:buChar char="-"/>
              </a:pPr>
              <a:r>
                <a:rPr lang="en-US" sz="2000" dirty="0">
                  <a:solidFill>
                    <a:srgbClr val="A6A6A6"/>
                  </a:solidFill>
                  <a:latin typeface="Tw Cen MT" panose="020B0602020104020603" pitchFamily="34" charset="0"/>
                </a:rPr>
                <a:t>Verilog</a:t>
              </a: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76D3A4AD-1059-4193-95F4-99D7FB3C3390}"/>
              </a:ext>
            </a:extLst>
          </p:cNvPr>
          <p:cNvSpPr txBox="1"/>
          <p:nvPr/>
        </p:nvSpPr>
        <p:spPr>
          <a:xfrm>
            <a:off x="-1220203" y="2902469"/>
            <a:ext cx="958522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92D050"/>
                </a:solidFill>
                <a:latin typeface="Tw Cen MT" panose="020B0602020104020603" pitchFamily="34" charset="0"/>
              </a:rPr>
              <a:t>Text-based entry (language based entry)</a:t>
            </a:r>
          </a:p>
        </p:txBody>
      </p:sp>
    </p:spTree>
    <p:extLst>
      <p:ext uri="{BB962C8B-B14F-4D97-AF65-F5344CB8AC3E}">
        <p14:creationId xmlns:p14="http://schemas.microsoft.com/office/powerpoint/2010/main" val="13272394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742</TotalTime>
  <Words>294</Words>
  <Application>Microsoft Office PowerPoint</Application>
  <PresentationFormat>Widescreen</PresentationFormat>
  <Paragraphs>92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Courier New</vt:lpstr>
      <vt:lpstr>Tw Cen MT</vt:lpstr>
      <vt:lpstr>Wingdings</vt:lpstr>
      <vt:lpstr>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Zähringer</dc:creator>
  <cp:lastModifiedBy>Emilio Lorenzo</cp:lastModifiedBy>
  <cp:revision>26</cp:revision>
  <dcterms:created xsi:type="dcterms:W3CDTF">2017-01-05T13:17:27Z</dcterms:created>
  <dcterms:modified xsi:type="dcterms:W3CDTF">2020-11-03T02:07:20Z</dcterms:modified>
</cp:coreProperties>
</file>