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0" r:id="rId2"/>
    <p:sldId id="332" r:id="rId3"/>
    <p:sldId id="256" r:id="rId4"/>
    <p:sldId id="353" r:id="rId5"/>
    <p:sldId id="290" r:id="rId6"/>
    <p:sldId id="291" r:id="rId7"/>
    <p:sldId id="280" r:id="rId8"/>
    <p:sldId id="334" r:id="rId9"/>
    <p:sldId id="292" r:id="rId10"/>
    <p:sldId id="294" r:id="rId11"/>
    <p:sldId id="295" r:id="rId12"/>
    <p:sldId id="335" r:id="rId13"/>
    <p:sldId id="342" r:id="rId14"/>
    <p:sldId id="336" r:id="rId15"/>
    <p:sldId id="343" r:id="rId16"/>
    <p:sldId id="337" r:id="rId17"/>
    <p:sldId id="338" r:id="rId18"/>
    <p:sldId id="340" r:id="rId19"/>
    <p:sldId id="258" r:id="rId20"/>
    <p:sldId id="339" r:id="rId21"/>
    <p:sldId id="344" r:id="rId22"/>
    <p:sldId id="345" r:id="rId23"/>
    <p:sldId id="346" r:id="rId24"/>
    <p:sldId id="347" r:id="rId25"/>
    <p:sldId id="348" r:id="rId26"/>
    <p:sldId id="349" r:id="rId27"/>
    <p:sldId id="260" r:id="rId28"/>
    <p:sldId id="341" r:id="rId29"/>
    <p:sldId id="350" r:id="rId30"/>
    <p:sldId id="351" r:id="rId31"/>
    <p:sldId id="296" r:id="rId32"/>
    <p:sldId id="293" r:id="rId33"/>
    <p:sldId id="35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64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8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43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17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9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628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03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22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3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5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48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95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049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96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48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AABD8-ACC8-4647-88D5-E294A192CBF0}" type="datetimeFigureOut">
              <a:rPr lang="en-MY" smtClean="0"/>
              <a:t>15/10/2020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5EFD-F0B7-4FE9-9E7E-BF8A0AA6F017}" type="slidenum">
              <a:rPr lang="ar-SA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64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err="1"/>
              <a:t>Sambungan</a:t>
            </a:r>
            <a:r>
              <a:rPr lang="en-MY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07523"/>
            <a:ext cx="11074400" cy="5569526"/>
          </a:xfrm>
        </p:spPr>
        <p:txBody>
          <a:bodyPr/>
          <a:lstStyle/>
          <a:p>
            <a:pPr algn="l" rtl="0"/>
            <a:r>
              <a:rPr lang="en-MY" b="1" err="1"/>
              <a:t>Revolusi</a:t>
            </a:r>
            <a:r>
              <a:rPr lang="en-MY" b="1"/>
              <a:t> </a:t>
            </a:r>
            <a:r>
              <a:rPr lang="en-MY" b="1" err="1"/>
              <a:t>Industri</a:t>
            </a:r>
            <a:r>
              <a:rPr lang="en-MY" b="1"/>
              <a:t> </a:t>
            </a:r>
            <a:r>
              <a:rPr lang="en-MY" b="1" err="1"/>
              <a:t>Ketiga</a:t>
            </a:r>
            <a:r>
              <a:rPr lang="en-MY" b="1"/>
              <a:t> </a:t>
            </a:r>
            <a:r>
              <a:rPr lang="en-MY"/>
              <a:t>pula </a:t>
            </a:r>
            <a:r>
              <a:rPr lang="en-MY" err="1"/>
              <a:t>menyusul</a:t>
            </a:r>
            <a:r>
              <a:rPr lang="en-MY"/>
              <a:t> </a:t>
            </a:r>
            <a:r>
              <a:rPr lang="en-MY" b="1" err="1"/>
              <a:t>berasaskan</a:t>
            </a:r>
            <a:r>
              <a:rPr lang="en-MY" b="1"/>
              <a:t> </a:t>
            </a:r>
            <a:r>
              <a:rPr lang="en-MY" b="1" err="1"/>
              <a:t>teknologi</a:t>
            </a:r>
            <a:r>
              <a:rPr lang="en-MY" b="1"/>
              <a:t> </a:t>
            </a:r>
            <a:r>
              <a:rPr lang="en-MY" b="1" err="1"/>
              <a:t>maklumat</a:t>
            </a:r>
            <a:r>
              <a:rPr lang="en-MY" b="1"/>
              <a:t> </a:t>
            </a:r>
            <a:r>
              <a:rPr lang="en-MY" b="1" err="1"/>
              <a:t>dan</a:t>
            </a:r>
            <a:r>
              <a:rPr lang="en-MY" b="1"/>
              <a:t> </a:t>
            </a:r>
            <a:r>
              <a:rPr lang="en-MY" b="1" err="1"/>
              <a:t>komputer</a:t>
            </a:r>
            <a:r>
              <a:rPr lang="ar-SA" b="1"/>
              <a:t>‎</a:t>
            </a:r>
            <a:r>
              <a:rPr lang="en-MY"/>
              <a:t> </a:t>
            </a:r>
            <a:r>
              <a:rPr lang="en-MY" err="1"/>
              <a:t>sebagai</a:t>
            </a:r>
            <a:r>
              <a:rPr lang="en-MY"/>
              <a:t> </a:t>
            </a:r>
            <a:r>
              <a:rPr lang="en-MY" err="1"/>
              <a:t>tonggaknya</a:t>
            </a:r>
            <a:r>
              <a:rPr lang="en-MY"/>
              <a:t>.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adanya</a:t>
            </a:r>
            <a:r>
              <a:rPr lang="en-MY"/>
              <a:t> </a:t>
            </a:r>
            <a:r>
              <a:rPr lang="en-MY" err="1"/>
              <a:t>kuasa</a:t>
            </a:r>
            <a:r>
              <a:rPr lang="en-MY"/>
              <a:t> </a:t>
            </a:r>
            <a:r>
              <a:rPr lang="en-MY" err="1"/>
              <a:t>elektrik</a:t>
            </a:r>
            <a:r>
              <a:rPr lang="en-MY"/>
              <a:t>, </a:t>
            </a:r>
            <a:r>
              <a:rPr lang="en-MY" err="1"/>
              <a:t>penggunaan</a:t>
            </a:r>
            <a:r>
              <a:rPr lang="en-MY"/>
              <a:t> </a:t>
            </a:r>
            <a:r>
              <a:rPr lang="en-MY" err="1"/>
              <a:t>komputer</a:t>
            </a:r>
            <a:r>
              <a:rPr lang="en-MY"/>
              <a:t> </a:t>
            </a:r>
            <a:r>
              <a:rPr lang="en-MY" err="1"/>
              <a:t>merebak</a:t>
            </a:r>
            <a:r>
              <a:rPr lang="en-MY"/>
              <a:t>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pesat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membentuk</a:t>
            </a:r>
            <a:r>
              <a:rPr lang="en-MY"/>
              <a:t> </a:t>
            </a:r>
            <a:r>
              <a:rPr lang="en-MY" err="1"/>
              <a:t>satu</a:t>
            </a:r>
            <a:r>
              <a:rPr lang="en-MY"/>
              <a:t> </a:t>
            </a:r>
            <a:r>
              <a:rPr lang="en-MY" err="1"/>
              <a:t>lagi</a:t>
            </a:r>
            <a:r>
              <a:rPr lang="en-MY"/>
              <a:t> </a:t>
            </a:r>
            <a:r>
              <a:rPr lang="en-MY" err="1"/>
              <a:t>gaya</a:t>
            </a:r>
            <a:r>
              <a:rPr lang="en-MY"/>
              <a:t> </a:t>
            </a:r>
            <a:r>
              <a:rPr lang="en-MY" err="1"/>
              <a:t>hidup</a:t>
            </a:r>
            <a:r>
              <a:rPr lang="en-MY"/>
              <a:t> </a:t>
            </a:r>
            <a:r>
              <a:rPr lang="en-MY" err="1"/>
              <a:t>baru</a:t>
            </a:r>
            <a:r>
              <a:rPr lang="en-MY"/>
              <a:t>. </a:t>
            </a:r>
          </a:p>
          <a:p>
            <a:pPr algn="l" rtl="0"/>
            <a:r>
              <a:rPr lang="en-MY"/>
              <a:t>Di </a:t>
            </a:r>
            <a:r>
              <a:rPr lang="en-MY" b="1" err="1"/>
              <a:t>peringkat</a:t>
            </a:r>
            <a:r>
              <a:rPr lang="en-MY" b="1"/>
              <a:t> </a:t>
            </a:r>
            <a:r>
              <a:rPr lang="en-MY" b="1" err="1"/>
              <a:t>akhir</a:t>
            </a:r>
            <a:r>
              <a:rPr lang="en-MY" b="1"/>
              <a:t> </a:t>
            </a:r>
            <a:r>
              <a:rPr lang="en-MY" b="1" err="1"/>
              <a:t>revolusi</a:t>
            </a:r>
            <a:r>
              <a:rPr lang="en-MY" b="1"/>
              <a:t> </a:t>
            </a:r>
            <a:r>
              <a:rPr lang="en-MY" b="1" err="1"/>
              <a:t>ketiga</a:t>
            </a:r>
            <a:r>
              <a:rPr lang="en-MY" b="1"/>
              <a:t> </a:t>
            </a:r>
            <a:r>
              <a:rPr lang="en-MY" err="1"/>
              <a:t>timbul</a:t>
            </a:r>
            <a:r>
              <a:rPr lang="en-MY"/>
              <a:t> pula </a:t>
            </a:r>
            <a:r>
              <a:rPr lang="en-MY" b="1" err="1"/>
              <a:t>teknologi</a:t>
            </a:r>
            <a:r>
              <a:rPr lang="en-MY" b="1"/>
              <a:t> </a:t>
            </a:r>
            <a:r>
              <a:rPr lang="en-MY" b="1" err="1"/>
              <a:t>automasi</a:t>
            </a:r>
            <a:r>
              <a:rPr lang="en-MY"/>
              <a:t>, yang mana </a:t>
            </a:r>
            <a:r>
              <a:rPr lang="en-MY" err="1"/>
              <a:t>mesin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jentera</a:t>
            </a:r>
            <a:r>
              <a:rPr lang="en-MY"/>
              <a:t> </a:t>
            </a:r>
            <a:r>
              <a:rPr lang="en-MY" err="1"/>
              <a:t>boleh</a:t>
            </a:r>
            <a:r>
              <a:rPr lang="en-MY"/>
              <a:t> </a:t>
            </a:r>
            <a:r>
              <a:rPr lang="en-MY" err="1"/>
              <a:t>bergerak</a:t>
            </a:r>
            <a:r>
              <a:rPr lang="en-MY"/>
              <a:t> </a:t>
            </a:r>
            <a:r>
              <a:rPr lang="en-MY" err="1"/>
              <a:t>serta</a:t>
            </a:r>
            <a:r>
              <a:rPr lang="en-MY"/>
              <a:t> “</a:t>
            </a:r>
            <a:r>
              <a:rPr lang="en-MY" err="1"/>
              <a:t>bekerja</a:t>
            </a:r>
            <a:r>
              <a:rPr lang="en-MY"/>
              <a:t>”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sendiri</a:t>
            </a:r>
            <a:r>
              <a:rPr lang="en-MY"/>
              <a:t> </a:t>
            </a:r>
            <a:r>
              <a:rPr lang="en-MY" err="1"/>
              <a:t>apabila</a:t>
            </a:r>
            <a:r>
              <a:rPr lang="en-MY"/>
              <a:t> </a:t>
            </a:r>
            <a:r>
              <a:rPr lang="en-MY" err="1"/>
              <a:t>ia</a:t>
            </a:r>
            <a:r>
              <a:rPr lang="en-MY"/>
              <a:t> </a:t>
            </a:r>
            <a:r>
              <a:rPr lang="en-MY" err="1"/>
              <a:t>dimuatkan</a:t>
            </a:r>
            <a:r>
              <a:rPr lang="en-MY"/>
              <a:t> </a:t>
            </a:r>
            <a:r>
              <a:rPr lang="en-MY" err="1"/>
              <a:t>dengan</a:t>
            </a:r>
            <a:r>
              <a:rPr lang="en-MY"/>
              <a:t> program </a:t>
            </a:r>
            <a:r>
              <a:rPr lang="en-MY" err="1"/>
              <a:t>komputer</a:t>
            </a:r>
            <a:r>
              <a:rPr lang="en-MY"/>
              <a:t> </a:t>
            </a:r>
            <a:r>
              <a:rPr lang="en-MY" err="1"/>
              <a:t>tertentu</a:t>
            </a:r>
            <a:r>
              <a:rPr lang="en-MY"/>
              <a:t> </a:t>
            </a:r>
            <a:r>
              <a:rPr lang="en-MY" err="1"/>
              <a:t>bagi</a:t>
            </a:r>
            <a:r>
              <a:rPr lang="en-MY"/>
              <a:t> </a:t>
            </a:r>
            <a:r>
              <a:rPr lang="en-MY" err="1"/>
              <a:t>melakukan</a:t>
            </a:r>
            <a:r>
              <a:rPr lang="en-MY"/>
              <a:t> </a:t>
            </a:r>
            <a:r>
              <a:rPr lang="en-MY" err="1"/>
              <a:t>sesuatu</a:t>
            </a:r>
            <a:r>
              <a:rPr lang="en-MY"/>
              <a:t> </a:t>
            </a:r>
            <a:r>
              <a:rPr lang="en-MY" err="1"/>
              <a:t>aktiviti</a:t>
            </a:r>
            <a:r>
              <a:rPr lang="en-MY"/>
              <a:t> </a:t>
            </a:r>
            <a:r>
              <a:rPr lang="en-MY" err="1"/>
              <a:t>terancang</a:t>
            </a:r>
            <a:r>
              <a:rPr lang="en-MY"/>
              <a:t>. </a:t>
            </a:r>
            <a:r>
              <a:rPr lang="en-MY" err="1"/>
              <a:t>Konsep</a:t>
            </a:r>
            <a:r>
              <a:rPr lang="en-MY"/>
              <a:t> </a:t>
            </a:r>
            <a:r>
              <a:rPr lang="en-MY" b="1" err="1"/>
              <a:t>pengilangan</a:t>
            </a:r>
            <a:r>
              <a:rPr lang="en-MY" b="1"/>
              <a:t> </a:t>
            </a:r>
            <a:r>
              <a:rPr lang="en-MY" b="1" err="1"/>
              <a:t>lambakan</a:t>
            </a:r>
            <a:r>
              <a:rPr lang="en-MY" b="1"/>
              <a:t> (“mass production”) </a:t>
            </a:r>
            <a:r>
              <a:rPr lang="en-MY" err="1"/>
              <a:t>diperkenalkan</a:t>
            </a:r>
            <a:r>
              <a:rPr lang="en-MY"/>
              <a:t> </a:t>
            </a:r>
            <a:r>
              <a:rPr lang="en-MY" err="1"/>
              <a:t>pada</a:t>
            </a:r>
            <a:r>
              <a:rPr lang="en-MY"/>
              <a:t> </a:t>
            </a:r>
            <a:r>
              <a:rPr lang="en-MY" b="1" err="1"/>
              <a:t>pertengahan</a:t>
            </a:r>
            <a:r>
              <a:rPr lang="en-MY" b="1"/>
              <a:t> </a:t>
            </a:r>
            <a:r>
              <a:rPr lang="en-MY" b="1" err="1"/>
              <a:t>abad</a:t>
            </a:r>
            <a:r>
              <a:rPr lang="en-MY" b="1"/>
              <a:t> ke-20</a:t>
            </a:r>
            <a:r>
              <a:rPr lang="en-MY"/>
              <a:t>. </a:t>
            </a:r>
          </a:p>
          <a:p>
            <a:pPr algn="l" rtl="0"/>
            <a:r>
              <a:rPr lang="en-MY" err="1"/>
              <a:t>Revolusi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 </a:t>
            </a:r>
            <a:r>
              <a:rPr lang="en-MY" err="1"/>
              <a:t>Ketiga</a:t>
            </a:r>
            <a:r>
              <a:rPr lang="en-MY"/>
              <a:t> </a:t>
            </a:r>
            <a:r>
              <a:rPr lang="en-MY" err="1"/>
              <a:t>juga</a:t>
            </a:r>
            <a:r>
              <a:rPr lang="en-MY"/>
              <a:t> </a:t>
            </a:r>
            <a:r>
              <a:rPr lang="en-MY" err="1"/>
              <a:t>dipanggil</a:t>
            </a:r>
            <a:r>
              <a:rPr lang="en-MY"/>
              <a:t> </a:t>
            </a:r>
            <a:r>
              <a:rPr lang="en-MY" b="1" err="1"/>
              <a:t>Revolusi</a:t>
            </a:r>
            <a:r>
              <a:rPr lang="en-MY" b="1"/>
              <a:t> Digital.</a:t>
            </a:r>
          </a:p>
        </p:txBody>
      </p:sp>
    </p:spTree>
    <p:extLst>
      <p:ext uri="{BB962C8B-B14F-4D97-AF65-F5344CB8AC3E}">
        <p14:creationId xmlns:p14="http://schemas.microsoft.com/office/powerpoint/2010/main" val="30663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err="1"/>
              <a:t>Sambungan</a:t>
            </a:r>
            <a:r>
              <a:rPr lang="en-MY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761224"/>
            <a:ext cx="10726058" cy="5558553"/>
          </a:xfrm>
        </p:spPr>
        <p:txBody>
          <a:bodyPr>
            <a:normAutofit/>
          </a:bodyPr>
          <a:lstStyle/>
          <a:p>
            <a:pPr algn="l" rtl="0"/>
            <a:r>
              <a:rPr lang="en-MY" b="1" err="1"/>
              <a:t>Revolusi</a:t>
            </a:r>
            <a:r>
              <a:rPr lang="en-MY" b="1"/>
              <a:t> </a:t>
            </a:r>
            <a:r>
              <a:rPr lang="en-MY" b="1" err="1"/>
              <a:t>Industri</a:t>
            </a:r>
            <a:r>
              <a:rPr lang="en-MY" b="1"/>
              <a:t> </a:t>
            </a:r>
            <a:r>
              <a:rPr lang="en-MY" b="1" err="1"/>
              <a:t>Keempat</a:t>
            </a:r>
            <a:r>
              <a:rPr lang="en-MY" b="1"/>
              <a:t> </a:t>
            </a:r>
            <a:r>
              <a:rPr lang="en-MY" err="1"/>
              <a:t>adalah</a:t>
            </a:r>
            <a:r>
              <a:rPr lang="en-MY"/>
              <a:t> </a:t>
            </a:r>
            <a:r>
              <a:rPr lang="en-MY" err="1"/>
              <a:t>kesinambungan</a:t>
            </a:r>
            <a:r>
              <a:rPr lang="en-MY"/>
              <a:t> </a:t>
            </a:r>
            <a:r>
              <a:rPr lang="en-MY" err="1"/>
              <a:t>versi</a:t>
            </a:r>
            <a:r>
              <a:rPr lang="en-MY"/>
              <a:t> </a:t>
            </a:r>
            <a:r>
              <a:rPr lang="en-MY" err="1"/>
              <a:t>ketiga</a:t>
            </a:r>
            <a:r>
              <a:rPr lang="en-MY"/>
              <a:t> </a:t>
            </a:r>
            <a:r>
              <a:rPr lang="en-MY" err="1"/>
              <a:t>dalam</a:t>
            </a:r>
            <a:r>
              <a:rPr lang="en-MY"/>
              <a:t> </a:t>
            </a:r>
            <a:r>
              <a:rPr lang="en-MY" err="1"/>
              <a:t>peningkatan</a:t>
            </a:r>
            <a:r>
              <a:rPr lang="en-MY"/>
              <a:t> </a:t>
            </a:r>
            <a:r>
              <a:rPr lang="en-MY" err="1"/>
              <a:t>automasi</a:t>
            </a:r>
            <a:r>
              <a:rPr lang="en-MY"/>
              <a:t> </a:t>
            </a:r>
            <a:r>
              <a:rPr lang="en-MY" err="1"/>
              <a:t>berserta</a:t>
            </a:r>
            <a:r>
              <a:rPr lang="en-MY"/>
              <a:t> </a:t>
            </a:r>
            <a:r>
              <a:rPr lang="en-MY" err="1"/>
              <a:t>rangkaian</a:t>
            </a:r>
            <a:r>
              <a:rPr lang="en-MY"/>
              <a:t> internet </a:t>
            </a:r>
            <a:r>
              <a:rPr lang="en-MY" err="1"/>
              <a:t>dan</a:t>
            </a:r>
            <a:r>
              <a:rPr lang="en-MY"/>
              <a:t> proses </a:t>
            </a:r>
            <a:r>
              <a:rPr lang="en-MY" err="1"/>
              <a:t>fizikal</a:t>
            </a:r>
            <a:r>
              <a:rPr lang="en-MY"/>
              <a:t> lain.</a:t>
            </a:r>
          </a:p>
          <a:p>
            <a:pPr algn="l" rtl="0"/>
            <a:r>
              <a:rPr lang="en-MY" err="1"/>
              <a:t>Muncul</a:t>
            </a:r>
            <a:r>
              <a:rPr lang="en-MY"/>
              <a:t> </a:t>
            </a:r>
            <a:r>
              <a:rPr lang="en-MY" err="1"/>
              <a:t>satu</a:t>
            </a:r>
            <a:r>
              <a:rPr lang="en-MY"/>
              <a:t> </a:t>
            </a:r>
            <a:r>
              <a:rPr lang="en-MY" b="1" err="1"/>
              <a:t>sistem</a:t>
            </a:r>
            <a:r>
              <a:rPr lang="en-MY" b="1"/>
              <a:t> </a:t>
            </a:r>
            <a:r>
              <a:rPr lang="en-MY" b="1" err="1"/>
              <a:t>berbentuk</a:t>
            </a:r>
            <a:r>
              <a:rPr lang="en-MY" b="1"/>
              <a:t> </a:t>
            </a:r>
            <a:r>
              <a:rPr lang="en-MY" b="1" err="1"/>
              <a:t>siber-fizikal</a:t>
            </a:r>
            <a:r>
              <a:rPr lang="en-MY" b="1"/>
              <a:t> (</a:t>
            </a:r>
            <a:r>
              <a:rPr lang="en-MY" b="1" err="1"/>
              <a:t>Cyberphysical</a:t>
            </a:r>
            <a:r>
              <a:rPr lang="en-MY" b="1"/>
              <a:t> System)</a:t>
            </a:r>
            <a:r>
              <a:rPr lang="en-MY"/>
              <a:t>. </a:t>
            </a:r>
            <a:r>
              <a:rPr lang="en-MY" err="1"/>
              <a:t>Melalui</a:t>
            </a:r>
            <a:r>
              <a:rPr lang="en-MY"/>
              <a:t> </a:t>
            </a:r>
            <a:r>
              <a:rPr lang="en-MY" err="1"/>
              <a:t>sistem</a:t>
            </a:r>
            <a:r>
              <a:rPr lang="en-MY"/>
              <a:t> CPS </a:t>
            </a:r>
            <a:r>
              <a:rPr lang="en-MY" err="1"/>
              <a:t>ini</a:t>
            </a:r>
            <a:r>
              <a:rPr lang="en-MY"/>
              <a:t>, </a:t>
            </a:r>
            <a:r>
              <a:rPr lang="en-MY" err="1"/>
              <a:t>kegunaan</a:t>
            </a:r>
            <a:r>
              <a:rPr lang="en-MY"/>
              <a:t> robot </a:t>
            </a:r>
            <a:r>
              <a:rPr lang="en-MY" err="1"/>
              <a:t>terus</a:t>
            </a:r>
            <a:r>
              <a:rPr lang="en-MY"/>
              <a:t> </a:t>
            </a:r>
            <a:r>
              <a:rPr lang="en-MY" err="1"/>
              <a:t>meningkat</a:t>
            </a:r>
            <a:r>
              <a:rPr lang="en-MY"/>
              <a:t> </a:t>
            </a:r>
            <a:r>
              <a:rPr lang="en-MY" err="1"/>
              <a:t>selaras</a:t>
            </a:r>
            <a:r>
              <a:rPr lang="en-MY"/>
              <a:t>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perkembangan</a:t>
            </a:r>
            <a:r>
              <a:rPr lang="en-MY"/>
              <a:t> </a:t>
            </a:r>
            <a:r>
              <a:rPr lang="en-MY" b="1" err="1"/>
              <a:t>kecerdasan</a:t>
            </a:r>
            <a:r>
              <a:rPr lang="en-MY" b="1"/>
              <a:t> </a:t>
            </a:r>
            <a:r>
              <a:rPr lang="en-MY" b="1" err="1"/>
              <a:t>buatan</a:t>
            </a:r>
            <a:r>
              <a:rPr lang="en-MY" b="1"/>
              <a:t> (Artificial Intelligence)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kesepaduan</a:t>
            </a:r>
            <a:r>
              <a:rPr lang="en-MY"/>
              <a:t> </a:t>
            </a:r>
            <a:r>
              <a:rPr lang="en-MY" b="1"/>
              <a:t>Internet</a:t>
            </a:r>
            <a:r>
              <a:rPr lang="en-MY"/>
              <a:t> </a:t>
            </a:r>
            <a:r>
              <a:rPr lang="en-MY" b="1" err="1"/>
              <a:t>Pelbagai</a:t>
            </a:r>
            <a:r>
              <a:rPr lang="en-MY" b="1"/>
              <a:t> Benda (IPB - Internet of all Things)</a:t>
            </a:r>
            <a:r>
              <a:rPr lang="ar-SA" b="1"/>
              <a:t>‎</a:t>
            </a:r>
            <a:r>
              <a:rPr lang="en-MY"/>
              <a:t> – yang </a:t>
            </a:r>
            <a:r>
              <a:rPr lang="en-MY" err="1"/>
              <a:t>merangkai</a:t>
            </a:r>
            <a:r>
              <a:rPr lang="en-MY"/>
              <a:t> </a:t>
            </a:r>
            <a:r>
              <a:rPr lang="en-MY" err="1"/>
              <a:t>pelbagai</a:t>
            </a:r>
            <a:r>
              <a:rPr lang="en-MY"/>
              <a:t> </a:t>
            </a:r>
            <a:r>
              <a:rPr lang="en-MY" err="1"/>
              <a:t>peranti</a:t>
            </a:r>
            <a:r>
              <a:rPr lang="en-MY"/>
              <a:t>, </a:t>
            </a:r>
            <a:r>
              <a:rPr lang="en-MY" err="1"/>
              <a:t>perisian</a:t>
            </a:r>
            <a:r>
              <a:rPr lang="en-MY"/>
              <a:t>, </a:t>
            </a:r>
            <a:r>
              <a:rPr lang="en-MY" err="1"/>
              <a:t>peralatan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lain-lain </a:t>
            </a:r>
            <a:r>
              <a:rPr lang="en-MY" err="1"/>
              <a:t>lagi</a:t>
            </a:r>
            <a:r>
              <a:rPr lang="en-MY"/>
              <a:t>. </a:t>
            </a:r>
          </a:p>
          <a:p>
            <a:pPr algn="l" rtl="0"/>
            <a:r>
              <a:rPr lang="en-MY" b="1" err="1"/>
              <a:t>Muncul</a:t>
            </a:r>
            <a:r>
              <a:rPr lang="en-MY" b="1"/>
              <a:t> Era </a:t>
            </a:r>
            <a:r>
              <a:rPr lang="en-MY" b="1" err="1"/>
              <a:t>Kecerdasan</a:t>
            </a:r>
            <a:r>
              <a:rPr lang="en-MY" b="1"/>
              <a:t> </a:t>
            </a:r>
            <a:r>
              <a:rPr lang="en-MY" b="1" err="1"/>
              <a:t>Berkait</a:t>
            </a:r>
            <a:r>
              <a:rPr lang="en-MY" b="1"/>
              <a:t> (Connected Intelligence Era)</a:t>
            </a:r>
            <a:r>
              <a:rPr lang="en-MY"/>
              <a:t>, </a:t>
            </a:r>
            <a:r>
              <a:rPr lang="en-MY" err="1"/>
              <a:t>satu</a:t>
            </a:r>
            <a:r>
              <a:rPr lang="en-MY"/>
              <a:t> </a:t>
            </a:r>
            <a:r>
              <a:rPr lang="en-MY" err="1"/>
              <a:t>titik</a:t>
            </a:r>
            <a:r>
              <a:rPr lang="en-MY"/>
              <a:t> masa yang </a:t>
            </a:r>
            <a:r>
              <a:rPr lang="en-MY" err="1"/>
              <a:t>meramalkan</a:t>
            </a:r>
            <a:r>
              <a:rPr lang="en-MY"/>
              <a:t> </a:t>
            </a:r>
            <a:r>
              <a:rPr lang="en-MY" err="1"/>
              <a:t>pertembungan</a:t>
            </a:r>
            <a:r>
              <a:rPr lang="en-MY"/>
              <a:t> </a:t>
            </a:r>
            <a:r>
              <a:rPr lang="en-MY" err="1"/>
              <a:t>antara</a:t>
            </a:r>
            <a:r>
              <a:rPr lang="en-MY"/>
              <a:t> </a:t>
            </a:r>
            <a:r>
              <a:rPr lang="en-MY" err="1"/>
              <a:t>alam</a:t>
            </a:r>
            <a:r>
              <a:rPr lang="en-MY"/>
              <a:t> </a:t>
            </a:r>
            <a:r>
              <a:rPr lang="en-MY" err="1"/>
              <a:t>manusia</a:t>
            </a:r>
            <a:r>
              <a:rPr lang="en-MY"/>
              <a:t>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dunia</a:t>
            </a:r>
            <a:r>
              <a:rPr lang="en-MY"/>
              <a:t> robot </a:t>
            </a:r>
            <a:r>
              <a:rPr lang="en-MY" err="1"/>
              <a:t>dalam</a:t>
            </a:r>
            <a:r>
              <a:rPr lang="en-MY"/>
              <a:t> </a:t>
            </a:r>
            <a:r>
              <a:rPr lang="en-MY" err="1"/>
              <a:t>lonjakan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 </a:t>
            </a:r>
            <a:r>
              <a:rPr lang="en-MY" err="1"/>
              <a:t>seterusnya</a:t>
            </a:r>
            <a:r>
              <a:rPr lang="en-MY"/>
              <a:t> </a:t>
            </a:r>
            <a:r>
              <a:rPr lang="en-MY" err="1"/>
              <a:t>pada</a:t>
            </a:r>
            <a:r>
              <a:rPr lang="en-MY"/>
              <a:t> </a:t>
            </a:r>
            <a:r>
              <a:rPr lang="en-MY" err="1"/>
              <a:t>abad</a:t>
            </a:r>
            <a:r>
              <a:rPr lang="en-MY"/>
              <a:t> ke-21. </a:t>
            </a:r>
            <a:r>
              <a:rPr lang="en-MY" err="1"/>
              <a:t>Kenyataan</a:t>
            </a:r>
            <a:r>
              <a:rPr lang="en-MY"/>
              <a:t> </a:t>
            </a:r>
            <a:r>
              <a:rPr lang="en-MY" err="1"/>
              <a:t>awal</a:t>
            </a:r>
            <a:r>
              <a:rPr lang="en-MY"/>
              <a:t> yang </a:t>
            </a:r>
            <a:r>
              <a:rPr lang="en-MY" err="1"/>
              <a:t>diperkenalkan</a:t>
            </a:r>
            <a:r>
              <a:rPr lang="en-MY"/>
              <a:t> di </a:t>
            </a:r>
            <a:r>
              <a:rPr lang="en-MY" err="1"/>
              <a:t>Jerman</a:t>
            </a:r>
            <a:r>
              <a:rPr lang="en-MY"/>
              <a:t> </a:t>
            </a:r>
            <a:r>
              <a:rPr lang="en-MY" err="1"/>
              <a:t>sebagai</a:t>
            </a:r>
            <a:r>
              <a:rPr lang="en-MY"/>
              <a:t> </a:t>
            </a:r>
            <a:r>
              <a:rPr lang="en-MY" b="1"/>
              <a:t>“</a:t>
            </a:r>
            <a:r>
              <a:rPr lang="en-MY" b="1" err="1"/>
              <a:t>Industri</a:t>
            </a:r>
            <a:r>
              <a:rPr lang="en-MY" b="1"/>
              <a:t> 4.0”.</a:t>
            </a:r>
          </a:p>
        </p:txBody>
      </p:sp>
    </p:spTree>
    <p:extLst>
      <p:ext uri="{BB962C8B-B14F-4D97-AF65-F5344CB8AC3E}">
        <p14:creationId xmlns:p14="http://schemas.microsoft.com/office/powerpoint/2010/main" val="410249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487-A0EF-264F-8750-7D3CDBE3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Pengenalan ringkas tentang sejarah revolusi industri 1.0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04797E-1973-4240-B083-1468895B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Revolusi Industri 1 sebagai asas kepada perkembangan revolusi industri yang seterusnya.</a:t>
            </a:r>
          </a:p>
          <a:p>
            <a:r>
              <a:rPr lang="ms-MY" dirty="0"/>
              <a:t>Manusia pada zaman sebelum IR 1.0 hidup dan bekerja dengan tulang empat kerat tanpa bantuan mesin.</a:t>
            </a:r>
          </a:p>
          <a:p>
            <a:r>
              <a:rPr lang="ms-MY" dirty="0"/>
              <a:t>IR 1.0 bermula dengan penciptaan mesin2 yang memudahkan kehidupan manusia.</a:t>
            </a:r>
          </a:p>
        </p:txBody>
      </p:sp>
    </p:spTree>
    <p:extLst>
      <p:ext uri="{BB962C8B-B14F-4D97-AF65-F5344CB8AC3E}">
        <p14:creationId xmlns:p14="http://schemas.microsoft.com/office/powerpoint/2010/main" val="61688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88A8-ABB3-4649-B631-C4880BB1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69557"/>
            <a:ext cx="10131425" cy="5321643"/>
          </a:xfrm>
        </p:spPr>
        <p:txBody>
          <a:bodyPr/>
          <a:lstStyle/>
          <a:p>
            <a:r>
              <a:rPr lang="en-MY" dirty="0" err="1"/>
              <a:t>Revolusi</a:t>
            </a:r>
            <a:r>
              <a:rPr lang="en-MY" dirty="0"/>
              <a:t> Perindustrian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pertukaran</a:t>
            </a:r>
            <a:r>
              <a:rPr lang="en-MY" dirty="0"/>
              <a:t> </a:t>
            </a:r>
            <a:r>
              <a:rPr lang="en-MY" dirty="0" err="1"/>
              <a:t>kegiatan</a:t>
            </a:r>
            <a:r>
              <a:rPr lang="en-MY" dirty="0"/>
              <a:t> </a:t>
            </a:r>
            <a:r>
              <a:rPr lang="en-MY" dirty="0" err="1"/>
              <a:t>ekonomi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kegiatan</a:t>
            </a:r>
            <a:r>
              <a:rPr lang="en-MY" dirty="0"/>
              <a:t> yang </a:t>
            </a:r>
            <a:r>
              <a:rPr lang="en-MY" dirty="0" err="1"/>
              <a:t>bergantung</a:t>
            </a:r>
            <a:r>
              <a:rPr lang="en-MY" dirty="0"/>
              <a:t> </a:t>
            </a:r>
            <a:r>
              <a:rPr lang="en-MY" dirty="0" err="1"/>
              <a:t>sepenuhnya</a:t>
            </a:r>
            <a:r>
              <a:rPr lang="en-MY" dirty="0"/>
              <a:t> </a:t>
            </a:r>
            <a:r>
              <a:rPr lang="en-MY" dirty="0" err="1"/>
              <a:t>tenaga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yang </a:t>
            </a:r>
            <a:r>
              <a:rPr lang="en-MY" dirty="0" err="1"/>
              <a:t>dilakukan</a:t>
            </a:r>
            <a:r>
              <a:rPr lang="en-MY" dirty="0"/>
              <a:t> oleh </a:t>
            </a:r>
            <a:r>
              <a:rPr lang="en-MY" dirty="0" err="1"/>
              <a:t>mesin</a:t>
            </a:r>
            <a:r>
              <a:rPr lang="en-MY" dirty="0"/>
              <a:t> (Magnusson, 2009) </a:t>
            </a:r>
          </a:p>
          <a:p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Pertanian</a:t>
            </a:r>
            <a:r>
              <a:rPr lang="en-MY" dirty="0"/>
              <a:t> yang </a:t>
            </a:r>
            <a:r>
              <a:rPr lang="en-MY" dirty="0" err="1"/>
              <a:t>berlaku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mendorong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berlakunya</a:t>
            </a:r>
            <a:r>
              <a:rPr lang="en-MY" dirty="0"/>
              <a:t> </a:t>
            </a:r>
            <a:r>
              <a:rPr lang="en-MY" dirty="0" err="1"/>
              <a:t>Revolusi</a:t>
            </a:r>
            <a:r>
              <a:rPr lang="en-MY" dirty="0"/>
              <a:t> Perindustrian.</a:t>
            </a: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92292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99E0-0680-3B4A-B9D4-804EE24B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EDA0-72C6-D14B-A0DF-F1F4B7F1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s-MY" dirty="0"/>
              <a:t>Ia bermula dengan penciptaan mesin pemintal benang seterusnya mesin menenun.</a:t>
            </a:r>
          </a:p>
          <a:p>
            <a:r>
              <a:rPr lang="ms-MY" dirty="0"/>
              <a:t>Kemudian, enjin stim mula diperkenalkan.</a:t>
            </a:r>
          </a:p>
          <a:p>
            <a:r>
              <a:rPr lang="ms-MY" dirty="0"/>
              <a:t>Penciptaan mesin stim membawa kepada perkembangan industri arang batu dan besi. </a:t>
            </a:r>
          </a:p>
          <a:p>
            <a:r>
              <a:rPr lang="ms-MY" dirty="0"/>
              <a:t>Selain itu, bidang pengangkutan turut berkembang dengan penciptaan jalan raya dan kereta api yang dapat mempercepatkan perjalanan, penghantaran barang dan medium perhubungan. </a:t>
            </a:r>
          </a:p>
        </p:txBody>
      </p:sp>
    </p:spTree>
    <p:extLst>
      <p:ext uri="{BB962C8B-B14F-4D97-AF65-F5344CB8AC3E}">
        <p14:creationId xmlns:p14="http://schemas.microsoft.com/office/powerpoint/2010/main" val="280800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0AC3-62B0-324B-8B9E-BA9F87DA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41405"/>
            <a:ext cx="10131425" cy="5049795"/>
          </a:xfrm>
        </p:spPr>
        <p:txBody>
          <a:bodyPr/>
          <a:lstStyle/>
          <a:p>
            <a:r>
              <a:rPr lang="ms-MY" dirty="0"/>
              <a:t>Mesin </a:t>
            </a:r>
            <a:r>
              <a:rPr lang="ms-MY" dirty="0" err="1"/>
              <a:t>Spinning</a:t>
            </a:r>
            <a:r>
              <a:rPr lang="ms-MY" dirty="0"/>
              <a:t> </a:t>
            </a:r>
            <a:r>
              <a:rPr lang="ms-MY" dirty="0" err="1"/>
              <a:t>Jenny</a:t>
            </a:r>
            <a:r>
              <a:rPr lang="ms-MY" dirty="0"/>
              <a:t>: </a:t>
            </a:r>
            <a:r>
              <a:rPr lang="en-MY" dirty="0" err="1"/>
              <a:t>direka</a:t>
            </a:r>
            <a:r>
              <a:rPr lang="en-MY" dirty="0"/>
              <a:t> oleh James Hargreaves, </a:t>
            </a:r>
            <a:r>
              <a:rPr lang="en-MY" dirty="0" err="1"/>
              <a:t>penggunaan</a:t>
            </a:r>
            <a:r>
              <a:rPr lang="en-MY" dirty="0"/>
              <a:t> </a:t>
            </a:r>
            <a:r>
              <a:rPr lang="en-MY" dirty="0" err="1"/>
              <a:t>mesin</a:t>
            </a:r>
            <a:r>
              <a:rPr lang="en-MY" dirty="0"/>
              <a:t> </a:t>
            </a:r>
            <a:r>
              <a:rPr lang="en-MY" dirty="0" err="1"/>
              <a:t>berkuasa</a:t>
            </a:r>
            <a:r>
              <a:rPr lang="en-MY" dirty="0"/>
              <a:t> </a:t>
            </a:r>
            <a:r>
              <a:rPr lang="en-MY" dirty="0" err="1"/>
              <a:t>wap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stim yang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dicipta</a:t>
            </a:r>
            <a:r>
              <a:rPr lang="en-MY" dirty="0"/>
              <a:t> oleh James Watt pada </a:t>
            </a:r>
            <a:r>
              <a:rPr lang="en-MY" dirty="0" err="1"/>
              <a:t>tahun</a:t>
            </a:r>
            <a:r>
              <a:rPr lang="en-MY" dirty="0"/>
              <a:t> 1769.</a:t>
            </a:r>
          </a:p>
          <a:p>
            <a:r>
              <a:rPr lang="en-MY" dirty="0"/>
              <a:t>Flying Shuttle &amp; Water frame</a:t>
            </a:r>
          </a:p>
          <a:p>
            <a:r>
              <a:rPr lang="en-MY" dirty="0" err="1"/>
              <a:t>Peningkatan</a:t>
            </a:r>
            <a:r>
              <a:rPr lang="en-MY" dirty="0"/>
              <a:t> </a:t>
            </a: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penduduk</a:t>
            </a:r>
            <a:r>
              <a:rPr lang="en-MY" dirty="0"/>
              <a:t> dan </a:t>
            </a:r>
            <a:r>
              <a:rPr lang="en-MY" dirty="0" err="1"/>
              <a:t>bilangan</a:t>
            </a:r>
            <a:r>
              <a:rPr lang="en-MY" dirty="0"/>
              <a:t> bandar.</a:t>
            </a:r>
          </a:p>
          <a:p>
            <a:pPr lvl="1"/>
            <a:r>
              <a:rPr lang="en-MY" dirty="0" err="1"/>
              <a:t>Contoh</a:t>
            </a:r>
            <a:r>
              <a:rPr lang="en-MY" dirty="0"/>
              <a:t>: Manchester pada 1750 </a:t>
            </a:r>
            <a:r>
              <a:rPr lang="en-MY" dirty="0" err="1"/>
              <a:t>ada</a:t>
            </a:r>
            <a:r>
              <a:rPr lang="en-MY" dirty="0"/>
              <a:t> 15,000 </a:t>
            </a:r>
            <a:r>
              <a:rPr lang="en-MY" dirty="0" err="1"/>
              <a:t>buah</a:t>
            </a:r>
            <a:r>
              <a:rPr lang="en-MY" dirty="0"/>
              <a:t>, 70,000 </a:t>
            </a:r>
            <a:r>
              <a:rPr lang="en-MY" dirty="0" err="1"/>
              <a:t>buah</a:t>
            </a:r>
            <a:r>
              <a:rPr lang="en-MY" dirty="0"/>
              <a:t> (1801) dan 500,000 </a:t>
            </a:r>
            <a:r>
              <a:rPr lang="en-MY" dirty="0" err="1"/>
              <a:t>buah</a:t>
            </a:r>
            <a:r>
              <a:rPr lang="en-MY" dirty="0"/>
              <a:t> (1961).</a:t>
            </a: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3510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B014-BC8D-8647-975A-2BC7021F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Isu yang timbul dari IR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0D762-A5ED-5047-8246-875363DD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Antara isu utama yang timbul dari ledakan IR 1.0 adalah: </a:t>
            </a:r>
          </a:p>
          <a:p>
            <a:pPr lvl="1"/>
            <a:r>
              <a:rPr lang="ms-MY" dirty="0"/>
              <a:t>penggajian kanak-kanak dengan kadar yang sangat rendah, </a:t>
            </a:r>
          </a:p>
          <a:p>
            <a:pPr lvl="1"/>
            <a:r>
              <a:rPr lang="ms-MY" dirty="0"/>
              <a:t>waktu kerja yang sangat lama dan </a:t>
            </a:r>
            <a:r>
              <a:rPr lang="ms-MY" dirty="0" err="1"/>
              <a:t>pengkelasan</a:t>
            </a:r>
            <a:r>
              <a:rPr lang="ms-MY" dirty="0"/>
              <a:t> golongan pekerja, </a:t>
            </a:r>
          </a:p>
          <a:p>
            <a:pPr lvl="1"/>
            <a:r>
              <a:rPr lang="ms-MY" dirty="0"/>
              <a:t>menengah dan atasan.</a:t>
            </a:r>
          </a:p>
          <a:p>
            <a:r>
              <a:rPr lang="ms-MY" dirty="0"/>
              <a:t>Justeru, para pekerja telah membentuk kesatuan dan memprotes perkara di atas dan berjaya menggubal akta yang menjaga kebajikan buruh.</a:t>
            </a:r>
          </a:p>
        </p:txBody>
      </p:sp>
    </p:spTree>
    <p:extLst>
      <p:ext uri="{BB962C8B-B14F-4D97-AF65-F5344CB8AC3E}">
        <p14:creationId xmlns:p14="http://schemas.microsoft.com/office/powerpoint/2010/main" val="108380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1014-9DE9-F346-8423-5001EC12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Revolusi perindustrian merebak ke seluruh dunia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9A69-CC99-4346-9F39-C06D02B0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Ia bermula di </a:t>
            </a:r>
            <a:r>
              <a:rPr lang="ms-MY" dirty="0" err="1"/>
              <a:t>Great</a:t>
            </a:r>
            <a:r>
              <a:rPr lang="ms-MY" dirty="0"/>
              <a:t> Britain</a:t>
            </a:r>
          </a:p>
          <a:p>
            <a:r>
              <a:rPr lang="ms-MY" dirty="0"/>
              <a:t>Seterusnya, </a:t>
            </a:r>
            <a:r>
              <a:rPr lang="ms-MY" dirty="0" err="1"/>
              <a:t>Belgium</a:t>
            </a:r>
            <a:r>
              <a:rPr lang="ms-MY" dirty="0"/>
              <a:t>, Perancis, Jerman dan Amerika Syarikat.</a:t>
            </a:r>
          </a:p>
        </p:txBody>
      </p:sp>
    </p:spTree>
    <p:extLst>
      <p:ext uri="{BB962C8B-B14F-4D97-AF65-F5344CB8AC3E}">
        <p14:creationId xmlns:p14="http://schemas.microsoft.com/office/powerpoint/2010/main" val="206264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BA75-85FF-9440-9802-CBA59447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Kebaikan revolusi industri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E80DED-51DC-3D47-B987-352FCDEE5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86" y="2141538"/>
            <a:ext cx="6307253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6FF2D-4B33-6C4C-818F-96C32B3F9A93}"/>
              </a:ext>
            </a:extLst>
          </p:cNvPr>
          <p:cNvSpPr txBox="1"/>
          <p:nvPr/>
        </p:nvSpPr>
        <p:spPr>
          <a:xfrm>
            <a:off x="3831220" y="5972537"/>
            <a:ext cx="52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err="1"/>
              <a:t>Source</a:t>
            </a:r>
            <a:r>
              <a:rPr lang="ms-MY" dirty="0"/>
              <a:t>: </a:t>
            </a:r>
            <a:r>
              <a:rPr lang="en-MY" dirty="0"/>
              <a:t>https://</a:t>
            </a:r>
            <a:r>
              <a:rPr lang="en-MY" dirty="0" err="1"/>
              <a:t>doi.org</a:t>
            </a:r>
            <a:r>
              <a:rPr lang="en-MY" dirty="0"/>
              <a:t>/10.1007/978-3-319-94310-7_3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84665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0286"/>
            <a:ext cx="10131425" cy="1059543"/>
          </a:xfrm>
        </p:spPr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300446"/>
            <a:ext cx="11720051" cy="56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0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6E44-36EB-4DD7-8353-A5D9B7D550DC}" type="slidenum">
              <a:rPr lang="ar-SA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pSp>
        <p:nvGrpSpPr>
          <p:cNvPr id="9" name="Google Shape;189;p6">
            <a:extLst>
              <a:ext uri="{FF2B5EF4-FFF2-40B4-BE49-F238E27FC236}">
                <a16:creationId xmlns:a16="http://schemas.microsoft.com/office/drawing/2014/main" id="{CFBE44A9-3B0C-4354-B9A1-E984536E567D}"/>
              </a:ext>
            </a:extLst>
          </p:cNvPr>
          <p:cNvGrpSpPr/>
          <p:nvPr/>
        </p:nvGrpSpPr>
        <p:grpSpPr>
          <a:xfrm>
            <a:off x="1447800" y="339665"/>
            <a:ext cx="6685279" cy="6178669"/>
            <a:chOff x="1425423" y="1473"/>
            <a:chExt cx="6321274" cy="4285892"/>
          </a:xfrm>
        </p:grpSpPr>
        <p:sp>
          <p:nvSpPr>
            <p:cNvPr id="10" name="Google Shape;190;p6">
              <a:extLst>
                <a:ext uri="{FF2B5EF4-FFF2-40B4-BE49-F238E27FC236}">
                  <a16:creationId xmlns:a16="http://schemas.microsoft.com/office/drawing/2014/main" id="{D79FED35-A556-41F9-AD23-15A7DE72EBA6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1473"/>
              <a:ext cx="6080760" cy="424785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rgbClr val="8B3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1;p6">
              <a:extLst>
                <a:ext uri="{FF2B5EF4-FFF2-40B4-BE49-F238E27FC236}">
                  <a16:creationId xmlns:a16="http://schemas.microsoft.com/office/drawing/2014/main" id="{5FB40BB7-4857-4CAA-9332-0D7B7D245063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1473"/>
              <a:ext cx="5974564" cy="4247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1: MANUSIA &amp; PEMIKIRAN</a:t>
              </a: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92;p6">
              <a:extLst>
                <a:ext uri="{FF2B5EF4-FFF2-40B4-BE49-F238E27FC236}">
                  <a16:creationId xmlns:a16="http://schemas.microsoft.com/office/drawing/2014/main" id="{88C26DF1-4F36-4BAD-8D6C-D1B472DF000D}"/>
                </a:ext>
              </a:extLst>
            </p:cNvPr>
            <p:cNvSpPr>
              <a:spLocks/>
            </p:cNvSpPr>
            <p:nvPr/>
          </p:nvSpPr>
          <p:spPr>
            <a:xfrm>
              <a:off x="1425423" y="1473"/>
              <a:ext cx="424785" cy="424785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3;p6">
              <a:extLst>
                <a:ext uri="{FF2B5EF4-FFF2-40B4-BE49-F238E27FC236}">
                  <a16:creationId xmlns:a16="http://schemas.microsoft.com/office/drawing/2014/main" id="{B05C4CDF-DFC3-4CA8-AF96-64BC537F46DD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553060"/>
              <a:ext cx="6080760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85882"/>
                  </a:srgbClr>
                </a:gs>
                <a:gs pos="78000">
                  <a:srgbClr val="E7241D">
                    <a:alpha val="85882"/>
                  </a:srgbClr>
                </a:gs>
                <a:gs pos="100000">
                  <a:srgbClr val="E7241D">
                    <a:alpha val="85882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94;p6">
              <a:extLst>
                <a:ext uri="{FF2B5EF4-FFF2-40B4-BE49-F238E27FC236}">
                  <a16:creationId xmlns:a16="http://schemas.microsoft.com/office/drawing/2014/main" id="{45A7B8BB-F8ED-41F5-A364-48C5B87E7173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553060"/>
              <a:ext cx="5974564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2: AGAMA, PEMIKIRAN SAINS DAN TEKNOLOGI</a:t>
              </a:r>
              <a:endParaRPr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195;p6">
              <a:extLst>
                <a:ext uri="{FF2B5EF4-FFF2-40B4-BE49-F238E27FC236}">
                  <a16:creationId xmlns:a16="http://schemas.microsoft.com/office/drawing/2014/main" id="{CFA000F5-C387-4BE0-A2AF-21A8F6BF4C5D}"/>
                </a:ext>
              </a:extLst>
            </p:cNvPr>
            <p:cNvSpPr>
              <a:spLocks/>
            </p:cNvSpPr>
            <p:nvPr/>
          </p:nvSpPr>
          <p:spPr>
            <a:xfrm>
              <a:off x="1425423" y="553060"/>
              <a:ext cx="424785" cy="424785"/>
            </a:xfrm>
            <a:prstGeom prst="ellipse">
              <a:avLst/>
            </a:prstGeom>
            <a:blipFill rotWithShape="1">
              <a:blip r:embed="rId3"/>
              <a:stretch>
                <a:fillRect l="-29999" r="-29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96;p6">
              <a:extLst>
                <a:ext uri="{FF2B5EF4-FFF2-40B4-BE49-F238E27FC236}">
                  <a16:creationId xmlns:a16="http://schemas.microsoft.com/office/drawing/2014/main" id="{79C73C28-2337-4E69-826F-595531252DCE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1104646"/>
              <a:ext cx="6080760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81960"/>
                  </a:srgbClr>
                </a:gs>
                <a:gs pos="78000">
                  <a:srgbClr val="E7241D">
                    <a:alpha val="81960"/>
                  </a:srgbClr>
                </a:gs>
                <a:gs pos="100000">
                  <a:srgbClr val="E7241D">
                    <a:alpha val="8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97;p6">
              <a:extLst>
                <a:ext uri="{FF2B5EF4-FFF2-40B4-BE49-F238E27FC236}">
                  <a16:creationId xmlns:a16="http://schemas.microsoft.com/office/drawing/2014/main" id="{A13166F5-CE20-45E8-8D20-CCECE11C2EBD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1104645"/>
              <a:ext cx="5974564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3: PERKEMBANGAN ILMU DAN SAINS</a:t>
              </a: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198;p6">
              <a:extLst>
                <a:ext uri="{FF2B5EF4-FFF2-40B4-BE49-F238E27FC236}">
                  <a16:creationId xmlns:a16="http://schemas.microsoft.com/office/drawing/2014/main" id="{7B0FCEED-945F-49A2-AA63-27E9FE53FF33}"/>
                </a:ext>
              </a:extLst>
            </p:cNvPr>
            <p:cNvSpPr>
              <a:spLocks/>
            </p:cNvSpPr>
            <p:nvPr/>
          </p:nvSpPr>
          <p:spPr>
            <a:xfrm>
              <a:off x="1425423" y="1104646"/>
              <a:ext cx="424785" cy="424785"/>
            </a:xfrm>
            <a:prstGeom prst="ellipse">
              <a:avLst/>
            </a:prstGeom>
            <a:blipFill rotWithShape="1">
              <a:blip r:embed="rId4"/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9;p6">
              <a:extLst>
                <a:ext uri="{FF2B5EF4-FFF2-40B4-BE49-F238E27FC236}">
                  <a16:creationId xmlns:a16="http://schemas.microsoft.com/office/drawing/2014/main" id="{B86AA303-BF81-48CD-BB20-E099997C9DB1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72870" y="1652024"/>
              <a:ext cx="6073827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78039"/>
                  </a:srgbClr>
                </a:gs>
                <a:gs pos="78000">
                  <a:srgbClr val="E7241D">
                    <a:alpha val="78039"/>
                  </a:srgbClr>
                </a:gs>
                <a:gs pos="100000">
                  <a:srgbClr val="E7241D">
                    <a:alpha val="78039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0;p6">
              <a:extLst>
                <a:ext uri="{FF2B5EF4-FFF2-40B4-BE49-F238E27FC236}">
                  <a16:creationId xmlns:a16="http://schemas.microsoft.com/office/drawing/2014/main" id="{F5988062-5E67-4AA1-A1DD-6D500AA933B4}"/>
                </a:ext>
              </a:extLst>
            </p:cNvPr>
            <p:cNvSpPr txBox="1">
              <a:spLocks/>
            </p:cNvSpPr>
            <p:nvPr/>
          </p:nvSpPr>
          <p:spPr>
            <a:xfrm>
              <a:off x="1779066" y="1652024"/>
              <a:ext cx="5967631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4: PEMIKIRAN FALSAFAH DAN SAINS: GREEK, ISLAM, BARAT</a:t>
              </a:r>
            </a:p>
            <a:p>
              <a:pPr>
                <a:lnSpc>
                  <a:spcPct val="90000"/>
                </a:lnSpc>
              </a:pP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201;p6">
              <a:extLst>
                <a:ext uri="{FF2B5EF4-FFF2-40B4-BE49-F238E27FC236}">
                  <a16:creationId xmlns:a16="http://schemas.microsoft.com/office/drawing/2014/main" id="{E512D1FA-EE90-4DCE-8A72-AD042ED7B7BA}"/>
                </a:ext>
              </a:extLst>
            </p:cNvPr>
            <p:cNvSpPr>
              <a:spLocks/>
            </p:cNvSpPr>
            <p:nvPr/>
          </p:nvSpPr>
          <p:spPr>
            <a:xfrm>
              <a:off x="1445779" y="1656233"/>
              <a:ext cx="424785" cy="424785"/>
            </a:xfrm>
            <a:prstGeom prst="ellipse">
              <a:avLst/>
            </a:prstGeom>
            <a:blipFill rotWithShape="1">
              <a:blip r:embed="rId5"/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2;p6">
              <a:extLst>
                <a:ext uri="{FF2B5EF4-FFF2-40B4-BE49-F238E27FC236}">
                  <a16:creationId xmlns:a16="http://schemas.microsoft.com/office/drawing/2014/main" id="{7630320C-6AEB-48B8-8758-C1DF97D1D962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2207820"/>
              <a:ext cx="6080760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74117"/>
                  </a:srgbClr>
                </a:gs>
                <a:gs pos="78000">
                  <a:srgbClr val="E7241D">
                    <a:alpha val="74117"/>
                  </a:srgbClr>
                </a:gs>
                <a:gs pos="100000">
                  <a:srgbClr val="E7241D">
                    <a:alpha val="74117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03;p6">
              <a:extLst>
                <a:ext uri="{FF2B5EF4-FFF2-40B4-BE49-F238E27FC236}">
                  <a16:creationId xmlns:a16="http://schemas.microsoft.com/office/drawing/2014/main" id="{7EE40BA9-3A57-43CD-8C0C-2663D1DCF447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2207820"/>
              <a:ext cx="5974564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5: PENCAPAIAN SAINS MERENTAS SEMPADAN</a:t>
              </a: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04;p6">
              <a:extLst>
                <a:ext uri="{FF2B5EF4-FFF2-40B4-BE49-F238E27FC236}">
                  <a16:creationId xmlns:a16="http://schemas.microsoft.com/office/drawing/2014/main" id="{3FAA7CB6-5E97-44D4-9AD0-0CD6418D455C}"/>
                </a:ext>
              </a:extLst>
            </p:cNvPr>
            <p:cNvSpPr>
              <a:spLocks/>
            </p:cNvSpPr>
            <p:nvPr/>
          </p:nvSpPr>
          <p:spPr>
            <a:xfrm>
              <a:off x="1425423" y="2207820"/>
              <a:ext cx="424785" cy="424785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05;p6">
              <a:extLst>
                <a:ext uri="{FF2B5EF4-FFF2-40B4-BE49-F238E27FC236}">
                  <a16:creationId xmlns:a16="http://schemas.microsoft.com/office/drawing/2014/main" id="{7AED320A-99B5-4DEA-BA26-DAFBA078FC70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2759407"/>
              <a:ext cx="6080760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69803"/>
                  </a:srgbClr>
                </a:gs>
                <a:gs pos="78000">
                  <a:srgbClr val="E7241D">
                    <a:alpha val="69803"/>
                  </a:srgbClr>
                </a:gs>
                <a:gs pos="100000">
                  <a:srgbClr val="E7241D">
                    <a:alpha val="6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06;p6">
              <a:extLst>
                <a:ext uri="{FF2B5EF4-FFF2-40B4-BE49-F238E27FC236}">
                  <a16:creationId xmlns:a16="http://schemas.microsoft.com/office/drawing/2014/main" id="{679BD166-F8E7-4558-B86E-761D74D5EA15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2759407"/>
              <a:ext cx="5974564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6: REVOLUSI INDUSTRI &amp; KESANNYA TERHADAP KEMANUSIAAN</a:t>
              </a: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07;p6">
              <a:extLst>
                <a:ext uri="{FF2B5EF4-FFF2-40B4-BE49-F238E27FC236}">
                  <a16:creationId xmlns:a16="http://schemas.microsoft.com/office/drawing/2014/main" id="{0886C514-4F5D-4957-AFC7-3107C46E1BAB}"/>
                </a:ext>
              </a:extLst>
            </p:cNvPr>
            <p:cNvSpPr>
              <a:spLocks/>
            </p:cNvSpPr>
            <p:nvPr/>
          </p:nvSpPr>
          <p:spPr>
            <a:xfrm>
              <a:off x="1425423" y="2759407"/>
              <a:ext cx="424785" cy="424785"/>
            </a:xfrm>
            <a:prstGeom prst="ellipse">
              <a:avLst/>
            </a:prstGeom>
            <a:blipFill rotWithShape="1">
              <a:blip r:embed="rId7"/>
              <a:stretch>
                <a:fillRect l="-20998" r="-20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08;p6">
              <a:extLst>
                <a:ext uri="{FF2B5EF4-FFF2-40B4-BE49-F238E27FC236}">
                  <a16:creationId xmlns:a16="http://schemas.microsoft.com/office/drawing/2014/main" id="{20FF5538-7653-4558-A57F-D6CC6FCB8424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3310994"/>
              <a:ext cx="6080760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65882"/>
                  </a:srgbClr>
                </a:gs>
                <a:gs pos="78000">
                  <a:srgbClr val="E7241D">
                    <a:alpha val="65882"/>
                  </a:srgbClr>
                </a:gs>
                <a:gs pos="100000">
                  <a:srgbClr val="E7241D">
                    <a:alpha val="65882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09;p6">
              <a:extLst>
                <a:ext uri="{FF2B5EF4-FFF2-40B4-BE49-F238E27FC236}">
                  <a16:creationId xmlns:a16="http://schemas.microsoft.com/office/drawing/2014/main" id="{EC430E07-881E-4580-86A2-E156EDA0435C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3310994"/>
              <a:ext cx="5974564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7: ETIKA &amp; NILAI DALAM PEMIKIRAN SAINS &amp; TEKNOLOGI</a:t>
              </a: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210;p6">
              <a:extLst>
                <a:ext uri="{FF2B5EF4-FFF2-40B4-BE49-F238E27FC236}">
                  <a16:creationId xmlns:a16="http://schemas.microsoft.com/office/drawing/2014/main" id="{9544B15E-3D48-4743-879A-9939CD4C17F9}"/>
                </a:ext>
              </a:extLst>
            </p:cNvPr>
            <p:cNvSpPr>
              <a:spLocks/>
            </p:cNvSpPr>
            <p:nvPr/>
          </p:nvSpPr>
          <p:spPr>
            <a:xfrm>
              <a:off x="1425423" y="3310994"/>
              <a:ext cx="424785" cy="424785"/>
            </a:xfrm>
            <a:prstGeom prst="ellipse">
              <a:avLst/>
            </a:prstGeom>
            <a:blipFill rotWithShape="1">
              <a:blip r:embed="rId8"/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11;p6">
              <a:extLst>
                <a:ext uri="{FF2B5EF4-FFF2-40B4-BE49-F238E27FC236}">
                  <a16:creationId xmlns:a16="http://schemas.microsoft.com/office/drawing/2014/main" id="{A1AD5372-D13E-43B2-9F45-05374391CA68}"/>
                </a:ext>
              </a:extLst>
            </p:cNvPr>
            <p:cNvSpPr>
              <a:spLocks/>
            </p:cNvSpPr>
            <p:nvPr/>
          </p:nvSpPr>
          <p:spPr>
            <a:xfrm rot="10800000">
              <a:off x="1637816" y="3862580"/>
              <a:ext cx="6080760" cy="42478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E0514D">
                    <a:alpha val="61960"/>
                  </a:srgbClr>
                </a:gs>
                <a:gs pos="78000">
                  <a:srgbClr val="E7241D">
                    <a:alpha val="61960"/>
                  </a:srgbClr>
                </a:gs>
                <a:gs pos="100000">
                  <a:srgbClr val="E7241D">
                    <a:alpha val="6196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12;p6">
              <a:extLst>
                <a:ext uri="{FF2B5EF4-FFF2-40B4-BE49-F238E27FC236}">
                  <a16:creationId xmlns:a16="http://schemas.microsoft.com/office/drawing/2014/main" id="{50C9932D-FC98-46C5-98EE-6E6FDADFE1D0}"/>
                </a:ext>
              </a:extLst>
            </p:cNvPr>
            <p:cNvSpPr txBox="1">
              <a:spLocks/>
            </p:cNvSpPr>
            <p:nvPr/>
          </p:nvSpPr>
          <p:spPr>
            <a:xfrm>
              <a:off x="1744012" y="3862580"/>
              <a:ext cx="5974564" cy="42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300" tIns="53325" rIns="99550" bIns="533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 8: MENGINSANKAN SAINS &amp; TEKNOLOGI</a:t>
              </a:r>
              <a:endParaRPr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213;p6">
              <a:extLst>
                <a:ext uri="{FF2B5EF4-FFF2-40B4-BE49-F238E27FC236}">
                  <a16:creationId xmlns:a16="http://schemas.microsoft.com/office/drawing/2014/main" id="{9E38B2D5-8DB3-4069-8444-B58906D3743F}"/>
                </a:ext>
              </a:extLst>
            </p:cNvPr>
            <p:cNvSpPr>
              <a:spLocks/>
            </p:cNvSpPr>
            <p:nvPr/>
          </p:nvSpPr>
          <p:spPr>
            <a:xfrm>
              <a:off x="1425423" y="3862580"/>
              <a:ext cx="424785" cy="424785"/>
            </a:xfrm>
            <a:prstGeom prst="ellipse">
              <a:avLst/>
            </a:prstGeom>
            <a:blipFill rotWithShape="1">
              <a:blip r:embed="rId9"/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843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7F7527-5AC0-479A-B79F-9CF463410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AC8871-327D-6F47-9F1E-C4C89AC2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/>
              <a:t>Perbezaan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revolusi</a:t>
            </a:r>
            <a:r>
              <a:rPr lang="en-US" sz="3600" dirty="0"/>
              <a:t> </a:t>
            </a:r>
            <a:r>
              <a:rPr lang="en-US" sz="3600" dirty="0" err="1"/>
              <a:t>industri</a:t>
            </a:r>
            <a:endParaRPr lang="en-US" sz="3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76B63-5B45-BC44-986B-8336F325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D93C6631-3067-364B-89B4-47BC09B2C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94" y="0"/>
            <a:ext cx="6340538" cy="6814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EBCB82-9885-4C45-8DE5-F9ADC185B046}"/>
              </a:ext>
            </a:extLst>
          </p:cNvPr>
          <p:cNvSpPr txBox="1"/>
          <p:nvPr/>
        </p:nvSpPr>
        <p:spPr>
          <a:xfrm>
            <a:off x="-3175" y="6249646"/>
            <a:ext cx="52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err="1"/>
              <a:t>Source</a:t>
            </a:r>
            <a:r>
              <a:rPr lang="ms-MY" dirty="0"/>
              <a:t>: </a:t>
            </a:r>
            <a:r>
              <a:rPr lang="en-MY" dirty="0"/>
              <a:t>https://</a:t>
            </a:r>
            <a:r>
              <a:rPr lang="en-MY" dirty="0" err="1"/>
              <a:t>doi.org</a:t>
            </a:r>
            <a:r>
              <a:rPr lang="en-MY" dirty="0"/>
              <a:t>/10.1007/978-3-319-94310-7_3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00279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26E1-7D2B-B842-A8D8-28E8F7AB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BF6D-2884-1E4D-A29E-CF992BB5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s-MY" dirty="0" err="1"/>
              <a:t>Saintis</a:t>
            </a:r>
            <a:r>
              <a:rPr lang="ms-MY" dirty="0"/>
              <a:t> mula mencipta alat yang boleh memudahkan kehidupan manusia; </a:t>
            </a:r>
            <a:r>
              <a:rPr lang="ms-MY" dirty="0" err="1"/>
              <a:t>thomas</a:t>
            </a:r>
            <a:r>
              <a:rPr lang="ms-MY" dirty="0"/>
              <a:t> </a:t>
            </a:r>
            <a:r>
              <a:rPr lang="ms-MY" dirty="0" err="1"/>
              <a:t>edison</a:t>
            </a:r>
            <a:r>
              <a:rPr lang="ms-MY" dirty="0"/>
              <a:t>, </a:t>
            </a:r>
            <a:r>
              <a:rPr lang="ms-MY" dirty="0" err="1"/>
              <a:t>felix</a:t>
            </a:r>
            <a:r>
              <a:rPr lang="ms-MY" dirty="0"/>
              <a:t> </a:t>
            </a:r>
            <a:r>
              <a:rPr lang="ms-MY" dirty="0" err="1"/>
              <a:t>hoffman</a:t>
            </a:r>
            <a:r>
              <a:rPr lang="ms-MY" dirty="0"/>
              <a:t> </a:t>
            </a:r>
            <a:r>
              <a:rPr lang="ms-MY" dirty="0" err="1"/>
              <a:t>dll</a:t>
            </a:r>
            <a:r>
              <a:rPr lang="ms-MY" dirty="0"/>
              <a:t>.</a:t>
            </a:r>
          </a:p>
          <a:p>
            <a:pPr lvl="1"/>
            <a:r>
              <a:rPr lang="ms-MY" dirty="0"/>
              <a:t>Kesan: peningkatan produktiviti, </a:t>
            </a:r>
            <a:r>
              <a:rPr lang="ms-MY" dirty="0" err="1"/>
              <a:t>pentambahan</a:t>
            </a:r>
            <a:r>
              <a:rPr lang="ms-MY" dirty="0"/>
              <a:t> kualiti produk</a:t>
            </a:r>
          </a:p>
          <a:p>
            <a:pPr lvl="1"/>
            <a:r>
              <a:rPr lang="ms-MY" dirty="0"/>
              <a:t>Penemuan baru; tenaga kuasa, bahan kimia dan perubatan</a:t>
            </a:r>
          </a:p>
          <a:p>
            <a:r>
              <a:rPr lang="ms-MY" dirty="0"/>
              <a:t>Mula eksploitasi sumber </a:t>
            </a:r>
            <a:r>
              <a:rPr lang="ms-MY" dirty="0" err="1"/>
              <a:t>semulajadi</a:t>
            </a:r>
            <a:endParaRPr lang="ms-MY" dirty="0"/>
          </a:p>
          <a:p>
            <a:r>
              <a:rPr lang="ms-MY" dirty="0"/>
              <a:t>Contoh kecekapan/ sistematik; pengangkutan, pembinaan bangunan, produk sintetik seperti plastik, bekalan air, sistem </a:t>
            </a:r>
            <a:r>
              <a:rPr lang="ms-MY" dirty="0" err="1"/>
              <a:t>pembentungan</a:t>
            </a:r>
            <a:r>
              <a:rPr lang="ms-MY" dirty="0"/>
              <a:t> </a:t>
            </a:r>
            <a:r>
              <a:rPr lang="ms-MY" dirty="0" err="1"/>
              <a:t>dll</a:t>
            </a:r>
            <a:r>
              <a:rPr lang="ms-MY" dirty="0"/>
              <a:t>.</a:t>
            </a: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28484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3207-E91D-144C-A6CE-27DA749E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2.0</a:t>
            </a:r>
            <a:br>
              <a:rPr lang="ms-MY" dirty="0"/>
            </a:b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22C4-F1FD-8743-AC99-96E6073C2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s-MY" dirty="0"/>
              <a:t>Penciptaan bahan kimia organik </a:t>
            </a:r>
            <a:r>
              <a:rPr lang="ms-MY" dirty="0" err="1"/>
              <a:t>utk</a:t>
            </a:r>
            <a:r>
              <a:rPr lang="ms-MY" dirty="0"/>
              <a:t> digunakan </a:t>
            </a:r>
            <a:r>
              <a:rPr lang="ms-MY" dirty="0" err="1"/>
              <a:t>sbg</a:t>
            </a:r>
            <a:r>
              <a:rPr lang="ms-MY" dirty="0"/>
              <a:t> baja dalam pertanian (</a:t>
            </a:r>
            <a:r>
              <a:rPr lang="ms-MY" dirty="0" err="1"/>
              <a:t>Justus</a:t>
            </a:r>
            <a:r>
              <a:rPr lang="ms-MY" dirty="0"/>
              <a:t> </a:t>
            </a:r>
            <a:r>
              <a:rPr lang="ms-MY" dirty="0" err="1"/>
              <a:t>Von</a:t>
            </a:r>
            <a:r>
              <a:rPr lang="ms-MY" dirty="0"/>
              <a:t> </a:t>
            </a:r>
            <a:r>
              <a:rPr lang="ms-MY" dirty="0" err="1"/>
              <a:t>Liebig</a:t>
            </a:r>
            <a:r>
              <a:rPr lang="ms-MY" dirty="0"/>
              <a:t>).</a:t>
            </a:r>
          </a:p>
          <a:p>
            <a:r>
              <a:rPr lang="ms-MY" dirty="0"/>
              <a:t>Ciptaan lain: Bahan letupan, pembinaan terowong, minyak, kuari, elektrik </a:t>
            </a:r>
            <a:r>
              <a:rPr lang="ms-MY" dirty="0" err="1"/>
              <a:t>utk</a:t>
            </a:r>
            <a:r>
              <a:rPr lang="ms-MY" dirty="0"/>
              <a:t> industri, kapal laut besar, kapal selam, </a:t>
            </a:r>
            <a:r>
              <a:rPr lang="ms-MY" dirty="0" err="1"/>
              <a:t>telgraf</a:t>
            </a:r>
            <a:r>
              <a:rPr lang="ms-MY" dirty="0"/>
              <a:t>, lampu, basikal sebagai medium pengangkutan utama rakyat, industri keluli dalam sektor pembinaan.</a:t>
            </a:r>
          </a:p>
          <a:p>
            <a:r>
              <a:rPr lang="ms-MY" dirty="0"/>
              <a:t>Elektrik membawa kepada peningkatan sektor pengilangan secara besar-besaran.</a:t>
            </a: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5661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84FF-D843-2D4A-993E-5C22DBA7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B3C4-896A-8845-8755-C4088700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Bidang perubatan semakin maju.</a:t>
            </a:r>
          </a:p>
          <a:p>
            <a:r>
              <a:rPr lang="ms-MY" dirty="0"/>
              <a:t>Kadar </a:t>
            </a:r>
            <a:r>
              <a:rPr lang="ms-MY" dirty="0" err="1"/>
              <a:t>mortaliti</a:t>
            </a:r>
            <a:r>
              <a:rPr lang="ms-MY" dirty="0"/>
              <a:t> semakin menurun</a:t>
            </a:r>
          </a:p>
          <a:p>
            <a:r>
              <a:rPr lang="ms-MY" dirty="0"/>
              <a:t>Kajian tentang penyakit berjangkit</a:t>
            </a:r>
          </a:p>
          <a:p>
            <a:r>
              <a:rPr lang="ms-MY" dirty="0"/>
              <a:t>Kos upah buruh semakin meningkat, tenaga kerja </a:t>
            </a:r>
            <a:r>
              <a:rPr lang="ms-MY" dirty="0" err="1"/>
              <a:t>professional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33334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4EF4-9343-7747-9147-0C056202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51E2-05AB-F44D-84C2-7DE56DE9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Bermula sekitar 1950-an, turut dikenali sebagai revolusi digital</a:t>
            </a:r>
          </a:p>
          <a:p>
            <a:r>
              <a:rPr lang="ms-MY" dirty="0"/>
              <a:t>Pengukuhan tahap perkhidmatan, pasaran global semakin besar mewujudkan perdagangan antarabangsa.</a:t>
            </a:r>
          </a:p>
          <a:p>
            <a:r>
              <a:rPr lang="ms-MY" dirty="0"/>
              <a:t>Sektor perindustrian berubah daripada perkilangan tradisional kepada perkilangan industri berasaskan teknologi canggih.</a:t>
            </a:r>
          </a:p>
          <a:p>
            <a:r>
              <a:rPr lang="ms-MY" dirty="0"/>
              <a:t>Perkara paling utama; perubahan dalam aspek teknologi komunikasi dan tenaga, </a:t>
            </a:r>
            <a:r>
              <a:rPr lang="ms-MY" dirty="0" err="1"/>
              <a:t>wireless</a:t>
            </a:r>
            <a:r>
              <a:rPr lang="ms-MY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572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C792-B6BB-8D4D-844B-A11E7A4A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EA290-F6B8-5A47-AC8F-E4A03A15E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s-MY" dirty="0"/>
              <a:t>Kemunculan beberapa teknologi; GIS (</a:t>
            </a:r>
            <a:r>
              <a:rPr lang="ms-MY" dirty="0" err="1"/>
              <a:t>geographic</a:t>
            </a:r>
            <a:r>
              <a:rPr lang="ms-MY" dirty="0"/>
              <a:t> </a:t>
            </a:r>
            <a:r>
              <a:rPr lang="ms-MY" dirty="0" err="1"/>
              <a:t>information</a:t>
            </a:r>
            <a:r>
              <a:rPr lang="ms-MY" dirty="0"/>
              <a:t> </a:t>
            </a:r>
            <a:r>
              <a:rPr lang="ms-MY" dirty="0" err="1"/>
              <a:t>system</a:t>
            </a:r>
            <a:r>
              <a:rPr lang="ms-MY" dirty="0"/>
              <a:t>), satelit, pangkalan data bandar, peranti pengumpulan data </a:t>
            </a:r>
            <a:r>
              <a:rPr lang="ms-MY" dirty="0" err="1"/>
              <a:t>dll</a:t>
            </a:r>
            <a:r>
              <a:rPr lang="ms-MY" dirty="0"/>
              <a:t>, jaringan </a:t>
            </a:r>
            <a:r>
              <a:rPr lang="ms-MY" dirty="0" err="1"/>
              <a:t>internet</a:t>
            </a:r>
            <a:r>
              <a:rPr lang="ms-MY" dirty="0"/>
              <a:t>, robot, percetakan 3 dimensi.</a:t>
            </a:r>
          </a:p>
          <a:p>
            <a:r>
              <a:rPr lang="ms-MY" dirty="0"/>
              <a:t>Di Timur (</a:t>
            </a:r>
            <a:r>
              <a:rPr lang="ms-MY" dirty="0" err="1"/>
              <a:t>Japan</a:t>
            </a:r>
            <a:r>
              <a:rPr lang="ms-MY" dirty="0"/>
              <a:t>): penciptaan kereta peluru (</a:t>
            </a:r>
            <a:r>
              <a:rPr lang="ms-MY" dirty="0" err="1"/>
              <a:t>shikansen</a:t>
            </a:r>
            <a:r>
              <a:rPr lang="ms-MY" dirty="0"/>
              <a:t>).</a:t>
            </a:r>
          </a:p>
          <a:p>
            <a:r>
              <a:rPr lang="ms-MY" dirty="0"/>
              <a:t>Aspek tenaga, </a:t>
            </a:r>
            <a:r>
              <a:rPr lang="ms-MY" dirty="0" err="1"/>
              <a:t>saintis</a:t>
            </a:r>
            <a:r>
              <a:rPr lang="ms-MY" dirty="0"/>
              <a:t> mula mencari tenaga boleh diperbaharui; tenaga solar, angin, ombak, biojisim, hidro dan </a:t>
            </a:r>
            <a:r>
              <a:rPr lang="ms-MY" dirty="0" err="1"/>
              <a:t>geoterma</a:t>
            </a:r>
            <a:r>
              <a:rPr lang="ms-MY" dirty="0"/>
              <a:t>.</a:t>
            </a:r>
          </a:p>
          <a:p>
            <a:r>
              <a:rPr lang="ms-MY" dirty="0"/>
              <a:t>Berjuta-juta pekerjaan berjaya diwujudkan melalui IR3.0 ini (</a:t>
            </a:r>
            <a:r>
              <a:rPr lang="ms-MY" dirty="0" err="1"/>
              <a:t>Jeremy</a:t>
            </a:r>
            <a:r>
              <a:rPr lang="ms-MY" dirty="0"/>
              <a:t> </a:t>
            </a:r>
            <a:r>
              <a:rPr lang="ms-MY" dirty="0" err="1"/>
              <a:t>Rifkin</a:t>
            </a:r>
            <a:r>
              <a:rPr lang="ms-MY" dirty="0"/>
              <a:t>, </a:t>
            </a:r>
            <a:r>
              <a:rPr lang="ms-MY" dirty="0" err="1"/>
              <a:t>The</a:t>
            </a:r>
            <a:r>
              <a:rPr lang="ms-MY" dirty="0"/>
              <a:t> </a:t>
            </a:r>
            <a:r>
              <a:rPr lang="ms-MY" dirty="0" err="1"/>
              <a:t>Five</a:t>
            </a:r>
            <a:r>
              <a:rPr lang="ms-MY" dirty="0"/>
              <a:t> </a:t>
            </a:r>
            <a:r>
              <a:rPr lang="ms-MY" dirty="0" err="1"/>
              <a:t>Pillar</a:t>
            </a:r>
            <a:r>
              <a:rPr lang="ms-MY" dirty="0"/>
              <a:t> </a:t>
            </a:r>
            <a:r>
              <a:rPr lang="ms-MY" dirty="0" err="1"/>
              <a:t>of</a:t>
            </a:r>
            <a:r>
              <a:rPr lang="ms-MY" dirty="0"/>
              <a:t> </a:t>
            </a:r>
            <a:r>
              <a:rPr lang="ms-MY" dirty="0" err="1"/>
              <a:t>a</a:t>
            </a:r>
            <a:r>
              <a:rPr lang="ms-MY" dirty="0"/>
              <a:t> </a:t>
            </a:r>
            <a:r>
              <a:rPr lang="ms-MY" dirty="0" err="1"/>
              <a:t>Third</a:t>
            </a:r>
            <a:r>
              <a:rPr lang="ms-MY" dirty="0"/>
              <a:t> </a:t>
            </a:r>
            <a:r>
              <a:rPr lang="ms-MY" dirty="0" err="1"/>
              <a:t>Industrial</a:t>
            </a:r>
            <a:r>
              <a:rPr lang="ms-MY" dirty="0"/>
              <a:t> </a:t>
            </a:r>
            <a:r>
              <a:rPr lang="ms-MY" dirty="0" err="1"/>
              <a:t>Revolution</a:t>
            </a:r>
            <a:r>
              <a:rPr lang="ms-MY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80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2E30-CAFF-2843-AC45-98A0DDEC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IR 4.0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0A1AA-AB41-F84A-A93F-EF24ADB2A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IR 4.0 tidak hanya mengenai mesin teknologi, tetapi melibatkan gabungan fizikal, digital dan sistem seperti bioteknologi, </a:t>
            </a:r>
            <a:r>
              <a:rPr lang="ms-MY" dirty="0" err="1"/>
              <a:t>robotik</a:t>
            </a:r>
            <a:r>
              <a:rPr lang="ms-MY" dirty="0"/>
              <a:t>, kenderaan automatik, </a:t>
            </a:r>
            <a:r>
              <a:rPr lang="ms-MY" dirty="0" err="1"/>
              <a:t>internet</a:t>
            </a:r>
            <a:r>
              <a:rPr lang="ms-MY" dirty="0"/>
              <a:t> </a:t>
            </a:r>
            <a:r>
              <a:rPr lang="ms-MY" dirty="0" err="1"/>
              <a:t>of</a:t>
            </a:r>
            <a:r>
              <a:rPr lang="ms-MY" dirty="0"/>
              <a:t> </a:t>
            </a:r>
            <a:r>
              <a:rPr lang="ms-MY" dirty="0" err="1"/>
              <a:t>things</a:t>
            </a:r>
            <a:r>
              <a:rPr lang="ms-MY" dirty="0"/>
              <a:t>, peranti pintar </a:t>
            </a:r>
            <a:r>
              <a:rPr lang="ms-MY" dirty="0" err="1"/>
              <a:t>dll</a:t>
            </a:r>
            <a:r>
              <a:rPr lang="ms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650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9314"/>
            <a:ext cx="10131425" cy="757133"/>
          </a:xfrm>
        </p:spPr>
        <p:txBody>
          <a:bodyPr>
            <a:normAutofit/>
          </a:bodyPr>
          <a:lstStyle/>
          <a:p>
            <a:r>
              <a:rPr lang="en-MY"/>
              <a:t>IR 4.0 (</a:t>
            </a:r>
            <a:r>
              <a:rPr lang="en-MY" err="1"/>
              <a:t>Cyberphysical</a:t>
            </a:r>
            <a:r>
              <a:rPr lang="en-MY"/>
              <a:t> system)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098" name="Picture 2" descr="Image result for Apadia 4th Industrial Revolution (4I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2" y="1076446"/>
            <a:ext cx="10735238" cy="5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70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49F2-4D10-DA48-9C98-12653C0C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Beberapa perkara utama dalam </a:t>
            </a:r>
            <a:r>
              <a:rPr lang="ms-MY" dirty="0" err="1"/>
              <a:t>ir</a:t>
            </a:r>
            <a:r>
              <a:rPr lang="ms-MY" dirty="0"/>
              <a:t> 4.0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2C0B1-D1F4-6746-B223-FE0C81E566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ms-MY" dirty="0" err="1"/>
              <a:t>Cyber-Physical</a:t>
            </a:r>
            <a:r>
              <a:rPr lang="ms-MY" dirty="0"/>
              <a:t> </a:t>
            </a:r>
            <a:r>
              <a:rPr lang="ms-MY" dirty="0" err="1"/>
              <a:t>System</a:t>
            </a:r>
            <a:r>
              <a:rPr lang="ms-MY" dirty="0"/>
              <a:t> (CPS)</a:t>
            </a:r>
          </a:p>
          <a:p>
            <a:r>
              <a:rPr lang="ms-MY" dirty="0"/>
              <a:t>Internet </a:t>
            </a:r>
            <a:r>
              <a:rPr lang="ms-MY" dirty="0" err="1"/>
              <a:t>of</a:t>
            </a:r>
            <a:r>
              <a:rPr lang="ms-MY" dirty="0"/>
              <a:t> </a:t>
            </a:r>
            <a:r>
              <a:rPr lang="ms-MY" dirty="0" err="1"/>
              <a:t>Things</a:t>
            </a:r>
            <a:r>
              <a:rPr lang="ms-MY" dirty="0"/>
              <a:t> (IOT)</a:t>
            </a:r>
          </a:p>
          <a:p>
            <a:r>
              <a:rPr lang="ms-MY" dirty="0" err="1"/>
              <a:t>Smart</a:t>
            </a:r>
            <a:r>
              <a:rPr lang="ms-MY" dirty="0"/>
              <a:t> </a:t>
            </a:r>
            <a:r>
              <a:rPr lang="ms-MY" dirty="0" err="1"/>
              <a:t>Industry</a:t>
            </a:r>
            <a:r>
              <a:rPr lang="ms-MY" dirty="0"/>
              <a:t> dan </a:t>
            </a:r>
            <a:r>
              <a:rPr lang="ms-MY" dirty="0" err="1"/>
              <a:t>Smart</a:t>
            </a:r>
            <a:r>
              <a:rPr lang="ms-MY" dirty="0"/>
              <a:t> </a:t>
            </a:r>
            <a:r>
              <a:rPr lang="ms-MY" dirty="0" err="1"/>
              <a:t>Manufacturing</a:t>
            </a:r>
            <a:endParaRPr lang="ms-MY" dirty="0"/>
          </a:p>
          <a:p>
            <a:r>
              <a:rPr lang="ms-MY" dirty="0" err="1"/>
              <a:t>Industrial</a:t>
            </a:r>
            <a:r>
              <a:rPr lang="ms-MY" dirty="0"/>
              <a:t> </a:t>
            </a:r>
            <a:r>
              <a:rPr lang="ms-MY" dirty="0" err="1"/>
              <a:t>Wireless</a:t>
            </a:r>
            <a:r>
              <a:rPr lang="ms-MY" dirty="0"/>
              <a:t> </a:t>
            </a:r>
            <a:r>
              <a:rPr lang="ms-MY" dirty="0" err="1"/>
              <a:t>Network</a:t>
            </a:r>
            <a:endParaRPr lang="ms-MY" dirty="0"/>
          </a:p>
          <a:p>
            <a:r>
              <a:rPr lang="ms-MY" dirty="0"/>
              <a:t>Industri Semi-Konduktor</a:t>
            </a:r>
          </a:p>
          <a:p>
            <a:r>
              <a:rPr lang="ms-MY" dirty="0" err="1"/>
              <a:t>Cloud</a:t>
            </a:r>
            <a:r>
              <a:rPr lang="ms-MY" dirty="0"/>
              <a:t> </a:t>
            </a:r>
            <a:r>
              <a:rPr lang="ms-MY" dirty="0" err="1"/>
              <a:t>Computing</a:t>
            </a:r>
            <a:r>
              <a:rPr lang="ms-MY" dirty="0"/>
              <a:t> dan </a:t>
            </a:r>
            <a:r>
              <a:rPr lang="ms-MY" dirty="0" err="1"/>
              <a:t>Cloud</a:t>
            </a:r>
            <a:r>
              <a:rPr lang="ms-MY" dirty="0"/>
              <a:t> </a:t>
            </a:r>
            <a:r>
              <a:rPr lang="ms-MY" dirty="0" err="1"/>
              <a:t>Based</a:t>
            </a:r>
            <a:r>
              <a:rPr lang="ms-MY" dirty="0"/>
              <a:t> </a:t>
            </a:r>
            <a:r>
              <a:rPr lang="ms-MY" dirty="0" err="1"/>
              <a:t>Manufacturing</a:t>
            </a:r>
            <a:r>
              <a:rPr lang="ms-MY" dirty="0"/>
              <a:t> </a:t>
            </a:r>
            <a:r>
              <a:rPr lang="ms-MY" dirty="0" err="1"/>
              <a:t>Systems</a:t>
            </a:r>
            <a:endParaRPr lang="ms-MY" dirty="0"/>
          </a:p>
          <a:p>
            <a:r>
              <a:rPr lang="ms-MY" dirty="0"/>
              <a:t>Kecekapan dalam penggunaan tenaga (</a:t>
            </a:r>
            <a:r>
              <a:rPr lang="ms-MY" dirty="0" err="1"/>
              <a:t>energy</a:t>
            </a:r>
            <a:r>
              <a:rPr lang="ms-MY" dirty="0"/>
              <a:t>)</a:t>
            </a:r>
          </a:p>
          <a:p>
            <a:r>
              <a:rPr lang="ms-MY" dirty="0"/>
              <a:t>Kejuruteraan Automasi</a:t>
            </a:r>
          </a:p>
          <a:p>
            <a:r>
              <a:rPr lang="ms-MY" dirty="0"/>
              <a:t>Mesin Manusia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519B01-49AF-F245-BCEF-5578DAB360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ms-MY" dirty="0" err="1"/>
              <a:t>Augmented</a:t>
            </a:r>
            <a:r>
              <a:rPr lang="ms-MY" dirty="0"/>
              <a:t> Realiti</a:t>
            </a:r>
          </a:p>
          <a:p>
            <a:r>
              <a:rPr lang="ms-MY" dirty="0"/>
              <a:t>Isu keselamatan </a:t>
            </a:r>
            <a:r>
              <a:rPr lang="ms-MY" dirty="0" err="1"/>
              <a:t>siber</a:t>
            </a:r>
            <a:endParaRPr lang="ms-MY" dirty="0"/>
          </a:p>
          <a:p>
            <a:r>
              <a:rPr lang="ms-MY" dirty="0"/>
              <a:t>Kejuruteraan </a:t>
            </a:r>
            <a:r>
              <a:rPr lang="ms-MY" dirty="0" err="1"/>
              <a:t>Virtual</a:t>
            </a:r>
            <a:endParaRPr lang="ms-MY" dirty="0"/>
          </a:p>
          <a:p>
            <a:r>
              <a:rPr lang="ms-MY" dirty="0"/>
              <a:t>Kecerdasan Buatan (</a:t>
            </a:r>
            <a:r>
              <a:rPr lang="ms-MY" dirty="0" err="1"/>
              <a:t>Artificial</a:t>
            </a:r>
            <a:r>
              <a:rPr lang="ms-MY" dirty="0"/>
              <a:t> </a:t>
            </a:r>
            <a:r>
              <a:rPr lang="ms-MY" dirty="0" err="1"/>
              <a:t>Intelligence</a:t>
            </a:r>
            <a:r>
              <a:rPr lang="ms-MY" dirty="0"/>
              <a:t>)</a:t>
            </a:r>
          </a:p>
          <a:p>
            <a:r>
              <a:rPr lang="ms-MY" dirty="0"/>
              <a:t>Pendekatan Hibrid dalam Industri 4.0</a:t>
            </a:r>
          </a:p>
          <a:p>
            <a:r>
              <a:rPr lang="ms-MY" dirty="0"/>
              <a:t>Kepelbagaian Teknologi</a:t>
            </a: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21297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359A2-1E41-6541-9285-A08BC362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CYBER PHYSICAL SYSTEM (CPS)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FBCCC9-D88A-CC41-8510-EEC0074D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ms-MY" dirty="0"/>
          </a:p>
          <a:p>
            <a:r>
              <a:rPr lang="ms-MY" dirty="0"/>
              <a:t>Ia menyediakan kerangka untuk mendekatkan hubungan komunikasi antara peranti fizikal dengan dunia </a:t>
            </a:r>
            <a:r>
              <a:rPr lang="ms-MY" dirty="0" err="1"/>
              <a:t>siber</a:t>
            </a:r>
            <a:r>
              <a:rPr lang="ms-MY" dirty="0"/>
              <a:t>.</a:t>
            </a:r>
          </a:p>
          <a:p>
            <a:r>
              <a:rPr lang="ms-MY" dirty="0"/>
              <a:t>5C sebagai tahap (</a:t>
            </a:r>
            <a:r>
              <a:rPr lang="ms-MY" dirty="0" err="1"/>
              <a:t>Connection</a:t>
            </a:r>
            <a:r>
              <a:rPr lang="ms-MY" dirty="0"/>
              <a:t>, </a:t>
            </a:r>
            <a:r>
              <a:rPr lang="ms-MY" dirty="0" err="1"/>
              <a:t>conversion</a:t>
            </a:r>
            <a:r>
              <a:rPr lang="ms-MY" dirty="0"/>
              <a:t>, </a:t>
            </a:r>
            <a:r>
              <a:rPr lang="ms-MY" dirty="0" err="1"/>
              <a:t>computation</a:t>
            </a:r>
            <a:r>
              <a:rPr lang="ms-MY" dirty="0"/>
              <a:t>, </a:t>
            </a:r>
            <a:r>
              <a:rPr lang="ms-MY" dirty="0" err="1"/>
              <a:t>cognition</a:t>
            </a:r>
            <a:r>
              <a:rPr lang="ms-MY" dirty="0"/>
              <a:t> </a:t>
            </a:r>
            <a:r>
              <a:rPr lang="ms-MY" dirty="0" err="1"/>
              <a:t>and</a:t>
            </a:r>
            <a:r>
              <a:rPr lang="ms-MY" dirty="0"/>
              <a:t> </a:t>
            </a:r>
            <a:r>
              <a:rPr lang="ms-MY" dirty="0" err="1"/>
              <a:t>configuration</a:t>
            </a:r>
            <a:r>
              <a:rPr lang="ms-MY" dirty="0"/>
              <a:t>)</a:t>
            </a:r>
          </a:p>
          <a:p>
            <a:r>
              <a:rPr lang="ms-MY" dirty="0"/>
              <a:t>Selain CPS, diperkenalkan juga </a:t>
            </a:r>
            <a:r>
              <a:rPr lang="ms-MY" dirty="0" err="1"/>
              <a:t>CPPSs</a:t>
            </a:r>
            <a:r>
              <a:rPr lang="ms-MY" dirty="0"/>
              <a:t> (</a:t>
            </a:r>
            <a:r>
              <a:rPr lang="ms-MY" dirty="0" err="1"/>
              <a:t>Cyber-Physical</a:t>
            </a:r>
            <a:r>
              <a:rPr lang="ms-MY" dirty="0"/>
              <a:t> </a:t>
            </a:r>
            <a:r>
              <a:rPr lang="ms-MY" dirty="0" err="1"/>
              <a:t>Production</a:t>
            </a:r>
            <a:r>
              <a:rPr lang="ms-MY" dirty="0"/>
              <a:t> </a:t>
            </a:r>
            <a:r>
              <a:rPr lang="ms-MY" dirty="0" err="1"/>
              <a:t>Systems</a:t>
            </a:r>
            <a:r>
              <a:rPr lang="ms-MY" dirty="0"/>
              <a:t>), ia boleh memantau proses pembuatan secara atas talian.</a:t>
            </a: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1816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845" y="2199050"/>
            <a:ext cx="9578067" cy="2421464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6</a:t>
            </a:r>
            <a:b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REVOLUSI INDUSTRI dan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kesannya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kemanusiaan</a:t>
            </a:r>
            <a:endParaRPr lang="en-MY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254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D508-F244-F143-8A5B-B208A36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9B8F7-A16F-B944-9F97-F22335A8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Semua urusan akan melibatkan </a:t>
            </a:r>
            <a:r>
              <a:rPr lang="ms-MY" dirty="0" err="1"/>
              <a:t>internet</a:t>
            </a:r>
            <a:endParaRPr lang="ms-MY" dirty="0"/>
          </a:p>
          <a:p>
            <a:r>
              <a:rPr lang="ms-MY" dirty="0"/>
              <a:t>Barang atau peranti fizikal, instrumen, kenderaan, bangunan, kelengkapan rumah dan barang fizikal lain akan ‘ditanam’ atau digabungkan dengan elektronik, </a:t>
            </a:r>
            <a:r>
              <a:rPr lang="ms-MY" dirty="0" err="1"/>
              <a:t>sofware</a:t>
            </a:r>
            <a:r>
              <a:rPr lang="ms-MY" dirty="0"/>
              <a:t>, </a:t>
            </a:r>
            <a:r>
              <a:rPr lang="ms-MY" dirty="0" err="1"/>
              <a:t>sensor</a:t>
            </a:r>
            <a:r>
              <a:rPr lang="ms-MY" dirty="0"/>
              <a:t>, litar dan </a:t>
            </a:r>
            <a:r>
              <a:rPr lang="ms-MY" dirty="0" err="1"/>
              <a:t>network</a:t>
            </a:r>
            <a:r>
              <a:rPr lang="ms-MY" dirty="0"/>
              <a:t> </a:t>
            </a:r>
            <a:r>
              <a:rPr lang="ms-MY" dirty="0" err="1"/>
              <a:t>connection</a:t>
            </a:r>
            <a:r>
              <a:rPr lang="ms-MY" dirty="0"/>
              <a:t> yang membolehkan pengumpulan dan pertukaran data.</a:t>
            </a:r>
          </a:p>
        </p:txBody>
      </p:sp>
    </p:spTree>
    <p:extLst>
      <p:ext uri="{BB962C8B-B14F-4D97-AF65-F5344CB8AC3E}">
        <p14:creationId xmlns:p14="http://schemas.microsoft.com/office/powerpoint/2010/main" val="2677716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err="1"/>
              <a:t>Sambungan</a:t>
            </a:r>
            <a:r>
              <a:rPr lang="en-MY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7523"/>
            <a:ext cx="10972800" cy="5569526"/>
          </a:xfrm>
        </p:spPr>
        <p:txBody>
          <a:bodyPr/>
          <a:lstStyle/>
          <a:p>
            <a:pPr algn="l" rtl="0"/>
            <a:r>
              <a:rPr lang="en-MY"/>
              <a:t>Era </a:t>
            </a:r>
            <a:r>
              <a:rPr lang="en-MY" err="1"/>
              <a:t>seumpama</a:t>
            </a:r>
            <a:r>
              <a:rPr lang="en-MY"/>
              <a:t> </a:t>
            </a:r>
            <a:r>
              <a:rPr lang="en-MY" err="1"/>
              <a:t>ini</a:t>
            </a:r>
            <a:r>
              <a:rPr lang="en-MY"/>
              <a:t>, </a:t>
            </a:r>
            <a:r>
              <a:rPr lang="en-MY" err="1"/>
              <a:t>jika</a:t>
            </a:r>
            <a:r>
              <a:rPr lang="en-MY"/>
              <a:t> </a:t>
            </a:r>
            <a:r>
              <a:rPr lang="en-MY" err="1"/>
              <a:t>dahulunya</a:t>
            </a:r>
            <a:r>
              <a:rPr lang="en-MY"/>
              <a:t> </a:t>
            </a:r>
            <a:r>
              <a:rPr lang="en-MY" err="1"/>
              <a:t>wadah</a:t>
            </a:r>
            <a:r>
              <a:rPr lang="en-MY"/>
              <a:t> </a:t>
            </a:r>
            <a:r>
              <a:rPr lang="en-MY" err="1"/>
              <a:t>pertanian</a:t>
            </a:r>
            <a:r>
              <a:rPr lang="en-MY"/>
              <a:t> </a:t>
            </a:r>
            <a:r>
              <a:rPr lang="en-MY" err="1"/>
              <a:t>berubah</a:t>
            </a:r>
            <a:r>
              <a:rPr lang="en-MY"/>
              <a:t> </a:t>
            </a:r>
            <a:r>
              <a:rPr lang="en-MY" err="1"/>
              <a:t>kepada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, </a:t>
            </a:r>
            <a:r>
              <a:rPr lang="en-MY" err="1"/>
              <a:t>kini</a:t>
            </a:r>
            <a:r>
              <a:rPr lang="en-MY"/>
              <a:t> </a:t>
            </a:r>
            <a:r>
              <a:rPr lang="en-MY" b="1" err="1"/>
              <a:t>wadah</a:t>
            </a:r>
            <a:r>
              <a:rPr lang="en-MY" b="1"/>
              <a:t> </a:t>
            </a:r>
            <a:r>
              <a:rPr lang="en-MY" b="1" err="1"/>
              <a:t>automasi</a:t>
            </a:r>
            <a:r>
              <a:rPr lang="en-MY" b="1"/>
              <a:t> pula </a:t>
            </a:r>
            <a:r>
              <a:rPr lang="en-MY" b="1" err="1"/>
              <a:t>berubah</a:t>
            </a:r>
            <a:r>
              <a:rPr lang="en-MY" b="1"/>
              <a:t> </a:t>
            </a:r>
            <a:r>
              <a:rPr lang="en-MY" b="1" err="1"/>
              <a:t>kepada</a:t>
            </a:r>
            <a:r>
              <a:rPr lang="en-MY" b="1"/>
              <a:t> Internet </a:t>
            </a:r>
            <a:r>
              <a:rPr lang="en-MY" b="1" err="1"/>
              <a:t>Pelbagai</a:t>
            </a:r>
            <a:r>
              <a:rPr lang="en-MY" b="1"/>
              <a:t> Benda</a:t>
            </a:r>
            <a:r>
              <a:rPr lang="en-MY"/>
              <a:t>; yang mana </a:t>
            </a:r>
            <a:r>
              <a:rPr lang="en-MY" err="1"/>
              <a:t>kedua-duanya</a:t>
            </a:r>
            <a:r>
              <a:rPr lang="en-MY"/>
              <a:t> </a:t>
            </a:r>
            <a:r>
              <a:rPr lang="en-MY" b="1" err="1"/>
              <a:t>menyaksikan</a:t>
            </a:r>
            <a:r>
              <a:rPr lang="en-MY" b="1"/>
              <a:t> </a:t>
            </a:r>
            <a:r>
              <a:rPr lang="en-MY" b="1" err="1"/>
              <a:t>penglibatan</a:t>
            </a:r>
            <a:r>
              <a:rPr lang="en-MY" b="1"/>
              <a:t> </a:t>
            </a:r>
            <a:r>
              <a:rPr lang="en-MY" b="1" err="1"/>
              <a:t>manusia</a:t>
            </a:r>
            <a:r>
              <a:rPr lang="en-MY" b="1"/>
              <a:t> </a:t>
            </a:r>
            <a:r>
              <a:rPr lang="en-MY" b="1" err="1"/>
              <a:t>terus</a:t>
            </a:r>
            <a:r>
              <a:rPr lang="en-MY" b="1"/>
              <a:t> </a:t>
            </a:r>
            <a:r>
              <a:rPr lang="en-MY" b="1" err="1"/>
              <a:t>mengecil</a:t>
            </a:r>
            <a:r>
              <a:rPr lang="en-MY" b="1"/>
              <a:t>, </a:t>
            </a:r>
            <a:r>
              <a:rPr lang="en-MY" b="1" err="1"/>
              <a:t>jika</a:t>
            </a:r>
            <a:r>
              <a:rPr lang="en-MY" b="1"/>
              <a:t> </a:t>
            </a:r>
            <a:r>
              <a:rPr lang="en-MY" b="1" err="1"/>
              <a:t>tidak</a:t>
            </a:r>
            <a:r>
              <a:rPr lang="en-MY" b="1"/>
              <a:t> pun </a:t>
            </a:r>
            <a:r>
              <a:rPr lang="en-MY" b="1" err="1"/>
              <a:t>semakin</a:t>
            </a:r>
            <a:r>
              <a:rPr lang="en-MY" b="1"/>
              <a:t> </a:t>
            </a:r>
            <a:r>
              <a:rPr lang="en-MY" b="1" err="1"/>
              <a:t>pupus</a:t>
            </a:r>
            <a:r>
              <a:rPr lang="en-MY" b="1"/>
              <a:t> </a:t>
            </a:r>
            <a:r>
              <a:rPr lang="en-MY" err="1"/>
              <a:t>pada</a:t>
            </a:r>
            <a:r>
              <a:rPr lang="en-MY"/>
              <a:t> kali </a:t>
            </a:r>
            <a:r>
              <a:rPr lang="en-MY" err="1"/>
              <a:t>ini</a:t>
            </a:r>
            <a:r>
              <a:rPr lang="en-MY"/>
              <a:t>. </a:t>
            </a:r>
            <a:r>
              <a:rPr lang="ar-SA"/>
              <a:t>‎</a:t>
            </a:r>
            <a:endParaRPr lang="en-MY"/>
          </a:p>
          <a:p>
            <a:pPr algn="l" rtl="0"/>
            <a:r>
              <a:rPr lang="en-MY" b="1" err="1"/>
              <a:t>Semuanya</a:t>
            </a:r>
            <a:r>
              <a:rPr lang="en-MY" b="1"/>
              <a:t> </a:t>
            </a:r>
            <a:r>
              <a:rPr lang="en-MY" b="1" err="1"/>
              <a:t>bergantung</a:t>
            </a:r>
            <a:r>
              <a:rPr lang="en-MY" b="1"/>
              <a:t> </a:t>
            </a:r>
            <a:r>
              <a:rPr lang="en-MY" b="1" err="1"/>
              <a:t>kepada</a:t>
            </a:r>
            <a:r>
              <a:rPr lang="en-MY" b="1"/>
              <a:t> </a:t>
            </a:r>
            <a:r>
              <a:rPr lang="en-MY" b="1" err="1"/>
              <a:t>kefahaman</a:t>
            </a:r>
            <a:r>
              <a:rPr lang="en-MY" b="1"/>
              <a:t> </a:t>
            </a:r>
            <a:r>
              <a:rPr lang="en-MY" b="1" err="1"/>
              <a:t>kita</a:t>
            </a:r>
            <a:r>
              <a:rPr lang="en-MY" b="1"/>
              <a:t> </a:t>
            </a:r>
            <a:r>
              <a:rPr lang="en-MY" err="1"/>
              <a:t>tentang</a:t>
            </a:r>
            <a:r>
              <a:rPr lang="en-MY"/>
              <a:t> </a:t>
            </a:r>
            <a:r>
              <a:rPr lang="en-MY" err="1"/>
              <a:t>revolusi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 4.0 </a:t>
            </a:r>
            <a:r>
              <a:rPr lang="en-MY" err="1"/>
              <a:t>serta</a:t>
            </a:r>
            <a:r>
              <a:rPr lang="en-MY"/>
              <a:t> </a:t>
            </a:r>
            <a:r>
              <a:rPr lang="en-MY" err="1"/>
              <a:t>bagaimana</a:t>
            </a:r>
            <a:r>
              <a:rPr lang="en-MY"/>
              <a:t> </a:t>
            </a:r>
            <a:r>
              <a:rPr lang="en-MY" err="1"/>
              <a:t>ia</a:t>
            </a:r>
            <a:r>
              <a:rPr lang="en-MY"/>
              <a:t> </a:t>
            </a:r>
            <a:r>
              <a:rPr lang="en-MY" err="1"/>
              <a:t>ditangani</a:t>
            </a:r>
            <a:r>
              <a:rPr lang="en-MY"/>
              <a:t>; </a:t>
            </a:r>
            <a:r>
              <a:rPr lang="en-MY" err="1"/>
              <a:t>sama</a:t>
            </a:r>
            <a:r>
              <a:rPr lang="en-MY"/>
              <a:t> </a:t>
            </a:r>
            <a:r>
              <a:rPr lang="en-MY" err="1"/>
              <a:t>ada</a:t>
            </a:r>
            <a:r>
              <a:rPr lang="en-MY"/>
              <a:t> </a:t>
            </a:r>
            <a:r>
              <a:rPr lang="en-MY" err="1"/>
              <a:t>jurang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perbezaan</a:t>
            </a:r>
            <a:r>
              <a:rPr lang="en-MY"/>
              <a:t> </a:t>
            </a:r>
            <a:r>
              <a:rPr lang="en-MY" err="1"/>
              <a:t>lampau</a:t>
            </a:r>
            <a:r>
              <a:rPr lang="en-MY"/>
              <a:t> </a:t>
            </a:r>
            <a:r>
              <a:rPr lang="en-MY" err="1"/>
              <a:t>terus</a:t>
            </a:r>
            <a:r>
              <a:rPr lang="en-MY"/>
              <a:t> </a:t>
            </a:r>
            <a:r>
              <a:rPr lang="en-MY" err="1"/>
              <a:t>melebar</a:t>
            </a:r>
            <a:r>
              <a:rPr lang="en-MY"/>
              <a:t> </a:t>
            </a:r>
            <a:r>
              <a:rPr lang="en-MY" err="1"/>
              <a:t>atau</a:t>
            </a:r>
            <a:r>
              <a:rPr lang="en-MY"/>
              <a:t> </a:t>
            </a:r>
            <a:r>
              <a:rPr lang="en-MY" err="1"/>
              <a:t>boleh</a:t>
            </a:r>
            <a:r>
              <a:rPr lang="en-MY"/>
              <a:t> </a:t>
            </a:r>
            <a:r>
              <a:rPr lang="en-MY" err="1"/>
              <a:t>dirapatkan</a:t>
            </a:r>
            <a:r>
              <a:rPr lang="en-MY"/>
              <a:t>. </a:t>
            </a:r>
          </a:p>
          <a:p>
            <a:pPr algn="l" rtl="0"/>
            <a:r>
              <a:rPr lang="en-MY" err="1"/>
              <a:t>Sama</a:t>
            </a:r>
            <a:r>
              <a:rPr lang="en-MY"/>
              <a:t> </a:t>
            </a:r>
            <a:r>
              <a:rPr lang="en-MY" err="1"/>
              <a:t>ada</a:t>
            </a:r>
            <a:r>
              <a:rPr lang="en-MY"/>
              <a:t> </a:t>
            </a:r>
            <a:r>
              <a:rPr lang="en-MY" err="1"/>
              <a:t>akan</a:t>
            </a:r>
            <a:r>
              <a:rPr lang="en-MY"/>
              <a:t> </a:t>
            </a:r>
            <a:r>
              <a:rPr lang="en-MY" err="1"/>
              <a:t>lahir</a:t>
            </a:r>
            <a:r>
              <a:rPr lang="en-MY"/>
              <a:t> </a:t>
            </a:r>
            <a:r>
              <a:rPr lang="en-MY" err="1"/>
              <a:t>satu</a:t>
            </a:r>
            <a:r>
              <a:rPr lang="en-MY"/>
              <a:t> </a:t>
            </a:r>
            <a:r>
              <a:rPr lang="en-MY" err="1"/>
              <a:t>ekosistem</a:t>
            </a:r>
            <a:r>
              <a:rPr lang="en-MY"/>
              <a:t> </a:t>
            </a:r>
            <a:r>
              <a:rPr lang="en-MY" err="1"/>
              <a:t>baharu</a:t>
            </a:r>
            <a:r>
              <a:rPr lang="en-MY"/>
              <a:t> yang </a:t>
            </a:r>
            <a:r>
              <a:rPr lang="en-MY" err="1"/>
              <a:t>lebih</a:t>
            </a:r>
            <a:r>
              <a:rPr lang="en-MY"/>
              <a:t> </a:t>
            </a:r>
            <a:r>
              <a:rPr lang="en-MY" err="1"/>
              <a:t>adil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saksama</a:t>
            </a:r>
            <a:r>
              <a:rPr lang="en-MY"/>
              <a:t> </a:t>
            </a:r>
            <a:r>
              <a:rPr lang="en-MY" err="1"/>
              <a:t>berpaksikan</a:t>
            </a:r>
            <a:r>
              <a:rPr lang="en-MY"/>
              <a:t> </a:t>
            </a:r>
            <a:r>
              <a:rPr lang="en-MY" err="1"/>
              <a:t>kesejahteraan</a:t>
            </a:r>
            <a:r>
              <a:rPr lang="en-MY"/>
              <a:t> </a:t>
            </a:r>
            <a:r>
              <a:rPr lang="en-MY" err="1"/>
              <a:t>dapat</a:t>
            </a:r>
            <a:r>
              <a:rPr lang="en-MY"/>
              <a:t> </a:t>
            </a:r>
            <a:r>
              <a:rPr lang="en-MY" err="1"/>
              <a:t>dibina</a:t>
            </a:r>
            <a:r>
              <a:rPr lang="en-MY"/>
              <a:t> </a:t>
            </a:r>
            <a:r>
              <a:rPr lang="en-MY" err="1"/>
              <a:t>sesuai</a:t>
            </a:r>
            <a:r>
              <a:rPr lang="en-MY"/>
              <a:t>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aspirasi</a:t>
            </a:r>
            <a:r>
              <a:rPr lang="en-MY"/>
              <a:t> </a:t>
            </a:r>
            <a:r>
              <a:rPr lang="en-MY" err="1"/>
              <a:t>dunia</a:t>
            </a:r>
            <a:r>
              <a:rPr lang="en-MY"/>
              <a:t> </a:t>
            </a:r>
            <a:r>
              <a:rPr lang="en-MY" err="1"/>
              <a:t>baharu</a:t>
            </a:r>
            <a:r>
              <a:rPr lang="en-MY"/>
              <a:t> yang </a:t>
            </a:r>
            <a:r>
              <a:rPr lang="en-MY" err="1"/>
              <a:t>lebih</a:t>
            </a:r>
            <a:r>
              <a:rPr lang="en-MY"/>
              <a:t> </a:t>
            </a:r>
            <a:r>
              <a:rPr lang="en-MY" err="1"/>
              <a:t>adil</a:t>
            </a:r>
            <a:r>
              <a:rPr lang="en-MY"/>
              <a:t> </a:t>
            </a:r>
            <a:r>
              <a:rPr lang="en-MY" err="1"/>
              <a:t>atau</a:t>
            </a:r>
            <a:r>
              <a:rPr lang="en-MY"/>
              <a:t> </a:t>
            </a:r>
            <a:r>
              <a:rPr lang="en-MY" err="1"/>
              <a:t>sebaliknya</a:t>
            </a:r>
            <a:r>
              <a:rPr lang="en-MY"/>
              <a:t>. </a:t>
            </a:r>
          </a:p>
          <a:p>
            <a:pPr algn="l" rtl="0"/>
            <a:r>
              <a:rPr lang="en-MY" err="1"/>
              <a:t>Ia</a:t>
            </a:r>
            <a:r>
              <a:rPr lang="en-MY"/>
              <a:t> </a:t>
            </a:r>
            <a:r>
              <a:rPr lang="en-MY" b="1" err="1"/>
              <a:t>banyak</a:t>
            </a:r>
            <a:r>
              <a:rPr lang="en-MY" b="1"/>
              <a:t> </a:t>
            </a:r>
            <a:r>
              <a:rPr lang="en-MY" b="1" err="1"/>
              <a:t>bergantung</a:t>
            </a:r>
            <a:r>
              <a:rPr lang="en-MY" b="1"/>
              <a:t> </a:t>
            </a:r>
            <a:r>
              <a:rPr lang="en-MY" b="1" err="1"/>
              <a:t>pada</a:t>
            </a:r>
            <a:r>
              <a:rPr lang="en-MY" b="1"/>
              <a:t> </a:t>
            </a:r>
            <a:r>
              <a:rPr lang="en-MY" b="1" err="1"/>
              <a:t>etika</a:t>
            </a:r>
            <a:r>
              <a:rPr lang="en-MY" b="1"/>
              <a:t> </a:t>
            </a:r>
            <a:r>
              <a:rPr lang="en-MY" b="1" err="1"/>
              <a:t>dan</a:t>
            </a:r>
            <a:r>
              <a:rPr lang="en-MY" b="1"/>
              <a:t> </a:t>
            </a:r>
            <a:r>
              <a:rPr lang="en-MY" b="1" err="1"/>
              <a:t>nilai</a:t>
            </a:r>
            <a:r>
              <a:rPr lang="en-MY" b="1"/>
              <a:t> </a:t>
            </a:r>
            <a:r>
              <a:rPr lang="en-MY"/>
              <a:t>yang </a:t>
            </a:r>
            <a:r>
              <a:rPr lang="en-MY" err="1"/>
              <a:t>dipegang</a:t>
            </a:r>
            <a:r>
              <a:rPr lang="en-MY"/>
              <a:t>.</a:t>
            </a:r>
          </a:p>
          <a:p>
            <a:pPr algn="l" rtl="0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710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015999"/>
            <a:ext cx="11205030" cy="5631543"/>
          </a:xfrm>
        </p:spPr>
        <p:txBody>
          <a:bodyPr>
            <a:normAutofit fontScale="92500"/>
          </a:bodyPr>
          <a:lstStyle/>
          <a:p>
            <a:pPr algn="l" rtl="0"/>
            <a:r>
              <a:rPr lang="en-MY" err="1"/>
              <a:t>Tanpa</a:t>
            </a:r>
            <a:r>
              <a:rPr lang="en-MY"/>
              <a:t> </a:t>
            </a:r>
            <a:r>
              <a:rPr lang="en-MY" err="1"/>
              <a:t>etika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nilai</a:t>
            </a:r>
            <a:r>
              <a:rPr lang="en-MY"/>
              <a:t> yang </a:t>
            </a:r>
            <a:r>
              <a:rPr lang="en-MY" err="1"/>
              <a:t>dijadikan</a:t>
            </a:r>
            <a:r>
              <a:rPr lang="en-MY"/>
              <a:t> </a:t>
            </a:r>
            <a:r>
              <a:rPr lang="en-MY" err="1"/>
              <a:t>asas</a:t>
            </a:r>
            <a:r>
              <a:rPr lang="en-MY"/>
              <a:t> </a:t>
            </a:r>
            <a:r>
              <a:rPr lang="en-MY" err="1"/>
              <a:t>kepada</a:t>
            </a:r>
            <a:r>
              <a:rPr lang="en-MY"/>
              <a:t> </a:t>
            </a:r>
            <a:r>
              <a:rPr lang="en-MY" err="1"/>
              <a:t>perkembangan</a:t>
            </a:r>
            <a:r>
              <a:rPr lang="en-MY"/>
              <a:t> </a:t>
            </a:r>
            <a:r>
              <a:rPr lang="en-MY" err="1"/>
              <a:t>sains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teknologi</a:t>
            </a:r>
            <a:r>
              <a:rPr lang="en-MY"/>
              <a:t>, </a:t>
            </a:r>
            <a:r>
              <a:rPr lang="en-MY" err="1"/>
              <a:t>kemanusiaan</a:t>
            </a:r>
            <a:r>
              <a:rPr lang="en-MY"/>
              <a:t> </a:t>
            </a:r>
            <a:r>
              <a:rPr lang="en-MY" err="1"/>
              <a:t>akan</a:t>
            </a:r>
            <a:r>
              <a:rPr lang="en-MY"/>
              <a:t> </a:t>
            </a:r>
            <a:r>
              <a:rPr lang="en-MY" err="1"/>
              <a:t>tergugat</a:t>
            </a:r>
            <a:r>
              <a:rPr lang="en-MY"/>
              <a:t>. </a:t>
            </a:r>
            <a:r>
              <a:rPr lang="en-MY" err="1"/>
              <a:t>Manusia</a:t>
            </a:r>
            <a:r>
              <a:rPr lang="en-MY"/>
              <a:t> </a:t>
            </a:r>
            <a:r>
              <a:rPr lang="en-MY" err="1"/>
              <a:t>akan</a:t>
            </a:r>
            <a:r>
              <a:rPr lang="en-MY"/>
              <a:t> </a:t>
            </a:r>
            <a:r>
              <a:rPr lang="en-MY" err="1"/>
              <a:t>bertindak</a:t>
            </a:r>
            <a:r>
              <a:rPr lang="en-MY"/>
              <a:t> </a:t>
            </a:r>
            <a:r>
              <a:rPr lang="en-MY" err="1"/>
              <a:t>sebagai</a:t>
            </a:r>
            <a:r>
              <a:rPr lang="en-MY"/>
              <a:t> </a:t>
            </a:r>
            <a:r>
              <a:rPr lang="en-MY" err="1"/>
              <a:t>mesin</a:t>
            </a:r>
            <a:r>
              <a:rPr lang="en-MY"/>
              <a:t> </a:t>
            </a:r>
            <a:r>
              <a:rPr lang="en-MY" err="1"/>
              <a:t>atau</a:t>
            </a:r>
            <a:r>
              <a:rPr lang="en-MY"/>
              <a:t> </a:t>
            </a:r>
            <a:r>
              <a:rPr lang="en-MY" err="1"/>
              <a:t>berfungsi</a:t>
            </a:r>
            <a:r>
              <a:rPr lang="en-MY"/>
              <a:t> </a:t>
            </a:r>
            <a:r>
              <a:rPr lang="en-MY" err="1"/>
              <a:t>seakan-akan</a:t>
            </a:r>
            <a:r>
              <a:rPr lang="en-MY"/>
              <a:t> </a:t>
            </a:r>
            <a:r>
              <a:rPr lang="en-MY" err="1"/>
              <a:t>peralatan</a:t>
            </a:r>
            <a:r>
              <a:rPr lang="en-MY"/>
              <a:t> </a:t>
            </a:r>
            <a:r>
              <a:rPr lang="en-MY" err="1"/>
              <a:t>tidak</a:t>
            </a:r>
            <a:r>
              <a:rPr lang="en-MY"/>
              <a:t> </a:t>
            </a:r>
            <a:r>
              <a:rPr lang="en-MY" err="1"/>
              <a:t>bernyawa</a:t>
            </a:r>
            <a:r>
              <a:rPr lang="en-MY"/>
              <a:t> </a:t>
            </a:r>
            <a:r>
              <a:rPr lang="en-MY" err="1"/>
              <a:t>bercirikan</a:t>
            </a:r>
            <a:r>
              <a:rPr lang="en-MY"/>
              <a:t> </a:t>
            </a:r>
            <a:r>
              <a:rPr lang="en-MY" err="1"/>
              <a:t>kepantasan</a:t>
            </a:r>
            <a:r>
              <a:rPr lang="en-MY"/>
              <a:t>, </a:t>
            </a:r>
            <a:r>
              <a:rPr lang="en-MY" err="1"/>
              <a:t>kecekapan</a:t>
            </a:r>
            <a:r>
              <a:rPr lang="en-MY"/>
              <a:t>, </a:t>
            </a:r>
            <a:r>
              <a:rPr lang="en-MY" err="1"/>
              <a:t>kecerdasan</a:t>
            </a:r>
            <a:r>
              <a:rPr lang="en-MY"/>
              <a:t>, </a:t>
            </a:r>
            <a:r>
              <a:rPr lang="en-MY" err="1"/>
              <a:t>tanpa-henti</a:t>
            </a:r>
            <a:r>
              <a:rPr lang="en-MY"/>
              <a:t> </a:t>
            </a:r>
            <a:r>
              <a:rPr lang="en-MY" err="1"/>
              <a:t>dan</a:t>
            </a:r>
            <a:r>
              <a:rPr lang="en-MY"/>
              <a:t> </a:t>
            </a:r>
            <a:r>
              <a:rPr lang="en-MY" err="1"/>
              <a:t>sebagainya</a:t>
            </a:r>
            <a:r>
              <a:rPr lang="en-MY"/>
              <a:t>. </a:t>
            </a:r>
          </a:p>
          <a:p>
            <a:pPr algn="l" rtl="0"/>
            <a:r>
              <a:rPr lang="en-MY" err="1"/>
              <a:t>Soal-soal</a:t>
            </a:r>
            <a:r>
              <a:rPr lang="en-MY"/>
              <a:t> </a:t>
            </a:r>
            <a:r>
              <a:rPr lang="en-MY" err="1"/>
              <a:t>kemanusiaan</a:t>
            </a:r>
            <a:r>
              <a:rPr lang="en-MY"/>
              <a:t> – </a:t>
            </a:r>
            <a:r>
              <a:rPr lang="en-MY" err="1"/>
              <a:t>keprihatinan</a:t>
            </a:r>
            <a:r>
              <a:rPr lang="en-MY"/>
              <a:t>, </a:t>
            </a:r>
            <a:r>
              <a:rPr lang="en-MY" err="1"/>
              <a:t>keadilan</a:t>
            </a:r>
            <a:r>
              <a:rPr lang="en-MY"/>
              <a:t>, </a:t>
            </a:r>
            <a:r>
              <a:rPr lang="en-MY" err="1"/>
              <a:t>kesejagatan</a:t>
            </a:r>
            <a:r>
              <a:rPr lang="en-MY"/>
              <a:t>, </a:t>
            </a:r>
            <a:r>
              <a:rPr lang="en-MY" err="1"/>
              <a:t>kemesraan</a:t>
            </a:r>
            <a:r>
              <a:rPr lang="en-MY"/>
              <a:t>, </a:t>
            </a:r>
            <a:r>
              <a:rPr lang="en-MY" err="1"/>
              <a:t>kesejahteraan</a:t>
            </a:r>
            <a:r>
              <a:rPr lang="en-MY"/>
              <a:t> – </a:t>
            </a:r>
            <a:r>
              <a:rPr lang="en-MY" err="1"/>
              <a:t>ditolak</a:t>
            </a:r>
            <a:r>
              <a:rPr lang="en-MY"/>
              <a:t> </a:t>
            </a:r>
            <a:r>
              <a:rPr lang="en-MY" err="1"/>
              <a:t>sebelah</a:t>
            </a:r>
            <a:r>
              <a:rPr lang="en-MY"/>
              <a:t> </a:t>
            </a:r>
            <a:r>
              <a:rPr lang="en-MY" err="1"/>
              <a:t>kerana</a:t>
            </a:r>
            <a:r>
              <a:rPr lang="en-MY"/>
              <a:t> </a:t>
            </a:r>
            <a:r>
              <a:rPr lang="en-MY" err="1"/>
              <a:t>ia</a:t>
            </a:r>
            <a:r>
              <a:rPr lang="en-MY"/>
              <a:t> </a:t>
            </a:r>
            <a:r>
              <a:rPr lang="en-MY" err="1"/>
              <a:t>tidak</a:t>
            </a:r>
            <a:r>
              <a:rPr lang="en-MY"/>
              <a:t> </a:t>
            </a:r>
            <a:r>
              <a:rPr lang="en-MY" err="1"/>
              <a:t>wujud</a:t>
            </a:r>
            <a:r>
              <a:rPr lang="en-MY"/>
              <a:t> </a:t>
            </a:r>
            <a:r>
              <a:rPr lang="en-MY" err="1"/>
              <a:t>dalam</a:t>
            </a:r>
            <a:r>
              <a:rPr lang="en-MY"/>
              <a:t> </a:t>
            </a:r>
            <a:r>
              <a:rPr lang="en-MY" err="1"/>
              <a:t>dunia</a:t>
            </a:r>
            <a:r>
              <a:rPr lang="en-MY"/>
              <a:t> </a:t>
            </a:r>
            <a:r>
              <a:rPr lang="en-MY" err="1"/>
              <a:t>kebendaan</a:t>
            </a:r>
            <a:r>
              <a:rPr lang="en-MY"/>
              <a:t>, </a:t>
            </a:r>
            <a:r>
              <a:rPr lang="en-MY" err="1"/>
              <a:t>sebuah</a:t>
            </a:r>
            <a:r>
              <a:rPr lang="en-MY"/>
              <a:t> </a:t>
            </a:r>
            <a:r>
              <a:rPr lang="en-MY" err="1"/>
              <a:t>dunia</a:t>
            </a:r>
            <a:r>
              <a:rPr lang="en-MY"/>
              <a:t> </a:t>
            </a:r>
            <a:r>
              <a:rPr lang="en-MY" err="1"/>
              <a:t>tanpa</a:t>
            </a:r>
            <a:r>
              <a:rPr lang="en-MY"/>
              <a:t> “</a:t>
            </a:r>
            <a:r>
              <a:rPr lang="en-MY" err="1"/>
              <a:t>roh</a:t>
            </a:r>
            <a:r>
              <a:rPr lang="en-MY"/>
              <a:t>” </a:t>
            </a:r>
            <a:r>
              <a:rPr lang="en-MY" err="1"/>
              <a:t>atau</a:t>
            </a:r>
            <a:r>
              <a:rPr lang="en-MY"/>
              <a:t> “</a:t>
            </a:r>
            <a:r>
              <a:rPr lang="en-MY" err="1"/>
              <a:t>hati</a:t>
            </a:r>
            <a:r>
              <a:rPr lang="en-MY"/>
              <a:t> </a:t>
            </a:r>
            <a:r>
              <a:rPr lang="en-MY" err="1"/>
              <a:t>nurani</a:t>
            </a:r>
            <a:r>
              <a:rPr lang="en-MY"/>
              <a:t>.” (</a:t>
            </a:r>
            <a:r>
              <a:rPr lang="en-MY" b="1" i="1" err="1"/>
              <a:t>Prof.</a:t>
            </a:r>
            <a:r>
              <a:rPr lang="en-MY" b="1" i="1"/>
              <a:t> Tan Sri </a:t>
            </a:r>
            <a:r>
              <a:rPr lang="en-MY" b="1" i="1" err="1"/>
              <a:t>Dzulkifli</a:t>
            </a:r>
            <a:r>
              <a:rPr lang="en-MY" b="1" i="1"/>
              <a:t> Abdul </a:t>
            </a:r>
            <a:r>
              <a:rPr lang="en-MY" b="1" i="1" err="1"/>
              <a:t>Razak</a:t>
            </a:r>
            <a:r>
              <a:rPr lang="en-MY" b="1" i="1"/>
              <a:t>)</a:t>
            </a:r>
            <a:endParaRPr lang="en-MY"/>
          </a:p>
          <a:p>
            <a:pPr algn="l" rtl="0"/>
            <a:r>
              <a:rPr lang="en-MY" err="1"/>
              <a:t>Kemelut</a:t>
            </a:r>
            <a:r>
              <a:rPr lang="en-MY"/>
              <a:t> </a:t>
            </a:r>
            <a:r>
              <a:rPr lang="en-MY" err="1"/>
              <a:t>akibat</a:t>
            </a:r>
            <a:r>
              <a:rPr lang="en-MY"/>
              <a:t> </a:t>
            </a:r>
            <a:r>
              <a:rPr lang="en-MY" err="1"/>
              <a:t>Revolusi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 </a:t>
            </a:r>
            <a:r>
              <a:rPr lang="en-MY" err="1"/>
              <a:t>Ketiga</a:t>
            </a:r>
            <a:r>
              <a:rPr lang="en-MY"/>
              <a:t> </a:t>
            </a:r>
            <a:r>
              <a:rPr lang="en-MY" err="1"/>
              <a:t>dengan</a:t>
            </a:r>
            <a:r>
              <a:rPr lang="en-MY"/>
              <a:t> </a:t>
            </a:r>
            <a:r>
              <a:rPr lang="en-MY" err="1"/>
              <a:t>lahir</a:t>
            </a:r>
            <a:r>
              <a:rPr lang="en-MY"/>
              <a:t> </a:t>
            </a:r>
            <a:r>
              <a:rPr lang="en-MY" err="1"/>
              <a:t>manusia</a:t>
            </a:r>
            <a:r>
              <a:rPr lang="en-MY"/>
              <a:t> </a:t>
            </a:r>
            <a:r>
              <a:rPr lang="en-MY" err="1"/>
              <a:t>tanpa</a:t>
            </a:r>
            <a:r>
              <a:rPr lang="en-MY"/>
              <a:t> “</a:t>
            </a:r>
            <a:r>
              <a:rPr lang="en-MY" err="1"/>
              <a:t>roh</a:t>
            </a:r>
            <a:r>
              <a:rPr lang="en-MY"/>
              <a:t>” </a:t>
            </a:r>
            <a:r>
              <a:rPr lang="en-MY" err="1"/>
              <a:t>bermaharajalela</a:t>
            </a:r>
            <a:r>
              <a:rPr lang="en-MY"/>
              <a:t> yang </a:t>
            </a:r>
            <a:r>
              <a:rPr lang="en-MY" err="1"/>
              <a:t>telah</a:t>
            </a:r>
            <a:r>
              <a:rPr lang="en-MY"/>
              <a:t> </a:t>
            </a:r>
            <a:r>
              <a:rPr lang="en-MY" err="1"/>
              <a:t>meruntuhkan</a:t>
            </a:r>
            <a:r>
              <a:rPr lang="en-MY"/>
              <a:t> </a:t>
            </a:r>
            <a:r>
              <a:rPr lang="en-MY" err="1"/>
              <a:t>alam</a:t>
            </a:r>
            <a:r>
              <a:rPr lang="en-MY"/>
              <a:t> </a:t>
            </a:r>
            <a:r>
              <a:rPr lang="en-MY" err="1"/>
              <a:t>sekitar</a:t>
            </a:r>
            <a:r>
              <a:rPr lang="en-MY"/>
              <a:t> </a:t>
            </a:r>
            <a:r>
              <a:rPr lang="en-MY" err="1"/>
              <a:t>sesuka</a:t>
            </a:r>
            <a:r>
              <a:rPr lang="en-MY"/>
              <a:t> </a:t>
            </a:r>
            <a:r>
              <a:rPr lang="en-MY" err="1"/>
              <a:t>hatinya</a:t>
            </a:r>
            <a:r>
              <a:rPr lang="en-MY"/>
              <a:t> </a:t>
            </a:r>
            <a:r>
              <a:rPr lang="en-MY" err="1"/>
              <a:t>akan</a:t>
            </a:r>
            <a:r>
              <a:rPr lang="en-MY"/>
              <a:t> </a:t>
            </a:r>
            <a:r>
              <a:rPr lang="en-MY" err="1"/>
              <a:t>berterusan</a:t>
            </a:r>
            <a:r>
              <a:rPr lang="en-MY"/>
              <a:t> </a:t>
            </a:r>
            <a:r>
              <a:rPr lang="en-MY" err="1"/>
              <a:t>pada</a:t>
            </a:r>
            <a:r>
              <a:rPr lang="en-MY"/>
              <a:t> zaman </a:t>
            </a:r>
            <a:r>
              <a:rPr lang="en-MY" err="1"/>
              <a:t>Revolusi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 </a:t>
            </a:r>
            <a:r>
              <a:rPr lang="en-MY" err="1"/>
              <a:t>Keempat</a:t>
            </a:r>
            <a:r>
              <a:rPr lang="en-MY"/>
              <a:t>. </a:t>
            </a:r>
            <a:r>
              <a:rPr lang="en-MY" err="1"/>
              <a:t>Kekhuatiran</a:t>
            </a:r>
            <a:r>
              <a:rPr lang="en-MY"/>
              <a:t> </a:t>
            </a:r>
            <a:r>
              <a:rPr lang="en-MY" err="1"/>
              <a:t>ini</a:t>
            </a:r>
            <a:r>
              <a:rPr lang="en-MY"/>
              <a:t> </a:t>
            </a:r>
            <a:r>
              <a:rPr lang="en-MY" err="1"/>
              <a:t>memuncak</a:t>
            </a:r>
            <a:r>
              <a:rPr lang="en-MY"/>
              <a:t> </a:t>
            </a:r>
            <a:r>
              <a:rPr lang="en-MY" err="1"/>
              <a:t>jika</a:t>
            </a:r>
            <a:r>
              <a:rPr lang="en-MY"/>
              <a:t> </a:t>
            </a:r>
            <a:r>
              <a:rPr lang="en-MY" err="1"/>
              <a:t>bukan</a:t>
            </a:r>
            <a:r>
              <a:rPr lang="en-MY"/>
              <a:t> </a:t>
            </a:r>
            <a:r>
              <a:rPr lang="en-MY" err="1"/>
              <a:t>sahaja</a:t>
            </a:r>
            <a:r>
              <a:rPr lang="en-MY"/>
              <a:t> </a:t>
            </a:r>
            <a:r>
              <a:rPr lang="en-MY" err="1"/>
              <a:t>manusia</a:t>
            </a:r>
            <a:r>
              <a:rPr lang="en-MY"/>
              <a:t> </a:t>
            </a:r>
            <a:r>
              <a:rPr lang="en-MY" err="1"/>
              <a:t>gagal</a:t>
            </a:r>
            <a:r>
              <a:rPr lang="en-MY"/>
              <a:t> </a:t>
            </a:r>
            <a:r>
              <a:rPr lang="en-MY" err="1"/>
              <a:t>menginsankan</a:t>
            </a:r>
            <a:r>
              <a:rPr lang="en-MY"/>
              <a:t> </a:t>
            </a:r>
            <a:r>
              <a:rPr lang="en-MY" err="1"/>
              <a:t>teknologi</a:t>
            </a:r>
            <a:r>
              <a:rPr lang="en-MY"/>
              <a:t>, </a:t>
            </a:r>
            <a:r>
              <a:rPr lang="en-MY" err="1"/>
              <a:t>sebaliknya</a:t>
            </a:r>
            <a:r>
              <a:rPr lang="en-MY"/>
              <a:t> </a:t>
            </a:r>
            <a:r>
              <a:rPr lang="en-MY" err="1"/>
              <a:t>mereka</a:t>
            </a:r>
            <a:r>
              <a:rPr lang="en-MY"/>
              <a:t> pula </a:t>
            </a:r>
            <a:r>
              <a:rPr lang="en-MY" err="1"/>
              <a:t>di”tukar”kan</a:t>
            </a:r>
            <a:r>
              <a:rPr lang="en-MY"/>
              <a:t> </a:t>
            </a:r>
            <a:r>
              <a:rPr lang="en-MY" err="1"/>
              <a:t>menjadi</a:t>
            </a:r>
            <a:r>
              <a:rPr lang="en-MY"/>
              <a:t> </a:t>
            </a:r>
            <a:r>
              <a:rPr lang="en-MY" err="1"/>
              <a:t>seolah-olah</a:t>
            </a:r>
            <a:r>
              <a:rPr lang="en-MY"/>
              <a:t> </a:t>
            </a:r>
            <a:r>
              <a:rPr lang="en-MY" err="1"/>
              <a:t>jentera</a:t>
            </a:r>
            <a:r>
              <a:rPr lang="en-MY"/>
              <a:t> </a:t>
            </a:r>
            <a:r>
              <a:rPr lang="en-MY" err="1"/>
              <a:t>berautomasi</a:t>
            </a:r>
            <a:r>
              <a:rPr lang="en-MY"/>
              <a:t>!</a:t>
            </a:r>
          </a:p>
          <a:p>
            <a:pPr algn="l" rtl="0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5873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5E46-9085-4A3D-830A-D93BC0BD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TAMAT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F96A-929F-4A0D-A51F-78D626C6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617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CBEB-938E-40C7-A517-66A8D2CB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6</a:t>
            </a:r>
            <a:br>
              <a:rPr lang="en-US" dirty="0"/>
            </a:br>
            <a:r>
              <a:rPr lang="en-US" dirty="0"/>
              <a:t>REVOLUSI INDUSTRI DAN KESANNYA TERHADAP KEMANUSIAAN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6EFA-6148-4D92-9585-11E135277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Di </a:t>
            </a:r>
            <a:r>
              <a:rPr lang="en-US" sz="2800" dirty="0" err="1">
                <a:effectLst/>
              </a:rPr>
              <a:t>akhir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bab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ini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pelajar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dapat</a:t>
            </a:r>
            <a:r>
              <a:rPr lang="en-US" sz="2800" dirty="0">
                <a:effectLst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800" dirty="0" err="1"/>
              <a:t>Menjelaskan</a:t>
            </a:r>
            <a:r>
              <a:rPr lang="en-MY" sz="2800" dirty="0"/>
              <a:t> </a:t>
            </a:r>
            <a:r>
              <a:rPr lang="en-MY" sz="2800" dirty="0" err="1"/>
              <a:t>perkembangan</a:t>
            </a:r>
            <a:r>
              <a:rPr lang="en-MY" sz="2800" dirty="0"/>
              <a:t> dan </a:t>
            </a:r>
            <a:r>
              <a:rPr lang="en-MY" sz="2800" dirty="0" err="1"/>
              <a:t>pencapaian</a:t>
            </a:r>
            <a:r>
              <a:rPr lang="en-MY" sz="2800" dirty="0"/>
              <a:t> </a:t>
            </a:r>
            <a:r>
              <a:rPr lang="en-MY" sz="2800" dirty="0" err="1"/>
              <a:t>bagi</a:t>
            </a:r>
            <a:r>
              <a:rPr lang="en-MY" sz="2800" dirty="0"/>
              <a:t> </a:t>
            </a:r>
            <a:r>
              <a:rPr lang="en-MY" sz="2800" dirty="0" err="1"/>
              <a:t>Revolusi</a:t>
            </a:r>
            <a:r>
              <a:rPr lang="en-MY" sz="2800" dirty="0"/>
              <a:t> </a:t>
            </a:r>
            <a:r>
              <a:rPr lang="en-MY" sz="2800" dirty="0" err="1"/>
              <a:t>Industri</a:t>
            </a:r>
            <a:endParaRPr lang="en-MY" sz="2800" dirty="0"/>
          </a:p>
          <a:p>
            <a:pPr marL="457200" indent="-457200">
              <a:buFont typeface="+mj-lt"/>
              <a:buAutoNum type="arabicPeriod"/>
            </a:pPr>
            <a:r>
              <a:rPr lang="en-MY" sz="2800" dirty="0" err="1"/>
              <a:t>Membincangkan</a:t>
            </a:r>
            <a:r>
              <a:rPr lang="en-MY" sz="2800" dirty="0"/>
              <a:t> </a:t>
            </a:r>
            <a:r>
              <a:rPr lang="en-MY" sz="2800" dirty="0" err="1"/>
              <a:t>isu-isu</a:t>
            </a:r>
            <a:r>
              <a:rPr lang="en-MY" sz="2800" dirty="0"/>
              <a:t> </a:t>
            </a:r>
            <a:r>
              <a:rPr lang="en-MY" sz="2800" dirty="0" err="1"/>
              <a:t>terkini</a:t>
            </a:r>
            <a:r>
              <a:rPr lang="en-MY" sz="2800" dirty="0"/>
              <a:t> </a:t>
            </a:r>
            <a:r>
              <a:rPr lang="en-MY" sz="2800" dirty="0" err="1"/>
              <a:t>berkaitan</a:t>
            </a:r>
            <a:r>
              <a:rPr lang="en-MY" sz="2800" dirty="0"/>
              <a:t> </a:t>
            </a:r>
            <a:r>
              <a:rPr lang="en-MY" sz="2800" dirty="0" err="1"/>
              <a:t>Revolusi</a:t>
            </a:r>
            <a:r>
              <a:rPr lang="en-MY" sz="2800" dirty="0"/>
              <a:t> </a:t>
            </a:r>
            <a:r>
              <a:rPr lang="en-MY" sz="2800" dirty="0" err="1"/>
              <a:t>Industri</a:t>
            </a:r>
            <a:r>
              <a:rPr lang="en-MY" sz="2800" dirty="0"/>
              <a:t> 4.0 </a:t>
            </a:r>
            <a:r>
              <a:rPr lang="en-MY" sz="2800" dirty="0" err="1"/>
              <a:t>serta</a:t>
            </a:r>
            <a:r>
              <a:rPr lang="en-MY" sz="2800" dirty="0"/>
              <a:t> </a:t>
            </a:r>
            <a:r>
              <a:rPr lang="en-MY" sz="2800" dirty="0" err="1"/>
              <a:t>kesannya</a:t>
            </a:r>
            <a:r>
              <a:rPr lang="en-MY" sz="2800" dirty="0"/>
              <a:t> </a:t>
            </a:r>
            <a:r>
              <a:rPr lang="en-MY" sz="2800" dirty="0" err="1"/>
              <a:t>terhadap</a:t>
            </a:r>
            <a:r>
              <a:rPr lang="en-MY" sz="2800" dirty="0"/>
              <a:t> </a:t>
            </a:r>
            <a:r>
              <a:rPr lang="en-MY" sz="2800" dirty="0" err="1"/>
              <a:t>kemanusiaan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13455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377706"/>
            <a:ext cx="10972800" cy="1143000"/>
          </a:xfrm>
        </p:spPr>
        <p:txBody>
          <a:bodyPr>
            <a:normAutofit/>
          </a:bodyPr>
          <a:lstStyle/>
          <a:p>
            <a:r>
              <a:rPr lang="en-MY" sz="5400" err="1"/>
              <a:t>Pendahuluan</a:t>
            </a:r>
            <a:endParaRPr lang="en-MY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0" y="1233714"/>
            <a:ext cx="11335659" cy="5624286"/>
          </a:xfrm>
        </p:spPr>
        <p:txBody>
          <a:bodyPr/>
          <a:lstStyle/>
          <a:p>
            <a:pPr algn="l" rtl="0"/>
            <a:r>
              <a:rPr lang="en-MY" err="1"/>
              <a:t>Revolusi</a:t>
            </a:r>
            <a:r>
              <a:rPr lang="en-MY"/>
              <a:t> </a:t>
            </a:r>
            <a:r>
              <a:rPr lang="en-MY" err="1"/>
              <a:t>Industri</a:t>
            </a:r>
            <a:r>
              <a:rPr lang="en-MY"/>
              <a:t> – </a:t>
            </a:r>
            <a:r>
              <a:rPr lang="en-MY" err="1"/>
              <a:t>istilah</a:t>
            </a:r>
            <a:r>
              <a:rPr lang="en-MY"/>
              <a:t> </a:t>
            </a:r>
            <a:r>
              <a:rPr lang="en-MY" b="1" err="1"/>
              <a:t>diperkenalkan</a:t>
            </a:r>
            <a:r>
              <a:rPr lang="en-MY" b="1"/>
              <a:t> </a:t>
            </a:r>
            <a:r>
              <a:rPr lang="en-MY" b="1" err="1"/>
              <a:t>oleh</a:t>
            </a:r>
            <a:r>
              <a:rPr lang="en-MY" b="1"/>
              <a:t> Arnold Toynbee </a:t>
            </a:r>
            <a:r>
              <a:rPr lang="en-MY"/>
              <a:t>(1889-1975). </a:t>
            </a:r>
          </a:p>
          <a:p>
            <a:pPr algn="l" rtl="0"/>
            <a:r>
              <a:rPr lang="en-MY" err="1"/>
              <a:t>Banyak</a:t>
            </a:r>
            <a:r>
              <a:rPr lang="en-MY"/>
              <a:t> </a:t>
            </a:r>
            <a:r>
              <a:rPr lang="en-MY" err="1"/>
              <a:t>negara</a:t>
            </a:r>
            <a:r>
              <a:rPr lang="en-MY"/>
              <a:t> </a:t>
            </a:r>
            <a:r>
              <a:rPr lang="en-MY" err="1"/>
              <a:t>ingin</a:t>
            </a:r>
            <a:r>
              <a:rPr lang="en-MY"/>
              <a:t> </a:t>
            </a:r>
            <a:r>
              <a:rPr lang="en-MY" err="1"/>
              <a:t>menjadi</a:t>
            </a:r>
            <a:r>
              <a:rPr lang="en-MY"/>
              <a:t> </a:t>
            </a:r>
            <a:r>
              <a:rPr lang="en-MY" err="1"/>
              <a:t>masyarakat</a:t>
            </a:r>
            <a:r>
              <a:rPr lang="en-MY"/>
              <a:t> </a:t>
            </a:r>
            <a:r>
              <a:rPr lang="en-MY" err="1"/>
              <a:t>perindustrian</a:t>
            </a:r>
            <a:r>
              <a:rPr lang="en-MY"/>
              <a:t>, </a:t>
            </a:r>
            <a:r>
              <a:rPr lang="en-MY" err="1"/>
              <a:t>termasuk</a:t>
            </a:r>
            <a:r>
              <a:rPr lang="en-MY"/>
              <a:t> Malaysia. </a:t>
            </a:r>
          </a:p>
          <a:p>
            <a:pPr algn="l" rtl="0"/>
            <a:r>
              <a:rPr lang="en-MY"/>
              <a:t>Malaysia </a:t>
            </a:r>
            <a:r>
              <a:rPr lang="en-MY" err="1"/>
              <a:t>pernah</a:t>
            </a:r>
            <a:r>
              <a:rPr lang="en-MY"/>
              <a:t> </a:t>
            </a:r>
            <a:r>
              <a:rPr lang="en-MY" err="1"/>
              <a:t>merangka</a:t>
            </a:r>
            <a:r>
              <a:rPr lang="en-MY"/>
              <a:t> </a:t>
            </a:r>
            <a:r>
              <a:rPr lang="en-MY" err="1"/>
              <a:t>strategi</a:t>
            </a:r>
            <a:r>
              <a:rPr lang="ar-SA"/>
              <a:t>‎</a:t>
            </a:r>
            <a:r>
              <a:rPr lang="en-MY"/>
              <a:t> </a:t>
            </a:r>
            <a:r>
              <a:rPr lang="en-MY" err="1"/>
              <a:t>tertentu</a:t>
            </a:r>
            <a:r>
              <a:rPr lang="en-MY"/>
              <a:t> </a:t>
            </a:r>
            <a:r>
              <a:rPr lang="en-MY" err="1"/>
              <a:t>seperti</a:t>
            </a:r>
            <a:r>
              <a:rPr lang="en-MY"/>
              <a:t> </a:t>
            </a:r>
            <a:r>
              <a:rPr lang="en-MY" err="1"/>
              <a:t>Wawasan</a:t>
            </a:r>
            <a:r>
              <a:rPr lang="en-MY"/>
              <a:t> 2020. </a:t>
            </a:r>
          </a:p>
          <a:p>
            <a:pPr algn="l" rtl="0"/>
            <a:r>
              <a:rPr lang="en-MY" err="1"/>
              <a:t>Dalam</a:t>
            </a:r>
            <a:r>
              <a:rPr lang="en-MY"/>
              <a:t> </a:t>
            </a:r>
            <a:r>
              <a:rPr lang="en-MY" b="1" err="1"/>
              <a:t>Wawasan</a:t>
            </a:r>
            <a:r>
              <a:rPr lang="en-MY" b="1"/>
              <a:t> 2020, </a:t>
            </a:r>
            <a:r>
              <a:rPr lang="en-MY" b="1" err="1"/>
              <a:t>Cabaran</a:t>
            </a:r>
            <a:r>
              <a:rPr lang="en-MY" b="1"/>
              <a:t> Ke-6</a:t>
            </a:r>
            <a:r>
              <a:rPr lang="en-MY"/>
              <a:t>:</a:t>
            </a:r>
          </a:p>
          <a:p>
            <a:pPr marL="363538" indent="0" algn="l" rtl="0">
              <a:buNone/>
            </a:pPr>
            <a:r>
              <a:rPr lang="en-MY" b="1" i="1"/>
              <a:t>“</a:t>
            </a:r>
            <a:r>
              <a:rPr lang="en-MY" b="1" i="1" err="1"/>
              <a:t>Mewujudkan</a:t>
            </a:r>
            <a:r>
              <a:rPr lang="en-MY" b="1" i="1"/>
              <a:t> </a:t>
            </a:r>
            <a:r>
              <a:rPr lang="en-MY" b="1" i="1" err="1"/>
              <a:t>masyarakat</a:t>
            </a:r>
            <a:r>
              <a:rPr lang="en-MY" b="1" i="1"/>
              <a:t> </a:t>
            </a:r>
            <a:r>
              <a:rPr lang="en-MY" b="1" i="1" err="1"/>
              <a:t>saintifik</a:t>
            </a:r>
            <a:r>
              <a:rPr lang="en-MY" b="1" i="1"/>
              <a:t> </a:t>
            </a:r>
            <a:r>
              <a:rPr lang="en-MY" b="1" i="1" err="1"/>
              <a:t>dan</a:t>
            </a:r>
            <a:r>
              <a:rPr lang="en-MY" b="1" i="1"/>
              <a:t> </a:t>
            </a:r>
            <a:r>
              <a:rPr lang="en-MY" b="1" i="1" err="1"/>
              <a:t>progresif</a:t>
            </a:r>
            <a:r>
              <a:rPr lang="en-MY" b="1" i="1"/>
              <a:t>, </a:t>
            </a:r>
            <a:r>
              <a:rPr lang="en-MY" b="1" i="1" err="1"/>
              <a:t>masyarakat</a:t>
            </a:r>
            <a:r>
              <a:rPr lang="en-MY" b="1" i="1"/>
              <a:t> yang </a:t>
            </a:r>
            <a:r>
              <a:rPr lang="en-MY" b="1" i="1" err="1"/>
              <a:t>mempunyai</a:t>
            </a:r>
            <a:r>
              <a:rPr lang="en-MY" b="1" i="1"/>
              <a:t> </a:t>
            </a:r>
            <a:r>
              <a:rPr lang="en-MY" b="1" i="1" err="1"/>
              <a:t>daya</a:t>
            </a:r>
            <a:r>
              <a:rPr lang="en-MY" b="1" i="1"/>
              <a:t> </a:t>
            </a:r>
            <a:r>
              <a:rPr lang="en-MY" b="1" i="1" err="1"/>
              <a:t>perubahan</a:t>
            </a:r>
            <a:r>
              <a:rPr lang="en-MY" b="1" i="1"/>
              <a:t> </a:t>
            </a:r>
            <a:r>
              <a:rPr lang="en-MY" b="1" i="1" err="1"/>
              <a:t>tinggi</a:t>
            </a:r>
            <a:r>
              <a:rPr lang="en-MY" b="1" i="1"/>
              <a:t> </a:t>
            </a:r>
            <a:r>
              <a:rPr lang="en-MY" b="1" i="1" err="1"/>
              <a:t>dan</a:t>
            </a:r>
            <a:r>
              <a:rPr lang="en-MY" b="1" i="1"/>
              <a:t> </a:t>
            </a:r>
            <a:r>
              <a:rPr lang="en-MY" b="1" i="1" err="1"/>
              <a:t>berpandangan</a:t>
            </a:r>
            <a:r>
              <a:rPr lang="en-MY" b="1" i="1"/>
              <a:t> </a:t>
            </a:r>
            <a:r>
              <a:rPr lang="en-MY" b="1" i="1" err="1"/>
              <a:t>ke</a:t>
            </a:r>
            <a:r>
              <a:rPr lang="en-MY" b="1" i="1"/>
              <a:t> </a:t>
            </a:r>
            <a:r>
              <a:rPr lang="en-MY" b="1" i="1" err="1"/>
              <a:t>depan</a:t>
            </a:r>
            <a:r>
              <a:rPr lang="en-MY" b="1" i="1"/>
              <a:t>, yang </a:t>
            </a:r>
            <a:r>
              <a:rPr lang="en-MY" b="1" i="1" err="1"/>
              <a:t>bukan</a:t>
            </a:r>
            <a:r>
              <a:rPr lang="en-MY" b="1" i="1"/>
              <a:t> </a:t>
            </a:r>
            <a:r>
              <a:rPr lang="en-MY" b="1" i="1" err="1"/>
              <a:t>sahaja</a:t>
            </a:r>
            <a:r>
              <a:rPr lang="en-MY" b="1" i="1"/>
              <a:t> </a:t>
            </a:r>
            <a:r>
              <a:rPr lang="en-MY" b="1" i="1" err="1"/>
              <a:t>menjadi</a:t>
            </a:r>
            <a:r>
              <a:rPr lang="en-MY" b="1" i="1"/>
              <a:t> </a:t>
            </a:r>
            <a:r>
              <a:rPr lang="en-MY" b="1" i="1" err="1"/>
              <a:t>pengguna</a:t>
            </a:r>
            <a:r>
              <a:rPr lang="en-MY" b="1" i="1"/>
              <a:t> </a:t>
            </a:r>
            <a:r>
              <a:rPr lang="en-MY" b="1" i="1" err="1"/>
              <a:t>teknologi</a:t>
            </a:r>
            <a:r>
              <a:rPr lang="en-MY" b="1" i="1"/>
              <a:t> </a:t>
            </a:r>
            <a:r>
              <a:rPr lang="en-MY" b="1" i="1" err="1"/>
              <a:t>tetapi</a:t>
            </a:r>
            <a:r>
              <a:rPr lang="en-MY" b="1" i="1"/>
              <a:t> </a:t>
            </a:r>
            <a:r>
              <a:rPr lang="en-MY" b="1" i="1" err="1"/>
              <a:t>juga</a:t>
            </a:r>
            <a:r>
              <a:rPr lang="en-MY" b="1" i="1"/>
              <a:t> </a:t>
            </a:r>
            <a:r>
              <a:rPr lang="en-MY" b="1" i="1" err="1"/>
              <a:t>penyumbang</a:t>
            </a:r>
            <a:r>
              <a:rPr lang="en-MY" b="1" i="1"/>
              <a:t> </a:t>
            </a:r>
            <a:r>
              <a:rPr lang="en-MY" b="1" i="1" err="1"/>
              <a:t>kepada</a:t>
            </a:r>
            <a:r>
              <a:rPr lang="en-MY" b="1" i="1"/>
              <a:t> </a:t>
            </a:r>
            <a:r>
              <a:rPr lang="en-MY" b="1" i="1" err="1"/>
              <a:t>tamadun</a:t>
            </a:r>
            <a:r>
              <a:rPr lang="en-MY" b="1" i="1"/>
              <a:t> </a:t>
            </a:r>
            <a:r>
              <a:rPr lang="en-MY" b="1" i="1" err="1"/>
              <a:t>sains</a:t>
            </a:r>
            <a:r>
              <a:rPr lang="en-MY" b="1" i="1"/>
              <a:t> </a:t>
            </a:r>
            <a:r>
              <a:rPr lang="en-MY" b="1" i="1" err="1"/>
              <a:t>dan</a:t>
            </a:r>
            <a:r>
              <a:rPr lang="en-MY" b="1" i="1"/>
              <a:t> </a:t>
            </a:r>
            <a:r>
              <a:rPr lang="en-MY" b="1" i="1" err="1"/>
              <a:t>teknologi</a:t>
            </a:r>
            <a:r>
              <a:rPr lang="en-MY" b="1" i="1"/>
              <a:t> masa </a:t>
            </a:r>
            <a:r>
              <a:rPr lang="en-MY" b="1" i="1" err="1"/>
              <a:t>depan</a:t>
            </a:r>
            <a:r>
              <a:rPr lang="en-MY" b="1" i="1"/>
              <a:t>”.</a:t>
            </a:r>
            <a:endParaRPr lang="en-MY"/>
          </a:p>
          <a:p>
            <a:pPr marL="0" indent="0" algn="l" rtl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319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err="1"/>
              <a:t>Sambungan</a:t>
            </a:r>
            <a:r>
              <a:rPr lang="en-MY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807523"/>
            <a:ext cx="10856686" cy="5569526"/>
          </a:xfrm>
        </p:spPr>
        <p:txBody>
          <a:bodyPr/>
          <a:lstStyle/>
          <a:p>
            <a:pPr algn="l" rtl="0"/>
            <a:r>
              <a:rPr lang="en-MY" sz="3200" err="1">
                <a:latin typeface="Trebuchet MS" panose="020B0603020202020204" pitchFamily="34" charset="0"/>
              </a:rPr>
              <a:t>Tanpa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perkembangan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teknologi</a:t>
            </a:r>
            <a:r>
              <a:rPr lang="en-MY" sz="3200">
                <a:latin typeface="Trebuchet MS" panose="020B0603020202020204" pitchFamily="34" charset="0"/>
              </a:rPr>
              <a:t>,</a:t>
            </a:r>
            <a:r>
              <a:rPr lang="ar-SA" sz="3200">
                <a:latin typeface="Trebuchet MS" panose="020B0603020202020204" pitchFamily="34" charset="0"/>
              </a:rPr>
              <a:t>‎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agak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sukar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hendak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menggerakkan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satu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bentuk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revolusi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industri</a:t>
            </a:r>
            <a:r>
              <a:rPr lang="en-MY" sz="3200">
                <a:latin typeface="Trebuchet MS" panose="020B0603020202020204" pitchFamily="34" charset="0"/>
              </a:rPr>
              <a:t>. </a:t>
            </a:r>
          </a:p>
          <a:p>
            <a:pPr algn="l" rtl="0"/>
            <a:r>
              <a:rPr lang="en-MY" sz="3200" err="1">
                <a:latin typeface="Trebuchet MS" panose="020B0603020202020204" pitchFamily="34" charset="0"/>
              </a:rPr>
              <a:t>Perubahan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besar</a:t>
            </a:r>
            <a:r>
              <a:rPr lang="en-MY" sz="3200">
                <a:latin typeface="Trebuchet MS" panose="020B0603020202020204" pitchFamily="34" charset="0"/>
              </a:rPr>
              <a:t> yang </a:t>
            </a:r>
            <a:r>
              <a:rPr lang="en-MY" sz="3200" err="1">
                <a:latin typeface="Trebuchet MS" panose="020B0603020202020204" pitchFamily="34" charset="0"/>
              </a:rPr>
              <a:t>turut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mengubah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struktur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masyarakat</a:t>
            </a:r>
            <a:r>
              <a:rPr lang="en-MY" sz="3200">
                <a:latin typeface="Trebuchet MS" panose="020B0603020202020204" pitchFamily="34" charset="0"/>
              </a:rPr>
              <a:t>, </a:t>
            </a:r>
            <a:r>
              <a:rPr lang="en-MY" sz="3200" err="1">
                <a:latin typeface="Trebuchet MS" panose="020B0603020202020204" pitchFamily="34" charset="0"/>
              </a:rPr>
              <a:t>cara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hidup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dan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berfikir</a:t>
            </a:r>
            <a:r>
              <a:rPr lang="en-MY" sz="3200">
                <a:latin typeface="Trebuchet MS" panose="020B0603020202020204" pitchFamily="34" charset="0"/>
              </a:rPr>
              <a:t>, </a:t>
            </a:r>
            <a:r>
              <a:rPr lang="en-MY" sz="3200" err="1">
                <a:latin typeface="Trebuchet MS" panose="020B0603020202020204" pitchFamily="34" charset="0"/>
              </a:rPr>
              <a:t>juga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nilai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serta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normanya</a:t>
            </a:r>
            <a:r>
              <a:rPr lang="en-MY" sz="3200">
                <a:latin typeface="Trebuchet MS" panose="020B0603020202020204" pitchFamily="34" charset="0"/>
              </a:rPr>
              <a:t> – </a:t>
            </a:r>
            <a:r>
              <a:rPr lang="en-MY" sz="3200" err="1">
                <a:latin typeface="Trebuchet MS" panose="020B0603020202020204" pitchFamily="34" charset="0"/>
              </a:rPr>
              <a:t>sama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ada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kepada</a:t>
            </a:r>
            <a:r>
              <a:rPr lang="en-MY" sz="3200">
                <a:latin typeface="Trebuchet MS" panose="020B0603020202020204" pitchFamily="34" charset="0"/>
              </a:rPr>
              <a:t> yang </a:t>
            </a:r>
            <a:r>
              <a:rPr lang="en-MY" sz="3200" err="1">
                <a:latin typeface="Trebuchet MS" panose="020B0603020202020204" pitchFamily="34" charset="0"/>
              </a:rPr>
              <a:t>lebih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baik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atau</a:t>
            </a:r>
            <a:r>
              <a:rPr lang="en-MY" sz="3200">
                <a:latin typeface="Trebuchet MS" panose="020B0603020202020204" pitchFamily="34" charset="0"/>
              </a:rPr>
              <a:t> </a:t>
            </a:r>
            <a:r>
              <a:rPr lang="en-MY" sz="3200" err="1">
                <a:latin typeface="Trebuchet MS" panose="020B0603020202020204" pitchFamily="34" charset="0"/>
              </a:rPr>
              <a:t>sebaliknya</a:t>
            </a:r>
            <a:r>
              <a:rPr lang="en-MY" sz="3200">
                <a:latin typeface="Trebuchet MS" panose="020B0603020202020204" pitchFamily="34" charset="0"/>
              </a:rPr>
              <a:t>.</a:t>
            </a:r>
          </a:p>
          <a:p>
            <a:pPr algn="l" rtl="0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350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3554" name="Picture 2" descr="Image result for Revolusi Perindustrian k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" y="-1"/>
            <a:ext cx="120068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9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C1A3-27BC-4343-A25C-4D39B8DA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Tahap revolusi industri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8A85-E389-154D-8E25-D6822143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s-MY" dirty="0"/>
              <a:t>Revolusi Industri 1; kurun 18 hingga awal kurun 19 (1760-1830) </a:t>
            </a:r>
          </a:p>
          <a:p>
            <a:pPr marL="514350" indent="-514350">
              <a:buFont typeface="+mj-lt"/>
              <a:buAutoNum type="arabicPeriod"/>
            </a:pPr>
            <a:r>
              <a:rPr lang="ms-MY" dirty="0"/>
              <a:t>Revolusi Industri 2; akhir kurun 19 hingga awal kurun 20 (1870-1914)</a:t>
            </a:r>
          </a:p>
          <a:p>
            <a:pPr marL="514350" indent="-514350">
              <a:buFont typeface="+mj-lt"/>
              <a:buAutoNum type="arabicPeriod"/>
            </a:pPr>
            <a:r>
              <a:rPr lang="ms-MY" dirty="0"/>
              <a:t>Revolusi Industri 3; separuh </a:t>
            </a:r>
            <a:r>
              <a:rPr lang="ms-MY" dirty="0" err="1"/>
              <a:t>kedua</a:t>
            </a:r>
            <a:r>
              <a:rPr lang="ms-MY" dirty="0"/>
              <a:t> kurun 20 (1950-kurun 21)</a:t>
            </a:r>
          </a:p>
          <a:p>
            <a:pPr marL="514350" indent="-514350">
              <a:buFont typeface="+mj-lt"/>
              <a:buAutoNum type="arabicPeriod"/>
            </a:pPr>
            <a:r>
              <a:rPr lang="ms-MY" dirty="0"/>
              <a:t>Revolusi Industri 4; kurun 21</a:t>
            </a:r>
          </a:p>
        </p:txBody>
      </p:sp>
    </p:spTree>
    <p:extLst>
      <p:ext uri="{BB962C8B-B14F-4D97-AF65-F5344CB8AC3E}">
        <p14:creationId xmlns:p14="http://schemas.microsoft.com/office/powerpoint/2010/main" val="33593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>
            <a:normAutofit/>
          </a:bodyPr>
          <a:lstStyle/>
          <a:p>
            <a:r>
              <a:rPr lang="en-MY" sz="4400" err="1"/>
              <a:t>Tahap</a:t>
            </a:r>
            <a:r>
              <a:rPr lang="en-MY" sz="4400"/>
              <a:t> </a:t>
            </a:r>
            <a:r>
              <a:rPr lang="en-MY" sz="4400" err="1"/>
              <a:t>Revolusi</a:t>
            </a:r>
            <a:r>
              <a:rPr lang="en-MY" sz="4400"/>
              <a:t> </a:t>
            </a:r>
            <a:r>
              <a:rPr lang="en-MY" sz="4400" err="1"/>
              <a:t>Industri</a:t>
            </a:r>
            <a:r>
              <a:rPr lang="en-MY" sz="440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07523"/>
            <a:ext cx="10972801" cy="5569526"/>
          </a:xfrm>
        </p:spPr>
        <p:txBody>
          <a:bodyPr/>
          <a:lstStyle/>
          <a:p>
            <a:pPr algn="l" rtl="0"/>
            <a:r>
              <a:rPr lang="en-MY" sz="3200" b="1" err="1"/>
              <a:t>Revolusi</a:t>
            </a:r>
            <a:r>
              <a:rPr lang="en-MY" sz="3200" b="1"/>
              <a:t> </a:t>
            </a:r>
            <a:r>
              <a:rPr lang="en-MY" sz="3200" b="1" err="1"/>
              <a:t>Industri</a:t>
            </a:r>
            <a:r>
              <a:rPr lang="en-MY" sz="3200" b="1"/>
              <a:t> </a:t>
            </a:r>
            <a:r>
              <a:rPr lang="en-MY" sz="3200" b="1" err="1"/>
              <a:t>Pertama</a:t>
            </a:r>
            <a:r>
              <a:rPr lang="en-MY" sz="3200" b="1"/>
              <a:t> (1760-1830)</a:t>
            </a:r>
            <a:r>
              <a:rPr lang="en-MY" sz="3200"/>
              <a:t>, </a:t>
            </a:r>
            <a:r>
              <a:rPr lang="en-MY" sz="3200" err="1"/>
              <a:t>bergantung</a:t>
            </a:r>
            <a:r>
              <a:rPr lang="en-MY" sz="3200"/>
              <a:t> </a:t>
            </a:r>
            <a:r>
              <a:rPr lang="en-MY" sz="3200" err="1"/>
              <a:t>lebih</a:t>
            </a:r>
            <a:r>
              <a:rPr lang="en-MY" sz="3200"/>
              <a:t> </a:t>
            </a:r>
            <a:r>
              <a:rPr lang="en-MY" sz="3200" err="1"/>
              <a:t>kepada</a:t>
            </a:r>
            <a:r>
              <a:rPr lang="en-MY" sz="3200"/>
              <a:t> </a:t>
            </a:r>
            <a:r>
              <a:rPr lang="en-MY" sz="3200" b="1" err="1"/>
              <a:t>kegunaan</a:t>
            </a:r>
            <a:r>
              <a:rPr lang="en-MY" sz="3200" b="1"/>
              <a:t> air </a:t>
            </a:r>
            <a:r>
              <a:rPr lang="en-MY" sz="3200" b="1" err="1"/>
              <a:t>ataupun</a:t>
            </a:r>
            <a:r>
              <a:rPr lang="en-MY" sz="3200" b="1"/>
              <a:t> </a:t>
            </a:r>
            <a:r>
              <a:rPr lang="en-MY" sz="3200" b="1" err="1"/>
              <a:t>wap</a:t>
            </a:r>
            <a:r>
              <a:rPr lang="en-MY" sz="3200" b="1"/>
              <a:t> – “steam” </a:t>
            </a:r>
            <a:r>
              <a:rPr lang="en-MY" sz="3200"/>
              <a:t>– yang </a:t>
            </a:r>
            <a:r>
              <a:rPr lang="en-MY" sz="3200" err="1"/>
              <a:t>kesudahannya</a:t>
            </a:r>
            <a:r>
              <a:rPr lang="en-MY" sz="3200"/>
              <a:t> </a:t>
            </a:r>
            <a:r>
              <a:rPr lang="en-MY" sz="3200" err="1"/>
              <a:t>berupaya</a:t>
            </a:r>
            <a:r>
              <a:rPr lang="en-MY" sz="3200"/>
              <a:t> </a:t>
            </a:r>
            <a:r>
              <a:rPr lang="en-MY" sz="3200" err="1"/>
              <a:t>menggerakkan</a:t>
            </a:r>
            <a:r>
              <a:rPr lang="en-MY" sz="3200"/>
              <a:t> </a:t>
            </a:r>
            <a:r>
              <a:rPr lang="en-MY" sz="3200" err="1"/>
              <a:t>jentera</a:t>
            </a:r>
            <a:r>
              <a:rPr lang="en-MY" sz="3200"/>
              <a:t> </a:t>
            </a:r>
            <a:r>
              <a:rPr lang="en-MY" sz="3200" err="1"/>
              <a:t>berasaskan</a:t>
            </a:r>
            <a:r>
              <a:rPr lang="en-MY" sz="3200"/>
              <a:t> </a:t>
            </a:r>
            <a:r>
              <a:rPr lang="en-MY" sz="3200" err="1"/>
              <a:t>kuasa</a:t>
            </a:r>
            <a:r>
              <a:rPr lang="en-MY" sz="3200"/>
              <a:t> </a:t>
            </a:r>
            <a:r>
              <a:rPr lang="en-MY" sz="3200" err="1"/>
              <a:t>wap</a:t>
            </a:r>
            <a:r>
              <a:rPr lang="en-MY" sz="3200"/>
              <a:t> </a:t>
            </a:r>
            <a:r>
              <a:rPr lang="en-MY" sz="3200" err="1"/>
              <a:t>hingga</a:t>
            </a:r>
            <a:r>
              <a:rPr lang="en-MY" sz="3200"/>
              <a:t> </a:t>
            </a:r>
            <a:r>
              <a:rPr lang="en-MY" sz="3200" err="1"/>
              <a:t>terciptalah</a:t>
            </a:r>
            <a:r>
              <a:rPr lang="en-MY" sz="3200"/>
              <a:t> </a:t>
            </a:r>
            <a:r>
              <a:rPr lang="en-MY" sz="3200" b="1"/>
              <a:t>“steam engine” </a:t>
            </a:r>
            <a:r>
              <a:rPr lang="en-MY" sz="3200"/>
              <a:t>yang </a:t>
            </a:r>
            <a:r>
              <a:rPr lang="en-MY" sz="3200" err="1"/>
              <a:t>turut</a:t>
            </a:r>
            <a:r>
              <a:rPr lang="en-MY" sz="3200"/>
              <a:t> </a:t>
            </a:r>
            <a:r>
              <a:rPr lang="en-MY" sz="3200" err="1"/>
              <a:t>membawa</a:t>
            </a:r>
            <a:r>
              <a:rPr lang="en-MY" sz="3200"/>
              <a:t> </a:t>
            </a:r>
            <a:r>
              <a:rPr lang="en-MY" sz="3200" err="1"/>
              <a:t>perubahan</a:t>
            </a:r>
            <a:r>
              <a:rPr lang="en-MY" sz="3200"/>
              <a:t> </a:t>
            </a:r>
            <a:r>
              <a:rPr lang="en-MY" sz="3200" err="1"/>
              <a:t>besar</a:t>
            </a:r>
            <a:r>
              <a:rPr lang="en-MY" sz="3200"/>
              <a:t> </a:t>
            </a:r>
            <a:r>
              <a:rPr lang="en-MY" sz="3200" err="1"/>
              <a:t>kepada</a:t>
            </a:r>
            <a:r>
              <a:rPr lang="en-MY" sz="3200"/>
              <a:t> </a:t>
            </a:r>
            <a:r>
              <a:rPr lang="en-MY" sz="3200" err="1"/>
              <a:t>sistem</a:t>
            </a:r>
            <a:r>
              <a:rPr lang="en-MY" sz="3200"/>
              <a:t> </a:t>
            </a:r>
            <a:r>
              <a:rPr lang="en-MY" sz="3200" err="1"/>
              <a:t>pengangkutan</a:t>
            </a:r>
            <a:r>
              <a:rPr lang="en-MY" sz="3200"/>
              <a:t> </a:t>
            </a:r>
            <a:r>
              <a:rPr lang="en-MY" sz="3200" err="1"/>
              <a:t>juga</a:t>
            </a:r>
            <a:r>
              <a:rPr lang="en-MY" sz="3200"/>
              <a:t> </a:t>
            </a:r>
            <a:r>
              <a:rPr lang="en-MY" sz="3200" err="1"/>
              <a:t>meningkatkan</a:t>
            </a:r>
            <a:r>
              <a:rPr lang="en-MY" sz="3200"/>
              <a:t> </a:t>
            </a:r>
            <a:r>
              <a:rPr lang="en-MY" sz="3200" err="1"/>
              <a:t>aktiviti</a:t>
            </a:r>
            <a:r>
              <a:rPr lang="en-MY" sz="3200"/>
              <a:t> </a:t>
            </a:r>
            <a:r>
              <a:rPr lang="en-MY" sz="3200" err="1"/>
              <a:t>perindustrian</a:t>
            </a:r>
            <a:r>
              <a:rPr lang="en-MY" sz="3200"/>
              <a:t> yang lain.</a:t>
            </a:r>
          </a:p>
          <a:p>
            <a:pPr algn="l" rtl="0"/>
            <a:r>
              <a:rPr lang="en-MY" sz="3200" b="1" err="1"/>
              <a:t>Revolusi</a:t>
            </a:r>
            <a:r>
              <a:rPr lang="en-MY" sz="3200" b="1"/>
              <a:t> </a:t>
            </a:r>
            <a:r>
              <a:rPr lang="en-MY" sz="3200" b="1" err="1"/>
              <a:t>Industri</a:t>
            </a:r>
            <a:r>
              <a:rPr lang="en-MY" sz="3200" b="1"/>
              <a:t> </a:t>
            </a:r>
            <a:r>
              <a:rPr lang="en-MY" sz="3200" b="1" err="1"/>
              <a:t>Kedua</a:t>
            </a:r>
            <a:r>
              <a:rPr lang="en-MY" sz="3200" b="1"/>
              <a:t> </a:t>
            </a:r>
            <a:r>
              <a:rPr lang="en-MY" sz="3200" b="1" err="1"/>
              <a:t>sekitar</a:t>
            </a:r>
            <a:r>
              <a:rPr lang="en-MY" sz="3200" b="1"/>
              <a:t> 1870-1914</a:t>
            </a:r>
            <a:r>
              <a:rPr lang="en-MY" sz="3200"/>
              <a:t>, </a:t>
            </a:r>
            <a:r>
              <a:rPr lang="en-MY" sz="3200" b="1" err="1"/>
              <a:t>kuasa</a:t>
            </a:r>
            <a:r>
              <a:rPr lang="en-MY" sz="3200" b="1"/>
              <a:t> </a:t>
            </a:r>
            <a:r>
              <a:rPr lang="en-MY" sz="3200" b="1" err="1"/>
              <a:t>elektrik</a:t>
            </a:r>
            <a:r>
              <a:rPr lang="en-MY" sz="3200" b="1"/>
              <a:t> </a:t>
            </a:r>
            <a:r>
              <a:rPr lang="en-MY" sz="3200" err="1"/>
              <a:t>jelas</a:t>
            </a:r>
            <a:r>
              <a:rPr lang="en-MY" sz="3200"/>
              <a:t> </a:t>
            </a:r>
            <a:r>
              <a:rPr lang="en-MY" sz="3200" err="1"/>
              <a:t>membawa</a:t>
            </a:r>
            <a:r>
              <a:rPr lang="en-MY" sz="3200"/>
              <a:t> </a:t>
            </a:r>
            <a:r>
              <a:rPr lang="en-MY" sz="3200" err="1"/>
              <a:t>satu</a:t>
            </a:r>
            <a:r>
              <a:rPr lang="en-MY" sz="3200"/>
              <a:t> </a:t>
            </a:r>
            <a:r>
              <a:rPr lang="en-MY" sz="3200" err="1"/>
              <a:t>lagi</a:t>
            </a:r>
            <a:r>
              <a:rPr lang="en-MY" sz="3200"/>
              <a:t> </a:t>
            </a:r>
            <a:r>
              <a:rPr lang="en-MY" sz="3200" err="1"/>
              <a:t>lonjakan</a:t>
            </a:r>
            <a:r>
              <a:rPr lang="en-MY" sz="3200"/>
              <a:t> status </a:t>
            </a:r>
            <a:r>
              <a:rPr lang="en-MY" sz="3200" err="1"/>
              <a:t>hidup</a:t>
            </a:r>
            <a:r>
              <a:rPr lang="en-MY" sz="3200"/>
              <a:t> </a:t>
            </a:r>
            <a:r>
              <a:rPr lang="en-MY" sz="3200" err="1"/>
              <a:t>masyarakat</a:t>
            </a:r>
            <a:r>
              <a:rPr lang="en-MY" sz="3200"/>
              <a:t> </a:t>
            </a:r>
            <a:r>
              <a:rPr lang="en-MY" sz="3200" err="1"/>
              <a:t>melalui</a:t>
            </a:r>
            <a:r>
              <a:rPr lang="en-MY" sz="3200"/>
              <a:t> </a:t>
            </a:r>
            <a:r>
              <a:rPr lang="en-MY" sz="3200" err="1"/>
              <a:t>perkembangan</a:t>
            </a:r>
            <a:r>
              <a:rPr lang="en-MY" sz="3200"/>
              <a:t> </a:t>
            </a:r>
            <a:r>
              <a:rPr lang="en-MY" sz="3200" err="1"/>
              <a:t>industri</a:t>
            </a:r>
            <a:r>
              <a:rPr lang="en-MY" sz="3200"/>
              <a:t> </a:t>
            </a:r>
            <a:r>
              <a:rPr lang="en-MY" sz="3200" err="1"/>
              <a:t>pengilangan</a:t>
            </a:r>
            <a:r>
              <a:rPr lang="en-MY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547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1609</Words>
  <Application>Microsoft Office PowerPoint</Application>
  <PresentationFormat>Widescreen</PresentationFormat>
  <Paragraphs>131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Trebuchet MS</vt:lpstr>
      <vt:lpstr>Celestial</vt:lpstr>
      <vt:lpstr>UICL 2302</vt:lpstr>
      <vt:lpstr>PowerPoint Presentation</vt:lpstr>
      <vt:lpstr>BAB 6 REVOLUSI INDUSTRI dan kesannya terhadap kemanusiaan</vt:lpstr>
      <vt:lpstr>BAB 6 REVOLUSI INDUSTRI DAN KESANNYA TERHADAP KEMANUSIAAN</vt:lpstr>
      <vt:lpstr>Pendahuluan</vt:lpstr>
      <vt:lpstr>Sambungan…</vt:lpstr>
      <vt:lpstr>PowerPoint Presentation</vt:lpstr>
      <vt:lpstr>Tahap revolusi industri</vt:lpstr>
      <vt:lpstr>Tahap Revolusi Industri </vt:lpstr>
      <vt:lpstr>Sambungan… </vt:lpstr>
      <vt:lpstr>Sambungan… </vt:lpstr>
      <vt:lpstr>Pengenalan ringkas tentang sejarah revolusi industri 1.0</vt:lpstr>
      <vt:lpstr>PowerPoint Presentation</vt:lpstr>
      <vt:lpstr>IR 1.0</vt:lpstr>
      <vt:lpstr>PowerPoint Presentation</vt:lpstr>
      <vt:lpstr>Isu yang timbul dari IR 1.0</vt:lpstr>
      <vt:lpstr>Revolusi perindustrian merebak ke seluruh dunia</vt:lpstr>
      <vt:lpstr>Kebaikan revolusi industri</vt:lpstr>
      <vt:lpstr>PowerPoint Presentation</vt:lpstr>
      <vt:lpstr>Perbezaan antara setiap revolusi industri</vt:lpstr>
      <vt:lpstr>IR 2.0</vt:lpstr>
      <vt:lpstr>IR 2.0 </vt:lpstr>
      <vt:lpstr>IR 2.0</vt:lpstr>
      <vt:lpstr>IR 3.0</vt:lpstr>
      <vt:lpstr>Ir 3.0</vt:lpstr>
      <vt:lpstr>IR 4.0</vt:lpstr>
      <vt:lpstr>IR 4.0 (Cyberphysical system)</vt:lpstr>
      <vt:lpstr>Beberapa perkara utama dalam ir 4.0</vt:lpstr>
      <vt:lpstr>CYBER PHYSICAL SYSTEM (CPS)</vt:lpstr>
      <vt:lpstr>INTERNET OF THINGS (IOT)</vt:lpstr>
      <vt:lpstr>Sambungan… </vt:lpstr>
      <vt:lpstr>PowerPoint Presentation</vt:lpstr>
      <vt:lpstr>TAMAT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UICL 2302</dc:title>
  <dc:creator>Mohammad Naqib Hamdan</dc:creator>
  <cp:lastModifiedBy>ZILAL BINTI SAARI</cp:lastModifiedBy>
  <cp:revision>15</cp:revision>
  <dcterms:created xsi:type="dcterms:W3CDTF">2020-08-30T04:03:29Z</dcterms:created>
  <dcterms:modified xsi:type="dcterms:W3CDTF">2020-10-15T08:43:15Z</dcterms:modified>
</cp:coreProperties>
</file>