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sldIdLst>
    <p:sldId id="256" r:id="rId3"/>
    <p:sldId id="257" r:id="rId4"/>
    <p:sldId id="258" r:id="rId5"/>
    <p:sldId id="259" r:id="rId6"/>
    <p:sldId id="260" r:id="rId7"/>
    <p:sldId id="264" r:id="rId8"/>
    <p:sldId id="267" r:id="rId9"/>
    <p:sldId id="263" r:id="rId10"/>
    <p:sldId id="268" r:id="rId11"/>
    <p:sldId id="269" r:id="rId12"/>
    <p:sldId id="270" r:id="rId13"/>
    <p:sldId id="271" r:id="rId14"/>
    <p:sldId id="272" r:id="rId15"/>
    <p:sldId id="273" r:id="rId16"/>
    <p:sldId id="274" r:id="rId17"/>
    <p:sldId id="275" r:id="rId18"/>
    <p:sldId id="262" r:id="rId19"/>
    <p:sldId id="27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6613"/>
    <a:srgbClr val="DA54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7" autoAdjust="0"/>
    <p:restoredTop sz="94660"/>
  </p:normalViewPr>
  <p:slideViewPr>
    <p:cSldViewPr snapToGrid="0">
      <p:cViewPr varScale="1">
        <p:scale>
          <a:sx n="74" d="100"/>
          <a:sy n="74" d="100"/>
        </p:scale>
        <p:origin x="57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Freeform 6"/>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18A5811F-BE69-42A9-87E5-4698B227C768}" type="datetimeFigureOut">
              <a:rPr lang="en-MY" smtClean="0"/>
              <a:pPr/>
              <a:t>8/12/2018</a:t>
            </a:fld>
            <a:endParaRPr lang="en-MY" dirty="0"/>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MY" dirty="0"/>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bg2"/>
                </a:solidFill>
              </a:defRPr>
            </a:lvl1pPr>
          </a:lstStyle>
          <a:p>
            <a:fld id="{12B1965B-5F15-4669-9263-78457566015D}" type="slidenum">
              <a:rPr lang="en-MY" smtClean="0"/>
              <a:pPr/>
              <a:t>‹#›</a:t>
            </a:fld>
            <a:endParaRPr lang="en-MY" dirty="0"/>
          </a:p>
        </p:txBody>
      </p:sp>
      <p:cxnSp>
        <p:nvCxnSpPr>
          <p:cNvPr id="9" name="Straight Connector 8"/>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A5811F-BE69-42A9-87E5-4698B227C768}" type="datetimeFigureOut">
              <a:rPr lang="en-MY" smtClean="0"/>
              <a:pPr/>
              <a:t>8/12/2018</a:t>
            </a:fld>
            <a:endParaRPr lang="en-MY" dirty="0"/>
          </a:p>
        </p:txBody>
      </p:sp>
      <p:sp>
        <p:nvSpPr>
          <p:cNvPr id="5" name="Footer Placeholder 4"/>
          <p:cNvSpPr>
            <a:spLocks noGrp="1"/>
          </p:cNvSpPr>
          <p:nvPr>
            <p:ph type="ftr" sz="quarter" idx="11"/>
          </p:nvPr>
        </p:nvSpPr>
        <p:spPr/>
        <p:txBody>
          <a:bodyPr/>
          <a:lstStyle/>
          <a:p>
            <a:endParaRPr lang="en-MY" dirty="0"/>
          </a:p>
        </p:txBody>
      </p:sp>
      <p:sp>
        <p:nvSpPr>
          <p:cNvPr id="6" name="Slide Number Placeholder 5"/>
          <p:cNvSpPr>
            <a:spLocks noGrp="1"/>
          </p:cNvSpPr>
          <p:nvPr>
            <p:ph type="sldNum" sz="quarter" idx="12"/>
          </p:nvPr>
        </p:nvSpPr>
        <p:spPr/>
        <p:txBody>
          <a:bodyPr/>
          <a:lstStyle/>
          <a:p>
            <a:fld id="{12B1965B-5F15-4669-9263-78457566015D}" type="slidenum">
              <a:rPr lang="en-MY" smtClean="0"/>
              <a:pPr/>
              <a:t>‹#›</a:t>
            </a:fld>
            <a:endParaRPr lang="en-MY"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18A5811F-BE69-42A9-87E5-4698B227C768}" type="datetimeFigureOut">
              <a:rPr lang="en-MY" smtClean="0"/>
              <a:pPr/>
              <a:t>8/12/2018</a:t>
            </a:fld>
            <a:endParaRPr lang="en-MY" dirty="0"/>
          </a:p>
        </p:txBody>
      </p:sp>
      <p:sp>
        <p:nvSpPr>
          <p:cNvPr id="5" name="Footer Placeholder 4"/>
          <p:cNvSpPr>
            <a:spLocks noGrp="1"/>
          </p:cNvSpPr>
          <p:nvPr>
            <p:ph type="ftr" sz="quarter" idx="11"/>
          </p:nvPr>
        </p:nvSpPr>
        <p:spPr>
          <a:xfrm>
            <a:off x="6536187" y="6315949"/>
            <a:ext cx="3814856" cy="365125"/>
          </a:xfrm>
        </p:spPr>
        <p:txBody>
          <a:bodyPr/>
          <a:lstStyle/>
          <a:p>
            <a:endParaRPr lang="en-MY" dirty="0"/>
          </a:p>
        </p:txBody>
      </p:sp>
      <p:sp>
        <p:nvSpPr>
          <p:cNvPr id="6" name="Slide Number Placeholder 5"/>
          <p:cNvSpPr>
            <a:spLocks noGrp="1"/>
          </p:cNvSpPr>
          <p:nvPr>
            <p:ph type="sldNum" sz="quarter" idx="12"/>
          </p:nvPr>
        </p:nvSpPr>
        <p:spPr>
          <a:xfrm>
            <a:off x="11784011" y="5607592"/>
            <a:ext cx="407988" cy="365125"/>
          </a:xfrm>
        </p:spPr>
        <p:txBody>
          <a:bodyPr/>
          <a:lstStyle/>
          <a:p>
            <a:fld id="{12B1965B-5F15-4669-9263-78457566015D}" type="slidenum">
              <a:rPr lang="en-MY" smtClean="0"/>
              <a:pPr/>
              <a:t>‹#›</a:t>
            </a:fld>
            <a:endParaRPr lang="en-MY" dirty="0"/>
          </a:p>
        </p:txBody>
      </p:sp>
      <p:cxnSp>
        <p:nvCxnSpPr>
          <p:cNvPr id="13" name="Straight Connector 12"/>
          <p:cNvCxnSpPr/>
          <p:nvPr/>
        </p:nvCxnSpPr>
        <p:spPr>
          <a:xfrm>
            <a:off x="0"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DD2EE3-E02D-4E10-A5B5-4AE4399DAE4B}" type="datetimeFigureOut">
              <a:rPr lang="en-US" smtClean="0"/>
              <a:pPr/>
              <a:t>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493F6-67E8-46A7-807B-E93A124D0C0A}"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DD2EE3-E02D-4E10-A5B5-4AE4399DAE4B}" type="datetimeFigureOut">
              <a:rPr lang="en-US" smtClean="0"/>
              <a:pPr/>
              <a:t>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493F6-67E8-46A7-807B-E93A124D0C0A}"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DD2EE3-E02D-4E10-A5B5-4AE4399DAE4B}" type="datetimeFigureOut">
              <a:rPr lang="en-US" smtClean="0"/>
              <a:pPr/>
              <a:t>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493F6-67E8-46A7-807B-E93A124D0C0A}"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DD2EE3-E02D-4E10-A5B5-4AE4399DAE4B}" type="datetimeFigureOut">
              <a:rPr lang="en-US" smtClean="0"/>
              <a:pPr/>
              <a:t>12/8/2018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493F6-67E8-46A7-807B-E93A124D0C0A}"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2" y="2505076"/>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DD2EE3-E02D-4E10-A5B5-4AE4399DAE4B}" type="datetimeFigureOut">
              <a:rPr lang="en-US" smtClean="0"/>
              <a:pPr/>
              <a:t>12/8/2018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493F6-67E8-46A7-807B-E93A124D0C0A}"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DD2EE3-E02D-4E10-A5B5-4AE4399DAE4B}" type="datetimeFigureOut">
              <a:rPr lang="en-US" smtClean="0"/>
              <a:pPr/>
              <a:t>12/8/2018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493F6-67E8-46A7-807B-E93A124D0C0A}"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DD2EE3-E02D-4E10-A5B5-4AE4399DAE4B}" type="datetimeFigureOut">
              <a:rPr lang="en-US" smtClean="0"/>
              <a:pPr/>
              <a:t>12/8/2018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493F6-67E8-46A7-807B-E93A124D0C0A}"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6"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DD2EE3-E02D-4E10-A5B5-4AE4399DAE4B}" type="datetimeFigureOut">
              <a:rPr lang="en-US" smtClean="0"/>
              <a:pPr/>
              <a:t>12/8/2018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493F6-67E8-46A7-807B-E93A124D0C0A}"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A5811F-BE69-42A9-87E5-4698B227C768}" type="datetimeFigureOut">
              <a:rPr lang="en-MY" smtClean="0"/>
              <a:pPr/>
              <a:t>8/12/2018</a:t>
            </a:fld>
            <a:endParaRPr lang="en-MY" dirty="0"/>
          </a:p>
        </p:txBody>
      </p:sp>
      <p:sp>
        <p:nvSpPr>
          <p:cNvPr id="5" name="Footer Placeholder 4"/>
          <p:cNvSpPr>
            <a:spLocks noGrp="1"/>
          </p:cNvSpPr>
          <p:nvPr>
            <p:ph type="ftr" sz="quarter" idx="11"/>
          </p:nvPr>
        </p:nvSpPr>
        <p:spPr/>
        <p:txBody>
          <a:bodyPr/>
          <a:lstStyle/>
          <a:p>
            <a:endParaRPr lang="en-MY" dirty="0"/>
          </a:p>
        </p:txBody>
      </p:sp>
      <p:sp>
        <p:nvSpPr>
          <p:cNvPr id="6" name="Slide Number Placeholder 5"/>
          <p:cNvSpPr>
            <a:spLocks noGrp="1"/>
          </p:cNvSpPr>
          <p:nvPr>
            <p:ph type="sldNum" sz="quarter" idx="12"/>
          </p:nvPr>
        </p:nvSpPr>
        <p:spPr/>
        <p:txBody>
          <a:bodyPr/>
          <a:lstStyle/>
          <a:p>
            <a:fld id="{12B1965B-5F15-4669-9263-78457566015D}" type="slidenum">
              <a:rPr lang="en-MY" smtClean="0"/>
              <a:pPr/>
              <a:t>‹#›</a:t>
            </a:fld>
            <a:endParaRPr lang="en-MY"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6"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DD2EE3-E02D-4E10-A5B5-4AE4399DAE4B}" type="datetimeFigureOut">
              <a:rPr lang="en-US" smtClean="0"/>
              <a:pPr/>
              <a:t>12/8/2018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493F6-67E8-46A7-807B-E93A124D0C0A}"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DD2EE3-E02D-4E10-A5B5-4AE4399DAE4B}" type="datetimeFigureOut">
              <a:rPr lang="en-US" smtClean="0"/>
              <a:pPr/>
              <a:t>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493F6-67E8-46A7-807B-E93A124D0C0A}"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199"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DD2EE3-E02D-4E10-A5B5-4AE4399DAE4B}" type="datetimeFigureOut">
              <a:rPr lang="en-US" smtClean="0"/>
              <a:pPr/>
              <a:t>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493F6-67E8-46A7-807B-E93A124D0C0A}"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tx1">
                    <a:lumMod val="85000"/>
                    <a:lumOff val="15000"/>
                  </a:schemeClr>
                </a:solidFill>
              </a:defRPr>
            </a:lvl1pPr>
          </a:lstStyle>
          <a:p>
            <a:fld id="{18A5811F-BE69-42A9-87E5-4698B227C768}" type="datetimeFigureOut">
              <a:rPr lang="en-MY" smtClean="0"/>
              <a:pPr/>
              <a:t>8/12/2018</a:t>
            </a:fld>
            <a:endParaRPr lang="en-MY" dirty="0"/>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tx1">
                    <a:lumMod val="85000"/>
                    <a:lumOff val="15000"/>
                  </a:schemeClr>
                </a:solidFill>
              </a:defRPr>
            </a:lvl1pPr>
          </a:lstStyle>
          <a:p>
            <a:endParaRPr lang="en-MY" dirty="0"/>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12B1965B-5F15-4669-9263-78457566015D}" type="slidenum">
              <a:rPr lang="en-MY" smtClean="0"/>
              <a:pPr/>
              <a:t>‹#›</a:t>
            </a:fld>
            <a:endParaRPr lang="en-MY" dirty="0"/>
          </a:p>
        </p:txBody>
      </p:sp>
      <p:cxnSp>
        <p:nvCxnSpPr>
          <p:cNvPr id="10" name="Straight Connector 9"/>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8A5811F-BE69-42A9-87E5-4698B227C768}" type="datetimeFigureOut">
              <a:rPr lang="en-MY" smtClean="0"/>
              <a:pPr/>
              <a:t>8/12/2018</a:t>
            </a:fld>
            <a:endParaRPr lang="en-MY" dirty="0"/>
          </a:p>
        </p:txBody>
      </p:sp>
      <p:sp>
        <p:nvSpPr>
          <p:cNvPr id="6" name="Footer Placeholder 5"/>
          <p:cNvSpPr>
            <a:spLocks noGrp="1"/>
          </p:cNvSpPr>
          <p:nvPr>
            <p:ph type="ftr" sz="quarter" idx="11"/>
          </p:nvPr>
        </p:nvSpPr>
        <p:spPr/>
        <p:txBody>
          <a:bodyPr/>
          <a:lstStyle/>
          <a:p>
            <a:endParaRPr lang="en-MY" dirty="0"/>
          </a:p>
        </p:txBody>
      </p:sp>
      <p:sp>
        <p:nvSpPr>
          <p:cNvPr id="7" name="Slide Number Placeholder 6"/>
          <p:cNvSpPr>
            <a:spLocks noGrp="1"/>
          </p:cNvSpPr>
          <p:nvPr>
            <p:ph type="sldNum" sz="quarter" idx="12"/>
          </p:nvPr>
        </p:nvSpPr>
        <p:spPr/>
        <p:txBody>
          <a:bodyPr/>
          <a:lstStyle/>
          <a:p>
            <a:fld id="{12B1965B-5F15-4669-9263-78457566015D}" type="slidenum">
              <a:rPr lang="en-MY" smtClean="0"/>
              <a:pPr/>
              <a:t>‹#›</a:t>
            </a:fld>
            <a:endParaRPr lang="en-MY"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8A5811F-BE69-42A9-87E5-4698B227C768}" type="datetimeFigureOut">
              <a:rPr lang="en-MY" smtClean="0"/>
              <a:pPr/>
              <a:t>8/12/2018</a:t>
            </a:fld>
            <a:endParaRPr lang="en-MY" dirty="0"/>
          </a:p>
        </p:txBody>
      </p:sp>
      <p:sp>
        <p:nvSpPr>
          <p:cNvPr id="8" name="Footer Placeholder 7"/>
          <p:cNvSpPr>
            <a:spLocks noGrp="1"/>
          </p:cNvSpPr>
          <p:nvPr>
            <p:ph type="ftr" sz="quarter" idx="11"/>
          </p:nvPr>
        </p:nvSpPr>
        <p:spPr/>
        <p:txBody>
          <a:bodyPr/>
          <a:lstStyle/>
          <a:p>
            <a:endParaRPr lang="en-MY" dirty="0"/>
          </a:p>
        </p:txBody>
      </p:sp>
      <p:sp>
        <p:nvSpPr>
          <p:cNvPr id="9" name="Slide Number Placeholder 8"/>
          <p:cNvSpPr>
            <a:spLocks noGrp="1"/>
          </p:cNvSpPr>
          <p:nvPr>
            <p:ph type="sldNum" sz="quarter" idx="12"/>
          </p:nvPr>
        </p:nvSpPr>
        <p:spPr/>
        <p:txBody>
          <a:bodyPr/>
          <a:lstStyle/>
          <a:p>
            <a:fld id="{12B1965B-5F15-4669-9263-78457566015D}" type="slidenum">
              <a:rPr lang="en-MY" smtClean="0"/>
              <a:pPr/>
              <a:t>‹#›</a:t>
            </a:fld>
            <a:endParaRPr lang="en-MY"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8A5811F-BE69-42A9-87E5-4698B227C768}" type="datetimeFigureOut">
              <a:rPr lang="en-MY" smtClean="0"/>
              <a:pPr/>
              <a:t>8/12/2018</a:t>
            </a:fld>
            <a:endParaRPr lang="en-MY" dirty="0"/>
          </a:p>
        </p:txBody>
      </p:sp>
      <p:sp>
        <p:nvSpPr>
          <p:cNvPr id="4" name="Footer Placeholder 3"/>
          <p:cNvSpPr>
            <a:spLocks noGrp="1"/>
          </p:cNvSpPr>
          <p:nvPr>
            <p:ph type="ftr" sz="quarter" idx="11"/>
          </p:nvPr>
        </p:nvSpPr>
        <p:spPr/>
        <p:txBody>
          <a:bodyPr/>
          <a:lstStyle/>
          <a:p>
            <a:endParaRPr lang="en-MY" dirty="0"/>
          </a:p>
        </p:txBody>
      </p:sp>
      <p:sp>
        <p:nvSpPr>
          <p:cNvPr id="5" name="Slide Number Placeholder 4"/>
          <p:cNvSpPr>
            <a:spLocks noGrp="1"/>
          </p:cNvSpPr>
          <p:nvPr>
            <p:ph type="sldNum" sz="quarter" idx="12"/>
          </p:nvPr>
        </p:nvSpPr>
        <p:spPr/>
        <p:txBody>
          <a:bodyPr/>
          <a:lstStyle/>
          <a:p>
            <a:fld id="{12B1965B-5F15-4669-9263-78457566015D}" type="slidenum">
              <a:rPr lang="en-MY" smtClean="0"/>
              <a:pPr/>
              <a:t>‹#›</a:t>
            </a:fld>
            <a:endParaRPr lang="en-MY"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A5811F-BE69-42A9-87E5-4698B227C768}" type="datetimeFigureOut">
              <a:rPr lang="en-MY" smtClean="0"/>
              <a:pPr/>
              <a:t>8/12/2018</a:t>
            </a:fld>
            <a:endParaRPr lang="en-MY" dirty="0"/>
          </a:p>
        </p:txBody>
      </p:sp>
      <p:sp>
        <p:nvSpPr>
          <p:cNvPr id="3" name="Footer Placeholder 2"/>
          <p:cNvSpPr>
            <a:spLocks noGrp="1"/>
          </p:cNvSpPr>
          <p:nvPr>
            <p:ph type="ftr" sz="quarter" idx="11"/>
          </p:nvPr>
        </p:nvSpPr>
        <p:spPr/>
        <p:txBody>
          <a:bodyPr/>
          <a:lstStyle/>
          <a:p>
            <a:endParaRPr lang="en-MY" dirty="0"/>
          </a:p>
        </p:txBody>
      </p:sp>
      <p:sp>
        <p:nvSpPr>
          <p:cNvPr id="4" name="Slide Number Placeholder 3"/>
          <p:cNvSpPr>
            <a:spLocks noGrp="1"/>
          </p:cNvSpPr>
          <p:nvPr>
            <p:ph type="sldNum" sz="quarter" idx="12"/>
          </p:nvPr>
        </p:nvSpPr>
        <p:spPr/>
        <p:txBody>
          <a:bodyPr/>
          <a:lstStyle/>
          <a:p>
            <a:fld id="{12B1965B-5F15-4669-9263-78457566015D}" type="slidenum">
              <a:rPr lang="en-MY" smtClean="0"/>
              <a:pPr/>
              <a:t>‹#›</a:t>
            </a:fld>
            <a:endParaRPr lang="en-MY"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8A5811F-BE69-42A9-87E5-4698B227C768}" type="datetimeFigureOut">
              <a:rPr lang="en-MY" smtClean="0"/>
              <a:pPr/>
              <a:t>8/12/2018</a:t>
            </a:fld>
            <a:endParaRPr lang="en-MY" dirty="0"/>
          </a:p>
        </p:txBody>
      </p:sp>
      <p:sp>
        <p:nvSpPr>
          <p:cNvPr id="6" name="Footer Placeholder 5"/>
          <p:cNvSpPr>
            <a:spLocks noGrp="1"/>
          </p:cNvSpPr>
          <p:nvPr>
            <p:ph type="ftr" sz="quarter" idx="11"/>
          </p:nvPr>
        </p:nvSpPr>
        <p:spPr/>
        <p:txBody>
          <a:bodyPr/>
          <a:lstStyle/>
          <a:p>
            <a:endParaRPr lang="en-MY" dirty="0"/>
          </a:p>
        </p:txBody>
      </p:sp>
      <p:sp>
        <p:nvSpPr>
          <p:cNvPr id="7" name="Slide Number Placeholder 6"/>
          <p:cNvSpPr>
            <a:spLocks noGrp="1"/>
          </p:cNvSpPr>
          <p:nvPr>
            <p:ph type="sldNum" sz="quarter" idx="12"/>
          </p:nvPr>
        </p:nvSpPr>
        <p:spPr/>
        <p:txBody>
          <a:bodyPr/>
          <a:lstStyle/>
          <a:p>
            <a:fld id="{12B1965B-5F15-4669-9263-78457566015D}" type="slidenum">
              <a:rPr lang="en-MY" smtClean="0"/>
              <a:pPr/>
              <a:t>‹#›</a:t>
            </a:fld>
            <a:endParaRPr lang="en-MY"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8A5811F-BE69-42A9-87E5-4698B227C768}" type="datetimeFigureOut">
              <a:rPr lang="en-MY" smtClean="0"/>
              <a:pPr/>
              <a:t>8/12/2018</a:t>
            </a:fld>
            <a:endParaRPr lang="en-MY" dirty="0"/>
          </a:p>
        </p:txBody>
      </p:sp>
      <p:sp>
        <p:nvSpPr>
          <p:cNvPr id="6" name="Footer Placeholder 5"/>
          <p:cNvSpPr>
            <a:spLocks noGrp="1"/>
          </p:cNvSpPr>
          <p:nvPr>
            <p:ph type="ftr" sz="quarter" idx="11"/>
          </p:nvPr>
        </p:nvSpPr>
        <p:spPr/>
        <p:txBody>
          <a:bodyPr/>
          <a:lstStyle/>
          <a:p>
            <a:endParaRPr lang="en-MY" dirty="0"/>
          </a:p>
        </p:txBody>
      </p:sp>
      <p:sp>
        <p:nvSpPr>
          <p:cNvPr id="7" name="Slide Number Placeholder 6"/>
          <p:cNvSpPr>
            <a:spLocks noGrp="1"/>
          </p:cNvSpPr>
          <p:nvPr>
            <p:ph type="sldNum" sz="quarter" idx="12"/>
          </p:nvPr>
        </p:nvSpPr>
        <p:spPr/>
        <p:txBody>
          <a:bodyPr/>
          <a:lstStyle/>
          <a:p>
            <a:fld id="{12B1965B-5F15-4669-9263-78457566015D}" type="slidenum">
              <a:rPr lang="en-MY" smtClean="0"/>
              <a:pPr/>
              <a:t>‹#›</a:t>
            </a:fld>
            <a:endParaRPr lang="en-MY"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 name="Freeform 6"/>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18A5811F-BE69-42A9-87E5-4698B227C768}" type="datetimeFigureOut">
              <a:rPr lang="en-MY" smtClean="0"/>
              <a:pPr/>
              <a:t>8/12/2018</a:t>
            </a:fld>
            <a:endParaRPr lang="en-MY" dirty="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MY" dirty="0"/>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12B1965B-5F15-4669-9263-78457566015D}" type="slidenum">
              <a:rPr lang="en-MY" smtClean="0"/>
              <a:pPr/>
              <a:t>‹#›</a:t>
            </a:fld>
            <a:endParaRPr lang="en-MY" dirty="0"/>
          </a:p>
        </p:txBody>
      </p:sp>
      <p:cxnSp>
        <p:nvCxnSpPr>
          <p:cNvPr id="10" name="Straight Connector 9"/>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210" indent="-283210"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210"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210"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210"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210"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210"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210"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210"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210"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DD2EE3-E02D-4E10-A5B5-4AE4399DAE4B}" type="datetimeFigureOut">
              <a:rPr lang="en-US" smtClean="0"/>
              <a:pPr/>
              <a:t>12/8/2018</a:t>
            </a:fld>
            <a:endParaRPr lang="en-US" dirty="0"/>
          </a:p>
        </p:txBody>
      </p:sp>
      <p:sp>
        <p:nvSpPr>
          <p:cNvPr id="5" name="Footer Placeholder 4"/>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493F6-67E8-46A7-807B-E93A124D0C0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49" y="191245"/>
            <a:ext cx="7975551" cy="1844824"/>
          </a:xfrm>
          <a:prstGeom prst="rect">
            <a:avLst/>
          </a:prstGeom>
        </p:spPr>
      </p:pic>
      <p:sp>
        <p:nvSpPr>
          <p:cNvPr id="2" name="Title 1"/>
          <p:cNvSpPr>
            <a:spLocks noGrp="1"/>
          </p:cNvSpPr>
          <p:nvPr>
            <p:ph type="ctrTitle"/>
          </p:nvPr>
        </p:nvSpPr>
        <p:spPr>
          <a:xfrm>
            <a:off x="1088913" y="2244435"/>
            <a:ext cx="10613560" cy="4341091"/>
          </a:xfrm>
        </p:spPr>
        <p:txBody>
          <a:bodyPr>
            <a:normAutofit fontScale="90000"/>
          </a:bodyPr>
          <a:lstStyle/>
          <a:p>
            <a:pPr lvl="0" algn="ctr" fontAlgn="base">
              <a:lnSpc>
                <a:spcPct val="100000"/>
              </a:lnSpc>
              <a:spcAft>
                <a:spcPct val="0"/>
              </a:spcAft>
            </a:pPr>
            <a:r>
              <a:rPr lang="en-MY" sz="3200" b="1" dirty="0">
                <a:latin typeface="Bodoni MT" panose="02070603080606020203" pitchFamily="18" charset="0"/>
                <a:ea typeface="SimSun" panose="02010600030101010101" pitchFamily="2" charset="-122"/>
                <a:cs typeface="Arial" panose="020B0604020202020204" pitchFamily="34" charset="0"/>
              </a:rPr>
              <a:t>DESIGN THINKING – WHAT DO YOU EXPECT YOUR FUTURE SCHOOL LOOK LIKE?</a:t>
            </a:r>
            <a:r>
              <a:rPr lang="en-US" sz="8000" b="1" i="0" cap="none" dirty="0">
                <a:solidFill>
                  <a:schemeClr val="tx1"/>
                </a:solidFill>
                <a:latin typeface="Bodoni MT" panose="02070603080606020203" pitchFamily="18" charset="0"/>
                <a:cs typeface="Arial" panose="020B0604020202020204" pitchFamily="34" charset="0"/>
              </a:rPr>
              <a:t/>
            </a:r>
            <a:br>
              <a:rPr lang="en-US" sz="8000" b="1" i="0" cap="none" dirty="0">
                <a:solidFill>
                  <a:schemeClr val="tx1"/>
                </a:solidFill>
                <a:latin typeface="Bodoni MT" panose="02070603080606020203" pitchFamily="18" charset="0"/>
                <a:cs typeface="Arial" panose="020B0604020202020204" pitchFamily="34" charset="0"/>
              </a:rPr>
            </a:br>
            <a:r>
              <a:rPr lang="en-US" sz="2700" i="0" cap="none" dirty="0">
                <a:solidFill>
                  <a:schemeClr val="tx1"/>
                </a:solidFill>
                <a:latin typeface="Bodoni MT" panose="02070603080606020203" pitchFamily="18" charset="0"/>
                <a:cs typeface="Arial" panose="020B0604020202020204" pitchFamily="34" charset="0"/>
              </a:rPr>
              <a:t/>
            </a:r>
            <a:br>
              <a:rPr lang="en-US" sz="2700" i="0" cap="none" dirty="0">
                <a:solidFill>
                  <a:schemeClr val="tx1"/>
                </a:solidFill>
                <a:latin typeface="Bodoni MT" panose="02070603080606020203" pitchFamily="18" charset="0"/>
                <a:cs typeface="Arial" panose="020B0604020202020204" pitchFamily="34" charset="0"/>
              </a:rPr>
            </a:br>
            <a:r>
              <a:rPr lang="en-US" sz="2000" i="0" cap="none" dirty="0">
                <a:solidFill>
                  <a:schemeClr val="tx1"/>
                </a:solidFill>
                <a:latin typeface="Bodoni MT" panose="02070603080606020203" pitchFamily="18" charset="0"/>
                <a:ea typeface="SimSun" panose="02010600030101010101" pitchFamily="2" charset="-122"/>
                <a:cs typeface="Arial" panose="020B0604020202020204" pitchFamily="34" charset="0"/>
              </a:rPr>
              <a:t>PEPARED FOR:</a:t>
            </a:r>
            <a:r>
              <a:rPr lang="en-US" sz="2000" i="0" cap="none" dirty="0">
                <a:solidFill>
                  <a:schemeClr val="tx1"/>
                </a:solidFill>
                <a:latin typeface="Bodoni MT" panose="02070603080606020203" pitchFamily="18" charset="0"/>
                <a:cs typeface="Arial" panose="020B0604020202020204" pitchFamily="34" charset="0"/>
              </a:rPr>
              <a:t/>
            </a:r>
            <a:br>
              <a:rPr lang="en-US" sz="2000" i="0" cap="none" dirty="0">
                <a:solidFill>
                  <a:schemeClr val="tx1"/>
                </a:solidFill>
                <a:latin typeface="Bodoni MT" panose="02070603080606020203" pitchFamily="18" charset="0"/>
                <a:cs typeface="Arial" panose="020B0604020202020204" pitchFamily="34" charset="0"/>
              </a:rPr>
            </a:br>
            <a:r>
              <a:rPr lang="en-US" sz="2000" i="0" cap="none" dirty="0">
                <a:solidFill>
                  <a:schemeClr val="tx1"/>
                </a:solidFill>
                <a:latin typeface="Bodoni MT" panose="02070603080606020203" pitchFamily="18" charset="0"/>
                <a:ea typeface="SimSun" panose="02010600030101010101" pitchFamily="2" charset="-122"/>
                <a:cs typeface="Arial" panose="020B0604020202020204" pitchFamily="34" charset="0"/>
              </a:rPr>
              <a:t>DR. NORBAHIAH BINTI HAJI </a:t>
            </a:r>
            <a:r>
              <a:rPr lang="en-US" sz="2000" i="0" cap="none" dirty="0" smtClean="0">
                <a:solidFill>
                  <a:schemeClr val="tx1"/>
                </a:solidFill>
                <a:latin typeface="Bodoni MT" panose="02070603080606020203" pitchFamily="18" charset="0"/>
                <a:ea typeface="SimSun" panose="02010600030101010101" pitchFamily="2" charset="-122"/>
                <a:cs typeface="Arial" panose="020B0604020202020204" pitchFamily="34" charset="0"/>
              </a:rPr>
              <a:t>AHMAD</a:t>
            </a:r>
            <a:br>
              <a:rPr lang="en-US" sz="2000" i="0" cap="none" dirty="0" smtClean="0">
                <a:solidFill>
                  <a:schemeClr val="tx1"/>
                </a:solidFill>
                <a:latin typeface="Bodoni MT" panose="02070603080606020203" pitchFamily="18" charset="0"/>
                <a:ea typeface="SimSun" panose="02010600030101010101" pitchFamily="2" charset="-122"/>
                <a:cs typeface="Arial" panose="020B0604020202020204" pitchFamily="34" charset="0"/>
              </a:rPr>
            </a:br>
            <a:r>
              <a:rPr lang="en-US" sz="2000" i="0" cap="none" dirty="0">
                <a:solidFill>
                  <a:schemeClr val="tx1"/>
                </a:solidFill>
                <a:latin typeface="Bodoni MT" panose="02070603080606020203" pitchFamily="18" charset="0"/>
                <a:ea typeface="SimSun" panose="02010600030101010101" pitchFamily="2" charset="-122"/>
                <a:cs typeface="Arial" panose="020B0604020202020204" pitchFamily="34" charset="0"/>
              </a:rPr>
              <a:t/>
            </a:r>
            <a:br>
              <a:rPr lang="en-US" sz="2000" i="0" cap="none" dirty="0">
                <a:solidFill>
                  <a:schemeClr val="tx1"/>
                </a:solidFill>
                <a:latin typeface="Bodoni MT" panose="02070603080606020203" pitchFamily="18" charset="0"/>
                <a:ea typeface="SimSun" panose="02010600030101010101" pitchFamily="2" charset="-122"/>
                <a:cs typeface="Arial" panose="020B0604020202020204" pitchFamily="34" charset="0"/>
              </a:rPr>
            </a:br>
            <a:r>
              <a:rPr lang="en-US" sz="2000" i="0" cap="none" dirty="0">
                <a:solidFill>
                  <a:schemeClr val="tx1"/>
                </a:solidFill>
                <a:latin typeface="Bodoni MT" panose="02070603080606020203" pitchFamily="18" charset="0"/>
                <a:ea typeface="SimSun" panose="02010600030101010101" pitchFamily="2" charset="-122"/>
                <a:cs typeface="Arial" panose="020B0604020202020204" pitchFamily="34" charset="0"/>
              </a:rPr>
              <a:t>PREPARED BY: </a:t>
            </a:r>
            <a:br>
              <a:rPr lang="en-US" sz="2000" i="0" cap="none" dirty="0">
                <a:solidFill>
                  <a:schemeClr val="tx1"/>
                </a:solidFill>
                <a:latin typeface="Bodoni MT" panose="02070603080606020203" pitchFamily="18" charset="0"/>
                <a:ea typeface="SimSun" panose="02010600030101010101" pitchFamily="2" charset="-122"/>
                <a:cs typeface="Arial" panose="020B0604020202020204" pitchFamily="34" charset="0"/>
              </a:rPr>
            </a:br>
            <a:r>
              <a:rPr lang="en-US" sz="2000" i="0" cap="none" dirty="0">
                <a:solidFill>
                  <a:schemeClr val="tx1"/>
                </a:solidFill>
                <a:latin typeface="Bodoni MT" panose="02070603080606020203" pitchFamily="18" charset="0"/>
                <a:ea typeface="SimSun" panose="02010600030101010101" pitchFamily="2" charset="-122"/>
                <a:cs typeface="Arial" panose="020B0604020202020204" pitchFamily="34" charset="0"/>
              </a:rPr>
              <a:t>SUNG SHEAU HUI A18CS0248</a:t>
            </a:r>
            <a:br>
              <a:rPr lang="en-US" sz="2000" i="0" cap="none" dirty="0">
                <a:solidFill>
                  <a:schemeClr val="tx1"/>
                </a:solidFill>
                <a:latin typeface="Bodoni MT" panose="02070603080606020203" pitchFamily="18" charset="0"/>
                <a:ea typeface="SimSun" panose="02010600030101010101" pitchFamily="2" charset="-122"/>
                <a:cs typeface="Arial" panose="020B0604020202020204" pitchFamily="34" charset="0"/>
              </a:rPr>
            </a:br>
            <a:r>
              <a:rPr lang="en-US" sz="2000" i="0" cap="none" dirty="0">
                <a:solidFill>
                  <a:schemeClr val="tx1"/>
                </a:solidFill>
                <a:latin typeface="Bodoni MT" panose="02070603080606020203" pitchFamily="18" charset="0"/>
                <a:ea typeface="SimSun" panose="02010600030101010101" pitchFamily="2" charset="-122"/>
                <a:cs typeface="Arial" panose="020B0604020202020204" pitchFamily="34" charset="0"/>
              </a:rPr>
              <a:t>NUR FATIN BINTI ROZADIN A18CS0191</a:t>
            </a:r>
            <a:br>
              <a:rPr lang="en-US" sz="2000" i="0" cap="none" dirty="0">
                <a:solidFill>
                  <a:schemeClr val="tx1"/>
                </a:solidFill>
                <a:latin typeface="Bodoni MT" panose="02070603080606020203" pitchFamily="18" charset="0"/>
                <a:ea typeface="SimSun" panose="02010600030101010101" pitchFamily="2" charset="-122"/>
                <a:cs typeface="Arial" panose="020B0604020202020204" pitchFamily="34" charset="0"/>
              </a:rPr>
            </a:br>
            <a:r>
              <a:rPr lang="en-US" sz="2000" i="0" cap="none" dirty="0">
                <a:solidFill>
                  <a:schemeClr val="tx1"/>
                </a:solidFill>
                <a:latin typeface="Bodoni MT" panose="02070603080606020203" pitchFamily="18" charset="0"/>
                <a:ea typeface="SimSun" panose="02010600030101010101" pitchFamily="2" charset="-122"/>
                <a:cs typeface="Arial" panose="020B0604020202020204" pitchFamily="34" charset="0"/>
              </a:rPr>
              <a:t>SIFRA MANALU A18CS0327</a:t>
            </a:r>
            <a:br>
              <a:rPr lang="en-US" sz="2000" i="0" cap="none" dirty="0">
                <a:solidFill>
                  <a:schemeClr val="tx1"/>
                </a:solidFill>
                <a:latin typeface="Bodoni MT" panose="02070603080606020203" pitchFamily="18" charset="0"/>
                <a:ea typeface="SimSun" panose="02010600030101010101" pitchFamily="2" charset="-122"/>
                <a:cs typeface="Arial" panose="020B0604020202020204" pitchFamily="34" charset="0"/>
              </a:rPr>
            </a:br>
            <a:r>
              <a:rPr lang="en-US" sz="2000" i="0" cap="none" dirty="0">
                <a:solidFill>
                  <a:schemeClr val="tx1"/>
                </a:solidFill>
                <a:latin typeface="Bodoni MT" panose="02070603080606020203" pitchFamily="18" charset="0"/>
                <a:ea typeface="SimSun" panose="02010600030101010101" pitchFamily="2" charset="-122"/>
                <a:cs typeface="Arial" panose="020B0604020202020204" pitchFamily="34" charset="0"/>
              </a:rPr>
              <a:t>UMI HAIZA BINTI MAHAMUD A18CS0270</a:t>
            </a:r>
            <a:br>
              <a:rPr lang="en-US" sz="2000" i="0" cap="none" dirty="0">
                <a:solidFill>
                  <a:schemeClr val="tx1"/>
                </a:solidFill>
                <a:latin typeface="Bodoni MT" panose="02070603080606020203" pitchFamily="18" charset="0"/>
                <a:ea typeface="SimSun" panose="02010600030101010101" pitchFamily="2" charset="-122"/>
                <a:cs typeface="Arial" panose="020B0604020202020204" pitchFamily="34" charset="0"/>
              </a:rPr>
            </a:br>
            <a:r>
              <a:rPr lang="en-US" sz="2000" i="0" cap="none" dirty="0">
                <a:solidFill>
                  <a:schemeClr val="tx1"/>
                </a:solidFill>
                <a:latin typeface="Bodoni MT" panose="02070603080606020203" pitchFamily="18" charset="0"/>
                <a:ea typeface="SimSun" panose="02010600030101010101" pitchFamily="2" charset="-122"/>
                <a:cs typeface="Arial" panose="020B0604020202020204" pitchFamily="34" charset="0"/>
              </a:rPr>
              <a:t>SALMAN MOHAMED IBRAHIM AHMED IBRAHIM A18CS0356</a:t>
            </a:r>
            <a:r>
              <a:rPr lang="en-US" sz="2700" i="0" cap="none" dirty="0">
                <a:solidFill>
                  <a:schemeClr val="tx1"/>
                </a:solidFill>
                <a:latin typeface="Bodoni MT" panose="02070603080606020203" pitchFamily="18" charset="0"/>
                <a:ea typeface="SimSun" panose="02010600030101010101" pitchFamily="2" charset="-122"/>
                <a:cs typeface="Arial" panose="020B0604020202020204" pitchFamily="34" charset="0"/>
              </a:rPr>
              <a:t/>
            </a:r>
            <a:br>
              <a:rPr lang="en-US" sz="2700" i="0" cap="none" dirty="0">
                <a:solidFill>
                  <a:schemeClr val="tx1"/>
                </a:solidFill>
                <a:latin typeface="Bodoni MT" panose="02070603080606020203" pitchFamily="18" charset="0"/>
                <a:ea typeface="SimSun" panose="02010600030101010101" pitchFamily="2" charset="-122"/>
                <a:cs typeface="Arial" panose="020B0604020202020204" pitchFamily="34" charset="0"/>
              </a:rPr>
            </a:br>
            <a:r>
              <a:rPr lang="en-US" sz="8000" i="0" cap="none" dirty="0">
                <a:solidFill>
                  <a:schemeClr val="tx1"/>
                </a:solidFill>
                <a:latin typeface="Bodoni MT" panose="02070603080606020203" pitchFamily="18" charset="0"/>
                <a:ea typeface="SimSun" panose="02010600030101010101" pitchFamily="2" charset="-122"/>
                <a:cs typeface="Arial" panose="020B0604020202020204" pitchFamily="34" charset="0"/>
              </a:rPr>
              <a:t/>
            </a:r>
            <a:br>
              <a:rPr lang="en-US" sz="8000" i="0" cap="none" dirty="0">
                <a:solidFill>
                  <a:schemeClr val="tx1"/>
                </a:solidFill>
                <a:latin typeface="Bodoni MT" panose="02070603080606020203" pitchFamily="18" charset="0"/>
                <a:ea typeface="SimSun" panose="02010600030101010101" pitchFamily="2" charset="-122"/>
                <a:cs typeface="Arial" panose="020B0604020202020204" pitchFamily="34" charset="0"/>
              </a:rPr>
            </a:br>
            <a:endParaRPr lang="en-MY"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MY" sz="3200" dirty="0"/>
              <a:t>Next, we </a:t>
            </a:r>
            <a:r>
              <a:rPr lang="en-MY" sz="3200" dirty="0" smtClean="0"/>
              <a:t>draw the hexagon shape on the colour paper  before cutting it. </a:t>
            </a:r>
            <a:r>
              <a:rPr lang="en-MY" sz="3200" dirty="0" smtClean="0"/>
              <a:t>This thing </a:t>
            </a:r>
            <a:r>
              <a:rPr lang="en-MY" sz="3200" dirty="0" smtClean="0"/>
              <a:t>will be used as the basement identifier and also to make the library more colourful.</a:t>
            </a:r>
            <a:endParaRPr lang="en-MY" sz="3200" dirty="0"/>
          </a:p>
        </p:txBody>
      </p:sp>
      <p:pic>
        <p:nvPicPr>
          <p:cNvPr id="11" name="Content Placeholder 10"/>
          <p:cNvPicPr>
            <a:picLocks noGrp="1" noChangeAspect="1"/>
          </p:cNvPicPr>
          <p:nvPr>
            <p:ph sz="half" idx="1"/>
          </p:nvPr>
        </p:nvPicPr>
        <p:blipFill>
          <a:blip r:embed="rId2"/>
          <a:stretch>
            <a:fillRect/>
          </a:stretch>
        </p:blipFill>
        <p:spPr>
          <a:xfrm>
            <a:off x="6760465" y="541338"/>
            <a:ext cx="3090669" cy="2487612"/>
          </a:xfrm>
          <a:prstGeom prst="rect">
            <a:avLst/>
          </a:prstGeom>
        </p:spPr>
      </p:pic>
      <p:pic>
        <p:nvPicPr>
          <p:cNvPr id="12" name="Content Placeholder 11"/>
          <p:cNvPicPr>
            <a:picLocks noGrp="1" noChangeAspect="1"/>
          </p:cNvPicPr>
          <p:nvPr>
            <p:ph sz="half" idx="2"/>
          </p:nvPr>
        </p:nvPicPr>
        <p:blipFill>
          <a:blip r:embed="rId3"/>
          <a:stretch>
            <a:fillRect/>
          </a:stretch>
        </p:blipFill>
        <p:spPr>
          <a:xfrm>
            <a:off x="6760466" y="3478806"/>
            <a:ext cx="3090668" cy="2497121"/>
          </a:xfrm>
          <a:prstGeom prst="rect">
            <a:avLst/>
          </a:prstGeom>
        </p:spPr>
      </p:pic>
      <p:sp>
        <p:nvSpPr>
          <p:cNvPr id="6" name="Right Arrow 5"/>
          <p:cNvSpPr/>
          <p:nvPr/>
        </p:nvSpPr>
        <p:spPr>
          <a:xfrm rot="5400000">
            <a:off x="8038723" y="3149754"/>
            <a:ext cx="325903" cy="20824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055" y="920210"/>
            <a:ext cx="5121564" cy="4952492"/>
          </a:xfrm>
        </p:spPr>
        <p:txBody>
          <a:bodyPr>
            <a:noAutofit/>
          </a:bodyPr>
          <a:lstStyle/>
          <a:p>
            <a:pPr algn="l"/>
            <a:r>
              <a:rPr lang="en-MY" sz="2800" dirty="0" smtClean="0"/>
              <a:t>After that, w</a:t>
            </a:r>
            <a:r>
              <a:rPr lang="en-MY" sz="2800" dirty="0" smtClean="0"/>
              <a:t>e design and </a:t>
            </a:r>
            <a:r>
              <a:rPr lang="en-US" altLang="zh-CN" sz="2800" dirty="0" smtClean="0"/>
              <a:t>create </a:t>
            </a:r>
            <a:r>
              <a:rPr lang="en-US" altLang="zh-CN" sz="2800" dirty="0"/>
              <a:t>the </a:t>
            </a:r>
            <a:r>
              <a:rPr lang="en-US" altLang="zh-CN" sz="2800" dirty="0" smtClean="0"/>
              <a:t>mini boat to put it </a:t>
            </a:r>
            <a:r>
              <a:rPr lang="en-MY" altLang="zh-CN" sz="2800" dirty="0" smtClean="0"/>
              <a:t>in</a:t>
            </a:r>
            <a:r>
              <a:rPr lang="en-MY" altLang="zh-CN" sz="2800" dirty="0" smtClean="0"/>
              <a:t> </a:t>
            </a:r>
            <a:r>
              <a:rPr lang="en-MY" altLang="zh-CN" sz="2800" dirty="0"/>
              <a:t>the </a:t>
            </a:r>
            <a:r>
              <a:rPr lang="en-MY" altLang="zh-CN" sz="2800" dirty="0" smtClean="0"/>
              <a:t>mini pool inside the therapy </a:t>
            </a:r>
            <a:r>
              <a:rPr lang="en-MY" altLang="zh-CN" sz="2800" dirty="0"/>
              <a:t>room. </a:t>
            </a:r>
            <a:r>
              <a:rPr lang="en-MY" altLang="zh-CN" sz="2800" dirty="0" smtClean="0"/>
              <a:t>This therapy room </a:t>
            </a:r>
            <a:r>
              <a:rPr lang="en-MY" altLang="zh-CN" sz="2800" dirty="0" smtClean="0"/>
              <a:t>will be used for the students to chill out.</a:t>
            </a:r>
            <a:r>
              <a:rPr lang="en-MY" altLang="zh-CN" sz="2800" dirty="0" smtClean="0"/>
              <a:t> </a:t>
            </a:r>
            <a:r>
              <a:rPr lang="en-MY" altLang="zh-CN" sz="2800" dirty="0" smtClean="0"/>
              <a:t>The </a:t>
            </a:r>
            <a:r>
              <a:rPr lang="en-MY" altLang="zh-CN" sz="2800" dirty="0"/>
              <a:t>students will sit on the </a:t>
            </a:r>
            <a:r>
              <a:rPr lang="en-MY" altLang="zh-CN" sz="2800" dirty="0" smtClean="0"/>
              <a:t>mini boat </a:t>
            </a:r>
            <a:r>
              <a:rPr lang="en-MY" altLang="zh-CN" sz="2800" dirty="0"/>
              <a:t>and wear the VR </a:t>
            </a:r>
            <a:r>
              <a:rPr lang="en-MY" altLang="zh-CN" sz="2800" dirty="0" smtClean="0"/>
              <a:t>box. Their surrounding will automatically change into a very calming nature surrounding. </a:t>
            </a:r>
            <a:r>
              <a:rPr lang="en-MY" altLang="zh-CN" sz="2800" dirty="0"/>
              <a:t/>
            </a:r>
            <a:br>
              <a:rPr lang="en-MY" altLang="zh-CN" sz="2800" dirty="0"/>
            </a:br>
            <a:endParaRPr lang="en-MY" sz="2800" dirty="0"/>
          </a:p>
        </p:txBody>
      </p:sp>
      <p:pic>
        <p:nvPicPr>
          <p:cNvPr id="4" name="Content Placeholder 3"/>
          <p:cNvPicPr>
            <a:picLocks noGrp="1" noChangeAspect="1"/>
          </p:cNvPicPr>
          <p:nvPr>
            <p:ph idx="1"/>
          </p:nvPr>
        </p:nvPicPr>
        <p:blipFill>
          <a:blip r:embed="rId2"/>
          <a:stretch>
            <a:fillRect/>
          </a:stretch>
        </p:blipFill>
        <p:spPr>
          <a:xfrm>
            <a:off x="6458552" y="1305347"/>
            <a:ext cx="3694496" cy="418221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MY" sz="4400" dirty="0" smtClean="0"/>
              <a:t>Due to the slow Wi-Fi connection, we  also provide a super fast Wi-Fi transmitter that was created by using the ice cream stick.</a:t>
            </a:r>
            <a:endParaRPr lang="en-MY" dirty="0"/>
          </a:p>
        </p:txBody>
      </p:sp>
      <p:pic>
        <p:nvPicPr>
          <p:cNvPr id="5" name="Content Placeholder 4"/>
          <p:cNvPicPr>
            <a:picLocks noGrp="1" noChangeAspect="1"/>
          </p:cNvPicPr>
          <p:nvPr>
            <p:ph sz="half" idx="1"/>
          </p:nvPr>
        </p:nvPicPr>
        <p:blipFill>
          <a:blip r:embed="rId2" cstate="print"/>
          <a:stretch>
            <a:fillRect/>
          </a:stretch>
        </p:blipFill>
        <p:spPr>
          <a:xfrm>
            <a:off x="7249538" y="541338"/>
            <a:ext cx="2112523" cy="2487612"/>
          </a:xfrm>
          <a:prstGeom prst="rect">
            <a:avLst/>
          </a:prstGeom>
        </p:spPr>
      </p:pic>
      <p:pic>
        <p:nvPicPr>
          <p:cNvPr id="6" name="Content Placeholder 5"/>
          <p:cNvPicPr>
            <a:picLocks noGrp="1" noChangeAspect="1"/>
          </p:cNvPicPr>
          <p:nvPr>
            <p:ph sz="half" idx="2"/>
          </p:nvPr>
        </p:nvPicPr>
        <p:blipFill>
          <a:blip r:embed="rId3" cstate="print"/>
          <a:stretch>
            <a:fillRect/>
          </a:stretch>
        </p:blipFill>
        <p:spPr>
          <a:xfrm>
            <a:off x="7090599" y="3713163"/>
            <a:ext cx="2430401" cy="248126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59678"/>
            <a:ext cx="5130800" cy="4952492"/>
          </a:xfrm>
        </p:spPr>
        <p:txBody>
          <a:bodyPr>
            <a:normAutofit fontScale="90000"/>
          </a:bodyPr>
          <a:lstStyle/>
          <a:p>
            <a:pPr algn="l"/>
            <a:r>
              <a:rPr lang="en-US" sz="3600" dirty="0" smtClean="0"/>
              <a:t>A limited space for the books is a very common problem in every library. So here we provide a </a:t>
            </a:r>
            <a:r>
              <a:rPr lang="en-US" sz="3600" dirty="0" smtClean="0"/>
              <a:t>book shelf that act as Google Drive and Dropbox. </a:t>
            </a:r>
            <a:r>
              <a:rPr lang="en-US" sz="3600" dirty="0" smtClean="0"/>
              <a:t>We </a:t>
            </a:r>
            <a:r>
              <a:rPr lang="en-US" sz="3600" dirty="0"/>
              <a:t>also put some </a:t>
            </a:r>
            <a:r>
              <a:rPr lang="en-US" sz="3600" dirty="0" smtClean="0"/>
              <a:t>straws </a:t>
            </a:r>
            <a:r>
              <a:rPr lang="en-US" sz="3600" dirty="0"/>
              <a:t>beside the shelf that </a:t>
            </a:r>
            <a:r>
              <a:rPr lang="en-US" sz="3600" dirty="0" smtClean="0"/>
              <a:t>act as a connection for </a:t>
            </a:r>
            <a:r>
              <a:rPr lang="en-US" sz="3600" dirty="0"/>
              <a:t>the </a:t>
            </a:r>
            <a:r>
              <a:rPr lang="en-US" sz="3600" dirty="0" smtClean="0"/>
              <a:t>Google Drive </a:t>
            </a:r>
            <a:r>
              <a:rPr lang="en-US" sz="3600" dirty="0"/>
              <a:t>and </a:t>
            </a:r>
            <a:r>
              <a:rPr lang="en-US" sz="3600" dirty="0" smtClean="0"/>
              <a:t>Dropbox.</a:t>
            </a:r>
            <a:br>
              <a:rPr lang="en-US" sz="3600" dirty="0" smtClean="0"/>
            </a:br>
            <a:r>
              <a:rPr lang="en-US" sz="3600" dirty="0"/>
              <a:t/>
            </a:r>
            <a:br>
              <a:rPr lang="en-US" sz="3600" dirty="0"/>
            </a:br>
            <a:r>
              <a:rPr lang="en-US" sz="3600" dirty="0" smtClean="0"/>
              <a:t/>
            </a:r>
            <a:br>
              <a:rPr lang="en-US" sz="3600" dirty="0" smtClean="0"/>
            </a:br>
            <a:r>
              <a:rPr lang="en-US" sz="3600" dirty="0" smtClean="0"/>
              <a:t> </a:t>
            </a:r>
            <a:r>
              <a:rPr lang="en-US" dirty="0"/>
              <a:t/>
            </a:r>
            <a:br>
              <a:rPr lang="en-US" dirty="0"/>
            </a:br>
            <a:endParaRPr lang="en-MY" dirty="0"/>
          </a:p>
        </p:txBody>
      </p:sp>
      <p:pic>
        <p:nvPicPr>
          <p:cNvPr id="4" name="Content Placeholder 3"/>
          <p:cNvPicPr>
            <a:picLocks noGrp="1" noChangeAspect="1"/>
          </p:cNvPicPr>
          <p:nvPr>
            <p:ph idx="1"/>
          </p:nvPr>
        </p:nvPicPr>
        <p:blipFill>
          <a:blip r:embed="rId2"/>
          <a:stretch>
            <a:fillRect/>
          </a:stretch>
        </p:blipFill>
        <p:spPr>
          <a:xfrm>
            <a:off x="6565241" y="1524822"/>
            <a:ext cx="3481118" cy="374326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000" dirty="0" smtClean="0"/>
              <a:t>Other than that, </a:t>
            </a:r>
            <a:r>
              <a:rPr lang="en-US" sz="3000" dirty="0"/>
              <a:t>we also </a:t>
            </a:r>
            <a:r>
              <a:rPr lang="en-US" sz="3000" dirty="0" smtClean="0"/>
              <a:t>face the lack </a:t>
            </a:r>
            <a:r>
              <a:rPr lang="en-US" sz="3000" dirty="0"/>
              <a:t>of book </a:t>
            </a:r>
            <a:r>
              <a:rPr lang="en-US" sz="3000" dirty="0" smtClean="0"/>
              <a:t>sources problem. </a:t>
            </a:r>
            <a:r>
              <a:rPr lang="en-US" sz="3000" dirty="0"/>
              <a:t>Therefore, </a:t>
            </a:r>
            <a:r>
              <a:rPr lang="en-US" sz="3000" dirty="0" smtClean="0"/>
              <a:t>we build </a:t>
            </a:r>
            <a:r>
              <a:rPr lang="en-US" sz="3000" dirty="0"/>
              <a:t>some </a:t>
            </a:r>
            <a:r>
              <a:rPr lang="en-US" sz="3000" dirty="0" smtClean="0"/>
              <a:t>shelves that will provide many e-book. To use the shelves, we need to slide </a:t>
            </a:r>
            <a:r>
              <a:rPr lang="en-US" sz="3000" dirty="0"/>
              <a:t>up the </a:t>
            </a:r>
            <a:r>
              <a:rPr lang="en-US" sz="3000" dirty="0" smtClean="0"/>
              <a:t>screen provided and type the book title.</a:t>
            </a:r>
            <a:r>
              <a:rPr lang="en-US" sz="3000" dirty="0"/>
              <a:t/>
            </a:r>
            <a:br>
              <a:rPr lang="en-US" sz="3000" dirty="0"/>
            </a:br>
            <a:endParaRPr lang="en-MY" sz="3000" dirty="0"/>
          </a:p>
        </p:txBody>
      </p:sp>
      <p:pic>
        <p:nvPicPr>
          <p:cNvPr id="4" name="Content Placeholder 3"/>
          <p:cNvPicPr>
            <a:picLocks noGrp="1" noChangeAspect="1"/>
          </p:cNvPicPr>
          <p:nvPr>
            <p:ph idx="1"/>
          </p:nvPr>
        </p:nvPicPr>
        <p:blipFill>
          <a:blip r:embed="rId2"/>
          <a:stretch>
            <a:fillRect/>
          </a:stretch>
        </p:blipFill>
        <p:spPr>
          <a:xfrm>
            <a:off x="5181600" y="1334484"/>
            <a:ext cx="6248400" cy="412394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l"/>
            <a:r>
              <a:rPr lang="en-US" altLang="zh-CN" sz="3100" dirty="0" smtClean="0"/>
              <a:t>We also provide discussion rooms as there is no suitable place to do a discussion inside the school.  The room is very suitable for students to do a discussion because it is made of a soundproof wall. So there will be no noise during the discussion</a:t>
            </a:r>
            <a:endParaRPr lang="en-MY" dirty="0"/>
          </a:p>
        </p:txBody>
      </p:sp>
      <p:pic>
        <p:nvPicPr>
          <p:cNvPr id="11" name="Content Placeholder 10"/>
          <p:cNvPicPr>
            <a:picLocks noGrp="1" noChangeAspect="1"/>
          </p:cNvPicPr>
          <p:nvPr>
            <p:ph sz="half" idx="1"/>
          </p:nvPr>
        </p:nvPicPr>
        <p:blipFill>
          <a:blip r:embed="rId2"/>
          <a:stretch>
            <a:fillRect/>
          </a:stretch>
        </p:blipFill>
        <p:spPr>
          <a:xfrm>
            <a:off x="6487307" y="541338"/>
            <a:ext cx="3636985" cy="2487612"/>
          </a:xfrm>
          <a:prstGeom prst="rect">
            <a:avLst/>
          </a:prstGeom>
        </p:spPr>
      </p:pic>
      <p:pic>
        <p:nvPicPr>
          <p:cNvPr id="12" name="Content Placeholder 11"/>
          <p:cNvPicPr>
            <a:picLocks noGrp="1" noChangeAspect="1"/>
          </p:cNvPicPr>
          <p:nvPr>
            <p:ph sz="half" idx="2"/>
          </p:nvPr>
        </p:nvPicPr>
        <p:blipFill>
          <a:blip r:embed="rId3"/>
          <a:stretch>
            <a:fillRect/>
          </a:stretch>
        </p:blipFill>
        <p:spPr>
          <a:xfrm>
            <a:off x="6653102" y="3713163"/>
            <a:ext cx="3305395" cy="2481262"/>
          </a:xfrm>
          <a:prstGeom prst="rect">
            <a:avLst/>
          </a:prstGeom>
        </p:spPr>
      </p:pic>
      <p:pic>
        <p:nvPicPr>
          <p:cNvPr id="13" name="Picture 12"/>
          <p:cNvPicPr>
            <a:picLocks noChangeAspect="1"/>
          </p:cNvPicPr>
          <p:nvPr/>
        </p:nvPicPr>
        <p:blipFill>
          <a:blip r:embed="rId4"/>
          <a:stretch>
            <a:fillRect/>
          </a:stretch>
        </p:blipFill>
        <p:spPr>
          <a:xfrm rot="5400000">
            <a:off x="8013433" y="3078691"/>
            <a:ext cx="584731" cy="58473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818" y="1926660"/>
            <a:ext cx="3833906" cy="2645340"/>
          </a:xfrm>
        </p:spPr>
        <p:txBody>
          <a:bodyPr/>
          <a:lstStyle/>
          <a:p>
            <a:r>
              <a:rPr lang="en-MY" dirty="0">
                <a:latin typeface="Bodoni MT" panose="02070603080606020203" pitchFamily="18" charset="0"/>
              </a:rPr>
              <a:t>OUR FUTURE LIBRARY</a:t>
            </a:r>
            <a:endParaRPr lang="en-MY" dirty="0"/>
          </a:p>
        </p:txBody>
      </p:sp>
      <p:pic>
        <p:nvPicPr>
          <p:cNvPr id="5" name="Content Placeholder 4"/>
          <p:cNvPicPr>
            <a:picLocks noGrp="1" noChangeAspect="1"/>
          </p:cNvPicPr>
          <p:nvPr>
            <p:ph idx="1"/>
          </p:nvPr>
        </p:nvPicPr>
        <p:blipFill>
          <a:blip r:embed="rId2"/>
          <a:stretch>
            <a:fillRect/>
          </a:stretch>
        </p:blipFill>
        <p:spPr>
          <a:xfrm>
            <a:off x="5181600" y="1638633"/>
            <a:ext cx="6248400" cy="351564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58952" y="1000607"/>
            <a:ext cx="3840480" cy="1391612"/>
          </a:xfrm>
        </p:spPr>
        <p:txBody>
          <a:bodyPr/>
          <a:lstStyle/>
          <a:p>
            <a:r>
              <a:rPr lang="en-MY" sz="5400" dirty="0" smtClean="0"/>
              <a:t>TEST</a:t>
            </a:r>
            <a:endParaRPr lang="en-MY" sz="5400" dirty="0"/>
          </a:p>
        </p:txBody>
      </p:sp>
      <p:pic>
        <p:nvPicPr>
          <p:cNvPr id="5" name="Picture Placeholder 4"/>
          <p:cNvPicPr>
            <a:picLocks noGrp="1" noChangeAspect="1"/>
          </p:cNvPicPr>
          <p:nvPr>
            <p:ph type="pic" idx="1"/>
          </p:nvPr>
        </p:nvPicPr>
        <p:blipFill>
          <a:blip r:embed="rId2"/>
          <a:srcRect l="24675" r="24675"/>
          <a:stretch>
            <a:fillRect/>
          </a:stretch>
        </p:blipFill>
        <p:spPr>
          <a:xfrm>
            <a:off x="5790551" y="424874"/>
            <a:ext cx="4965193" cy="5516880"/>
          </a:xfrm>
          <a:prstGeom prst="rect">
            <a:avLst/>
          </a:prstGeom>
        </p:spPr>
      </p:pic>
      <p:sp>
        <p:nvSpPr>
          <p:cNvPr id="9" name="Content Placeholder 8"/>
          <p:cNvSpPr>
            <a:spLocks noGrp="1"/>
          </p:cNvSpPr>
          <p:nvPr>
            <p:ph type="body" sz="half" idx="2"/>
          </p:nvPr>
        </p:nvSpPr>
        <p:spPr/>
        <p:txBody>
          <a:bodyPr>
            <a:normAutofit/>
          </a:bodyPr>
          <a:lstStyle/>
          <a:p>
            <a:pPr algn="l"/>
            <a:r>
              <a:rPr lang="en-MY" sz="2800" dirty="0">
                <a:latin typeface="Bodoni MT" panose="02070603080606020203" pitchFamily="18" charset="0"/>
              </a:rPr>
              <a:t>These are the prototypes that make from all the groups</a:t>
            </a:r>
            <a:r>
              <a:rPr lang="en-MY" sz="2800" dirty="0" smtClean="0">
                <a:latin typeface="+mj-lt"/>
              </a:rPr>
              <a:t>      </a:t>
            </a:r>
            <a:endParaRPr lang="en-MY" sz="2800" dirty="0">
              <a:latin typeface="+mj-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88126" y="193918"/>
            <a:ext cx="10302240" cy="785796"/>
          </a:xfrm>
        </p:spPr>
        <p:txBody>
          <a:bodyPr/>
          <a:lstStyle/>
          <a:p>
            <a:pPr algn="l"/>
            <a:r>
              <a:rPr lang="en-MY" dirty="0" smtClean="0"/>
              <a:t>REFLECTION</a:t>
            </a:r>
            <a:endParaRPr lang="en-MY" dirty="0"/>
          </a:p>
        </p:txBody>
      </p:sp>
      <p:sp>
        <p:nvSpPr>
          <p:cNvPr id="6" name="Content Placeholder 5"/>
          <p:cNvSpPr>
            <a:spLocks noGrp="1"/>
          </p:cNvSpPr>
          <p:nvPr>
            <p:ph idx="1"/>
          </p:nvPr>
        </p:nvSpPr>
        <p:spPr>
          <a:xfrm>
            <a:off x="0" y="875213"/>
            <a:ext cx="11782697" cy="5409677"/>
          </a:xfrm>
        </p:spPr>
        <p:txBody>
          <a:bodyPr>
            <a:normAutofit fontScale="92500" lnSpcReduction="10000"/>
          </a:bodyPr>
          <a:lstStyle/>
          <a:p>
            <a:r>
              <a:rPr lang="en-MY" dirty="0" smtClean="0">
                <a:sym typeface="+mn-ea"/>
              </a:rPr>
              <a:t>I want to design a software based on my creative thinking in order to lighten and ease the work of people. This design thinking activity has impacted me that I need to think out of the box to solve any kind of problem. I think I should watch more video based on the creative technology that had be done before to improve our potential in the industry</a:t>
            </a:r>
            <a:r>
              <a:rPr lang="en-US" dirty="0" smtClean="0">
                <a:sym typeface="+mn-ea"/>
              </a:rPr>
              <a:t>- Sung</a:t>
            </a:r>
            <a:endParaRPr lang="en-US" dirty="0"/>
          </a:p>
          <a:p>
            <a:r>
              <a:rPr lang="en-US" dirty="0"/>
              <a:t>From the talk, I think design thinking simplify our work and help us identify problem easier. When I have a job, I will be using this knowledge to help me solve incoming problem to produce creative and innovative work as I realized it leads us to think differently and uniquely. </a:t>
            </a:r>
            <a:r>
              <a:rPr lang="en-US" dirty="0" smtClean="0"/>
              <a:t>– </a:t>
            </a:r>
            <a:r>
              <a:rPr lang="en-US" dirty="0" smtClean="0"/>
              <a:t>Umi</a:t>
            </a:r>
            <a:endParaRPr lang="en-US" dirty="0" smtClean="0"/>
          </a:p>
          <a:p>
            <a:r>
              <a:rPr lang="en-US" dirty="0" smtClean="0"/>
              <a:t>From knowing knowledge about Design Thinking, I can know how to design something with more efficient strategic. So I know how important and efficient to solve a problem using a framework that begins with building empathy. – </a:t>
            </a:r>
            <a:r>
              <a:rPr lang="en-US" dirty="0" smtClean="0"/>
              <a:t>Sifra</a:t>
            </a:r>
            <a:endParaRPr lang="en-US" dirty="0" smtClean="0"/>
          </a:p>
          <a:p>
            <a:r>
              <a:rPr lang="en-US" dirty="0" smtClean="0"/>
              <a:t>This is a very good course for me. I learned about Design thinking . I learned many great things. From this course, I know how to make a design, solve all the problems and work as a team. Thank you very much for this wonderful day. – </a:t>
            </a:r>
            <a:r>
              <a:rPr lang="en-US" dirty="0" smtClean="0"/>
              <a:t>Salman</a:t>
            </a:r>
          </a:p>
          <a:p>
            <a:r>
              <a:rPr lang="en-US" dirty="0" smtClean="0"/>
              <a:t>The talk taught me how to think and create something differently and creatively. As nowadays there are many technology that come out with variety use, if I want to come out with one of it too, I need to think and look from every different kind of view to produce something interesting. That is what I called Design Thinking. -</a:t>
            </a:r>
            <a:r>
              <a:rPr lang="en-US" dirty="0" err="1" smtClean="0"/>
              <a:t>Fatin</a:t>
            </a:r>
            <a:endParaRPr lang="en-US" dirty="0" smtClean="0"/>
          </a:p>
          <a:p>
            <a:endParaRPr lang="en-US" dirty="0" smtClean="0"/>
          </a:p>
          <a:p>
            <a:endParaRPr lang="en-US" dirty="0" smtClean="0"/>
          </a:p>
          <a:p>
            <a:endParaRPr lang="en-MY" dirty="0"/>
          </a:p>
          <a:p>
            <a:endParaRPr lang="en-MY"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smtClean="0"/>
              <a:t>DESIGN THINKING</a:t>
            </a:r>
            <a:endParaRPr lang="en-MY" dirty="0"/>
          </a:p>
        </p:txBody>
      </p:sp>
      <p:sp>
        <p:nvSpPr>
          <p:cNvPr id="3" name="Content Placeholder 2"/>
          <p:cNvSpPr>
            <a:spLocks noGrp="1"/>
          </p:cNvSpPr>
          <p:nvPr>
            <p:ph idx="1"/>
          </p:nvPr>
        </p:nvSpPr>
        <p:spPr>
          <a:xfrm>
            <a:off x="838200" y="2041236"/>
            <a:ext cx="8684491" cy="3860800"/>
          </a:xfrm>
        </p:spPr>
        <p:txBody>
          <a:bodyPr>
            <a:normAutofit/>
          </a:bodyPr>
          <a:lstStyle/>
          <a:p>
            <a:pPr marL="0" indent="0">
              <a:buNone/>
            </a:pPr>
            <a:r>
              <a:rPr lang="en-US" sz="2400" dirty="0" smtClean="0">
                <a:latin typeface="Times New Roman" pitchFamily="18" charset="0"/>
                <a:cs typeface="Times New Roman" pitchFamily="18" charset="0"/>
              </a:rPr>
              <a:t>Design Thinking is a </a:t>
            </a:r>
            <a:r>
              <a:rPr lang="en-US" sz="2400" dirty="0">
                <a:latin typeface="Times New Roman" panose="02020603050405020304" pitchFamily="18" charset="0"/>
                <a:cs typeface="Times New Roman" panose="02020603050405020304" pitchFamily="18" charset="0"/>
              </a:rPr>
              <a:t>strategy creators use in ideation and advancement, that likewise has applications somewhere </a:t>
            </a:r>
            <a:r>
              <a:rPr lang="en-US" sz="2400" dirty="0" smtClean="0">
                <a:latin typeface="Times New Roman" panose="02020603050405020304" pitchFamily="18" charset="0"/>
                <a:cs typeface="Times New Roman" panose="02020603050405020304" pitchFamily="18" charset="0"/>
              </a:rPr>
              <a:t>else. By using design thinking</a:t>
            </a:r>
            <a:r>
              <a:rPr lang="en-US" sz="2400" dirty="0">
                <a:latin typeface="Times New Roman" panose="02020603050405020304" pitchFamily="18" charset="0"/>
                <a:cs typeface="Times New Roman" panose="02020603050405020304" pitchFamily="18" charset="0"/>
              </a:rPr>
              <a:t>, you settle on choices dependent on what future clients truly need as opposed to depending just on recorded information or making dangerous wagers dependent on sense rather than proof</a:t>
            </a:r>
            <a:r>
              <a:rPr lang="en-US" sz="2400" dirty="0" smtClean="0">
                <a:latin typeface="Times New Roman" panose="02020603050405020304" pitchFamily="18" charset="0"/>
                <a:cs typeface="Times New Roman" panose="02020603050405020304" pitchFamily="18" charset="0"/>
              </a:rPr>
              <a:t>. The method describes a human-centered, iterative design process consisting of 5 steps;</a:t>
            </a:r>
            <a:r>
              <a:rPr lang="en-US" sz="2400" dirty="0" smtClean="0"/>
              <a:t> </a:t>
            </a:r>
            <a:endParaRPr lang="en-US" sz="2400" dirty="0" smtClean="0">
              <a:latin typeface="Times New Roman" pitchFamily="18" charset="0"/>
              <a:cs typeface="Times New Roman" pitchFamily="18" charset="0"/>
            </a:endParaRPr>
          </a:p>
          <a:p>
            <a:pPr marL="0" indent="0">
              <a:buNone/>
            </a:pPr>
            <a:endParaRPr lang="en-US" sz="2400" dirty="0" smtClean="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3295675" y="2388832"/>
            <a:ext cx="1828959" cy="2103302"/>
          </a:xfrm>
          <a:prstGeom prst="rect">
            <a:avLst/>
          </a:prstGeom>
        </p:spPr>
      </p:pic>
      <p:pic>
        <p:nvPicPr>
          <p:cNvPr id="4" name="Picture 3"/>
          <p:cNvPicPr>
            <a:picLocks noChangeAspect="1"/>
          </p:cNvPicPr>
          <p:nvPr/>
        </p:nvPicPr>
        <p:blipFill>
          <a:blip r:embed="rId4"/>
          <a:stretch>
            <a:fillRect/>
          </a:stretch>
        </p:blipFill>
        <p:spPr>
          <a:xfrm>
            <a:off x="5074043" y="2386585"/>
            <a:ext cx="1828959" cy="2103302"/>
          </a:xfrm>
          <a:prstGeom prst="rect">
            <a:avLst/>
          </a:prstGeom>
        </p:spPr>
      </p:pic>
      <p:pic>
        <p:nvPicPr>
          <p:cNvPr id="5" name="Picture 4"/>
          <p:cNvPicPr>
            <a:picLocks noChangeAspect="1"/>
          </p:cNvPicPr>
          <p:nvPr/>
        </p:nvPicPr>
        <p:blipFill>
          <a:blip r:embed="rId5">
            <a:duotone>
              <a:prstClr val="black"/>
              <a:srgbClr val="DA542A">
                <a:tint val="45000"/>
                <a:satMod val="400000"/>
              </a:srgbClr>
            </a:duotone>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2396069" y="747131"/>
            <a:ext cx="1828959" cy="2103302"/>
          </a:xfrm>
          <a:prstGeom prst="rect">
            <a:avLst/>
          </a:prstGeom>
        </p:spPr>
      </p:pic>
      <p:pic>
        <p:nvPicPr>
          <p:cNvPr id="6" name="Picture 5"/>
          <p:cNvPicPr>
            <a:picLocks noChangeAspect="1"/>
          </p:cNvPicPr>
          <p:nvPr/>
        </p:nvPicPr>
        <p:blipFill>
          <a:blip r:embed="rId4"/>
          <a:stretch>
            <a:fillRect/>
          </a:stretch>
        </p:blipFill>
        <p:spPr>
          <a:xfrm>
            <a:off x="7792559" y="3993713"/>
            <a:ext cx="1828959" cy="2103302"/>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6001357" y="3993713"/>
            <a:ext cx="1828959" cy="2103302"/>
          </a:xfrm>
          <a:prstGeom prst="rect">
            <a:avLst/>
          </a:prstGeom>
        </p:spPr>
      </p:pic>
      <p:sp>
        <p:nvSpPr>
          <p:cNvPr id="10" name="TextBox 9"/>
          <p:cNvSpPr txBox="1"/>
          <p:nvPr/>
        </p:nvSpPr>
        <p:spPr>
          <a:xfrm>
            <a:off x="2602947" y="1598727"/>
            <a:ext cx="1497998" cy="400110"/>
          </a:xfrm>
          <a:prstGeom prst="rect">
            <a:avLst/>
          </a:prstGeom>
          <a:noFill/>
        </p:spPr>
        <p:txBody>
          <a:bodyPr wrap="square" rtlCol="0">
            <a:spAutoFit/>
          </a:bodyPr>
          <a:lstStyle/>
          <a:p>
            <a:r>
              <a:rPr lang="en-MY" sz="2000" dirty="0" smtClean="0">
                <a:latin typeface="Times New Roman" panose="02020603050405020304" pitchFamily="18" charset="0"/>
                <a:cs typeface="Times New Roman" panose="02020603050405020304" pitchFamily="18" charset="0"/>
              </a:rPr>
              <a:t>EMPHATY</a:t>
            </a:r>
            <a:endParaRPr lang="en-MY" sz="20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8346088" y="4860698"/>
            <a:ext cx="1385455" cy="400110"/>
          </a:xfrm>
          <a:prstGeom prst="rect">
            <a:avLst/>
          </a:prstGeom>
          <a:noFill/>
        </p:spPr>
        <p:txBody>
          <a:bodyPr wrap="square" rtlCol="0">
            <a:spAutoFit/>
          </a:bodyPr>
          <a:lstStyle/>
          <a:p>
            <a:r>
              <a:rPr lang="en-MY" sz="2000" dirty="0" smtClean="0"/>
              <a:t>TEST</a:t>
            </a:r>
            <a:endParaRPr lang="en-MY" sz="2000" dirty="0"/>
          </a:p>
        </p:txBody>
      </p:sp>
      <p:sp>
        <p:nvSpPr>
          <p:cNvPr id="16" name="TextBox 15"/>
          <p:cNvSpPr txBox="1"/>
          <p:nvPr/>
        </p:nvSpPr>
        <p:spPr>
          <a:xfrm>
            <a:off x="6053472" y="4829920"/>
            <a:ext cx="1847838" cy="400110"/>
          </a:xfrm>
          <a:prstGeom prst="rect">
            <a:avLst/>
          </a:prstGeom>
          <a:noFill/>
        </p:spPr>
        <p:txBody>
          <a:bodyPr wrap="square" rtlCol="0">
            <a:spAutoFit/>
          </a:bodyPr>
          <a:lstStyle/>
          <a:p>
            <a:r>
              <a:rPr lang="en-MY" sz="2000" dirty="0" smtClean="0">
                <a:latin typeface="Times New Roman" panose="02020603050405020304" pitchFamily="18" charset="0"/>
                <a:cs typeface="Times New Roman" panose="02020603050405020304" pitchFamily="18" charset="0"/>
              </a:rPr>
              <a:t>PROTOTYPE</a:t>
            </a:r>
            <a:endParaRPr lang="en-MY" sz="20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5470236" y="3253570"/>
            <a:ext cx="1385455" cy="400110"/>
          </a:xfrm>
          <a:prstGeom prst="rect">
            <a:avLst/>
          </a:prstGeom>
          <a:noFill/>
        </p:spPr>
        <p:txBody>
          <a:bodyPr wrap="square" rtlCol="0">
            <a:spAutoFit/>
          </a:bodyPr>
          <a:lstStyle/>
          <a:p>
            <a:r>
              <a:rPr lang="en-MY" sz="2000" dirty="0" smtClean="0">
                <a:latin typeface="Times New Roman" panose="02020603050405020304" pitchFamily="18" charset="0"/>
                <a:cs typeface="Times New Roman" panose="02020603050405020304" pitchFamily="18" charset="0"/>
              </a:rPr>
              <a:t>IDEATE</a:t>
            </a:r>
            <a:endParaRPr lang="en-MY" sz="20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688588" y="3253570"/>
            <a:ext cx="1385455" cy="400110"/>
          </a:xfrm>
          <a:prstGeom prst="rect">
            <a:avLst/>
          </a:prstGeom>
          <a:noFill/>
        </p:spPr>
        <p:txBody>
          <a:bodyPr wrap="square" rtlCol="0">
            <a:spAutoFit/>
          </a:bodyPr>
          <a:lstStyle/>
          <a:p>
            <a:r>
              <a:rPr lang="en-MY" sz="2000" dirty="0" smtClean="0">
                <a:latin typeface="Times New Roman" panose="02020603050405020304" pitchFamily="18" charset="0"/>
                <a:cs typeface="Times New Roman" panose="02020603050405020304" pitchFamily="18" charset="0"/>
              </a:rPr>
              <a:t>DEFINE</a:t>
            </a:r>
            <a:endParaRPr lang="en-MY" sz="20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4349112" y="867562"/>
            <a:ext cx="2566724" cy="1477328"/>
          </a:xfrm>
          <a:prstGeom prst="rect">
            <a:avLst/>
          </a:prstGeom>
          <a:noFill/>
        </p:spPr>
        <p:txBody>
          <a:bodyPr wrap="square" rtlCol="0">
            <a:spAutoFit/>
          </a:bodyPr>
          <a:lstStyle/>
          <a:p>
            <a:r>
              <a:rPr lang="en-MY" dirty="0" smtClean="0"/>
              <a:t>1. Gain </a:t>
            </a:r>
            <a:r>
              <a:rPr lang="en-US" dirty="0" smtClean="0"/>
              <a:t>an empathic </a:t>
            </a:r>
            <a:r>
              <a:rPr lang="en-MY" dirty="0" smtClean="0"/>
              <a:t>understanding about human problems and worries that we’re trying to solve</a:t>
            </a:r>
            <a:endParaRPr lang="en-MY" dirty="0"/>
          </a:p>
        </p:txBody>
      </p:sp>
      <p:sp>
        <p:nvSpPr>
          <p:cNvPr id="20" name="TextBox 19"/>
          <p:cNvSpPr txBox="1"/>
          <p:nvPr/>
        </p:nvSpPr>
        <p:spPr>
          <a:xfrm>
            <a:off x="514079" y="2785689"/>
            <a:ext cx="2946923" cy="1477328"/>
          </a:xfrm>
          <a:prstGeom prst="rect">
            <a:avLst/>
          </a:prstGeom>
          <a:noFill/>
        </p:spPr>
        <p:txBody>
          <a:bodyPr wrap="square" rtlCol="0">
            <a:spAutoFit/>
          </a:bodyPr>
          <a:lstStyle/>
          <a:p>
            <a:r>
              <a:rPr lang="en-MY" dirty="0" smtClean="0"/>
              <a:t>2. From </a:t>
            </a:r>
            <a:r>
              <a:rPr lang="en-MY" dirty="0" smtClean="0"/>
              <a:t>the information gained, </a:t>
            </a:r>
            <a:r>
              <a:rPr lang="en-US" dirty="0"/>
              <a:t>analyze </a:t>
            </a:r>
            <a:r>
              <a:rPr lang="en-US" dirty="0" smtClean="0"/>
              <a:t>the </a:t>
            </a:r>
            <a:r>
              <a:rPr lang="en-US" dirty="0"/>
              <a:t>observations and synthesize them in order to define the core problems</a:t>
            </a:r>
            <a:endParaRPr lang="en-MY" dirty="0"/>
          </a:p>
        </p:txBody>
      </p:sp>
      <p:sp>
        <p:nvSpPr>
          <p:cNvPr id="21" name="TextBox 20"/>
          <p:cNvSpPr txBox="1"/>
          <p:nvPr/>
        </p:nvSpPr>
        <p:spPr>
          <a:xfrm>
            <a:off x="6977756" y="2859410"/>
            <a:ext cx="2368504" cy="1200329"/>
          </a:xfrm>
          <a:prstGeom prst="rect">
            <a:avLst/>
          </a:prstGeom>
          <a:noFill/>
        </p:spPr>
        <p:txBody>
          <a:bodyPr wrap="square" rtlCol="0">
            <a:spAutoFit/>
          </a:bodyPr>
          <a:lstStyle/>
          <a:p>
            <a:r>
              <a:rPr lang="en-MY" dirty="0" smtClean="0"/>
              <a:t>3. With </a:t>
            </a:r>
            <a:r>
              <a:rPr lang="en-MY" dirty="0" smtClean="0"/>
              <a:t>our knowledge, start generate ideas to solve the problem given.</a:t>
            </a:r>
            <a:endParaRPr lang="en-MY" dirty="0"/>
          </a:p>
        </p:txBody>
      </p:sp>
      <p:sp>
        <p:nvSpPr>
          <p:cNvPr id="22" name="TextBox 21"/>
          <p:cNvSpPr txBox="1"/>
          <p:nvPr/>
        </p:nvSpPr>
        <p:spPr>
          <a:xfrm>
            <a:off x="2265244" y="4654260"/>
            <a:ext cx="3788228" cy="1477328"/>
          </a:xfrm>
          <a:prstGeom prst="rect">
            <a:avLst/>
          </a:prstGeom>
          <a:noFill/>
        </p:spPr>
        <p:txBody>
          <a:bodyPr wrap="square" rtlCol="0">
            <a:spAutoFit/>
          </a:bodyPr>
          <a:lstStyle/>
          <a:p>
            <a:r>
              <a:rPr lang="en-US" dirty="0" smtClean="0"/>
              <a:t>4. This </a:t>
            </a:r>
            <a:r>
              <a:rPr lang="en-US" dirty="0" smtClean="0"/>
              <a:t>is an experimental phase. </a:t>
            </a:r>
            <a:r>
              <a:rPr lang="en-MY" dirty="0" smtClean="0"/>
              <a:t>From the first three steps, </a:t>
            </a:r>
            <a:r>
              <a:rPr lang="en-US" dirty="0" smtClean="0"/>
              <a:t>identify the best possible solution for each of the problems and </a:t>
            </a:r>
            <a:r>
              <a:rPr lang="en-MY" dirty="0" smtClean="0"/>
              <a:t>produce a prototype from any medium.</a:t>
            </a:r>
            <a:endParaRPr lang="en-MY" dirty="0"/>
          </a:p>
        </p:txBody>
      </p:sp>
      <p:sp>
        <p:nvSpPr>
          <p:cNvPr id="23" name="TextBox 22"/>
          <p:cNvSpPr txBox="1"/>
          <p:nvPr/>
        </p:nvSpPr>
        <p:spPr>
          <a:xfrm>
            <a:off x="9692512" y="4152812"/>
            <a:ext cx="2098438" cy="1754326"/>
          </a:xfrm>
          <a:prstGeom prst="rect">
            <a:avLst/>
          </a:prstGeom>
          <a:noFill/>
        </p:spPr>
        <p:txBody>
          <a:bodyPr wrap="square" rtlCol="0">
            <a:spAutoFit/>
          </a:bodyPr>
          <a:lstStyle/>
          <a:p>
            <a:r>
              <a:rPr lang="en-US" dirty="0" smtClean="0"/>
              <a:t>5. Test </a:t>
            </a:r>
            <a:r>
              <a:rPr lang="en-US" dirty="0"/>
              <a:t>the completed product using the best solutions identified during the prototyping phase.</a:t>
            </a:r>
            <a:endParaRPr lang="en-MY"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06582" y="2591678"/>
            <a:ext cx="3833906" cy="2017267"/>
          </a:xfrm>
        </p:spPr>
        <p:txBody>
          <a:bodyPr/>
          <a:lstStyle/>
          <a:p>
            <a:r>
              <a:rPr lang="en-MY" dirty="0" smtClean="0"/>
              <a:t>EMPHATY</a:t>
            </a:r>
            <a:endParaRPr lang="en-MY" dirty="0"/>
          </a:p>
        </p:txBody>
      </p:sp>
      <p:sp>
        <p:nvSpPr>
          <p:cNvPr id="9" name="Content Placeholder 8"/>
          <p:cNvSpPr>
            <a:spLocks noGrp="1"/>
          </p:cNvSpPr>
          <p:nvPr>
            <p:ph idx="1"/>
          </p:nvPr>
        </p:nvSpPr>
        <p:spPr/>
        <p:txBody>
          <a:bodyPr>
            <a:normAutofit lnSpcReduction="10000"/>
          </a:bodyPr>
          <a:lstStyle/>
          <a:p>
            <a:pPr marL="0" indent="0" algn="just">
              <a:buNone/>
            </a:pPr>
            <a:r>
              <a:rPr lang="en-MY" sz="2800" dirty="0" smtClean="0">
                <a:latin typeface="+mj-lt"/>
              </a:rPr>
              <a:t>What do future school need?</a:t>
            </a:r>
          </a:p>
          <a:p>
            <a:pPr algn="just"/>
            <a:r>
              <a:rPr lang="en-MY" sz="2800" dirty="0" smtClean="0">
                <a:latin typeface="+mj-lt"/>
              </a:rPr>
              <a:t>An improved library that filled with technology of nowadays that bring benefits for the student so they able to study better. Besides, exposing them with wonders of technology can help them generate idea on how technology have evolve and how they can create new things and overcome their ancestor</a:t>
            </a:r>
            <a:r>
              <a:rPr lang="en-MY" sz="2400" dirty="0" smtClean="0">
                <a:latin typeface="+mj-lt"/>
              </a:rPr>
              <a:t>.</a:t>
            </a:r>
          </a:p>
          <a:p>
            <a:pPr marL="0" indent="0">
              <a:buNone/>
            </a:pPr>
            <a:r>
              <a:rPr lang="en-MY" sz="2400" dirty="0">
                <a:latin typeface="+mj-lt"/>
              </a:rPr>
              <a:t> </a:t>
            </a:r>
            <a:r>
              <a:rPr lang="en-MY" sz="2400" dirty="0" smtClean="0">
                <a:latin typeface="+mj-lt"/>
              </a:rPr>
              <a:t>     </a:t>
            </a:r>
            <a:endParaRPr lang="en-MY" sz="2400" dirty="0">
              <a:latin typeface="+mj-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618" y="2767169"/>
            <a:ext cx="3833906" cy="2885486"/>
          </a:xfrm>
        </p:spPr>
        <p:txBody>
          <a:bodyPr/>
          <a:lstStyle/>
          <a:p>
            <a:r>
              <a:rPr lang="en-MY" dirty="0" smtClean="0"/>
              <a:t>DEFINE</a:t>
            </a:r>
            <a:endParaRPr lang="en-MY" dirty="0"/>
          </a:p>
        </p:txBody>
      </p:sp>
      <p:sp>
        <p:nvSpPr>
          <p:cNvPr id="3" name="Content Placeholder 2"/>
          <p:cNvSpPr>
            <a:spLocks noGrp="1"/>
          </p:cNvSpPr>
          <p:nvPr>
            <p:ph idx="1"/>
          </p:nvPr>
        </p:nvSpPr>
        <p:spPr/>
        <p:txBody>
          <a:bodyPr>
            <a:normAutofit/>
          </a:bodyPr>
          <a:lstStyle/>
          <a:p>
            <a:pPr marL="0" indent="0">
              <a:buNone/>
            </a:pPr>
            <a:r>
              <a:rPr lang="en-MY" sz="2400" dirty="0" smtClean="0"/>
              <a:t>What will we do?</a:t>
            </a:r>
          </a:p>
          <a:p>
            <a:r>
              <a:rPr lang="en-MY" sz="2400" dirty="0" smtClean="0"/>
              <a:t>Build a library that filled with new technologies that will ease the student to find books and information from the library. The library also need a place to relieve stress as library is one of the student choices of place to overcome their problem. It might also need wider place to store different books, magazine, journals and others. They also need to provide wide range of books so the students can easily search for an information. The library need to be exciting and no </a:t>
            </a:r>
            <a:r>
              <a:rPr lang="en-MY" sz="2400" dirty="0" smtClean="0"/>
              <a:t>Wi-Fi </a:t>
            </a:r>
            <a:r>
              <a:rPr lang="en-MY" sz="2400" dirty="0" smtClean="0"/>
              <a:t>problem.</a:t>
            </a:r>
            <a:endParaRPr lang="en-MY"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06582" y="2591678"/>
            <a:ext cx="3833906" cy="2017267"/>
          </a:xfrm>
        </p:spPr>
        <p:txBody>
          <a:bodyPr/>
          <a:lstStyle/>
          <a:p>
            <a:r>
              <a:rPr lang="en-MY" dirty="0" smtClean="0"/>
              <a:t>IDEATE</a:t>
            </a:r>
            <a:endParaRPr lang="en-MY" dirty="0"/>
          </a:p>
        </p:txBody>
      </p:sp>
      <p:sp>
        <p:nvSpPr>
          <p:cNvPr id="9" name="Content Placeholder 8"/>
          <p:cNvSpPr>
            <a:spLocks noGrp="1"/>
          </p:cNvSpPr>
          <p:nvPr>
            <p:ph idx="1"/>
          </p:nvPr>
        </p:nvSpPr>
        <p:spPr/>
        <p:txBody>
          <a:bodyPr>
            <a:normAutofit/>
          </a:bodyPr>
          <a:lstStyle/>
          <a:p>
            <a:pPr marL="0" indent="0" algn="just">
              <a:buNone/>
            </a:pPr>
            <a:r>
              <a:rPr lang="en-MY" sz="2800" dirty="0" smtClean="0">
                <a:latin typeface="+mj-lt"/>
              </a:rPr>
              <a:t>How to solve the problem?</a:t>
            </a:r>
          </a:p>
          <a:p>
            <a:pPr algn="just"/>
            <a:r>
              <a:rPr lang="en-US" sz="2800" dirty="0" smtClean="0">
                <a:latin typeface="+mj-lt"/>
              </a:rPr>
              <a:t>Use google drive and  </a:t>
            </a:r>
            <a:r>
              <a:rPr lang="en-US" sz="2800" dirty="0" smtClean="0">
                <a:latin typeface="+mj-lt"/>
              </a:rPr>
              <a:t>dropbox</a:t>
            </a:r>
            <a:r>
              <a:rPr lang="en-US" sz="2800" dirty="0" smtClean="0">
                <a:latin typeface="+mj-lt"/>
              </a:rPr>
              <a:t> </a:t>
            </a:r>
          </a:p>
          <a:p>
            <a:pPr algn="just"/>
            <a:r>
              <a:rPr lang="en-MY" sz="2800" dirty="0" smtClean="0">
                <a:latin typeface="+mj-lt"/>
              </a:rPr>
              <a:t>Provide online library</a:t>
            </a:r>
          </a:p>
          <a:p>
            <a:pPr algn="just"/>
            <a:r>
              <a:rPr lang="en-MY" sz="2800" dirty="0" smtClean="0">
                <a:latin typeface="+mj-lt"/>
              </a:rPr>
              <a:t>Provide discussion room</a:t>
            </a:r>
          </a:p>
          <a:p>
            <a:pPr algn="just"/>
            <a:r>
              <a:rPr lang="en-US" sz="2800" dirty="0">
                <a:latin typeface="+mj-lt"/>
              </a:rPr>
              <a:t>P</a:t>
            </a:r>
            <a:r>
              <a:rPr lang="en-US" sz="2800" dirty="0" smtClean="0">
                <a:latin typeface="+mj-lt"/>
              </a:rPr>
              <a:t>rovide a mini pool inside the library that come out with the virtual reality technology</a:t>
            </a:r>
          </a:p>
          <a:p>
            <a:pPr algn="just"/>
            <a:r>
              <a:rPr lang="en-US" sz="2800" dirty="0" smtClean="0">
                <a:latin typeface="+mj-lt"/>
              </a:rPr>
              <a:t>Make the library more colourful</a:t>
            </a:r>
          </a:p>
          <a:p>
            <a:pPr algn="just"/>
            <a:r>
              <a:rPr lang="en-US" sz="2800" dirty="0" smtClean="0">
                <a:latin typeface="+mj-lt"/>
              </a:rPr>
              <a:t>Provide a super fast </a:t>
            </a:r>
            <a:r>
              <a:rPr lang="en-US" sz="2800" dirty="0" smtClean="0">
                <a:latin typeface="+mj-lt"/>
              </a:rPr>
              <a:t>Wi-Fi </a:t>
            </a:r>
            <a:r>
              <a:rPr lang="en-US" sz="2800" dirty="0" smtClean="0">
                <a:latin typeface="+mj-lt"/>
              </a:rPr>
              <a:t>transmitter</a:t>
            </a:r>
          </a:p>
          <a:p>
            <a:pPr algn="just"/>
            <a:endParaRPr lang="en-US" sz="2800" dirty="0" smtClean="0">
              <a:latin typeface="+mj-lt"/>
            </a:endParaRPr>
          </a:p>
          <a:p>
            <a:pPr algn="just"/>
            <a:endParaRPr lang="en-US" sz="2800" dirty="0" smtClean="0">
              <a:latin typeface="+mj-lt"/>
            </a:endParaRPr>
          </a:p>
          <a:p>
            <a:pPr algn="just"/>
            <a:endParaRPr lang="en-US" sz="2400" dirty="0">
              <a:latin typeface="+mj-lt"/>
            </a:endParaRPr>
          </a:p>
          <a:p>
            <a:pPr marL="0" indent="0">
              <a:buNone/>
            </a:pPr>
            <a:endParaRPr lang="en-MY" sz="2400" dirty="0">
              <a:latin typeface="+mj-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1"/>
            <a:ext cx="1471090" cy="1365841"/>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sysClr val="windowText" lastClr="000000"/>
                </a:solidFill>
                <a:effectLst/>
                <a:uLnTx/>
                <a:uFillTx/>
                <a:latin typeface="Bodoni MT" panose="02070603080606020203" pitchFamily="18" charset="0"/>
                <a:cs typeface="Aharoni" panose="02010803020104030203" pitchFamily="2" charset="-79"/>
              </a:rPr>
              <a:t>LIMITED SPACE</a:t>
            </a:r>
            <a:endParaRPr kumimoji="0" lang="en-US" sz="1800" b="0" i="0" u="none" strike="noStrike" kern="0" cap="none" spc="0" normalizeH="0" baseline="0" noProof="0" dirty="0">
              <a:ln>
                <a:noFill/>
              </a:ln>
              <a:solidFill>
                <a:sysClr val="windowText" lastClr="000000"/>
              </a:solidFill>
              <a:effectLst/>
              <a:uLnTx/>
              <a:uFillTx/>
              <a:latin typeface="Bodoni MT" panose="02070603080606020203" pitchFamily="18" charset="0"/>
              <a:cs typeface="Aharoni" panose="02010803020104030203" pitchFamily="2" charset="-79"/>
            </a:endParaRPr>
          </a:p>
        </p:txBody>
      </p:sp>
      <p:sp>
        <p:nvSpPr>
          <p:cNvPr id="6" name="Rectangle 5"/>
          <p:cNvSpPr/>
          <p:nvPr/>
        </p:nvSpPr>
        <p:spPr>
          <a:xfrm>
            <a:off x="4265251" y="2130"/>
            <a:ext cx="1720068" cy="1057275"/>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sysClr val="windowText" lastClr="000000"/>
                </a:solidFill>
                <a:effectLst/>
                <a:uLnTx/>
                <a:uFillTx/>
                <a:latin typeface="Bodoni MT" panose="02070603080606020203" pitchFamily="18" charset="0"/>
                <a:cs typeface="Aharoni" panose="02010803020104030203" pitchFamily="2" charset="-79"/>
              </a:rPr>
              <a:t>LACK OF BOOK SOURCES</a:t>
            </a:r>
            <a:endParaRPr kumimoji="0" lang="en-US" sz="1800" b="0" i="0" u="none" strike="noStrike" kern="0" cap="none" spc="0" normalizeH="0" baseline="0" noProof="0" dirty="0">
              <a:ln>
                <a:noFill/>
              </a:ln>
              <a:solidFill>
                <a:sysClr val="windowText" lastClr="000000"/>
              </a:solidFill>
              <a:effectLst/>
              <a:uLnTx/>
              <a:uFillTx/>
              <a:latin typeface="Bodoni MT" panose="02070603080606020203" pitchFamily="18" charset="0"/>
              <a:cs typeface="Aharoni" panose="02010803020104030203" pitchFamily="2" charset="-79"/>
            </a:endParaRPr>
          </a:p>
        </p:txBody>
      </p:sp>
      <p:sp>
        <p:nvSpPr>
          <p:cNvPr id="7" name="Rectangle 6"/>
          <p:cNvSpPr/>
          <p:nvPr/>
        </p:nvSpPr>
        <p:spPr>
          <a:xfrm>
            <a:off x="4746" y="3815000"/>
            <a:ext cx="3078087" cy="74393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sysClr val="windowText" lastClr="000000"/>
                </a:solidFill>
                <a:effectLst/>
                <a:uLnTx/>
                <a:uFillTx/>
                <a:latin typeface="Bodoni MT" panose="02070603080606020203" pitchFamily="18" charset="0"/>
                <a:cs typeface="Aharoni" panose="02010803020104030203" pitchFamily="2" charset="-79"/>
              </a:rPr>
              <a:t>NO THERAPHY ROOM</a:t>
            </a:r>
            <a:endParaRPr kumimoji="0" lang="en-US" sz="1800" b="0" i="0" u="none" strike="noStrike" kern="0" cap="none" spc="0" normalizeH="0" baseline="0" noProof="0" dirty="0">
              <a:ln>
                <a:noFill/>
              </a:ln>
              <a:solidFill>
                <a:sysClr val="windowText" lastClr="000000"/>
              </a:solidFill>
              <a:effectLst/>
              <a:uLnTx/>
              <a:uFillTx/>
              <a:latin typeface="Bodoni MT" panose="02070603080606020203" pitchFamily="18" charset="0"/>
              <a:cs typeface="Aharoni" panose="02010803020104030203" pitchFamily="2" charset="-79"/>
            </a:endParaRPr>
          </a:p>
        </p:txBody>
      </p:sp>
      <p:sp>
        <p:nvSpPr>
          <p:cNvPr id="8" name="Rectangle 7"/>
          <p:cNvSpPr/>
          <p:nvPr/>
        </p:nvSpPr>
        <p:spPr>
          <a:xfrm>
            <a:off x="8924924" y="-8884"/>
            <a:ext cx="3267076" cy="84490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dirty="0" smtClean="0">
                <a:ln>
                  <a:noFill/>
                </a:ln>
                <a:solidFill>
                  <a:sysClr val="windowText" lastClr="000000"/>
                </a:solidFill>
                <a:effectLst/>
                <a:uLnTx/>
                <a:uFillTx/>
                <a:latin typeface="Bodoni MT" panose="02070603080606020203" pitchFamily="18" charset="0"/>
                <a:cs typeface="Aharoni" panose="02010803020104030203" pitchFamily="2" charset="-79"/>
              </a:rPr>
              <a:t>THERE’S NO SUITABLE PLACE TO DO A DISCUSSION</a:t>
            </a:r>
            <a:endParaRPr kumimoji="0" lang="en-US" sz="1600" b="0" i="0" u="none" strike="noStrike" kern="0" cap="none" spc="0" normalizeH="0" baseline="0" noProof="0" dirty="0">
              <a:ln>
                <a:noFill/>
              </a:ln>
              <a:solidFill>
                <a:sysClr val="windowText" lastClr="000000"/>
              </a:solidFill>
              <a:effectLst/>
              <a:uLnTx/>
              <a:uFillTx/>
              <a:latin typeface="Bodoni MT" panose="02070603080606020203" pitchFamily="18" charset="0"/>
              <a:cs typeface="Aharoni" panose="02010803020104030203" pitchFamily="2" charset="-79"/>
            </a:endParaRPr>
          </a:p>
        </p:txBody>
      </p:sp>
      <p:sp>
        <p:nvSpPr>
          <p:cNvPr id="10" name="Rectangle 9"/>
          <p:cNvSpPr/>
          <p:nvPr/>
        </p:nvSpPr>
        <p:spPr>
          <a:xfrm>
            <a:off x="4353160" y="3822143"/>
            <a:ext cx="3232361" cy="985838"/>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dirty="0" smtClean="0">
                <a:ln>
                  <a:noFill/>
                </a:ln>
                <a:solidFill>
                  <a:sysClr val="windowText" lastClr="000000"/>
                </a:solidFill>
                <a:effectLst/>
                <a:uLnTx/>
                <a:uFillTx/>
                <a:latin typeface="Bodoni MT" panose="02070603080606020203" pitchFamily="18" charset="0"/>
                <a:cs typeface="Aharoni" panose="02010803020104030203" pitchFamily="2" charset="-79"/>
              </a:rPr>
              <a:t>NO EXCITEMENT IN LIBRARY</a:t>
            </a:r>
            <a:endParaRPr kumimoji="0" lang="en-US" sz="1600" b="0" i="0" u="none" strike="noStrike" kern="0" cap="none" spc="0" normalizeH="0" baseline="0" noProof="0" dirty="0">
              <a:ln>
                <a:noFill/>
              </a:ln>
              <a:solidFill>
                <a:sysClr val="windowText" lastClr="000000"/>
              </a:solidFill>
              <a:effectLst/>
              <a:uLnTx/>
              <a:uFillTx/>
              <a:latin typeface="Bodoni MT" panose="02070603080606020203" pitchFamily="18" charset="0"/>
              <a:cs typeface="Aharoni" panose="02010803020104030203" pitchFamily="2" charset="-79"/>
            </a:endParaRPr>
          </a:p>
        </p:txBody>
      </p:sp>
      <p:sp>
        <p:nvSpPr>
          <p:cNvPr id="11" name="Rectangle 10"/>
          <p:cNvSpPr/>
          <p:nvPr/>
        </p:nvSpPr>
        <p:spPr>
          <a:xfrm>
            <a:off x="-13461" y="1365842"/>
            <a:ext cx="3023362" cy="1200201"/>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w="0"/>
                <a:solidFill>
                  <a:schemeClr val="bg1"/>
                </a:solidFill>
                <a:effectLst>
                  <a:outerShdw blurRad="38100" dist="38100" dir="2700000" algn="tl">
                    <a:srgbClr val="000000">
                      <a:alpha val="43137"/>
                    </a:srgbClr>
                  </a:outerShdw>
                </a:effectLst>
                <a:uLnTx/>
                <a:uFillTx/>
                <a:latin typeface="Bodoni MT" panose="02070603080606020203" pitchFamily="18" charset="0"/>
                <a:cs typeface="Aharoni" panose="02010803020104030203" pitchFamily="2" charset="-79"/>
              </a:rPr>
              <a:t>USE CLOUD SPACE</a:t>
            </a:r>
            <a:endParaRPr kumimoji="0" lang="en-US" sz="1800" b="0" i="0" u="none" strike="noStrike" kern="0" cap="none" spc="0" normalizeH="0" baseline="0" noProof="0" dirty="0">
              <a:ln w="0"/>
              <a:solidFill>
                <a:schemeClr val="bg1"/>
              </a:solidFill>
              <a:effectLst>
                <a:outerShdw blurRad="38100" dist="38100" dir="2700000" algn="tl">
                  <a:srgbClr val="000000">
                    <a:alpha val="43137"/>
                  </a:srgbClr>
                </a:outerShdw>
              </a:effectLst>
              <a:uLnTx/>
              <a:uFillTx/>
              <a:latin typeface="Bodoni MT" panose="02070603080606020203" pitchFamily="18" charset="0"/>
              <a:cs typeface="Aharoni" panose="02010803020104030203" pitchFamily="2" charset="-79"/>
            </a:endParaRPr>
          </a:p>
        </p:txBody>
      </p:sp>
      <p:sp>
        <p:nvSpPr>
          <p:cNvPr id="12" name="Rectangle 11"/>
          <p:cNvSpPr/>
          <p:nvPr/>
        </p:nvSpPr>
        <p:spPr>
          <a:xfrm>
            <a:off x="4265251" y="1055401"/>
            <a:ext cx="1720068" cy="1510641"/>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sysClr val="windowText" lastClr="000000"/>
                </a:solidFill>
                <a:effectLst/>
                <a:uLnTx/>
                <a:uFillTx/>
                <a:latin typeface="Bodoni MT" panose="02070603080606020203" pitchFamily="18" charset="0"/>
                <a:cs typeface="Aharoni" panose="02010803020104030203" pitchFamily="2" charset="-79"/>
              </a:rPr>
              <a:t>PROVIDE </a:t>
            </a:r>
          </a:p>
          <a:p>
            <a:pPr marL="0" marR="0" lvl="0" indent="0" algn="ctr" defTabSz="9144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sysClr val="windowText" lastClr="000000"/>
                </a:solidFill>
                <a:effectLst/>
                <a:uLnTx/>
                <a:uFillTx/>
                <a:latin typeface="Bodoni MT" panose="02070603080606020203" pitchFamily="18" charset="0"/>
                <a:cs typeface="Aharoni" panose="02010803020104030203" pitchFamily="2" charset="-79"/>
              </a:rPr>
              <a:t>E-BOOK</a:t>
            </a:r>
            <a:endParaRPr kumimoji="0" lang="en-US" sz="1800" b="0" i="0" u="none" strike="noStrike" kern="0" cap="none" spc="0" normalizeH="0" baseline="0" noProof="0" dirty="0">
              <a:ln>
                <a:noFill/>
              </a:ln>
              <a:solidFill>
                <a:sysClr val="windowText" lastClr="000000"/>
              </a:solidFill>
              <a:effectLst/>
              <a:uLnTx/>
              <a:uFillTx/>
              <a:latin typeface="Bodoni MT" panose="02070603080606020203" pitchFamily="18" charset="0"/>
              <a:cs typeface="Aharoni" panose="02010803020104030203" pitchFamily="2" charset="-79"/>
            </a:endParaRPr>
          </a:p>
        </p:txBody>
      </p:sp>
      <p:sp>
        <p:nvSpPr>
          <p:cNvPr id="13" name="Rectangle 12"/>
          <p:cNvSpPr/>
          <p:nvPr/>
        </p:nvSpPr>
        <p:spPr>
          <a:xfrm>
            <a:off x="8924924" y="820269"/>
            <a:ext cx="3267076" cy="708085"/>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sysClr val="windowText" lastClr="000000"/>
                </a:solidFill>
                <a:effectLst/>
                <a:uLnTx/>
                <a:uFillTx/>
                <a:latin typeface="Bodoni MT" panose="02070603080606020203" pitchFamily="18" charset="0"/>
                <a:cs typeface="Aharoni" panose="02010803020104030203" pitchFamily="2" charset="-79"/>
              </a:rPr>
              <a:t>PROVIDE DISCUSSION ROOM</a:t>
            </a:r>
            <a:endParaRPr kumimoji="0" lang="en-US" sz="1800" b="0" i="0" u="none" strike="noStrike" kern="0" cap="none" spc="0" normalizeH="0" baseline="0" noProof="0" dirty="0">
              <a:ln>
                <a:noFill/>
              </a:ln>
              <a:solidFill>
                <a:sysClr val="windowText" lastClr="000000"/>
              </a:solidFill>
              <a:effectLst/>
              <a:uLnTx/>
              <a:uFillTx/>
              <a:latin typeface="Bodoni MT" panose="02070603080606020203" pitchFamily="18" charset="0"/>
              <a:cs typeface="Aharoni" panose="02010803020104030203" pitchFamily="2" charset="-79"/>
            </a:endParaRPr>
          </a:p>
        </p:txBody>
      </p:sp>
      <p:sp>
        <p:nvSpPr>
          <p:cNvPr id="15" name="Rectangle 14"/>
          <p:cNvSpPr/>
          <p:nvPr/>
        </p:nvSpPr>
        <p:spPr>
          <a:xfrm>
            <a:off x="4353161" y="4786789"/>
            <a:ext cx="3232359" cy="1013937"/>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dirty="0" smtClean="0">
                <a:ln>
                  <a:noFill/>
                </a:ln>
                <a:solidFill>
                  <a:sysClr val="windowText" lastClr="000000"/>
                </a:solidFill>
                <a:effectLst/>
                <a:uLnTx/>
                <a:uFillTx/>
                <a:latin typeface="Bodoni MT" panose="02070603080606020203" pitchFamily="18" charset="0"/>
                <a:cs typeface="Aharoni" panose="02010803020104030203" pitchFamily="2" charset="-79"/>
              </a:rPr>
              <a:t>MAKE THE LIBRARY MORE COLOURFUL</a:t>
            </a:r>
            <a:endParaRPr kumimoji="0" lang="en-US" sz="1600" b="0" i="0" u="none" strike="noStrike" kern="0" cap="none" spc="0" normalizeH="0" baseline="0" noProof="0" dirty="0">
              <a:ln>
                <a:noFill/>
              </a:ln>
              <a:solidFill>
                <a:sysClr val="windowText" lastClr="000000"/>
              </a:solidFill>
              <a:effectLst/>
              <a:uLnTx/>
              <a:uFillTx/>
              <a:latin typeface="Bodoni MT" panose="02070603080606020203" pitchFamily="18" charset="0"/>
              <a:cs typeface="Aharoni" panose="02010803020104030203" pitchFamily="2" charset="-79"/>
            </a:endParaRPr>
          </a:p>
        </p:txBody>
      </p:sp>
      <p:sp>
        <p:nvSpPr>
          <p:cNvPr id="16" name="Rectangle 15"/>
          <p:cNvSpPr/>
          <p:nvPr/>
        </p:nvSpPr>
        <p:spPr>
          <a:xfrm>
            <a:off x="0" y="4572000"/>
            <a:ext cx="1332411" cy="22860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sysClr val="windowText" lastClr="000000"/>
                </a:solidFill>
                <a:effectLst/>
                <a:uLnTx/>
                <a:uFillTx/>
                <a:latin typeface="Bodoni MT" panose="02070603080606020203" pitchFamily="18" charset="0"/>
                <a:cs typeface="Aharoni" panose="02010803020104030203" pitchFamily="2" charset="-79"/>
              </a:rPr>
              <a:t>PROVIDE A PLACE FOR USERS TO CHILL OUT IN THE LIBRARY</a:t>
            </a:r>
            <a:endParaRPr kumimoji="0" lang="en-US" sz="1800" b="0" i="0" u="none" strike="noStrike" kern="0" cap="none" spc="0" normalizeH="0" baseline="0" noProof="0" dirty="0">
              <a:ln>
                <a:noFill/>
              </a:ln>
              <a:solidFill>
                <a:sysClr val="windowText" lastClr="000000"/>
              </a:solidFill>
              <a:effectLst/>
              <a:uLnTx/>
              <a:uFillTx/>
              <a:latin typeface="Bodoni MT" panose="02070603080606020203" pitchFamily="18" charset="0"/>
              <a:cs typeface="Aharoni" panose="02010803020104030203" pitchFamily="2" charset="-79"/>
            </a:endParaRPr>
          </a:p>
        </p:txBody>
      </p:sp>
      <p:sp>
        <p:nvSpPr>
          <p:cNvPr id="9" name="Rectangle 8"/>
          <p:cNvSpPr/>
          <p:nvPr/>
        </p:nvSpPr>
        <p:spPr>
          <a:xfrm>
            <a:off x="10391420" y="3815000"/>
            <a:ext cx="1800581" cy="146425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sysClr val="windowText" lastClr="000000"/>
                </a:solidFill>
                <a:effectLst/>
                <a:uLnTx/>
                <a:uFillTx/>
                <a:latin typeface="Bodoni MT" panose="02070603080606020203" pitchFamily="18" charset="0"/>
                <a:cs typeface="Aharoni" panose="02010803020104030203" pitchFamily="2" charset="-79"/>
              </a:rPr>
              <a:t>SLOW WIFI CONNECTION</a:t>
            </a:r>
            <a:endParaRPr kumimoji="0" lang="en-US" sz="1800" b="0" i="0" u="none" strike="noStrike" kern="0" cap="none" spc="0" normalizeH="0" baseline="0" noProof="0" dirty="0">
              <a:ln>
                <a:noFill/>
              </a:ln>
              <a:solidFill>
                <a:sysClr val="windowText" lastClr="000000"/>
              </a:solidFill>
              <a:effectLst/>
              <a:uLnTx/>
              <a:uFillTx/>
              <a:latin typeface="Bodoni MT" panose="02070603080606020203" pitchFamily="18" charset="0"/>
              <a:cs typeface="Aharoni" panose="02010803020104030203" pitchFamily="2" charset="-79"/>
            </a:endParaRPr>
          </a:p>
        </p:txBody>
      </p:sp>
      <p:sp>
        <p:nvSpPr>
          <p:cNvPr id="14" name="Rectangle 13"/>
          <p:cNvSpPr/>
          <p:nvPr/>
        </p:nvSpPr>
        <p:spPr>
          <a:xfrm>
            <a:off x="10381894" y="5269728"/>
            <a:ext cx="1800581" cy="158589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dirty="0" smtClean="0">
                <a:ln>
                  <a:noFill/>
                </a:ln>
                <a:solidFill>
                  <a:sysClr val="windowText" lastClr="000000"/>
                </a:solidFill>
                <a:effectLst/>
                <a:uLnTx/>
                <a:uFillTx/>
                <a:latin typeface="Bodoni MT" panose="02070603080606020203" pitchFamily="18" charset="0"/>
                <a:cs typeface="Aharoni" panose="02010803020104030203" pitchFamily="2" charset="-79"/>
              </a:rPr>
              <a:t>PROVIDE A SUPER FAST WIFI TRANSMITTER</a:t>
            </a:r>
            <a:endParaRPr kumimoji="0" lang="en-US" sz="1600" b="0" i="0" u="none" strike="noStrike" kern="0" cap="none" spc="0" normalizeH="0" baseline="0" noProof="0" dirty="0">
              <a:ln>
                <a:noFill/>
              </a:ln>
              <a:solidFill>
                <a:sysClr val="windowText" lastClr="000000"/>
              </a:solidFill>
              <a:effectLst/>
              <a:uLnTx/>
              <a:uFillTx/>
              <a:latin typeface="Bodoni MT" panose="02070603080606020203" pitchFamily="18" charset="0"/>
              <a:cs typeface="Aharoni" panose="02010803020104030203" pitchFamily="2" charset="-79"/>
            </a:endParaRPr>
          </a:p>
        </p:txBody>
      </p:sp>
      <p:sp>
        <p:nvSpPr>
          <p:cNvPr id="17" name="Rectangle 16"/>
          <p:cNvSpPr/>
          <p:nvPr/>
        </p:nvSpPr>
        <p:spPr>
          <a:xfrm>
            <a:off x="1471091" y="0"/>
            <a:ext cx="1529285" cy="13542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sysClr val="windowText" lastClr="000000"/>
                </a:solidFill>
                <a:effectLst/>
                <a:uLnTx/>
                <a:uFillTx/>
                <a:latin typeface="Bodoni MT" panose="02070603080606020203" pitchFamily="18" charset="0"/>
                <a:cs typeface="Aharoni" panose="02010803020104030203" pitchFamily="2" charset="-79"/>
              </a:rPr>
              <a:t>USE GOOGLE DRIVE AND  DROPBOX </a:t>
            </a:r>
            <a:endParaRPr kumimoji="0" lang="en-US" sz="1800" b="0" i="0" u="none" strike="noStrike" kern="0" cap="none" spc="0" normalizeH="0" baseline="0" noProof="0" dirty="0">
              <a:ln>
                <a:noFill/>
              </a:ln>
              <a:solidFill>
                <a:sysClr val="windowText" lastClr="000000"/>
              </a:solidFill>
              <a:effectLst/>
              <a:uLnTx/>
              <a:uFillTx/>
              <a:latin typeface="Bodoni MT" panose="02070603080606020203" pitchFamily="18" charset="0"/>
              <a:cs typeface="Aharoni" panose="02010803020104030203" pitchFamily="2" charset="-79"/>
            </a:endParaRPr>
          </a:p>
        </p:txBody>
      </p:sp>
      <p:sp>
        <p:nvSpPr>
          <p:cNvPr id="19" name="Rectangle 18"/>
          <p:cNvSpPr/>
          <p:nvPr/>
        </p:nvSpPr>
        <p:spPr>
          <a:xfrm>
            <a:off x="5985320" y="-8884"/>
            <a:ext cx="1600201" cy="25749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sysClr val="windowText" lastClr="000000"/>
                </a:solidFill>
                <a:effectLst/>
                <a:uLnTx/>
                <a:uFillTx/>
                <a:latin typeface="Bodoni MT" panose="02070603080606020203" pitchFamily="18" charset="0"/>
                <a:cs typeface="Aharoni" panose="02010803020104030203" pitchFamily="2" charset="-79"/>
              </a:rPr>
              <a:t>PROVIDE ONLINE LIBRARY</a:t>
            </a:r>
            <a:endParaRPr kumimoji="0" lang="en-US" sz="1800" b="0" i="0" u="none" strike="noStrike" kern="0" cap="none" spc="0" normalizeH="0" baseline="0" noProof="0" dirty="0">
              <a:ln>
                <a:noFill/>
              </a:ln>
              <a:solidFill>
                <a:sysClr val="windowText" lastClr="000000"/>
              </a:solidFill>
              <a:effectLst/>
              <a:uLnTx/>
              <a:uFillTx/>
              <a:latin typeface="Bodoni MT" panose="02070603080606020203" pitchFamily="18" charset="0"/>
              <a:cs typeface="Aharoni" panose="02010803020104030203" pitchFamily="2" charset="-79"/>
            </a:endParaRPr>
          </a:p>
        </p:txBody>
      </p:sp>
      <p:sp>
        <p:nvSpPr>
          <p:cNvPr id="20" name="Rectangle 19"/>
          <p:cNvSpPr/>
          <p:nvPr/>
        </p:nvSpPr>
        <p:spPr>
          <a:xfrm>
            <a:off x="8924924" y="1528354"/>
            <a:ext cx="3267077" cy="10376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sysClr val="windowText" lastClr="000000"/>
                </a:solidFill>
                <a:effectLst/>
                <a:uLnTx/>
                <a:uFillTx/>
                <a:latin typeface="Bodoni MT" panose="02070603080606020203" pitchFamily="18" charset="0"/>
                <a:cs typeface="Aharoni" panose="02010803020104030203" pitchFamily="2" charset="-79"/>
              </a:rPr>
              <a:t>THE DISCUSSION ROOM WILL BE MADE OF TRANSPARENT SOUNDPROOF WALL</a:t>
            </a:r>
            <a:endParaRPr kumimoji="0" lang="en-US" sz="1800" b="0" i="0" u="none" strike="noStrike" kern="0" cap="none" spc="0" normalizeH="0" baseline="0" noProof="0" dirty="0">
              <a:ln>
                <a:noFill/>
              </a:ln>
              <a:solidFill>
                <a:sysClr val="windowText" lastClr="000000"/>
              </a:solidFill>
              <a:effectLst/>
              <a:uLnTx/>
              <a:uFillTx/>
              <a:latin typeface="Bodoni MT" panose="02070603080606020203" pitchFamily="18" charset="0"/>
              <a:cs typeface="Aharoni" panose="02010803020104030203" pitchFamily="2" charset="-79"/>
            </a:endParaRPr>
          </a:p>
        </p:txBody>
      </p:sp>
      <p:sp>
        <p:nvSpPr>
          <p:cNvPr id="22" name="Rectangle 21"/>
          <p:cNvSpPr/>
          <p:nvPr/>
        </p:nvSpPr>
        <p:spPr>
          <a:xfrm>
            <a:off x="1346501" y="4553868"/>
            <a:ext cx="1749396" cy="23041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dirty="0" smtClean="0">
                <a:ln>
                  <a:noFill/>
                </a:ln>
                <a:solidFill>
                  <a:sysClr val="windowText" lastClr="000000"/>
                </a:solidFill>
                <a:effectLst/>
                <a:uLnTx/>
                <a:uFillTx/>
                <a:latin typeface="Bodoni MT" panose="02070603080606020203" pitchFamily="18" charset="0"/>
                <a:cs typeface="Aharoni" panose="02010803020104030203" pitchFamily="2" charset="-79"/>
              </a:rPr>
              <a:t>PROVIDE A MINI POOL INSIDE THE LIBRARY THAT COME OUT WITH THE VIRTUAL REALITY TECHNOLOGY</a:t>
            </a:r>
            <a:endParaRPr kumimoji="0" lang="en-US" sz="1600" b="0" i="0" u="none" strike="noStrike" kern="0" cap="none" spc="0" normalizeH="0" baseline="0" noProof="0" dirty="0">
              <a:ln>
                <a:noFill/>
              </a:ln>
              <a:solidFill>
                <a:sysClr val="windowText" lastClr="000000"/>
              </a:solidFill>
              <a:effectLst/>
              <a:uLnTx/>
              <a:uFillTx/>
              <a:latin typeface="Bodoni MT" panose="02070603080606020203" pitchFamily="18" charset="0"/>
              <a:cs typeface="Aharoni" panose="02010803020104030203" pitchFamily="2" charset="-79"/>
            </a:endParaRPr>
          </a:p>
        </p:txBody>
      </p:sp>
      <p:sp>
        <p:nvSpPr>
          <p:cNvPr id="23" name="Rectangle 22"/>
          <p:cNvSpPr/>
          <p:nvPr/>
        </p:nvSpPr>
        <p:spPr>
          <a:xfrm>
            <a:off x="4353160" y="5772627"/>
            <a:ext cx="3232361" cy="10743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sysClr val="windowText" lastClr="000000"/>
                </a:solidFill>
                <a:effectLst/>
                <a:uLnTx/>
                <a:uFillTx/>
                <a:latin typeface="Bodoni MT" panose="02070603080606020203" pitchFamily="18" charset="0"/>
                <a:cs typeface="Aharoni" panose="02010803020104030203" pitchFamily="2" charset="-79"/>
              </a:rPr>
              <a:t>MADE A 3D PAINTING ON THE FLOOR</a:t>
            </a:r>
            <a:endParaRPr kumimoji="0" lang="en-US" sz="1800" b="0" i="0" u="none" strike="noStrike" kern="0" cap="none" spc="0" normalizeH="0" baseline="0" noProof="0" dirty="0">
              <a:ln>
                <a:noFill/>
              </a:ln>
              <a:solidFill>
                <a:sysClr val="windowText" lastClr="000000"/>
              </a:solidFill>
              <a:effectLst/>
              <a:uLnTx/>
              <a:uFillTx/>
              <a:latin typeface="Bodoni MT" panose="02070603080606020203" pitchFamily="18" charset="0"/>
              <a:cs typeface="Aharoni" panose="02010803020104030203" pitchFamily="2" charset="-79"/>
            </a:endParaRPr>
          </a:p>
        </p:txBody>
      </p:sp>
      <p:sp>
        <p:nvSpPr>
          <p:cNvPr id="24" name="Rectangle 23"/>
          <p:cNvSpPr/>
          <p:nvPr/>
        </p:nvSpPr>
        <p:spPr>
          <a:xfrm>
            <a:off x="8924925" y="3822144"/>
            <a:ext cx="1466494" cy="303585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sysClr val="windowText" lastClr="000000"/>
                </a:solidFill>
                <a:effectLst/>
                <a:uLnTx/>
                <a:uFillTx/>
                <a:latin typeface="Bodoni MT" panose="02070603080606020203" pitchFamily="18" charset="0"/>
                <a:cs typeface="Aharoni" panose="02010803020104030203" pitchFamily="2" charset="-79"/>
              </a:rPr>
              <a:t>USE THE 5G NETWORK</a:t>
            </a:r>
            <a:endParaRPr kumimoji="0" lang="en-US" sz="1800" b="0" i="0" u="none" strike="noStrike" kern="0" cap="none" spc="0" normalizeH="0" baseline="0" noProof="0" dirty="0">
              <a:ln>
                <a:noFill/>
              </a:ln>
              <a:solidFill>
                <a:sysClr val="windowText" lastClr="000000"/>
              </a:solidFill>
              <a:effectLst/>
              <a:uLnTx/>
              <a:uFillTx/>
              <a:latin typeface="Bodoni MT" panose="02070603080606020203" pitchFamily="18" charset="0"/>
              <a:cs typeface="Aharoni" panose="02010803020104030203" pitchFamily="2" charset="-79"/>
            </a:endParaRPr>
          </a:p>
        </p:txBody>
      </p:sp>
      <p:sp>
        <p:nvSpPr>
          <p:cNvPr id="2" name="TextBox 1"/>
          <p:cNvSpPr txBox="1"/>
          <p:nvPr/>
        </p:nvSpPr>
        <p:spPr>
          <a:xfrm>
            <a:off x="3448594" y="2809373"/>
            <a:ext cx="5682343"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4400" b="1" i="1" u="none" strike="noStrike" kern="0" cap="none" spc="0" normalizeH="0" baseline="0" noProof="0" dirty="0" smtClean="0">
                <a:ln>
                  <a:noFill/>
                </a:ln>
                <a:solidFill>
                  <a:schemeClr val="bg1"/>
                </a:solidFill>
                <a:effectLst/>
                <a:uLnTx/>
                <a:uFillTx/>
                <a:latin typeface="Bodoni MT" panose="02070603080606020203" pitchFamily="18" charset="0"/>
                <a:cs typeface="Aharoni" panose="02010803020104030203" pitchFamily="2" charset="-79"/>
              </a:rPr>
              <a:t>FUTURE LIBRARY</a:t>
            </a:r>
            <a:endParaRPr kumimoji="0" lang="en-US" sz="4400" b="1" i="1" u="none" strike="noStrike" kern="0" cap="none" spc="0" normalizeH="0" baseline="0" noProof="0" dirty="0">
              <a:ln>
                <a:noFill/>
              </a:ln>
              <a:solidFill>
                <a:schemeClr val="bg1"/>
              </a:solidFill>
              <a:effectLst/>
              <a:uLnTx/>
              <a:uFillTx/>
              <a:latin typeface="Bodoni MT" panose="02070603080606020203" pitchFamily="18" charset="0"/>
              <a:cs typeface="Aharoni" panose="02010803020104030203" pitchFamily="2" charset="-79"/>
            </a:endParaRPr>
          </a:p>
        </p:txBody>
      </p:sp>
      <p:sp>
        <p:nvSpPr>
          <p:cNvPr id="21" name="TextBox 20"/>
          <p:cNvSpPr txBox="1"/>
          <p:nvPr/>
        </p:nvSpPr>
        <p:spPr>
          <a:xfrm>
            <a:off x="9906000" y="2756262"/>
            <a:ext cx="2286000" cy="92333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MY" sz="1800" b="1" i="0" u="none" strike="noStrike" kern="0" cap="none" spc="0" normalizeH="0" baseline="0" noProof="0" dirty="0" smtClean="0">
                <a:ln>
                  <a:noFill/>
                </a:ln>
                <a:solidFill>
                  <a:schemeClr val="bg1"/>
                </a:solidFill>
                <a:effectLst/>
                <a:uLnTx/>
                <a:uFillTx/>
              </a:rPr>
              <a:t>**Blue – Problem</a:t>
            </a:r>
          </a:p>
          <a:p>
            <a:pPr marL="0" marR="0" lvl="0" indent="0" defTabSz="914400" eaLnBrk="1" fontAlgn="auto" latinLnBrk="0" hangingPunct="1">
              <a:lnSpc>
                <a:spcPct val="100000"/>
              </a:lnSpc>
              <a:spcBef>
                <a:spcPts val="0"/>
              </a:spcBef>
              <a:spcAft>
                <a:spcPts val="0"/>
              </a:spcAft>
              <a:buClrTx/>
              <a:buSzTx/>
              <a:buFontTx/>
              <a:buNone/>
              <a:defRPr/>
            </a:pPr>
            <a:r>
              <a:rPr kumimoji="0" lang="en-MY" sz="1800" b="1" i="0" u="none" strike="noStrike" kern="0" cap="none" spc="0" normalizeH="0" baseline="0" noProof="0" dirty="0" smtClean="0">
                <a:ln>
                  <a:noFill/>
                </a:ln>
                <a:solidFill>
                  <a:schemeClr val="bg1"/>
                </a:solidFill>
                <a:effectLst/>
                <a:uLnTx/>
                <a:uFillTx/>
              </a:rPr>
              <a:t>**Yellow- Solution</a:t>
            </a:r>
          </a:p>
          <a:p>
            <a:pPr marL="0" marR="0" lvl="0" indent="0" defTabSz="914400" eaLnBrk="1" fontAlgn="auto" latinLnBrk="0" hangingPunct="1">
              <a:lnSpc>
                <a:spcPct val="100000"/>
              </a:lnSpc>
              <a:spcBef>
                <a:spcPts val="0"/>
              </a:spcBef>
              <a:spcAft>
                <a:spcPts val="0"/>
              </a:spcAft>
              <a:buClrTx/>
              <a:buSzTx/>
              <a:buFontTx/>
              <a:buNone/>
              <a:defRPr/>
            </a:pPr>
            <a:r>
              <a:rPr kumimoji="0" lang="en-MY" sz="1800" b="1" i="0" u="none" strike="noStrike" kern="0" cap="none" spc="0" normalizeH="0" baseline="0" noProof="0" dirty="0" smtClean="0">
                <a:ln>
                  <a:noFill/>
                </a:ln>
                <a:solidFill>
                  <a:schemeClr val="bg1"/>
                </a:solidFill>
                <a:effectLst/>
                <a:uLnTx/>
                <a:uFillTx/>
              </a:rPr>
              <a:t>**Orange – Medium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MY" dirty="0" smtClean="0"/>
              <a:t>PROTOTYPE</a:t>
            </a:r>
            <a:endParaRPr lang="en-MY" dirty="0"/>
          </a:p>
        </p:txBody>
      </p:sp>
      <p:sp>
        <p:nvSpPr>
          <p:cNvPr id="9" name="Content Placeholder 8"/>
          <p:cNvSpPr>
            <a:spLocks noGrp="1"/>
          </p:cNvSpPr>
          <p:nvPr>
            <p:ph type="body" idx="1"/>
          </p:nvPr>
        </p:nvSpPr>
        <p:spPr/>
        <p:txBody>
          <a:bodyPr>
            <a:normAutofit/>
          </a:bodyPr>
          <a:lstStyle/>
          <a:p>
            <a:pPr marL="0" indent="0">
              <a:buNone/>
            </a:pPr>
            <a:r>
              <a:rPr lang="en-MY" sz="2400" dirty="0" smtClean="0">
                <a:latin typeface="+mj-lt"/>
              </a:rPr>
              <a:t>      </a:t>
            </a:r>
            <a:endParaRPr lang="en-MY" sz="2400" dirty="0">
              <a:latin typeface="+mj-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47694" y="1160042"/>
            <a:ext cx="3833906" cy="4250073"/>
          </a:xfrm>
        </p:spPr>
        <p:txBody>
          <a:bodyPr/>
          <a:lstStyle/>
          <a:p>
            <a:pPr algn="l"/>
            <a:r>
              <a:rPr lang="en-US" dirty="0"/>
              <a:t>First, we </a:t>
            </a:r>
            <a:r>
              <a:rPr lang="en-US" dirty="0" smtClean="0"/>
              <a:t>design and create </a:t>
            </a:r>
            <a:r>
              <a:rPr lang="en-US" dirty="0"/>
              <a:t>the base of our future </a:t>
            </a:r>
            <a:r>
              <a:rPr lang="en-US" dirty="0" smtClean="0"/>
              <a:t>library.</a:t>
            </a:r>
            <a:endParaRPr lang="en-MY" dirty="0"/>
          </a:p>
        </p:txBody>
      </p:sp>
      <p:sp>
        <p:nvSpPr>
          <p:cNvPr id="3" name="Content Placeholder 2"/>
          <p:cNvSpPr>
            <a:spLocks noGrp="1"/>
          </p:cNvSpPr>
          <p:nvPr>
            <p:ph idx="1"/>
          </p:nvPr>
        </p:nvSpPr>
        <p:spPr/>
        <p:txBody>
          <a:bodyPr/>
          <a:lstStyle/>
          <a:p>
            <a:pPr marL="0" indent="0">
              <a:buNone/>
            </a:pPr>
            <a:r>
              <a:rPr lang="en-MY" dirty="0" smtClean="0"/>
              <a:t>.</a:t>
            </a:r>
            <a:endParaRPr lang="en-US" dirty="0"/>
          </a:p>
        </p:txBody>
      </p:sp>
      <p:pic>
        <p:nvPicPr>
          <p:cNvPr id="4" name="Picture 3" descr="IMG_20181124_175425.jpg"/>
          <p:cNvPicPr>
            <a:picLocks noChangeAspect="1"/>
          </p:cNvPicPr>
          <p:nvPr/>
        </p:nvPicPr>
        <p:blipFill>
          <a:blip r:embed="rId2" cstate="print"/>
          <a:stretch>
            <a:fillRect/>
          </a:stretch>
        </p:blipFill>
        <p:spPr>
          <a:xfrm>
            <a:off x="5940696" y="1262096"/>
            <a:ext cx="4730206" cy="3547655"/>
          </a:xfrm>
          <a:prstGeom prst="rect">
            <a:avLst/>
          </a:prstGeom>
        </p:spPr>
      </p:pic>
    </p:spTree>
  </p:cSld>
  <p:clrMapOvr>
    <a:masterClrMapping/>
  </p:clrMapOvr>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TM10001103[[fn=Headlines]]</Template>
  <TotalTime>105</TotalTime>
  <Words>952</Words>
  <Application>Microsoft Office PowerPoint</Application>
  <PresentationFormat>Widescreen</PresentationFormat>
  <Paragraphs>74</Paragraphs>
  <Slides>18</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SimSun</vt:lpstr>
      <vt:lpstr>SimSun</vt:lpstr>
      <vt:lpstr>Aharoni</vt:lpstr>
      <vt:lpstr>Arial</vt:lpstr>
      <vt:lpstr>Bodoni MT</vt:lpstr>
      <vt:lpstr>Calibri</vt:lpstr>
      <vt:lpstr>Calibri Light</vt:lpstr>
      <vt:lpstr>Century Schoolbook</vt:lpstr>
      <vt:lpstr>Corbel</vt:lpstr>
      <vt:lpstr>Times New Roman</vt:lpstr>
      <vt:lpstr>Headlines</vt:lpstr>
      <vt:lpstr>Office Theme</vt:lpstr>
      <vt:lpstr>DESIGN THINKING – WHAT DO YOU EXPECT YOUR FUTURE SCHOOL LOOK LIKE?  PEPARED FOR: DR. NORBAHIAH BINTI HAJI AHMAD  PREPARED BY:  SUNG SHEAU HUI A18CS0248 NUR FATIN BINTI ROZADIN A18CS0191 SIFRA MANALU A18CS0327 UMI HAIZA BINTI MAHAMUD A18CS0270 SALMAN MOHAMED IBRAHIM AHMED IBRAHIM A18CS0356  </vt:lpstr>
      <vt:lpstr>DESIGN THINKING</vt:lpstr>
      <vt:lpstr>PowerPoint Presentation</vt:lpstr>
      <vt:lpstr>EMPHATY</vt:lpstr>
      <vt:lpstr>DEFINE</vt:lpstr>
      <vt:lpstr>IDEATE</vt:lpstr>
      <vt:lpstr>PowerPoint Presentation</vt:lpstr>
      <vt:lpstr>PROTOTYPE</vt:lpstr>
      <vt:lpstr>First, we design and create the base of our future library.</vt:lpstr>
      <vt:lpstr>Next, we draw the hexagon shape on the colour paper  before cutting it. This thing will be used as the basement identifier and also to make the library more colourful.</vt:lpstr>
      <vt:lpstr>After that, we design and create the mini boat to put it in the mini pool inside the therapy room. This therapy room will be used for the students to chill out. The students will sit on the mini boat and wear the VR box. Their surrounding will automatically change into a very calming nature surrounding.  </vt:lpstr>
      <vt:lpstr>Due to the slow Wi-Fi connection, we  also provide a super fast Wi-Fi transmitter that was created by using the ice cream stick.</vt:lpstr>
      <vt:lpstr>A limited space for the books is a very common problem in every library. So here we provide a book shelf that act as Google Drive and Dropbox. We also put some straws beside the shelf that act as a connection for the Google Drive and Dropbox.     </vt:lpstr>
      <vt:lpstr>Other than that, we also face the lack of book sources problem. Therefore, we build some shelves that will provide many e-book. To use the shelves, we need to slide up the screen provided and type the book title. </vt:lpstr>
      <vt:lpstr>We also provide discussion rooms as there is no suitable place to do a discussion inside the school.  The room is very suitable for students to do a discussion because it is made of a soundproof wall. So there will be no noise during the discussion</vt:lpstr>
      <vt:lpstr>OUR FUTURE LIBRARY</vt:lpstr>
      <vt:lpstr>TEST</vt:lpstr>
      <vt:lpstr>REFLECTION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user</cp:lastModifiedBy>
  <cp:revision>32</cp:revision>
  <dcterms:created xsi:type="dcterms:W3CDTF">2018-12-06T17:08:00Z</dcterms:created>
  <dcterms:modified xsi:type="dcterms:W3CDTF">2018-12-08T16:05:39Z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1033-10.2.0.7549</vt:lpwstr>
  </property>
</Properties>
</file>