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sldIdLst>
    <p:sldId id="256" r:id="rId2"/>
    <p:sldId id="257" r:id="rId3"/>
    <p:sldId id="264" r:id="rId4"/>
    <p:sldId id="263" r:id="rId5"/>
    <p:sldId id="265" r:id="rId6"/>
    <p:sldId id="266" r:id="rId7"/>
    <p:sldId id="267" r:id="rId8"/>
    <p:sldId id="270" r:id="rId9"/>
    <p:sldId id="268" r:id="rId10"/>
    <p:sldId id="269" r:id="rId11"/>
    <p:sldId id="271" r:id="rId12"/>
    <p:sldId id="274" r:id="rId13"/>
    <p:sldId id="275" r:id="rId14"/>
    <p:sldId id="272" r:id="rId15"/>
    <p:sldId id="276" r:id="rId16"/>
    <p:sldId id="277" r:id="rId17"/>
    <p:sldId id="278" r:id="rId18"/>
    <p:sldId id="279" r:id="rId19"/>
    <p:sldId id="280" r:id="rId20"/>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326" y="8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3807080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smtClean="0"/>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t>1/12/2021</a:t>
            </a:fld>
            <a:endParaRPr lang="en-US"/>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195896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2583912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8387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2159560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13264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1892325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28836081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2941147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2201539" y="2155789"/>
            <a:ext cx="4740920" cy="1667510"/>
          </a:xfrm>
          <a:prstGeom prst="rect">
            <a:avLst/>
          </a:prstGeom>
        </p:spPr>
        <p:txBody>
          <a:bodyPr wrap="square" lIns="0" tIns="0" rIns="0" bIns="0">
            <a:spAutoFit/>
          </a:bodyPr>
          <a:lstStyle>
            <a:lvl1pPr>
              <a:defRPr sz="5400" b="1" i="0">
                <a:solidFill>
                  <a:schemeClr val="bg1"/>
                </a:solidFill>
                <a:latin typeface="Verdana"/>
                <a:cs typeface="Verdana"/>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73070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66075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4216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67498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1/12/2021</a:t>
            </a:fld>
            <a:endParaRPr lang="en-US"/>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3101760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1/12/2021</a:t>
            </a:fld>
            <a:endParaRPr lang="en-US"/>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1208767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1/12/2021</a:t>
            </a:fld>
            <a:endParaRPr lang="en-US"/>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2901554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338331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1/12/2021</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MY"/>
          </a:p>
        </p:txBody>
      </p:sp>
      <p:sp>
        <p:nvSpPr>
          <p:cNvPr id="7" name="Slide Number Placeholder 6"/>
          <p:cNvSpPr>
            <a:spLocks noGrp="1"/>
          </p:cNvSpPr>
          <p:nvPr>
            <p:ph type="sldNum" sz="quarter" idx="12"/>
          </p:nvPr>
        </p:nvSpPr>
        <p:spPr/>
        <p:txBody>
          <a:bodyPr/>
          <a:lstStyle/>
          <a:p>
            <a:fld id="{B6F15528-21DE-4FAA-801E-634DDDAF4B2B}" type="slidenum">
              <a:rPr lang="en-MY" smtClean="0"/>
              <a:t>‹#›</a:t>
            </a:fld>
            <a:endParaRPr lang="en-MY"/>
          </a:p>
        </p:txBody>
      </p:sp>
    </p:spTree>
    <p:extLst>
      <p:ext uri="{BB962C8B-B14F-4D97-AF65-F5344CB8AC3E}">
        <p14:creationId xmlns:p14="http://schemas.microsoft.com/office/powerpoint/2010/main" val="177716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D8BD707-D9CF-40AE-B4C6-C98DA3205C09}" type="datetimeFigureOut">
              <a:rPr lang="en-US" smtClean="0"/>
              <a:t>1/12/2021</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MY"/>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6F15528-21DE-4FAA-801E-634DDDAF4B2B}" type="slidenum">
              <a:rPr lang="en-MY" smtClean="0"/>
              <a:t>‹#›</a:t>
            </a:fld>
            <a:endParaRPr lang="en-MY"/>
          </a:p>
        </p:txBody>
      </p:sp>
    </p:spTree>
    <p:extLst>
      <p:ext uri="{BB962C8B-B14F-4D97-AF65-F5344CB8AC3E}">
        <p14:creationId xmlns:p14="http://schemas.microsoft.com/office/powerpoint/2010/main" val="2824254822"/>
      </p:ext>
    </p:extLst>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381000" y="1178780"/>
            <a:ext cx="8534400" cy="1710725"/>
          </a:xfrm>
          <a:prstGeom prst="rect">
            <a:avLst/>
          </a:prstGeom>
        </p:spPr>
        <p:txBody>
          <a:bodyPr vert="horz" wrap="square" lIns="0" tIns="43180" rIns="0" bIns="0" rtlCol="0">
            <a:spAutoFit/>
          </a:bodyPr>
          <a:lstStyle/>
          <a:p>
            <a:pPr marL="565785" marR="5080" indent="-553720">
              <a:lnSpc>
                <a:spcPts val="6450"/>
              </a:lnSpc>
              <a:spcBef>
                <a:spcPts val="340"/>
              </a:spcBef>
            </a:pPr>
            <a:r>
              <a:rPr sz="6600" b="0" u="sng" spc="-150" dirty="0">
                <a:solidFill>
                  <a:srgbClr val="FFFF00"/>
                </a:solidFill>
                <a:latin typeface="Algerian" panose="04020705040A02060702" pitchFamily="82" charset="0"/>
              </a:rPr>
              <a:t>Interview </a:t>
            </a:r>
            <a:r>
              <a:rPr lang="en-MY" sz="6600" b="0" u="sng" spc="-150" dirty="0" smtClean="0">
                <a:solidFill>
                  <a:srgbClr val="FFFF00"/>
                </a:solidFill>
                <a:latin typeface="Algerian" panose="04020705040A02060702" pitchFamily="82" charset="0"/>
              </a:rPr>
              <a:t> </a:t>
            </a:r>
            <a:r>
              <a:rPr sz="6600" b="0" u="sng" spc="-150" dirty="0" smtClean="0">
                <a:solidFill>
                  <a:srgbClr val="FFFF00"/>
                </a:solidFill>
                <a:latin typeface="Algerian" panose="04020705040A02060702" pitchFamily="82" charset="0"/>
              </a:rPr>
              <a:t>of </a:t>
            </a:r>
            <a:r>
              <a:rPr lang="en-MY" sz="6600" b="0" u="sng" spc="-150" dirty="0" smtClean="0">
                <a:solidFill>
                  <a:srgbClr val="FFFF00"/>
                </a:solidFill>
                <a:latin typeface="Algerian" panose="04020705040A02060702" pitchFamily="82" charset="0"/>
              </a:rPr>
              <a:t> </a:t>
            </a:r>
            <a:r>
              <a:rPr sz="6600" b="0" u="sng" spc="-150" dirty="0" smtClean="0">
                <a:solidFill>
                  <a:srgbClr val="FFFF00"/>
                </a:solidFill>
                <a:latin typeface="Algerian" panose="04020705040A02060702" pitchFamily="82" charset="0"/>
              </a:rPr>
              <a:t>Local  </a:t>
            </a:r>
            <a:r>
              <a:rPr sz="6600" b="0" u="sng" spc="-150" dirty="0">
                <a:solidFill>
                  <a:srgbClr val="FFFF00"/>
                </a:solidFill>
                <a:latin typeface="Algerian" panose="04020705040A02060702" pitchFamily="82" charset="0"/>
              </a:rPr>
              <a:t>Entrepreneur</a:t>
            </a:r>
          </a:p>
        </p:txBody>
      </p:sp>
      <p:sp>
        <p:nvSpPr>
          <p:cNvPr id="3" name="object 3"/>
          <p:cNvSpPr txBox="1"/>
          <p:nvPr/>
        </p:nvSpPr>
        <p:spPr>
          <a:xfrm>
            <a:off x="2362200" y="3048000"/>
            <a:ext cx="2992755" cy="391160"/>
          </a:xfrm>
          <a:prstGeom prst="rect">
            <a:avLst/>
          </a:prstGeom>
        </p:spPr>
        <p:txBody>
          <a:bodyPr vert="horz" wrap="square" lIns="0" tIns="12700" rIns="0" bIns="0" rtlCol="0">
            <a:spAutoFit/>
          </a:bodyPr>
          <a:lstStyle/>
          <a:p>
            <a:pPr marL="12700">
              <a:lnSpc>
                <a:spcPct val="100000"/>
              </a:lnSpc>
              <a:spcBef>
                <a:spcPts val="100"/>
              </a:spcBef>
            </a:pPr>
            <a:r>
              <a:rPr sz="2400" spc="-15" dirty="0">
                <a:solidFill>
                  <a:srgbClr val="FF0000"/>
                </a:solidFill>
                <a:latin typeface="Brush Script MT" panose="03060802040406070304" pitchFamily="66" charset="0"/>
                <a:cs typeface="Noto Sans"/>
              </a:rPr>
              <a:t>Prepared by Group</a:t>
            </a:r>
            <a:r>
              <a:rPr sz="2400" spc="-40" dirty="0">
                <a:solidFill>
                  <a:srgbClr val="FF0000"/>
                </a:solidFill>
                <a:latin typeface="Brush Script MT" panose="03060802040406070304" pitchFamily="66" charset="0"/>
                <a:cs typeface="Noto Sans"/>
              </a:rPr>
              <a:t> </a:t>
            </a:r>
            <a:r>
              <a:rPr sz="2400" dirty="0">
                <a:solidFill>
                  <a:srgbClr val="FF0000"/>
                </a:solidFill>
                <a:latin typeface="Brush Script MT" panose="03060802040406070304" pitchFamily="66" charset="0"/>
                <a:cs typeface="Noto Sans"/>
              </a:rPr>
              <a: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5400" spc="-150" dirty="0">
                <a:solidFill>
                  <a:srgbClr val="FFFF00"/>
                </a:solidFill>
                <a:latin typeface="Algerian" panose="04020705040A02060702" pitchFamily="82" charset="0"/>
              </a:rPr>
              <a:t>How to conduct/organize the project :</a:t>
            </a:r>
          </a:p>
        </p:txBody>
      </p:sp>
      <p:sp>
        <p:nvSpPr>
          <p:cNvPr id="4" name="Rectangle 1"/>
          <p:cNvSpPr>
            <a:spLocks noChangeArrowheads="1"/>
          </p:cNvSpPr>
          <p:nvPr/>
        </p:nvSpPr>
        <p:spPr bwMode="auto">
          <a:xfrm>
            <a:off x="146113" y="1975246"/>
            <a:ext cx="899788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0" defTabSz="914400" eaLnBrk="0" fontAlgn="base" hangingPunct="0">
              <a:spcBef>
                <a:spcPct val="0"/>
              </a:spcBef>
              <a:spcAft>
                <a:spcPct val="0"/>
              </a:spcAft>
            </a:pPr>
            <a:r>
              <a:rPr lang="en-US" sz="2000" b="1" dirty="0">
                <a:solidFill>
                  <a:srgbClr val="FFFF00"/>
                </a:solidFill>
                <a:latin typeface="Arial" panose="020B0604020202020204" pitchFamily="34" charset="0"/>
                <a:cs typeface="Arial" panose="020B0604020202020204" pitchFamily="34" charset="0"/>
              </a:rPr>
              <a:t>D. Set a detailed timetable or schedule for the tasks and prioritize which comes first :</a:t>
            </a:r>
            <a:endParaRPr kumimoji="0" lang="en-US" altLang="en-US" sz="2000" b="0"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endParaRPr>
          </a:p>
        </p:txBody>
      </p:sp>
      <p:sp>
        <p:nvSpPr>
          <p:cNvPr id="5" name="Rounded Rectangle 4"/>
          <p:cNvSpPr/>
          <p:nvPr/>
        </p:nvSpPr>
        <p:spPr>
          <a:xfrm>
            <a:off x="119443" y="2737245"/>
            <a:ext cx="6709110" cy="37397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endParaRPr lang="en-US" altLang="en-US" sz="1600" dirty="0">
              <a:solidFill>
                <a:schemeClr val="tx2">
                  <a:lumMod val="75000"/>
                </a:schemeClr>
              </a:solidFill>
              <a:latin typeface="Franklin Gothic Heavy" panose="020B0903020102020204" pitchFamily="34" charset="0"/>
            </a:endParaRP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Find an entrepreneur as the </a:t>
            </a:r>
            <a:r>
              <a:rPr lang="en-US" altLang="en-US" dirty="0" smtClean="0">
                <a:solidFill>
                  <a:schemeClr val="tx2">
                    <a:lumMod val="75000"/>
                  </a:schemeClr>
                </a:solidFill>
                <a:latin typeface="Franklin Gothic Heavy" panose="020B0903020102020204" pitchFamily="34" charset="0"/>
                <a:ea typeface="Open Sans"/>
              </a:rPr>
              <a:t>interviewee.</a:t>
            </a:r>
            <a:endParaRPr lang="en-US" altLang="en-US" dirty="0">
              <a:solidFill>
                <a:schemeClr val="tx2">
                  <a:lumMod val="75000"/>
                </a:schemeClr>
              </a:solidFill>
              <a:latin typeface="Franklin Gothic Heavy" panose="020B0903020102020204" pitchFamily="34" charset="0"/>
              <a:ea typeface="Open Sans"/>
            </a:endParaRP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Interview the entrepreneur according to the given format.</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Provide a Google Drive link to put the PowerPoint slides as well as the report so the members could see both works and do the assignments together there.</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Write the appendix, group meeting template, and report based on the interview.</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Create a PowerPoint Slide.</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Record the explanation video separately.</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Combine and edit the video.</a:t>
            </a: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Submit all of the tasks in the e-learning portal</a:t>
            </a:r>
          </a:p>
          <a:p>
            <a:pPr algn="ctr"/>
            <a:endParaRPr lang="en-MY" dirty="0">
              <a:solidFill>
                <a:schemeClr val="tx2">
                  <a:lumMod val="75000"/>
                </a:schemeClr>
              </a:solidFill>
              <a:latin typeface="Franklin Gothic Heavy" panose="020B0903020102020204" pitchFamily="34" charset="0"/>
            </a:endParaRPr>
          </a:p>
        </p:txBody>
      </p:sp>
      <p:pic>
        <p:nvPicPr>
          <p:cNvPr id="6" name="Picture 5"/>
          <p:cNvPicPr>
            <a:picLocks noChangeAspect="1"/>
          </p:cNvPicPr>
          <p:nvPr/>
        </p:nvPicPr>
        <p:blipFill>
          <a:blip r:embed="rId2"/>
          <a:stretch>
            <a:fillRect/>
          </a:stretch>
        </p:blipFill>
        <p:spPr>
          <a:xfrm>
            <a:off x="7000875" y="3535559"/>
            <a:ext cx="2143125" cy="2143125"/>
          </a:xfrm>
          <a:prstGeom prst="rect">
            <a:avLst/>
          </a:prstGeom>
        </p:spPr>
      </p:pic>
    </p:spTree>
    <p:extLst>
      <p:ext uri="{BB962C8B-B14F-4D97-AF65-F5344CB8AC3E}">
        <p14:creationId xmlns:p14="http://schemas.microsoft.com/office/powerpoint/2010/main" val="4235977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5400" spc="-150" dirty="0">
                <a:solidFill>
                  <a:srgbClr val="FFFF00"/>
                </a:solidFill>
                <a:latin typeface="Algerian" panose="04020705040A02060702" pitchFamily="82" charset="0"/>
              </a:rPr>
              <a:t>How to conduct/organize the project :</a:t>
            </a:r>
          </a:p>
        </p:txBody>
      </p:sp>
      <p:sp>
        <p:nvSpPr>
          <p:cNvPr id="4" name="Rectangle 1"/>
          <p:cNvSpPr>
            <a:spLocks noChangeArrowheads="1"/>
          </p:cNvSpPr>
          <p:nvPr/>
        </p:nvSpPr>
        <p:spPr bwMode="auto">
          <a:xfrm>
            <a:off x="146113" y="2129134"/>
            <a:ext cx="899788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0" defTabSz="914400" eaLnBrk="0" fontAlgn="base" hangingPunct="0">
              <a:spcBef>
                <a:spcPct val="0"/>
              </a:spcBef>
              <a:spcAft>
                <a:spcPct val="0"/>
              </a:spcAft>
            </a:pPr>
            <a:r>
              <a:rPr lang="en-US" sz="2000" b="1" dirty="0">
                <a:solidFill>
                  <a:srgbClr val="FFFF00"/>
                </a:solidFill>
                <a:latin typeface="Arial" panose="020B0604020202020204" pitchFamily="34" charset="0"/>
                <a:cs typeface="Arial" panose="020B0604020202020204" pitchFamily="34" charset="0"/>
              </a:rPr>
              <a:t>E. Apply the schedule and try to manage time wisely</a:t>
            </a:r>
          </a:p>
        </p:txBody>
      </p:sp>
      <p:sp>
        <p:nvSpPr>
          <p:cNvPr id="5" name="Rounded Rectangle 4"/>
          <p:cNvSpPr/>
          <p:nvPr/>
        </p:nvSpPr>
        <p:spPr>
          <a:xfrm>
            <a:off x="153733" y="2590800"/>
            <a:ext cx="5256467"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This </a:t>
            </a:r>
            <a:r>
              <a:rPr lang="en-US" altLang="en-US" dirty="0">
                <a:solidFill>
                  <a:schemeClr val="tx2">
                    <a:lumMod val="75000"/>
                  </a:schemeClr>
                </a:solidFill>
                <a:latin typeface="Franklin Gothic Heavy" panose="020B0903020102020204" pitchFamily="34" charset="0"/>
                <a:ea typeface="Open Sans"/>
              </a:rPr>
              <a:t>step could determine how discipline are we, whether we manage to attain this project or not, are we capable enough to become a good leader in the near future, etc</a:t>
            </a:r>
            <a:r>
              <a:rPr lang="en-US" altLang="en-US" dirty="0" smtClean="0">
                <a:solidFill>
                  <a:schemeClr val="tx2">
                    <a:lumMod val="75000"/>
                  </a:schemeClr>
                </a:solidFill>
                <a:latin typeface="Franklin Gothic Heavy" panose="020B0903020102020204" pitchFamily="34" charset="0"/>
                <a:ea typeface="Open Sans"/>
              </a:rPr>
              <a:t>.</a:t>
            </a:r>
            <a:endParaRPr lang="en-US" altLang="en-US" dirty="0">
              <a:solidFill>
                <a:schemeClr val="tx2">
                  <a:lumMod val="75000"/>
                </a:schemeClr>
              </a:solidFill>
              <a:latin typeface="Franklin Gothic Heavy" panose="020B0903020102020204" pitchFamily="34" charset="0"/>
              <a:ea typeface="Open Sans"/>
            </a:endParaRPr>
          </a:p>
        </p:txBody>
      </p:sp>
      <p:pic>
        <p:nvPicPr>
          <p:cNvPr id="10242" name="Picture 2" descr="https://lh3.googleusercontent.com/e4l9c34MwVR8Q3k5i9vsN5CXn53EuEqZvXSktflesQdv1UkQCbmxr3VZa_sjWMCSxi_JPO7B-YMa-U4jqhuaAms9fTOvJN1QmfhpMqx-oR54mzgUEmPnYcW-3V8aYUG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4286906"/>
            <a:ext cx="3429000" cy="2438401"/>
          </a:xfrm>
          <a:prstGeom prst="rect">
            <a:avLst/>
          </a:prstGeom>
          <a:noFill/>
          <a:extLst>
            <a:ext uri="{909E8E84-426E-40DD-AFC4-6F175D3DCCD1}">
              <a14:hiddenFill xmlns:a14="http://schemas.microsoft.com/office/drawing/2010/main">
                <a:solidFill>
                  <a:srgbClr val="FFFFFF"/>
                </a:solidFill>
              </a14:hiddenFill>
            </a:ext>
          </a:extLst>
        </p:spPr>
      </p:pic>
      <p:sp>
        <p:nvSpPr>
          <p:cNvPr id="7" name="Rounded Rectangle 6"/>
          <p:cNvSpPr/>
          <p:nvPr/>
        </p:nvSpPr>
        <p:spPr>
          <a:xfrm>
            <a:off x="5383530" y="3604917"/>
            <a:ext cx="3657600" cy="304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a:solidFill>
                  <a:schemeClr val="tx2">
                    <a:lumMod val="75000"/>
                  </a:schemeClr>
                </a:solidFill>
                <a:latin typeface="Franklin Gothic Heavy" panose="020B0903020102020204" pitchFamily="34" charset="0"/>
                <a:ea typeface="Open Sans"/>
              </a:rPr>
              <a:t>Apart from that, managing time helps us to prioritize all the tasks well so that we can achieve our goals faster. Once we mastered managing time, we would unlock the new opportunities and will be able to grow any kind of business or group work in sustainable manner.</a:t>
            </a:r>
          </a:p>
        </p:txBody>
      </p:sp>
    </p:spTree>
    <p:extLst>
      <p:ext uri="{BB962C8B-B14F-4D97-AF65-F5344CB8AC3E}">
        <p14:creationId xmlns:p14="http://schemas.microsoft.com/office/powerpoint/2010/main" val="292570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572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pc="-150" dirty="0">
                <a:solidFill>
                  <a:srgbClr val="FFFF00"/>
                </a:solidFill>
                <a:latin typeface="Algerian" panose="04020705040A02060702" pitchFamily="82" charset="0"/>
              </a:rPr>
              <a:t>Difficulties &amp; Challenges while Conducting the Project </a:t>
            </a:r>
          </a:p>
        </p:txBody>
      </p:sp>
      <p:sp>
        <p:nvSpPr>
          <p:cNvPr id="4" name="Title 1"/>
          <p:cNvSpPr txBox="1">
            <a:spLocks/>
          </p:cNvSpPr>
          <p:nvPr/>
        </p:nvSpPr>
        <p:spPr>
          <a:xfrm>
            <a:off x="4572000" y="0"/>
            <a:ext cx="4572000" cy="1828800"/>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l" defTabSz="457200" rtl="0" eaLnBrk="1" latinLnBrk="0" hangingPunct="1">
              <a:spcBef>
                <a:spcPct val="0"/>
              </a:spcBef>
              <a:buNone/>
              <a:defRPr sz="32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en-US" spc="-150" dirty="0" smtClean="0">
                <a:solidFill>
                  <a:srgbClr val="FFFF00"/>
                </a:solidFill>
                <a:latin typeface="Algerian" panose="04020705040A02060702" pitchFamily="82" charset="0"/>
              </a:rPr>
              <a:t>Solutions</a:t>
            </a:r>
            <a:endParaRPr lang="en-US" spc="-150" dirty="0">
              <a:solidFill>
                <a:srgbClr val="FFFF00"/>
              </a:solidFill>
              <a:latin typeface="Algerian" panose="04020705040A02060702" pitchFamily="82" charset="0"/>
            </a:endParaRPr>
          </a:p>
        </p:txBody>
      </p:sp>
      <p:pic>
        <p:nvPicPr>
          <p:cNvPr id="11266" name="Picture 2" descr="Business man work hard cartoon character. Vector illustrations Stock Vector  Image &amp; Art - Alam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4716047"/>
            <a:ext cx="1960517" cy="21457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2818940360"/>
              </p:ext>
            </p:extLst>
          </p:nvPr>
        </p:nvGraphicFramePr>
        <p:xfrm>
          <a:off x="-2" y="1828800"/>
          <a:ext cx="9142156" cy="2743200"/>
        </p:xfrm>
        <a:graphic>
          <a:graphicData uri="http://schemas.openxmlformats.org/drawingml/2006/table">
            <a:tbl>
              <a:tblPr firstRow="1" bandRow="1">
                <a:tableStyleId>{D7AC3CCA-C797-4891-BE02-D94E43425B78}</a:tableStyleId>
              </a:tblPr>
              <a:tblGrid>
                <a:gridCol w="4571078">
                  <a:extLst>
                    <a:ext uri="{9D8B030D-6E8A-4147-A177-3AD203B41FA5}">
                      <a16:colId xmlns:a16="http://schemas.microsoft.com/office/drawing/2014/main" val="3330719891"/>
                    </a:ext>
                  </a:extLst>
                </a:gridCol>
                <a:gridCol w="4571078">
                  <a:extLst>
                    <a:ext uri="{9D8B030D-6E8A-4147-A177-3AD203B41FA5}">
                      <a16:colId xmlns:a16="http://schemas.microsoft.com/office/drawing/2014/main" val="1525738777"/>
                    </a:ext>
                  </a:extLst>
                </a:gridCol>
              </a:tblGrid>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Hard to find a good timing for both the interviewer and the interviewee.</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For this problem, we still manage to find a suitable time but of</a:t>
                      </a:r>
                      <a:r>
                        <a:rPr lang="en-MY" b="0" baseline="0" dirty="0" smtClean="0">
                          <a:solidFill>
                            <a:srgbClr val="FF0000"/>
                          </a:solidFill>
                          <a:latin typeface="Times New Roman" panose="02020603050405020304" pitchFamily="18" charset="0"/>
                          <a:cs typeface="Times New Roman" panose="02020603050405020304" pitchFamily="18" charset="0"/>
                        </a:rPr>
                        <a:t> course our project schedule is delayed</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58497491"/>
                  </a:ext>
                </a:extLst>
              </a:tr>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Some of the interviewee candidates did not respond to the emails. </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Proceed</a:t>
                      </a:r>
                      <a:r>
                        <a:rPr lang="en-MY" b="0" baseline="0" dirty="0" smtClean="0">
                          <a:solidFill>
                            <a:srgbClr val="FF0000"/>
                          </a:solidFill>
                          <a:latin typeface="Times New Roman" panose="02020603050405020304" pitchFamily="18" charset="0"/>
                          <a:cs typeface="Times New Roman" panose="02020603050405020304" pitchFamily="18" charset="0"/>
                        </a:rPr>
                        <a:t> to find some candidates that is more reachable </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89358313"/>
                  </a:ext>
                </a:extLst>
              </a:tr>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Poor connection either during the discussion or the interview itself.</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We solve this problem</a:t>
                      </a:r>
                      <a:r>
                        <a:rPr lang="en-MY" b="0" baseline="0" dirty="0" smtClean="0">
                          <a:solidFill>
                            <a:srgbClr val="FF0000"/>
                          </a:solidFill>
                          <a:latin typeface="Times New Roman" panose="02020603050405020304" pitchFamily="18" charset="0"/>
                          <a:cs typeface="Times New Roman" panose="02020603050405020304" pitchFamily="18" charset="0"/>
                        </a:rPr>
                        <a:t> by going to cybercafé as we have better connection at there</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30983656"/>
                  </a:ext>
                </a:extLst>
              </a:tr>
            </a:tbl>
          </a:graphicData>
        </a:graphic>
      </p:graphicFrame>
    </p:spTree>
    <p:extLst>
      <p:ext uri="{BB962C8B-B14F-4D97-AF65-F5344CB8AC3E}">
        <p14:creationId xmlns:p14="http://schemas.microsoft.com/office/powerpoint/2010/main" val="559320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572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pc="-150" dirty="0">
                <a:solidFill>
                  <a:srgbClr val="FFFF00"/>
                </a:solidFill>
                <a:latin typeface="Algerian" panose="04020705040A02060702" pitchFamily="82" charset="0"/>
              </a:rPr>
              <a:t>Difficulties &amp; Challenges while Conducting the Project </a:t>
            </a:r>
          </a:p>
        </p:txBody>
      </p:sp>
      <p:sp>
        <p:nvSpPr>
          <p:cNvPr id="4" name="Title 1"/>
          <p:cNvSpPr txBox="1">
            <a:spLocks/>
          </p:cNvSpPr>
          <p:nvPr/>
        </p:nvSpPr>
        <p:spPr>
          <a:xfrm>
            <a:off x="4572000" y="0"/>
            <a:ext cx="4572000" cy="1828800"/>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l" defTabSz="457200" rtl="0" eaLnBrk="1" latinLnBrk="0" hangingPunct="1">
              <a:spcBef>
                <a:spcPct val="0"/>
              </a:spcBef>
              <a:buNone/>
              <a:defRPr sz="32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en-US" spc="-150" dirty="0" smtClean="0">
                <a:solidFill>
                  <a:srgbClr val="FFFF00"/>
                </a:solidFill>
                <a:latin typeface="Algerian" panose="04020705040A02060702" pitchFamily="82" charset="0"/>
              </a:rPr>
              <a:t>Solutions</a:t>
            </a:r>
            <a:endParaRPr lang="en-US" spc="-150" dirty="0">
              <a:solidFill>
                <a:srgbClr val="FFFF00"/>
              </a:solidFill>
              <a:latin typeface="Algerian" panose="04020705040A02060702" pitchFamily="82" charset="0"/>
            </a:endParaRPr>
          </a:p>
        </p:txBody>
      </p:sp>
      <p:graphicFrame>
        <p:nvGraphicFramePr>
          <p:cNvPr id="6" name="Table 5"/>
          <p:cNvGraphicFramePr>
            <a:graphicFrameLocks noGrp="1"/>
          </p:cNvGraphicFramePr>
          <p:nvPr>
            <p:extLst>
              <p:ext uri="{D42A27DB-BD31-4B8C-83A1-F6EECF244321}">
                <p14:modId xmlns:p14="http://schemas.microsoft.com/office/powerpoint/2010/main" val="745531479"/>
              </p:ext>
            </p:extLst>
          </p:nvPr>
        </p:nvGraphicFramePr>
        <p:xfrm>
          <a:off x="-2" y="1828800"/>
          <a:ext cx="9142156" cy="4389120"/>
        </p:xfrm>
        <a:graphic>
          <a:graphicData uri="http://schemas.openxmlformats.org/drawingml/2006/table">
            <a:tbl>
              <a:tblPr firstRow="1" bandRow="1">
                <a:tableStyleId>{D7AC3CCA-C797-4891-BE02-D94E43425B78}</a:tableStyleId>
              </a:tblPr>
              <a:tblGrid>
                <a:gridCol w="4571078">
                  <a:extLst>
                    <a:ext uri="{9D8B030D-6E8A-4147-A177-3AD203B41FA5}">
                      <a16:colId xmlns:a16="http://schemas.microsoft.com/office/drawing/2014/main" val="3330719891"/>
                    </a:ext>
                  </a:extLst>
                </a:gridCol>
                <a:gridCol w="4571078">
                  <a:extLst>
                    <a:ext uri="{9D8B030D-6E8A-4147-A177-3AD203B41FA5}">
                      <a16:colId xmlns:a16="http://schemas.microsoft.com/office/drawing/2014/main" val="1525738777"/>
                    </a:ext>
                  </a:extLst>
                </a:gridCol>
              </a:tblGrid>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Due to the pandemic, everything has to be done online which sometimes lead to miscommunication, and the members find it difficult to repeat what we have been discussing for those who could not attend the meeting. </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If there’s any similar things happened,</a:t>
                      </a:r>
                      <a:r>
                        <a:rPr lang="en-MY" b="0" baseline="0" dirty="0" smtClean="0">
                          <a:solidFill>
                            <a:srgbClr val="FF0000"/>
                          </a:solidFill>
                          <a:latin typeface="Times New Roman" panose="02020603050405020304" pitchFamily="18" charset="0"/>
                          <a:cs typeface="Times New Roman" panose="02020603050405020304" pitchFamily="18" charset="0"/>
                        </a:rPr>
                        <a:t> we will just proceed by calling each others to explain</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58497491"/>
                  </a:ext>
                </a:extLst>
              </a:tr>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Cannot discuss face to face, so it is hard to explain in detail and the members difficult to share their ideas. </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As</a:t>
                      </a:r>
                      <a:r>
                        <a:rPr lang="en-MY" b="0" baseline="0" dirty="0" smtClean="0">
                          <a:solidFill>
                            <a:srgbClr val="FF0000"/>
                          </a:solidFill>
                          <a:latin typeface="Times New Roman" panose="02020603050405020304" pitchFamily="18" charset="0"/>
                          <a:cs typeface="Times New Roman" panose="02020603050405020304" pitchFamily="18" charset="0"/>
                        </a:rPr>
                        <a:t> we can’t just this things continue to happen, basically we use Google Meet and Zoom to solve this problem</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89358313"/>
                  </a:ext>
                </a:extLst>
              </a:tr>
              <a:tr h="838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b="0" dirty="0" smtClean="0">
                          <a:solidFill>
                            <a:srgbClr val="FF0000"/>
                          </a:solidFill>
                          <a:latin typeface="Times New Roman" panose="02020603050405020304" pitchFamily="18" charset="0"/>
                          <a:ea typeface="Open Sans"/>
                          <a:cs typeface="Times New Roman" panose="02020603050405020304" pitchFamily="18" charset="0"/>
                        </a:rPr>
                        <a:t>Having slow progression due to the poor connection as many areas having continuous raining</a:t>
                      </a:r>
                    </a:p>
                    <a:p>
                      <a:endParaRPr lang="en-MY" b="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en-MY" b="0" dirty="0" smtClean="0">
                          <a:solidFill>
                            <a:srgbClr val="FF0000"/>
                          </a:solidFill>
                          <a:latin typeface="Times New Roman" panose="02020603050405020304" pitchFamily="18" charset="0"/>
                          <a:cs typeface="Times New Roman" panose="02020603050405020304" pitchFamily="18" charset="0"/>
                        </a:rPr>
                        <a:t>As</a:t>
                      </a:r>
                      <a:r>
                        <a:rPr lang="en-MY" b="0" baseline="0" dirty="0" smtClean="0">
                          <a:solidFill>
                            <a:srgbClr val="FF0000"/>
                          </a:solidFill>
                          <a:latin typeface="Times New Roman" panose="02020603050405020304" pitchFamily="18" charset="0"/>
                          <a:cs typeface="Times New Roman" panose="02020603050405020304" pitchFamily="18" charset="0"/>
                        </a:rPr>
                        <a:t> this is about the weather, we can’t do anything to change the weather</a:t>
                      </a:r>
                      <a:endParaRPr lang="en-MY" b="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30983656"/>
                  </a:ext>
                </a:extLst>
              </a:tr>
            </a:tbl>
          </a:graphicData>
        </a:graphic>
      </p:graphicFrame>
    </p:spTree>
    <p:extLst>
      <p:ext uri="{BB962C8B-B14F-4D97-AF65-F5344CB8AC3E}">
        <p14:creationId xmlns:p14="http://schemas.microsoft.com/office/powerpoint/2010/main" val="86159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4400" spc="-150" dirty="0">
                <a:solidFill>
                  <a:srgbClr val="FFFF00"/>
                </a:solidFill>
                <a:effectLst>
                  <a:glow rad="101600">
                    <a:srgbClr val="FFFF00">
                      <a:alpha val="60000"/>
                    </a:srgbClr>
                  </a:glow>
                </a:effectLst>
                <a:latin typeface="Algerian" panose="04020705040A02060702" pitchFamily="82" charset="0"/>
              </a:rPr>
              <a:t>Lesson learned from this project</a:t>
            </a:r>
            <a:endParaRPr lang="en-US" sz="4400" spc="-150" dirty="0">
              <a:solidFill>
                <a:srgbClr val="FFFF00"/>
              </a:solidFill>
              <a:latin typeface="Algerian" panose="04020705040A02060702" pitchFamily="82" charset="0"/>
            </a:endParaRPr>
          </a:p>
        </p:txBody>
      </p:sp>
      <p:sp>
        <p:nvSpPr>
          <p:cNvPr id="7" name="Rounded Rectangle 6"/>
          <p:cNvSpPr/>
          <p:nvPr/>
        </p:nvSpPr>
        <p:spPr>
          <a:xfrm>
            <a:off x="152400" y="1981200"/>
            <a:ext cx="4953000" cy="144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rgbClr val="FF0000"/>
                </a:solidFill>
                <a:latin typeface="Franklin Gothic Heavy" panose="020B0903020102020204" pitchFamily="34" charset="0"/>
                <a:ea typeface="Open Sans"/>
              </a:rPr>
              <a:t>TEAMWORK:</a:t>
            </a:r>
          </a:p>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From this project, we know that team work is very important as we cannot finish anything if we do not have any team work.</a:t>
            </a:r>
            <a:endParaRPr lang="en-US" altLang="en-US" dirty="0">
              <a:solidFill>
                <a:schemeClr val="tx2">
                  <a:lumMod val="75000"/>
                </a:schemeClr>
              </a:solidFill>
              <a:latin typeface="Franklin Gothic Heavy" panose="020B0903020102020204" pitchFamily="34" charset="0"/>
              <a:ea typeface="Open Sans"/>
            </a:endParaRPr>
          </a:p>
        </p:txBody>
      </p:sp>
      <p:pic>
        <p:nvPicPr>
          <p:cNvPr id="6" name="Picture 5"/>
          <p:cNvPicPr>
            <a:picLocks noChangeAspect="1"/>
          </p:cNvPicPr>
          <p:nvPr/>
        </p:nvPicPr>
        <p:blipFill>
          <a:blip r:embed="rId2"/>
          <a:stretch>
            <a:fillRect/>
          </a:stretch>
        </p:blipFill>
        <p:spPr>
          <a:xfrm>
            <a:off x="3581400" y="3981450"/>
            <a:ext cx="4987290" cy="2769261"/>
          </a:xfrm>
          <a:prstGeom prst="rect">
            <a:avLst/>
          </a:prstGeom>
        </p:spPr>
      </p:pic>
    </p:spTree>
    <p:extLst>
      <p:ext uri="{BB962C8B-B14F-4D97-AF65-F5344CB8AC3E}">
        <p14:creationId xmlns:p14="http://schemas.microsoft.com/office/powerpoint/2010/main" val="3952839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4400" spc="-150" dirty="0">
                <a:solidFill>
                  <a:srgbClr val="FFFF00"/>
                </a:solidFill>
                <a:effectLst>
                  <a:glow rad="101600">
                    <a:srgbClr val="FFFF00">
                      <a:alpha val="60000"/>
                    </a:srgbClr>
                  </a:glow>
                </a:effectLst>
                <a:latin typeface="Algerian" panose="04020705040A02060702" pitchFamily="82" charset="0"/>
              </a:rPr>
              <a:t>Lesson learned from this project</a:t>
            </a:r>
            <a:endParaRPr lang="en-US" sz="4400" spc="-150" dirty="0">
              <a:solidFill>
                <a:srgbClr val="FFFF00"/>
              </a:solidFill>
              <a:latin typeface="Algerian" panose="04020705040A02060702" pitchFamily="82" charset="0"/>
            </a:endParaRPr>
          </a:p>
        </p:txBody>
      </p:sp>
      <p:sp>
        <p:nvSpPr>
          <p:cNvPr id="7" name="Rounded Rectangle 6"/>
          <p:cNvSpPr/>
          <p:nvPr/>
        </p:nvSpPr>
        <p:spPr>
          <a:xfrm>
            <a:off x="3124200" y="2286000"/>
            <a:ext cx="4953000" cy="144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rgbClr val="FF0000"/>
                </a:solidFill>
                <a:latin typeface="Franklin Gothic Heavy" panose="020B0903020102020204" pitchFamily="34" charset="0"/>
                <a:ea typeface="Open Sans"/>
              </a:rPr>
              <a:t>TIME MANAGEMENT:</a:t>
            </a:r>
          </a:p>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Time management is very important as if we do not have time management, we cannot submit our assignment in time</a:t>
            </a:r>
            <a:endParaRPr lang="en-US" altLang="en-US" dirty="0">
              <a:solidFill>
                <a:schemeClr val="tx2">
                  <a:lumMod val="75000"/>
                </a:schemeClr>
              </a:solidFill>
              <a:latin typeface="Franklin Gothic Heavy" panose="020B0903020102020204" pitchFamily="34" charset="0"/>
              <a:ea typeface="Open Sans"/>
            </a:endParaRPr>
          </a:p>
        </p:txBody>
      </p:sp>
      <p:pic>
        <p:nvPicPr>
          <p:cNvPr id="4" name="Picture 3"/>
          <p:cNvPicPr>
            <a:picLocks noChangeAspect="1"/>
          </p:cNvPicPr>
          <p:nvPr/>
        </p:nvPicPr>
        <p:blipFill>
          <a:blip r:embed="rId2"/>
          <a:stretch>
            <a:fillRect/>
          </a:stretch>
        </p:blipFill>
        <p:spPr>
          <a:xfrm>
            <a:off x="762000" y="4038600"/>
            <a:ext cx="3657600" cy="2478593"/>
          </a:xfrm>
          <a:prstGeom prst="rect">
            <a:avLst/>
          </a:prstGeom>
        </p:spPr>
      </p:pic>
    </p:spTree>
    <p:extLst>
      <p:ext uri="{BB962C8B-B14F-4D97-AF65-F5344CB8AC3E}">
        <p14:creationId xmlns:p14="http://schemas.microsoft.com/office/powerpoint/2010/main" val="2714656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4400" spc="-150" dirty="0">
                <a:solidFill>
                  <a:srgbClr val="FFFF00"/>
                </a:solidFill>
                <a:effectLst>
                  <a:glow rad="101600">
                    <a:srgbClr val="FFFF00">
                      <a:alpha val="60000"/>
                    </a:srgbClr>
                  </a:glow>
                </a:effectLst>
                <a:latin typeface="Algerian" panose="04020705040A02060702" pitchFamily="82" charset="0"/>
              </a:rPr>
              <a:t>Lesson learned from this project</a:t>
            </a:r>
            <a:endParaRPr lang="en-US" sz="4400" spc="-150" dirty="0">
              <a:solidFill>
                <a:srgbClr val="FFFF00"/>
              </a:solidFill>
              <a:latin typeface="Algerian" panose="04020705040A02060702" pitchFamily="82" charset="0"/>
            </a:endParaRPr>
          </a:p>
        </p:txBody>
      </p:sp>
      <p:sp>
        <p:nvSpPr>
          <p:cNvPr id="7" name="Rounded Rectangle 6"/>
          <p:cNvSpPr/>
          <p:nvPr/>
        </p:nvSpPr>
        <p:spPr>
          <a:xfrm>
            <a:off x="3429000" y="2286000"/>
            <a:ext cx="5257800" cy="1752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rgbClr val="FF0000"/>
                </a:solidFill>
                <a:latin typeface="Franklin Gothic Heavy" panose="020B0903020102020204" pitchFamily="34" charset="0"/>
                <a:ea typeface="Open Sans"/>
              </a:rPr>
              <a:t>DO THE THINGS WE PASSIONATE WITH:</a:t>
            </a:r>
          </a:p>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As our candidates of entrepreneur is young and capable, this is because he’s doing the things he passionate, it is a waste if we’re doing the things that we’re not passionate.</a:t>
            </a:r>
            <a:endParaRPr lang="en-US" altLang="en-US" dirty="0">
              <a:solidFill>
                <a:schemeClr val="tx2">
                  <a:lumMod val="75000"/>
                </a:schemeClr>
              </a:solidFill>
              <a:latin typeface="Franklin Gothic Heavy" panose="020B0903020102020204" pitchFamily="34" charset="0"/>
              <a:ea typeface="Open Sans"/>
            </a:endParaRPr>
          </a:p>
        </p:txBody>
      </p:sp>
      <p:pic>
        <p:nvPicPr>
          <p:cNvPr id="5" name="Picture 4"/>
          <p:cNvPicPr>
            <a:picLocks noChangeAspect="1"/>
          </p:cNvPicPr>
          <p:nvPr/>
        </p:nvPicPr>
        <p:blipFill>
          <a:blip r:embed="rId2"/>
          <a:stretch>
            <a:fillRect/>
          </a:stretch>
        </p:blipFill>
        <p:spPr>
          <a:xfrm>
            <a:off x="228600" y="2438400"/>
            <a:ext cx="2842260" cy="3810000"/>
          </a:xfrm>
          <a:prstGeom prst="rect">
            <a:avLst/>
          </a:prstGeom>
        </p:spPr>
      </p:pic>
    </p:spTree>
    <p:extLst>
      <p:ext uri="{BB962C8B-B14F-4D97-AF65-F5344CB8AC3E}">
        <p14:creationId xmlns:p14="http://schemas.microsoft.com/office/powerpoint/2010/main" val="1732467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4400" spc="-150" dirty="0">
                <a:solidFill>
                  <a:srgbClr val="FFFF00"/>
                </a:solidFill>
                <a:effectLst>
                  <a:glow rad="101600">
                    <a:srgbClr val="FFFF00">
                      <a:alpha val="60000"/>
                    </a:srgbClr>
                  </a:glow>
                </a:effectLst>
                <a:latin typeface="Algerian" panose="04020705040A02060702" pitchFamily="82" charset="0"/>
              </a:rPr>
              <a:t>Lesson learned from this project</a:t>
            </a:r>
            <a:endParaRPr lang="en-US" sz="4400" spc="-150" dirty="0">
              <a:solidFill>
                <a:srgbClr val="FFFF00"/>
              </a:solidFill>
              <a:latin typeface="Algerian" panose="04020705040A02060702" pitchFamily="82" charset="0"/>
            </a:endParaRPr>
          </a:p>
        </p:txBody>
      </p:sp>
      <p:sp>
        <p:nvSpPr>
          <p:cNvPr id="7" name="Rounded Rectangle 6"/>
          <p:cNvSpPr/>
          <p:nvPr/>
        </p:nvSpPr>
        <p:spPr>
          <a:xfrm>
            <a:off x="228600" y="2087880"/>
            <a:ext cx="3429000" cy="38557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rgbClr val="FF0000"/>
                </a:solidFill>
                <a:latin typeface="Franklin Gothic Heavy" panose="020B0903020102020204" pitchFamily="34" charset="0"/>
                <a:ea typeface="Open Sans"/>
              </a:rPr>
              <a:t>ALWAYS SET OURSELVE A  TARGET:</a:t>
            </a:r>
          </a:p>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From the entrepreneur Mr. Ying Sheng, he always set a target for himself to continuously make improvement in his business from the interview. This is a good lesson we learned from him.</a:t>
            </a:r>
            <a:endParaRPr lang="en-US" altLang="en-US" dirty="0">
              <a:solidFill>
                <a:schemeClr val="tx2">
                  <a:lumMod val="75000"/>
                </a:schemeClr>
              </a:solidFill>
              <a:latin typeface="Franklin Gothic Heavy" panose="020B0903020102020204" pitchFamily="34" charset="0"/>
              <a:ea typeface="Open Sans"/>
            </a:endParaRPr>
          </a:p>
        </p:txBody>
      </p:sp>
      <p:pic>
        <p:nvPicPr>
          <p:cNvPr id="4" name="Picture 3"/>
          <p:cNvPicPr>
            <a:picLocks noChangeAspect="1"/>
          </p:cNvPicPr>
          <p:nvPr/>
        </p:nvPicPr>
        <p:blipFill>
          <a:blip r:embed="rId2"/>
          <a:stretch>
            <a:fillRect/>
          </a:stretch>
        </p:blipFill>
        <p:spPr>
          <a:xfrm>
            <a:off x="3880485" y="2061210"/>
            <a:ext cx="4349115" cy="4349115"/>
          </a:xfrm>
          <a:prstGeom prst="rect">
            <a:avLst/>
          </a:prstGeom>
        </p:spPr>
      </p:pic>
    </p:spTree>
    <p:extLst>
      <p:ext uri="{BB962C8B-B14F-4D97-AF65-F5344CB8AC3E}">
        <p14:creationId xmlns:p14="http://schemas.microsoft.com/office/powerpoint/2010/main" val="4022063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4400" spc="-150" dirty="0" smtClean="0">
                <a:solidFill>
                  <a:srgbClr val="FFFF00"/>
                </a:solidFill>
                <a:effectLst>
                  <a:glow rad="101600">
                    <a:srgbClr val="FFFF00">
                      <a:alpha val="60000"/>
                    </a:srgbClr>
                  </a:glow>
                </a:effectLst>
                <a:latin typeface="Algerian" panose="04020705040A02060702" pitchFamily="82" charset="0"/>
              </a:rPr>
              <a:t>Lesson learned from this project</a:t>
            </a:r>
            <a:endParaRPr lang="en-US" sz="4400" spc="-150" dirty="0">
              <a:solidFill>
                <a:srgbClr val="FFFF00"/>
              </a:solidFill>
              <a:effectLst>
                <a:glow rad="101600">
                  <a:srgbClr val="FFFF00">
                    <a:alpha val="60000"/>
                  </a:srgbClr>
                </a:glow>
              </a:effectLst>
              <a:latin typeface="Algerian" panose="04020705040A02060702" pitchFamily="82" charset="0"/>
            </a:endParaRPr>
          </a:p>
        </p:txBody>
      </p:sp>
      <p:sp>
        <p:nvSpPr>
          <p:cNvPr id="7" name="Rounded Rectangle 6"/>
          <p:cNvSpPr/>
          <p:nvPr/>
        </p:nvSpPr>
        <p:spPr>
          <a:xfrm>
            <a:off x="4602480" y="2362200"/>
            <a:ext cx="388239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dirty="0" smtClean="0">
                <a:solidFill>
                  <a:srgbClr val="FF0000"/>
                </a:solidFill>
                <a:latin typeface="Franklin Gothic Heavy" panose="020B0903020102020204" pitchFamily="34" charset="0"/>
                <a:ea typeface="Open Sans"/>
              </a:rPr>
              <a:t>MAINTAIN OUR HARDWORK:</a:t>
            </a:r>
          </a:p>
          <a:p>
            <a:pPr lvl="0" defTabSz="914400" eaLnBrk="0" fontAlgn="base" hangingPunct="0">
              <a:spcBef>
                <a:spcPct val="0"/>
              </a:spcBef>
              <a:spcAft>
                <a:spcPct val="0"/>
              </a:spcAft>
            </a:pPr>
            <a:r>
              <a:rPr lang="en-US" altLang="en-US" dirty="0" smtClean="0">
                <a:solidFill>
                  <a:schemeClr val="tx2">
                    <a:lumMod val="75000"/>
                  </a:schemeClr>
                </a:solidFill>
                <a:latin typeface="Franklin Gothic Heavy" panose="020B0903020102020204" pitchFamily="34" charset="0"/>
                <a:ea typeface="Open Sans"/>
              </a:rPr>
              <a:t>Mr. Ying Sheng always told us that it is not easy to maintain our </a:t>
            </a:r>
            <a:r>
              <a:rPr lang="en-US" altLang="en-US" dirty="0" err="1" smtClean="0">
                <a:solidFill>
                  <a:schemeClr val="tx2">
                    <a:lumMod val="75000"/>
                  </a:schemeClr>
                </a:solidFill>
                <a:latin typeface="Franklin Gothic Heavy" panose="020B0903020102020204" pitchFamily="34" charset="0"/>
                <a:ea typeface="Open Sans"/>
              </a:rPr>
              <a:t>hardwork</a:t>
            </a:r>
            <a:r>
              <a:rPr lang="en-US" altLang="en-US" dirty="0" smtClean="0">
                <a:solidFill>
                  <a:schemeClr val="tx2">
                    <a:lumMod val="75000"/>
                  </a:schemeClr>
                </a:solidFill>
                <a:latin typeface="Franklin Gothic Heavy" panose="020B0903020102020204" pitchFamily="34" charset="0"/>
                <a:ea typeface="Open Sans"/>
              </a:rPr>
              <a:t> as nowadays there are many enticement in our life that will attract us to go to the wrong path</a:t>
            </a:r>
            <a:endParaRPr lang="en-US" altLang="en-US" dirty="0">
              <a:solidFill>
                <a:schemeClr val="tx2">
                  <a:lumMod val="75000"/>
                </a:schemeClr>
              </a:solidFill>
              <a:latin typeface="Franklin Gothic Heavy" panose="020B0903020102020204" pitchFamily="34" charset="0"/>
              <a:ea typeface="Open Sans"/>
            </a:endParaRPr>
          </a:p>
        </p:txBody>
      </p:sp>
      <p:pic>
        <p:nvPicPr>
          <p:cNvPr id="18434" name="Picture 2" descr="Enticement - definition of enticement by The Free Diction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893" y="1981200"/>
            <a:ext cx="3502025" cy="4635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114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Thank You GIFs | Teno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8600"/>
            <a:ext cx="4533662" cy="32766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stretch>
            <a:fillRect/>
          </a:stretch>
        </p:blipFill>
        <p:spPr>
          <a:xfrm>
            <a:off x="4114800" y="3657600"/>
            <a:ext cx="4648200" cy="2886777"/>
          </a:xfrm>
          <a:prstGeom prst="rect">
            <a:avLst/>
          </a:prstGeom>
        </p:spPr>
      </p:pic>
      <p:sp>
        <p:nvSpPr>
          <p:cNvPr id="5" name="TextBox 4"/>
          <p:cNvSpPr txBox="1"/>
          <p:nvPr/>
        </p:nvSpPr>
        <p:spPr>
          <a:xfrm>
            <a:off x="5097542" y="1295400"/>
            <a:ext cx="3352800" cy="769441"/>
          </a:xfrm>
          <a:prstGeom prst="rect">
            <a:avLst/>
          </a:prstGeom>
          <a:noFill/>
        </p:spPr>
        <p:txBody>
          <a:bodyPr wrap="square" rtlCol="0">
            <a:spAutoFit/>
          </a:bodyPr>
          <a:lstStyle/>
          <a:p>
            <a:r>
              <a:rPr lang="en-MY" sz="4400" dirty="0" smtClean="0">
                <a:solidFill>
                  <a:srgbClr val="FFFF00"/>
                </a:solidFill>
                <a:latin typeface="Rosewood Std Regular" panose="04090804040204020202" pitchFamily="82" charset="0"/>
              </a:rPr>
              <a:t>Thank you</a:t>
            </a:r>
            <a:endParaRPr lang="en-MY" sz="4400" dirty="0">
              <a:solidFill>
                <a:srgbClr val="FFFF00"/>
              </a:solidFill>
              <a:latin typeface="Rosewood Std Regular" panose="04090804040204020202" pitchFamily="82" charset="0"/>
            </a:endParaRPr>
          </a:p>
        </p:txBody>
      </p:sp>
      <p:sp>
        <p:nvSpPr>
          <p:cNvPr id="7" name="TextBox 6"/>
          <p:cNvSpPr txBox="1"/>
          <p:nvPr/>
        </p:nvSpPr>
        <p:spPr>
          <a:xfrm>
            <a:off x="533400" y="4572000"/>
            <a:ext cx="3352800" cy="769441"/>
          </a:xfrm>
          <a:prstGeom prst="rect">
            <a:avLst/>
          </a:prstGeom>
          <a:noFill/>
        </p:spPr>
        <p:txBody>
          <a:bodyPr wrap="square" rtlCol="0">
            <a:spAutoFit/>
          </a:bodyPr>
          <a:lstStyle/>
          <a:p>
            <a:r>
              <a:rPr lang="en-MY" sz="4400" dirty="0" smtClean="0">
                <a:solidFill>
                  <a:srgbClr val="FFFF00"/>
                </a:solidFill>
                <a:effectLst>
                  <a:glow rad="101600">
                    <a:srgbClr val="FFFF00">
                      <a:alpha val="60000"/>
                    </a:srgbClr>
                  </a:glow>
                </a:effectLst>
                <a:latin typeface="Rosewood Std Regular" panose="04090804040204020202" pitchFamily="82" charset="0"/>
              </a:rPr>
              <a:t>GROUP E</a:t>
            </a:r>
            <a:endParaRPr lang="en-MY" sz="4400" dirty="0">
              <a:solidFill>
                <a:srgbClr val="FFFF00"/>
              </a:solidFill>
              <a:effectLst>
                <a:glow rad="101600">
                  <a:srgbClr val="FFFF00">
                    <a:alpha val="60000"/>
                  </a:srgbClr>
                </a:glow>
              </a:effectLst>
              <a:latin typeface="Rosewood Std Regular" panose="04090804040204020202" pitchFamily="82" charset="0"/>
            </a:endParaRPr>
          </a:p>
        </p:txBody>
      </p:sp>
    </p:spTree>
    <p:extLst>
      <p:ext uri="{BB962C8B-B14F-4D97-AF65-F5344CB8AC3E}">
        <p14:creationId xmlns:p14="http://schemas.microsoft.com/office/powerpoint/2010/main" val="50846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Successful Entrepreneurs Define Entrepreneurship | Talex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6949" y="4876800"/>
            <a:ext cx="3177051" cy="1992744"/>
          </a:xfrm>
          <a:prstGeom prst="rect">
            <a:avLst/>
          </a:prstGeom>
          <a:noFill/>
          <a:extLst>
            <a:ext uri="{909E8E84-426E-40DD-AFC4-6F175D3DCCD1}">
              <a14:hiddenFill xmlns:a14="http://schemas.microsoft.com/office/drawing/2010/main">
                <a:solidFill>
                  <a:srgbClr val="FFFFFF"/>
                </a:solidFill>
              </a14:hiddenFill>
            </a:ext>
          </a:extLst>
        </p:spPr>
      </p:pic>
      <p:sp>
        <p:nvSpPr>
          <p:cNvPr id="3" name="object 3"/>
          <p:cNvSpPr txBox="1">
            <a:spLocks noGrp="1"/>
          </p:cNvSpPr>
          <p:nvPr>
            <p:ph type="title"/>
          </p:nvPr>
        </p:nvSpPr>
        <p:spPr>
          <a:xfrm>
            <a:off x="-11430" y="0"/>
            <a:ext cx="9155430" cy="1066800"/>
          </a:xfrm>
          <a:prstGeom prst="rect">
            <a:avLst/>
          </a:prstGeom>
        </p:spPr>
        <p:style>
          <a:lnRef idx="0">
            <a:schemeClr val="dk1"/>
          </a:lnRef>
          <a:fillRef idx="3">
            <a:schemeClr val="dk1"/>
          </a:fillRef>
          <a:effectRef idx="3">
            <a:schemeClr val="dk1"/>
          </a:effectRef>
          <a:fontRef idx="minor">
            <a:schemeClr val="lt1"/>
          </a:fontRef>
        </p:style>
        <p:txBody>
          <a:bodyPr vert="horz" wrap="square" lIns="0" tIns="12700" rIns="0" bIns="0" rtlCol="0">
            <a:spAutoFit/>
          </a:bodyPr>
          <a:lstStyle/>
          <a:p>
            <a:pPr marL="12700" algn="ctr">
              <a:lnSpc>
                <a:spcPct val="100000"/>
              </a:lnSpc>
              <a:spcBef>
                <a:spcPts val="100"/>
              </a:spcBef>
            </a:pPr>
            <a:r>
              <a:rPr sz="6600" spc="-300" dirty="0" smtClean="0">
                <a:solidFill>
                  <a:srgbClr val="FFFF00"/>
                </a:solidFill>
                <a:latin typeface="Algerian" panose="04020705040A02060702" pitchFamily="82" charset="0"/>
              </a:rPr>
              <a:t>Introduction</a:t>
            </a:r>
            <a:endParaRPr sz="6600" dirty="0">
              <a:solidFill>
                <a:srgbClr val="FFFF00"/>
              </a:solidFill>
              <a:latin typeface="Algerian" panose="04020705040A02060702" pitchFamily="82" charset="0"/>
            </a:endParaRPr>
          </a:p>
        </p:txBody>
      </p:sp>
      <p:sp>
        <p:nvSpPr>
          <p:cNvPr id="4" name="object 4"/>
          <p:cNvSpPr txBox="1">
            <a:spLocks noGrp="1"/>
          </p:cNvSpPr>
          <p:nvPr>
            <p:ph idx="1"/>
          </p:nvPr>
        </p:nvSpPr>
        <p:spPr>
          <a:xfrm>
            <a:off x="228600" y="1828800"/>
            <a:ext cx="6554867" cy="3819700"/>
          </a:xfrm>
          <a:prstGeom prst="rect">
            <a:avLst/>
          </a:prstGeom>
        </p:spPr>
        <p:txBody>
          <a:bodyPr vert="horz" wrap="square" lIns="0" tIns="12700" rIns="0" bIns="0" rtlCol="0">
            <a:spAutoFit/>
          </a:bodyPr>
          <a:lstStyle/>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Being a successful entrepreneur is not an easy thing. It takes a lot of patience and a firm stance in order to success in the field of entrepreneurship.</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It takes a great deal of success in the beginning in order to make profit in the end. </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This assignment ask us to find an entrepreneur to interview his/her about their life on being an entrepreneur.</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On 8th January 2021, one of our group member found a local entrepreneur and interviewed him through Gmail. </a:t>
            </a:r>
          </a:p>
          <a:p>
            <a:pPr marL="15240" marR="5080" indent="0">
              <a:lnSpc>
                <a:spcPct val="113300"/>
              </a:lnSpc>
              <a:spcBef>
                <a:spcPts val="100"/>
              </a:spcBef>
              <a:buNone/>
              <a:tabLst>
                <a:tab pos="367030" algn="l"/>
                <a:tab pos="367665" algn="l"/>
              </a:tabLst>
            </a:pPr>
            <a:endParaRPr spc="-15"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2860" y="7620"/>
            <a:ext cx="9155430" cy="1028487"/>
          </a:xfrm>
          <a:prstGeom prst="rect">
            <a:avLst/>
          </a:prstGeom>
        </p:spPr>
        <p:style>
          <a:lnRef idx="0">
            <a:schemeClr val="dk1"/>
          </a:lnRef>
          <a:fillRef idx="3">
            <a:schemeClr val="dk1"/>
          </a:fillRef>
          <a:effectRef idx="3">
            <a:schemeClr val="dk1"/>
          </a:effectRef>
          <a:fontRef idx="minor">
            <a:schemeClr val="lt1"/>
          </a:fontRef>
        </p:style>
        <p:txBody>
          <a:bodyPr vert="horz" wrap="square" lIns="0" tIns="12700" rIns="0" bIns="0" rtlCol="0">
            <a:spAutoFit/>
          </a:bodyPr>
          <a:lstStyle/>
          <a:p>
            <a:pPr marL="12700" algn="ctr">
              <a:lnSpc>
                <a:spcPct val="100000"/>
              </a:lnSpc>
              <a:spcBef>
                <a:spcPts val="100"/>
              </a:spcBef>
            </a:pPr>
            <a:r>
              <a:rPr sz="6600" spc="-300" dirty="0" smtClean="0">
                <a:solidFill>
                  <a:srgbClr val="FFFF00"/>
                </a:solidFill>
                <a:latin typeface="Algerian" panose="04020705040A02060702" pitchFamily="82" charset="0"/>
              </a:rPr>
              <a:t>Introduction</a:t>
            </a:r>
            <a:endParaRPr sz="6600" dirty="0">
              <a:solidFill>
                <a:srgbClr val="FFFF00"/>
              </a:solidFill>
              <a:latin typeface="Algerian" panose="04020705040A02060702" pitchFamily="82" charset="0"/>
            </a:endParaRPr>
          </a:p>
        </p:txBody>
      </p:sp>
      <p:sp>
        <p:nvSpPr>
          <p:cNvPr id="4" name="object 4"/>
          <p:cNvSpPr txBox="1">
            <a:spLocks noGrp="1"/>
          </p:cNvSpPr>
          <p:nvPr>
            <p:ph idx="1"/>
          </p:nvPr>
        </p:nvSpPr>
        <p:spPr>
          <a:xfrm>
            <a:off x="228600" y="1557382"/>
            <a:ext cx="6554867" cy="5300618"/>
          </a:xfrm>
          <a:prstGeom prst="rect">
            <a:avLst/>
          </a:prstGeom>
        </p:spPr>
        <p:txBody>
          <a:bodyPr vert="horz" wrap="square" lIns="0" tIns="12700" rIns="0" bIns="0" rtlCol="0">
            <a:spAutoFit/>
          </a:bodyPr>
          <a:lstStyle/>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The entrepreneur name is Mr. </a:t>
            </a:r>
            <a:r>
              <a:rPr lang="en-US" spc="-10" dirty="0" smtClean="0">
                <a:solidFill>
                  <a:srgbClr val="FFFF00"/>
                </a:solidFill>
                <a:latin typeface="Times New Roman" panose="02020603050405020304" pitchFamily="18" charset="0"/>
                <a:cs typeface="Times New Roman" panose="02020603050405020304" pitchFamily="18" charset="0"/>
              </a:rPr>
              <a:t>Ying </a:t>
            </a:r>
            <a:r>
              <a:rPr lang="en-US" spc="-10" dirty="0">
                <a:solidFill>
                  <a:srgbClr val="FFFF00"/>
                </a:solidFill>
                <a:latin typeface="Times New Roman" panose="02020603050405020304" pitchFamily="18" charset="0"/>
                <a:cs typeface="Times New Roman" panose="02020603050405020304" pitchFamily="18" charset="0"/>
              </a:rPr>
              <a:t>Sheng. He graduated under A-level </a:t>
            </a:r>
            <a:r>
              <a:rPr lang="en-US" spc="-10" dirty="0" err="1">
                <a:solidFill>
                  <a:srgbClr val="FFFF00"/>
                </a:solidFill>
                <a:latin typeface="Times New Roman" panose="02020603050405020304" pitchFamily="18" charset="0"/>
                <a:cs typeface="Times New Roman" panose="02020603050405020304" pitchFamily="18" charset="0"/>
              </a:rPr>
              <a:t>programme</a:t>
            </a:r>
            <a:r>
              <a:rPr lang="en-US" spc="-10" dirty="0">
                <a:solidFill>
                  <a:srgbClr val="FFFF00"/>
                </a:solidFill>
                <a:latin typeface="Times New Roman" panose="02020603050405020304" pitchFamily="18" charset="0"/>
                <a:cs typeface="Times New Roman" panose="02020603050405020304" pitchFamily="18" charset="0"/>
              </a:rPr>
              <a:t> from </a:t>
            </a:r>
            <a:r>
              <a:rPr lang="en-US" spc="-10" dirty="0" err="1">
                <a:solidFill>
                  <a:srgbClr val="FFFF00"/>
                </a:solidFill>
                <a:latin typeface="Times New Roman" panose="02020603050405020304" pitchFamily="18" charset="0"/>
                <a:cs typeface="Times New Roman" panose="02020603050405020304" pitchFamily="18" charset="0"/>
              </a:rPr>
              <a:t>Tunku</a:t>
            </a:r>
            <a:r>
              <a:rPr lang="en-US" spc="-10" dirty="0">
                <a:solidFill>
                  <a:srgbClr val="FFFF00"/>
                </a:solidFill>
                <a:latin typeface="Times New Roman" panose="02020603050405020304" pitchFamily="18" charset="0"/>
                <a:cs typeface="Times New Roman" panose="02020603050405020304" pitchFamily="18" charset="0"/>
              </a:rPr>
              <a:t> Abdul Rahman University College. He is a </a:t>
            </a:r>
            <a:r>
              <a:rPr lang="en-US" spc="-10" dirty="0" smtClean="0">
                <a:solidFill>
                  <a:srgbClr val="FFFF00"/>
                </a:solidFill>
                <a:latin typeface="Times New Roman" panose="02020603050405020304" pitchFamily="18" charset="0"/>
                <a:cs typeface="Times New Roman" panose="02020603050405020304" pitchFamily="18" charset="0"/>
              </a:rPr>
              <a:t>foresight </a:t>
            </a:r>
            <a:r>
              <a:rPr lang="en-US" spc="-10" dirty="0">
                <a:solidFill>
                  <a:srgbClr val="FFFF00"/>
                </a:solidFill>
                <a:latin typeface="Times New Roman" panose="02020603050405020304" pitchFamily="18" charset="0"/>
                <a:cs typeface="Times New Roman" panose="02020603050405020304" pitchFamily="18" charset="0"/>
              </a:rPr>
              <a:t>and patient person.</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He came from a business background family. His father is a multinational company CEO and founder of the company which the main office is in Indonesia. </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Mr. </a:t>
            </a:r>
            <a:r>
              <a:rPr lang="en-US" spc="-10" dirty="0" smtClean="0">
                <a:solidFill>
                  <a:srgbClr val="FFFF00"/>
                </a:solidFill>
                <a:latin typeface="Times New Roman" panose="02020603050405020304" pitchFamily="18" charset="0"/>
                <a:cs typeface="Times New Roman" panose="02020603050405020304" pitchFamily="18" charset="0"/>
              </a:rPr>
              <a:t>Ying </a:t>
            </a:r>
            <a:r>
              <a:rPr lang="en-US" spc="-10" dirty="0">
                <a:solidFill>
                  <a:srgbClr val="FFFF00"/>
                </a:solidFill>
                <a:latin typeface="Times New Roman" panose="02020603050405020304" pitchFamily="18" charset="0"/>
                <a:cs typeface="Times New Roman" panose="02020603050405020304" pitchFamily="18" charset="0"/>
              </a:rPr>
              <a:t>Sheng was following his father footstep by starting his own online company </a:t>
            </a: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Mr. </a:t>
            </a:r>
            <a:r>
              <a:rPr lang="en-US" spc="-10" dirty="0" smtClean="0">
                <a:solidFill>
                  <a:srgbClr val="FFFF00"/>
                </a:solidFill>
                <a:latin typeface="Times New Roman" panose="02020603050405020304" pitchFamily="18" charset="0"/>
                <a:cs typeface="Times New Roman" panose="02020603050405020304" pitchFamily="18" charset="0"/>
              </a:rPr>
              <a:t>Ying </a:t>
            </a:r>
            <a:r>
              <a:rPr lang="en-US" spc="-10" dirty="0">
                <a:solidFill>
                  <a:srgbClr val="FFFF00"/>
                </a:solidFill>
                <a:latin typeface="Times New Roman" panose="02020603050405020304" pitchFamily="18" charset="0"/>
                <a:cs typeface="Times New Roman" panose="02020603050405020304" pitchFamily="18" charset="0"/>
              </a:rPr>
              <a:t>is very young and already own a business of his </a:t>
            </a:r>
            <a:r>
              <a:rPr lang="en-US" spc="-10" dirty="0" smtClean="0">
                <a:solidFill>
                  <a:srgbClr val="FFFF00"/>
                </a:solidFill>
                <a:latin typeface="Times New Roman" panose="02020603050405020304" pitchFamily="18" charset="0"/>
                <a:cs typeface="Times New Roman" panose="02020603050405020304" pitchFamily="18" charset="0"/>
              </a:rPr>
              <a:t>own inspired by his father</a:t>
            </a:r>
            <a:endParaRPr lang="en-US" spc="-10" dirty="0">
              <a:solidFill>
                <a:srgbClr val="FFFF00"/>
              </a:solidFill>
              <a:latin typeface="Times New Roman" panose="02020603050405020304" pitchFamily="18" charset="0"/>
              <a:cs typeface="Times New Roman" panose="02020603050405020304" pitchFamily="18" charset="0"/>
            </a:endParaRPr>
          </a:p>
          <a:p>
            <a:pPr marL="367030" marR="5080" indent="-351790">
              <a:lnSpc>
                <a:spcPct val="113300"/>
              </a:lnSpc>
              <a:spcBef>
                <a:spcPts val="100"/>
              </a:spcBef>
              <a:buFont typeface="Arial"/>
              <a:buChar char="●"/>
              <a:tabLst>
                <a:tab pos="367030" algn="l"/>
                <a:tab pos="367665" algn="l"/>
              </a:tabLst>
            </a:pPr>
            <a:r>
              <a:rPr lang="en-US" spc="-10" dirty="0">
                <a:solidFill>
                  <a:srgbClr val="FFFF00"/>
                </a:solidFill>
                <a:latin typeface="Times New Roman" panose="02020603050405020304" pitchFamily="18" charset="0"/>
                <a:cs typeface="Times New Roman" panose="02020603050405020304" pitchFamily="18" charset="0"/>
              </a:rPr>
              <a:t>Based on the interview, our group acquire his business, target groups, history, strategies, business challenges, and strength &amp; weakness</a:t>
            </a:r>
          </a:p>
          <a:p>
            <a:pPr marL="15240" marR="5080" indent="0">
              <a:lnSpc>
                <a:spcPct val="113300"/>
              </a:lnSpc>
              <a:spcBef>
                <a:spcPts val="100"/>
              </a:spcBef>
              <a:buNone/>
              <a:tabLst>
                <a:tab pos="367030" algn="l"/>
                <a:tab pos="367665" algn="l"/>
              </a:tabLst>
            </a:pPr>
            <a:endParaRPr sz="1800" spc="-15" dirty="0">
              <a:solidFill>
                <a:srgbClr val="FFFF00"/>
              </a:solidFill>
            </a:endParaRPr>
          </a:p>
        </p:txBody>
      </p:sp>
    </p:spTree>
    <p:extLst>
      <p:ext uri="{BB962C8B-B14F-4D97-AF65-F5344CB8AC3E}">
        <p14:creationId xmlns:p14="http://schemas.microsoft.com/office/powerpoint/2010/main" val="1140702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MY" sz="6600" spc="-150" dirty="0">
                <a:solidFill>
                  <a:srgbClr val="FFFF00"/>
                </a:solidFill>
                <a:latin typeface="Algerian" panose="04020705040A02060702" pitchFamily="82" charset="0"/>
              </a:rPr>
              <a:t>Overview of </a:t>
            </a:r>
            <a:r>
              <a:rPr lang="en-MY" sz="6600" spc="-150" dirty="0" smtClean="0">
                <a:solidFill>
                  <a:srgbClr val="FFFF00"/>
                </a:solidFill>
                <a:latin typeface="Algerian" panose="04020705040A02060702" pitchFamily="82" charset="0"/>
              </a:rPr>
              <a:t>the project</a:t>
            </a:r>
            <a:endParaRPr lang="en-MY" sz="5400" dirty="0">
              <a:solidFill>
                <a:srgbClr val="FFFF00"/>
              </a:solidFill>
              <a:latin typeface="Algerian" panose="04020705040A02060702" pitchFamily="82" charset="0"/>
            </a:endParaRPr>
          </a:p>
        </p:txBody>
      </p:sp>
      <p:sp>
        <p:nvSpPr>
          <p:cNvPr id="3" name="Content Placeholder 2"/>
          <p:cNvSpPr>
            <a:spLocks noGrp="1"/>
          </p:cNvSpPr>
          <p:nvPr>
            <p:ph idx="1"/>
          </p:nvPr>
        </p:nvSpPr>
        <p:spPr>
          <a:xfrm>
            <a:off x="381000" y="2057400"/>
            <a:ext cx="6554867" cy="3767670"/>
          </a:xfrm>
        </p:spPr>
        <p:txBody>
          <a:bodyPr>
            <a:normAutofit/>
          </a:bodyPr>
          <a:lstStyle/>
          <a:p>
            <a:r>
              <a:rPr lang="en-US" dirty="0">
                <a:solidFill>
                  <a:srgbClr val="FFFF00"/>
                </a:solidFill>
                <a:latin typeface="Times New Roman" panose="02020603050405020304" pitchFamily="18" charset="0"/>
                <a:cs typeface="Times New Roman" panose="02020603050405020304" pitchFamily="18" charset="0"/>
              </a:rPr>
              <a:t>Mr. Yin Sheng is the founder of JW Jewelry Enterprise and CEO for 100% Work. Both of his business mainly operates in </a:t>
            </a:r>
            <a:r>
              <a:rPr lang="en-US" dirty="0" err="1">
                <a:solidFill>
                  <a:srgbClr val="FFFF00"/>
                </a:solidFill>
                <a:latin typeface="Times New Roman" panose="02020603050405020304" pitchFamily="18" charset="0"/>
                <a:cs typeface="Times New Roman" panose="02020603050405020304" pitchFamily="18" charset="0"/>
              </a:rPr>
              <a:t>Lazada</a:t>
            </a:r>
            <a:r>
              <a:rPr lang="en-US" dirty="0">
                <a:solidFill>
                  <a:srgbClr val="FFFF00"/>
                </a:solidFill>
                <a:latin typeface="Times New Roman" panose="02020603050405020304" pitchFamily="18" charset="0"/>
                <a:cs typeface="Times New Roman" panose="02020603050405020304" pitchFamily="18" charset="0"/>
              </a:rPr>
              <a:t> and </a:t>
            </a:r>
            <a:r>
              <a:rPr lang="en-US" dirty="0" err="1">
                <a:solidFill>
                  <a:srgbClr val="FFFF00"/>
                </a:solidFill>
                <a:latin typeface="Times New Roman" panose="02020603050405020304" pitchFamily="18" charset="0"/>
                <a:cs typeface="Times New Roman" panose="02020603050405020304" pitchFamily="18" charset="0"/>
              </a:rPr>
              <a:t>Shopee</a:t>
            </a:r>
            <a:r>
              <a:rPr lang="en-US" dirty="0">
                <a:solidFill>
                  <a:srgbClr val="FFFF00"/>
                </a:solidFill>
                <a:latin typeface="Times New Roman" panose="02020603050405020304" pitchFamily="18" charset="0"/>
                <a:cs typeface="Times New Roman" panose="02020603050405020304" pitchFamily="18" charset="0"/>
              </a:rPr>
              <a:t> applications.</a:t>
            </a:r>
          </a:p>
          <a:p>
            <a:r>
              <a:rPr lang="en-US" dirty="0">
                <a:solidFill>
                  <a:srgbClr val="FFFF00"/>
                </a:solidFill>
                <a:latin typeface="Times New Roman" panose="02020603050405020304" pitchFamily="18" charset="0"/>
                <a:cs typeface="Times New Roman" panose="02020603050405020304" pitchFamily="18" charset="0"/>
              </a:rPr>
              <a:t>His main selling product is software or applications for computer such as Microsoft Office, Illustrator, Photoshop, Netflix account, SCRIBD and some E-Books.</a:t>
            </a:r>
          </a:p>
          <a:p>
            <a:r>
              <a:rPr lang="en-US" dirty="0">
                <a:solidFill>
                  <a:srgbClr val="FFFF00"/>
                </a:solidFill>
                <a:latin typeface="Times New Roman" panose="02020603050405020304" pitchFamily="18" charset="0"/>
                <a:cs typeface="Times New Roman" panose="02020603050405020304" pitchFamily="18" charset="0"/>
              </a:rPr>
              <a:t>He also offers External storage such as Google Drive with unlimited storage space and can be used for a lifetime after purchasing any product from him. </a:t>
            </a:r>
            <a:endParaRPr lang="en-MY" dirty="0">
              <a:solidFill>
                <a:srgbClr val="FFFF00"/>
              </a:solidFill>
              <a:latin typeface="Times New Roman" panose="02020603050405020304" pitchFamily="18" charset="0"/>
              <a:cs typeface="Times New Roman" panose="02020603050405020304" pitchFamily="18" charset="0"/>
            </a:endParaRPr>
          </a:p>
        </p:txBody>
      </p:sp>
      <p:pic>
        <p:nvPicPr>
          <p:cNvPr id="3074" name="Picture 2" descr="JW Maverick Collar Lock Studded Exclusively with Quad Solitaire Pavé  Zirconia in Rose Gold Bangle – JW Jewel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447800"/>
            <a:ext cx="32004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44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MY" sz="6600" spc="-150" dirty="0">
                <a:solidFill>
                  <a:srgbClr val="FFFF00"/>
                </a:solidFill>
                <a:latin typeface="Algerian" panose="04020705040A02060702" pitchFamily="82" charset="0"/>
              </a:rPr>
              <a:t>Overview of </a:t>
            </a:r>
            <a:r>
              <a:rPr lang="en-MY" sz="6600" spc="-150" dirty="0" smtClean="0">
                <a:solidFill>
                  <a:srgbClr val="FFFF00"/>
                </a:solidFill>
                <a:latin typeface="Algerian" panose="04020705040A02060702" pitchFamily="82" charset="0"/>
              </a:rPr>
              <a:t>the project</a:t>
            </a:r>
            <a:endParaRPr lang="en-MY" sz="5400" dirty="0">
              <a:solidFill>
                <a:srgbClr val="FFFF00"/>
              </a:solidFill>
              <a:latin typeface="Algerian" panose="04020705040A02060702" pitchFamily="82" charset="0"/>
            </a:endParaRPr>
          </a:p>
        </p:txBody>
      </p:sp>
      <p:sp>
        <p:nvSpPr>
          <p:cNvPr id="3" name="Content Placeholder 2"/>
          <p:cNvSpPr>
            <a:spLocks noGrp="1"/>
          </p:cNvSpPr>
          <p:nvPr>
            <p:ph idx="1"/>
          </p:nvPr>
        </p:nvSpPr>
        <p:spPr>
          <a:xfrm>
            <a:off x="381000" y="2057400"/>
            <a:ext cx="6554867" cy="3767670"/>
          </a:xfrm>
        </p:spPr>
        <p:txBody>
          <a:bodyPr>
            <a:normAutofit fontScale="92500" lnSpcReduction="20000"/>
          </a:bodyPr>
          <a:lstStyle/>
          <a:p>
            <a:r>
              <a:rPr lang="en-US" dirty="0">
                <a:solidFill>
                  <a:srgbClr val="FFFF00"/>
                </a:solidFill>
                <a:latin typeface="Times New Roman" panose="02020603050405020304" pitchFamily="18" charset="0"/>
                <a:cs typeface="Times New Roman" panose="02020603050405020304" pitchFamily="18" charset="0"/>
              </a:rPr>
              <a:t>Mr. Yin Sheng target is to help more people to afford such applications for a little fee which can be used for a lifetime.</a:t>
            </a:r>
          </a:p>
          <a:p>
            <a:r>
              <a:rPr lang="en-US" dirty="0">
                <a:solidFill>
                  <a:srgbClr val="FFFF00"/>
                </a:solidFill>
                <a:latin typeface="Times New Roman" panose="02020603050405020304" pitchFamily="18" charset="0"/>
                <a:cs typeface="Times New Roman" panose="02020603050405020304" pitchFamily="18" charset="0"/>
              </a:rPr>
              <a:t>His  business might have help many people especially during this COVID-19 pandemic.</a:t>
            </a:r>
          </a:p>
          <a:p>
            <a:r>
              <a:rPr lang="en-US" dirty="0">
                <a:solidFill>
                  <a:srgbClr val="FFFF00"/>
                </a:solidFill>
                <a:latin typeface="Times New Roman" panose="02020603050405020304" pitchFamily="18" charset="0"/>
                <a:cs typeface="Times New Roman" panose="02020603050405020304" pitchFamily="18" charset="0"/>
              </a:rPr>
              <a:t>Because people will have to work from home during the pandemic and they will spend more time with their computer or laptop.</a:t>
            </a:r>
          </a:p>
          <a:p>
            <a:r>
              <a:rPr lang="en-US" dirty="0">
                <a:solidFill>
                  <a:srgbClr val="FFFF00"/>
                </a:solidFill>
                <a:latin typeface="Times New Roman" panose="02020603050405020304" pitchFamily="18" charset="0"/>
                <a:cs typeface="Times New Roman" panose="02020603050405020304" pitchFamily="18" charset="0"/>
              </a:rPr>
              <a:t>they will need a specific application in order to do their work. </a:t>
            </a:r>
          </a:p>
          <a:p>
            <a:r>
              <a:rPr lang="en-US" dirty="0">
                <a:solidFill>
                  <a:srgbClr val="FFFF00"/>
                </a:solidFill>
                <a:latin typeface="Times New Roman" panose="02020603050405020304" pitchFamily="18" charset="0"/>
                <a:cs typeface="Times New Roman" panose="02020603050405020304" pitchFamily="18" charset="0"/>
              </a:rPr>
              <a:t>example editing software, marketing software and etc.</a:t>
            </a:r>
          </a:p>
          <a:p>
            <a:r>
              <a:rPr lang="en-US" dirty="0">
                <a:solidFill>
                  <a:srgbClr val="FFFF00"/>
                </a:solidFill>
                <a:latin typeface="Times New Roman" panose="02020603050405020304" pitchFamily="18" charset="0"/>
                <a:cs typeface="Times New Roman" panose="02020603050405020304" pitchFamily="18" charset="0"/>
              </a:rPr>
              <a:t>Mr. Yin Sheng started his business in a group of 3 to 5 people. He and his team started to make a website for their online business.</a:t>
            </a:r>
          </a:p>
        </p:txBody>
      </p:sp>
    </p:spTree>
    <p:extLst>
      <p:ext uri="{BB962C8B-B14F-4D97-AF65-F5344CB8AC3E}">
        <p14:creationId xmlns:p14="http://schemas.microsoft.com/office/powerpoint/2010/main" val="210374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MY" sz="6600" spc="-150" dirty="0">
                <a:solidFill>
                  <a:srgbClr val="FFFF00"/>
                </a:solidFill>
                <a:latin typeface="Algerian" panose="04020705040A02060702" pitchFamily="82" charset="0"/>
              </a:rPr>
              <a:t>Overview of </a:t>
            </a:r>
            <a:r>
              <a:rPr lang="en-MY" sz="6600" spc="-150" dirty="0" smtClean="0">
                <a:solidFill>
                  <a:srgbClr val="FFFF00"/>
                </a:solidFill>
                <a:latin typeface="Algerian" panose="04020705040A02060702" pitchFamily="82" charset="0"/>
              </a:rPr>
              <a:t>the project</a:t>
            </a:r>
            <a:endParaRPr lang="en-MY" sz="5400" dirty="0">
              <a:solidFill>
                <a:srgbClr val="FFFF00"/>
              </a:solidFill>
              <a:latin typeface="Algerian" panose="04020705040A02060702" pitchFamily="82" charset="0"/>
            </a:endParaRPr>
          </a:p>
        </p:txBody>
      </p:sp>
      <p:sp>
        <p:nvSpPr>
          <p:cNvPr id="3" name="Content Placeholder 2"/>
          <p:cNvSpPr>
            <a:spLocks noGrp="1"/>
          </p:cNvSpPr>
          <p:nvPr>
            <p:ph idx="1"/>
          </p:nvPr>
        </p:nvSpPr>
        <p:spPr>
          <a:xfrm>
            <a:off x="381000" y="1828800"/>
            <a:ext cx="6554867" cy="3767670"/>
          </a:xfrm>
        </p:spPr>
        <p:txBody>
          <a:bodyPr>
            <a:normAutofit/>
          </a:bodyPr>
          <a:lstStyle/>
          <a:p>
            <a:r>
              <a:rPr lang="en-US" dirty="0">
                <a:solidFill>
                  <a:srgbClr val="FFFF00"/>
                </a:solidFill>
                <a:latin typeface="Times New Roman" panose="02020603050405020304" pitchFamily="18" charset="0"/>
                <a:cs typeface="Times New Roman" panose="02020603050405020304" pitchFamily="18" charset="0"/>
              </a:rPr>
              <a:t>The website will be about users to straight away choose and buy anything they want from it. It will include term &amp; conditions and details of the product. </a:t>
            </a:r>
          </a:p>
          <a:p>
            <a:r>
              <a:rPr lang="en-US" dirty="0">
                <a:solidFill>
                  <a:srgbClr val="FFFF00"/>
                </a:solidFill>
                <a:latin typeface="Times New Roman" panose="02020603050405020304" pitchFamily="18" charset="0"/>
                <a:cs typeface="Times New Roman" panose="02020603050405020304" pitchFamily="18" charset="0"/>
              </a:rPr>
              <a:t>After they had done preparing the website, Mr. Yin Sheng try to expand his product/business as much as they could.</a:t>
            </a:r>
          </a:p>
          <a:p>
            <a:r>
              <a:rPr lang="en-US" dirty="0">
                <a:solidFill>
                  <a:srgbClr val="FFFF00"/>
                </a:solidFill>
                <a:latin typeface="Times New Roman" panose="02020603050405020304" pitchFamily="18" charset="0"/>
                <a:cs typeface="Times New Roman" panose="02020603050405020304" pitchFamily="18" charset="0"/>
              </a:rPr>
              <a:t>They also make promotion and an event to attract people to know about their business and buy they product</a:t>
            </a:r>
          </a:p>
        </p:txBody>
      </p:sp>
    </p:spTree>
    <p:extLst>
      <p:ext uri="{BB962C8B-B14F-4D97-AF65-F5344CB8AC3E}">
        <p14:creationId xmlns:p14="http://schemas.microsoft.com/office/powerpoint/2010/main" val="1145339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5400" spc="-150" dirty="0">
                <a:solidFill>
                  <a:srgbClr val="FFFF00"/>
                </a:solidFill>
                <a:latin typeface="Algerian" panose="04020705040A02060702" pitchFamily="82" charset="0"/>
              </a:rPr>
              <a:t>How to conduct/organize the project :</a:t>
            </a:r>
          </a:p>
        </p:txBody>
      </p:sp>
      <p:sp>
        <p:nvSpPr>
          <p:cNvPr id="4" name="Rectangle 1"/>
          <p:cNvSpPr>
            <a:spLocks noChangeArrowheads="1"/>
          </p:cNvSpPr>
          <p:nvPr/>
        </p:nvSpPr>
        <p:spPr bwMode="auto">
          <a:xfrm>
            <a:off x="457200" y="1828800"/>
            <a:ext cx="12615632" cy="2339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FFFF00"/>
                </a:solidFill>
                <a:effectLst/>
                <a:latin typeface="Arial" panose="020B0604020202020204" pitchFamily="34" charset="0"/>
              </a:rPr>
              <a:t/>
            </a:r>
            <a:br>
              <a:rPr kumimoji="0" lang="en-US" altLang="en-US" sz="1800" b="1" i="0" u="none" strike="noStrike" cap="none" normalizeH="0" baseline="0" dirty="0" smtClean="0">
                <a:ln>
                  <a:noFill/>
                </a:ln>
                <a:solidFill>
                  <a:srgbClr val="FFFF00"/>
                </a:solidFill>
                <a:effectLst/>
                <a:latin typeface="Arial" panose="020B0604020202020204" pitchFamily="34" charset="0"/>
              </a:rPr>
            </a:br>
            <a:endParaRPr kumimoji="0" lang="en-US" altLang="en-US" sz="1800" b="1" i="0" u="none" strike="noStrike" cap="none" normalizeH="0" baseline="0" dirty="0" smtClean="0">
              <a:ln>
                <a:noFill/>
              </a:ln>
              <a:solidFill>
                <a:srgbClr val="FFFF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FFFF00"/>
                </a:solidFill>
                <a:effectLst/>
                <a:latin typeface="Arial" panose="020B0604020202020204" pitchFamily="34" charset="0"/>
                <a:ea typeface="Open Sans"/>
              </a:rPr>
              <a:t>A. Understand and determine the main tasks given</a:t>
            </a:r>
            <a:endParaRPr kumimoji="0" lang="en-US" altLang="en-US" sz="600" b="1" i="0" u="none" strike="noStrike" cap="none" normalizeH="0" baseline="0" dirty="0" smtClean="0">
              <a:ln>
                <a:noFill/>
              </a:ln>
              <a:solidFill>
                <a:srgbClr val="FFFF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1" i="0" u="none" strike="noStrike" cap="none" normalizeH="0" baseline="0" dirty="0" smtClean="0">
              <a:ln>
                <a:noFill/>
              </a:ln>
              <a:solidFill>
                <a:srgbClr val="FFFF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FFFF00"/>
                </a:solidFill>
                <a:effectLst/>
                <a:latin typeface="Arial" panose="020B0604020202020204" pitchFamily="34" charset="0"/>
              </a:rPr>
              <a:t/>
            </a:r>
            <a:br>
              <a:rPr kumimoji="0" lang="en-US" altLang="en-US" sz="1800" b="1" i="0" u="none" strike="noStrike" cap="none" normalizeH="0" baseline="0" dirty="0" smtClean="0">
                <a:ln>
                  <a:noFill/>
                </a:ln>
                <a:solidFill>
                  <a:srgbClr val="FFFF00"/>
                </a:solidFill>
                <a:effectLst/>
                <a:latin typeface="Arial" panose="020B0604020202020204" pitchFamily="34" charset="0"/>
              </a:rPr>
            </a:br>
            <a:r>
              <a:rPr kumimoji="0" lang="en-US" altLang="en-US" sz="1800" b="1" i="0" u="none" strike="noStrike" cap="none" normalizeH="0" baseline="0" dirty="0" smtClean="0">
                <a:ln>
                  <a:noFill/>
                </a:ln>
                <a:solidFill>
                  <a:srgbClr val="FFFF00"/>
                </a:solidFill>
                <a:effectLst/>
                <a:latin typeface="Arial" panose="020B0604020202020204" pitchFamily="34" charset="0"/>
              </a:rPr>
              <a:t/>
            </a:r>
            <a:br>
              <a:rPr kumimoji="0" lang="en-US" altLang="en-US" sz="1800" b="1" i="0" u="none" strike="noStrike" cap="none" normalizeH="0" baseline="0" dirty="0" smtClean="0">
                <a:ln>
                  <a:noFill/>
                </a:ln>
                <a:solidFill>
                  <a:srgbClr val="FFFF00"/>
                </a:solidFill>
                <a:effectLst/>
                <a:latin typeface="Arial" panose="020B0604020202020204" pitchFamily="34" charset="0"/>
              </a:rPr>
            </a:br>
            <a:r>
              <a:rPr kumimoji="0" lang="en-US" altLang="en-US" sz="1800" b="1" i="0" u="none" strike="noStrike" cap="none" normalizeH="0" baseline="0" dirty="0" smtClean="0">
                <a:ln>
                  <a:noFill/>
                </a:ln>
                <a:solidFill>
                  <a:srgbClr val="FFFF00"/>
                </a:solidFill>
                <a:effectLst/>
                <a:latin typeface="Arial" panose="020B0604020202020204" pitchFamily="34" charset="0"/>
              </a:rPr>
              <a:t/>
            </a:r>
            <a:br>
              <a:rPr kumimoji="0" lang="en-US" altLang="en-US" sz="1800" b="1" i="0" u="none" strike="noStrike" cap="none" normalizeH="0" baseline="0" dirty="0" smtClean="0">
                <a:ln>
                  <a:noFill/>
                </a:ln>
                <a:solidFill>
                  <a:srgbClr val="FFFF00"/>
                </a:solidFill>
                <a:effectLst/>
                <a:latin typeface="Arial" panose="020B0604020202020204" pitchFamily="34" charset="0"/>
              </a:rPr>
            </a:br>
            <a:r>
              <a:rPr kumimoji="0" lang="en-US" altLang="en-US" sz="1800" b="1" i="0" u="none" strike="noStrike" cap="none" normalizeH="0" baseline="0" dirty="0" smtClean="0">
                <a:ln>
                  <a:noFill/>
                </a:ln>
                <a:solidFill>
                  <a:srgbClr val="FFFF00"/>
                </a:solidFill>
                <a:effectLst/>
                <a:latin typeface="Arial" panose="020B0604020202020204" pitchFamily="34" charset="0"/>
              </a:rPr>
              <a:t>  </a:t>
            </a:r>
            <a:r>
              <a:rPr kumimoji="0" lang="en-US" altLang="en-US" sz="29400" b="1" i="0" u="none" strike="noStrike" cap="none" normalizeH="0" baseline="0" dirty="0" smtClean="0">
                <a:ln>
                  <a:noFill/>
                </a:ln>
                <a:solidFill>
                  <a:srgbClr val="FFFF00"/>
                </a:solidFill>
                <a:effectLst/>
                <a:latin typeface="Arial" panose="020B0604020202020204" pitchFamily="34" charset="0"/>
              </a:rPr>
              <a:t/>
            </a:r>
            <a:br>
              <a:rPr kumimoji="0" lang="en-US" altLang="en-US" sz="29400" b="1" i="0" u="none" strike="noStrike" cap="none" normalizeH="0" baseline="0" dirty="0" smtClean="0">
                <a:ln>
                  <a:noFill/>
                </a:ln>
                <a:solidFill>
                  <a:srgbClr val="FFFF00"/>
                </a:solidFill>
                <a:effectLst/>
                <a:latin typeface="Arial" panose="020B0604020202020204" pitchFamily="34" charset="0"/>
              </a:rPr>
            </a:br>
            <a:endParaRPr kumimoji="0" lang="en-US" altLang="en-US" sz="1800" b="1" i="0" u="none" strike="noStrike" cap="none" normalizeH="0" baseline="0" dirty="0" smtClean="0">
              <a:ln>
                <a:noFill/>
              </a:ln>
              <a:solidFill>
                <a:srgbClr val="FFFF00"/>
              </a:solidFill>
              <a:effectLst/>
              <a:latin typeface="Arial" panose="020B0604020202020204" pitchFamily="34" charset="0"/>
            </a:endParaRPr>
          </a:p>
        </p:txBody>
      </p:sp>
      <p:pic>
        <p:nvPicPr>
          <p:cNvPr id="4098" name="Picture 2" descr="https://lh5.googleusercontent.com/Sc0dh90H640NVCSH1tpv3p5rcQ8cSDON4w2hHnvvFw-c0tt9NMluKd85ANcV375J3LNckpaD3wbortDBnFQBrn9uEu5XkcE9ET9OIQxyYx6NrejfUV4H1gOku1KC5hd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352800"/>
            <a:ext cx="3120690" cy="312069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5562600" y="3200400"/>
            <a:ext cx="3276600" cy="304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endParaRPr lang="en-US" altLang="en-US" sz="1600" dirty="0">
              <a:solidFill>
                <a:schemeClr val="tx2">
                  <a:lumMod val="75000"/>
                </a:schemeClr>
              </a:solidFill>
              <a:latin typeface="Franklin Gothic Heavy" panose="020B0903020102020204" pitchFamily="34" charset="0"/>
            </a:endParaRP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The first step to organize the</a:t>
            </a:r>
            <a:br>
              <a:rPr lang="en-US" altLang="en-US" dirty="0">
                <a:solidFill>
                  <a:schemeClr val="tx2">
                    <a:lumMod val="75000"/>
                  </a:schemeClr>
                </a:solidFill>
                <a:latin typeface="Franklin Gothic Heavy" panose="020B0903020102020204" pitchFamily="34" charset="0"/>
                <a:ea typeface="Open Sans"/>
              </a:rPr>
            </a:br>
            <a:r>
              <a:rPr lang="en-US" altLang="en-US" dirty="0">
                <a:solidFill>
                  <a:schemeClr val="tx2">
                    <a:lumMod val="75000"/>
                  </a:schemeClr>
                </a:solidFill>
                <a:latin typeface="Franklin Gothic Heavy" panose="020B0903020102020204" pitchFamily="34" charset="0"/>
                <a:ea typeface="Open Sans"/>
              </a:rPr>
              <a:t>project is, we need to understand first what is the purpose of the project itself, why we have to do the project, and what we </a:t>
            </a:r>
            <a:br>
              <a:rPr lang="en-US" altLang="en-US" dirty="0">
                <a:solidFill>
                  <a:schemeClr val="tx2">
                    <a:lumMod val="75000"/>
                  </a:schemeClr>
                </a:solidFill>
                <a:latin typeface="Franklin Gothic Heavy" panose="020B0903020102020204" pitchFamily="34" charset="0"/>
                <a:ea typeface="Open Sans"/>
              </a:rPr>
            </a:br>
            <a:r>
              <a:rPr lang="en-US" altLang="en-US" dirty="0">
                <a:solidFill>
                  <a:schemeClr val="tx2">
                    <a:lumMod val="75000"/>
                  </a:schemeClr>
                </a:solidFill>
                <a:latin typeface="Franklin Gothic Heavy" panose="020B0903020102020204" pitchFamily="34" charset="0"/>
                <a:ea typeface="Open Sans"/>
              </a:rPr>
              <a:t>should do to accomplish the project.</a:t>
            </a:r>
            <a:endParaRPr lang="en-US" altLang="en-US" sz="500" dirty="0">
              <a:solidFill>
                <a:schemeClr val="tx2">
                  <a:lumMod val="75000"/>
                </a:schemeClr>
              </a:solidFill>
              <a:latin typeface="Franklin Gothic Heavy" panose="020B0903020102020204" pitchFamily="34" charset="0"/>
            </a:endParaRPr>
          </a:p>
          <a:p>
            <a:pPr algn="ctr"/>
            <a:endParaRPr lang="en-MY" dirty="0">
              <a:solidFill>
                <a:schemeClr val="tx2">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747716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5400" spc="-150" dirty="0">
                <a:solidFill>
                  <a:srgbClr val="FFFF00"/>
                </a:solidFill>
                <a:latin typeface="Algerian" panose="04020705040A02060702" pitchFamily="82" charset="0"/>
              </a:rPr>
              <a:t>How to conduct/organize the project :</a:t>
            </a:r>
          </a:p>
        </p:txBody>
      </p:sp>
      <p:sp>
        <p:nvSpPr>
          <p:cNvPr id="4" name="Rectangle 1"/>
          <p:cNvSpPr>
            <a:spLocks noChangeArrowheads="1"/>
          </p:cNvSpPr>
          <p:nvPr/>
        </p:nvSpPr>
        <p:spPr bwMode="auto">
          <a:xfrm>
            <a:off x="685800" y="1597059"/>
            <a:ext cx="12274487"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rPr>
              <a:t/>
            </a:r>
            <a:br>
              <a:rPr kumimoji="0" lang="en-US" altLang="en-US" sz="18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rPr>
            </a:br>
            <a:endParaRPr kumimoji="0" lang="en-US" altLang="en-US" sz="18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endParaRPr>
          </a:p>
          <a:p>
            <a:pPr lvl="0" defTabSz="914400" eaLnBrk="0" fontAlgn="base" hangingPunct="0">
              <a:spcBef>
                <a:spcPct val="0"/>
              </a:spcBef>
              <a:spcAft>
                <a:spcPct val="0"/>
              </a:spcAft>
            </a:pPr>
            <a:r>
              <a:rPr lang="en-US" altLang="en-US" sz="2000" b="1" dirty="0">
                <a:solidFill>
                  <a:srgbClr val="FFFF00"/>
                </a:solidFill>
                <a:latin typeface="Arial" panose="020B0604020202020204" pitchFamily="34" charset="0"/>
                <a:ea typeface="Open Sans"/>
                <a:cs typeface="Arial" panose="020B0604020202020204" pitchFamily="34" charset="0"/>
              </a:rPr>
              <a:t>B. Discuss the tasks with the group members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rPr>
              <a:t>  </a:t>
            </a:r>
            <a:r>
              <a:rPr kumimoji="0" lang="en-US" altLang="en-US" sz="294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rPr>
              <a:t/>
            </a:r>
            <a:br>
              <a:rPr kumimoji="0" lang="en-US" altLang="en-US" sz="294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rPr>
            </a:br>
            <a:endParaRPr kumimoji="0" lang="en-US" altLang="en-US" sz="1800" b="1" i="0" u="none" strike="noStrike" cap="none" normalizeH="0" baseline="0" dirty="0" smtClean="0">
              <a:ln>
                <a:noFill/>
              </a:ln>
              <a:solidFill>
                <a:srgbClr val="FFFF00"/>
              </a:solidFill>
              <a:effectLst/>
              <a:latin typeface="Arial" panose="020B0604020202020204" pitchFamily="34" charset="0"/>
              <a:cs typeface="Arial" panose="020B0604020202020204" pitchFamily="34" charset="0"/>
            </a:endParaRPr>
          </a:p>
        </p:txBody>
      </p:sp>
      <p:sp>
        <p:nvSpPr>
          <p:cNvPr id="5" name="Rounded Rectangle 4"/>
          <p:cNvSpPr/>
          <p:nvPr/>
        </p:nvSpPr>
        <p:spPr>
          <a:xfrm>
            <a:off x="457200" y="3048000"/>
            <a:ext cx="4423110" cy="3429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r>
              <a:rPr lang="en-US" altLang="en-US" sz="1600" dirty="0">
                <a:solidFill>
                  <a:schemeClr val="tx2">
                    <a:lumMod val="75000"/>
                  </a:schemeClr>
                </a:solidFill>
                <a:latin typeface="Franklin Gothic Heavy" panose="020B0903020102020204" pitchFamily="34" charset="0"/>
              </a:rPr>
              <a:t>After understanding the main purpose of the project, here we need to discuss what we have obtained so far or share our ideas regarding the project.</a:t>
            </a:r>
          </a:p>
          <a:p>
            <a:pPr lvl="0" defTabSz="914400" eaLnBrk="0" fontAlgn="base" hangingPunct="0">
              <a:spcBef>
                <a:spcPct val="0"/>
              </a:spcBef>
              <a:spcAft>
                <a:spcPct val="0"/>
              </a:spcAft>
            </a:pPr>
            <a:endParaRPr lang="en-US" altLang="en-US" sz="1600" dirty="0">
              <a:solidFill>
                <a:schemeClr val="tx2">
                  <a:lumMod val="75000"/>
                </a:schemeClr>
              </a:solidFill>
              <a:latin typeface="Franklin Gothic Heavy" panose="020B0903020102020204" pitchFamily="34" charset="0"/>
            </a:endParaRPr>
          </a:p>
          <a:p>
            <a:pPr lvl="0" defTabSz="914400" eaLnBrk="0" fontAlgn="base" hangingPunct="0">
              <a:spcBef>
                <a:spcPct val="0"/>
              </a:spcBef>
              <a:spcAft>
                <a:spcPct val="0"/>
              </a:spcAft>
            </a:pPr>
            <a:r>
              <a:rPr lang="en-US" altLang="en-US" sz="1600" dirty="0">
                <a:solidFill>
                  <a:schemeClr val="tx2">
                    <a:lumMod val="75000"/>
                  </a:schemeClr>
                </a:solidFill>
                <a:latin typeface="Franklin Gothic Heavy" panose="020B0903020102020204" pitchFamily="34" charset="0"/>
              </a:rPr>
              <a:t>When we share our ideas, we </a:t>
            </a:r>
          </a:p>
          <a:p>
            <a:pPr lvl="0" defTabSz="914400" eaLnBrk="0" fontAlgn="base" hangingPunct="0">
              <a:spcBef>
                <a:spcPct val="0"/>
              </a:spcBef>
              <a:spcAft>
                <a:spcPct val="0"/>
              </a:spcAft>
            </a:pPr>
            <a:r>
              <a:rPr lang="en-US" altLang="en-US" sz="1600" dirty="0">
                <a:solidFill>
                  <a:schemeClr val="tx2">
                    <a:lumMod val="75000"/>
                  </a:schemeClr>
                </a:solidFill>
                <a:latin typeface="Franklin Gothic Heavy" panose="020B0903020102020204" pitchFamily="34" charset="0"/>
              </a:rPr>
              <a:t>unintentionally build up our skills and </a:t>
            </a:r>
          </a:p>
          <a:p>
            <a:pPr lvl="0" defTabSz="914400" eaLnBrk="0" fontAlgn="base" hangingPunct="0">
              <a:spcBef>
                <a:spcPct val="0"/>
              </a:spcBef>
              <a:spcAft>
                <a:spcPct val="0"/>
              </a:spcAft>
            </a:pPr>
            <a:r>
              <a:rPr lang="en-US" altLang="en-US" sz="1600" dirty="0">
                <a:solidFill>
                  <a:schemeClr val="tx2">
                    <a:lumMod val="75000"/>
                  </a:schemeClr>
                </a:solidFill>
                <a:latin typeface="Franklin Gothic Heavy" panose="020B0903020102020204" pitchFamily="34" charset="0"/>
              </a:rPr>
              <a:t>develop the ability to solve certain </a:t>
            </a:r>
          </a:p>
          <a:p>
            <a:pPr lvl="0" defTabSz="914400" eaLnBrk="0" fontAlgn="base" hangingPunct="0">
              <a:spcBef>
                <a:spcPct val="0"/>
              </a:spcBef>
              <a:spcAft>
                <a:spcPct val="0"/>
              </a:spcAft>
            </a:pPr>
            <a:r>
              <a:rPr lang="en-US" altLang="en-US" sz="1600" dirty="0">
                <a:solidFill>
                  <a:schemeClr val="tx2">
                    <a:lumMod val="75000"/>
                  </a:schemeClr>
                </a:solidFill>
                <a:latin typeface="Franklin Gothic Heavy" panose="020B0903020102020204" pitchFamily="34" charset="0"/>
              </a:rPr>
              <a:t>problems. It is needed in every discussion </a:t>
            </a:r>
            <a:r>
              <a:rPr lang="en-US" altLang="en-US" sz="1600" dirty="0" smtClean="0">
                <a:solidFill>
                  <a:schemeClr val="tx2">
                    <a:lumMod val="75000"/>
                  </a:schemeClr>
                </a:solidFill>
                <a:latin typeface="Franklin Gothic Heavy" panose="020B0903020102020204" pitchFamily="34" charset="0"/>
              </a:rPr>
              <a:t>since </a:t>
            </a:r>
            <a:r>
              <a:rPr lang="en-US" altLang="en-US" sz="1600" dirty="0">
                <a:solidFill>
                  <a:schemeClr val="tx2">
                    <a:lumMod val="75000"/>
                  </a:schemeClr>
                </a:solidFill>
                <a:latin typeface="Franklin Gothic Heavy" panose="020B0903020102020204" pitchFamily="34" charset="0"/>
              </a:rPr>
              <a:t>we need to gain more information </a:t>
            </a:r>
            <a:r>
              <a:rPr lang="en-US" altLang="en-US" sz="1600" dirty="0" smtClean="0">
                <a:solidFill>
                  <a:schemeClr val="tx2">
                    <a:lumMod val="75000"/>
                  </a:schemeClr>
                </a:solidFill>
                <a:latin typeface="Franklin Gothic Heavy" panose="020B0903020102020204" pitchFamily="34" charset="0"/>
              </a:rPr>
              <a:t>by </a:t>
            </a:r>
            <a:r>
              <a:rPr lang="en-US" altLang="en-US" sz="1600" dirty="0">
                <a:solidFill>
                  <a:schemeClr val="tx2">
                    <a:lumMod val="75000"/>
                  </a:schemeClr>
                </a:solidFill>
                <a:latin typeface="Franklin Gothic Heavy" panose="020B0903020102020204" pitchFamily="34" charset="0"/>
              </a:rPr>
              <a:t>the conversation to help us ensure a </a:t>
            </a:r>
            <a:r>
              <a:rPr lang="en-US" altLang="en-US" sz="1600" dirty="0" smtClean="0">
                <a:solidFill>
                  <a:schemeClr val="tx2">
                    <a:lumMod val="75000"/>
                  </a:schemeClr>
                </a:solidFill>
                <a:latin typeface="Franklin Gothic Heavy" panose="020B0903020102020204" pitchFamily="34" charset="0"/>
              </a:rPr>
              <a:t>successful </a:t>
            </a:r>
            <a:r>
              <a:rPr lang="en-US" altLang="en-US" sz="1600" dirty="0">
                <a:solidFill>
                  <a:schemeClr val="tx2">
                    <a:lumMod val="75000"/>
                  </a:schemeClr>
                </a:solidFill>
                <a:latin typeface="Franklin Gothic Heavy" panose="020B0903020102020204" pitchFamily="34" charset="0"/>
              </a:rPr>
              <a:t>project.</a:t>
            </a:r>
            <a:endParaRPr lang="en-MY" dirty="0">
              <a:solidFill>
                <a:schemeClr val="tx2">
                  <a:lumMod val="75000"/>
                </a:schemeClr>
              </a:solidFill>
              <a:latin typeface="Franklin Gothic Heavy" panose="020B0903020102020204" pitchFamily="34" charset="0"/>
            </a:endParaRPr>
          </a:p>
        </p:txBody>
      </p:sp>
      <p:pic>
        <p:nvPicPr>
          <p:cNvPr id="7170" name="Picture 2" descr="https://lh6.googleusercontent.com/j8RW1mfJlNBQzylr38hejilirv7Qim8O-h6BqrVPzraUua6575cFf-FS5fO1bUooGJDibqo2yhUeubpwfa86mjXDnwGsdg_UY4VehTPvhLWNaCWGDfvHarTLfrwyzJB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3208336"/>
            <a:ext cx="3359821" cy="2582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592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style>
          <a:lnRef idx="0">
            <a:schemeClr val="dk1"/>
          </a:lnRef>
          <a:fillRef idx="3">
            <a:schemeClr val="dk1"/>
          </a:fillRef>
          <a:effectRef idx="3">
            <a:schemeClr val="dk1"/>
          </a:effectRef>
          <a:fontRef idx="minor">
            <a:schemeClr val="lt1"/>
          </a:fontRef>
        </p:style>
        <p:txBody>
          <a:bodyPr>
            <a:noAutofit/>
          </a:bodyPr>
          <a:lstStyle/>
          <a:p>
            <a:pPr algn="ctr"/>
            <a:r>
              <a:rPr lang="en-US" sz="5400" spc="-150" dirty="0">
                <a:solidFill>
                  <a:srgbClr val="FFFF00"/>
                </a:solidFill>
                <a:latin typeface="Algerian" panose="04020705040A02060702" pitchFamily="82" charset="0"/>
              </a:rPr>
              <a:t>How to conduct/organize the project :</a:t>
            </a:r>
          </a:p>
        </p:txBody>
      </p:sp>
      <p:sp>
        <p:nvSpPr>
          <p:cNvPr id="4" name="Rectangle 1"/>
          <p:cNvSpPr>
            <a:spLocks noChangeArrowheads="1"/>
          </p:cNvSpPr>
          <p:nvPr/>
        </p:nvSpPr>
        <p:spPr bwMode="auto">
          <a:xfrm>
            <a:off x="874545" y="2739515"/>
            <a:ext cx="122744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0" defTabSz="914400" eaLnBrk="0" fontAlgn="base" hangingPunct="0">
              <a:spcBef>
                <a:spcPct val="0"/>
              </a:spcBef>
              <a:spcAft>
                <a:spcPct val="0"/>
              </a:spcAft>
            </a:pPr>
            <a:endParaRPr lang="en-US" altLang="en-US" b="1" dirty="0">
              <a:solidFill>
                <a:srgbClr val="FFFF00"/>
              </a:solidFill>
              <a:latin typeface="Arial" panose="020B0604020202020204" pitchFamily="34" charset="0"/>
            </a:endParaRPr>
          </a:p>
        </p:txBody>
      </p:sp>
      <p:sp>
        <p:nvSpPr>
          <p:cNvPr id="5" name="Rounded Rectangle 4"/>
          <p:cNvSpPr/>
          <p:nvPr/>
        </p:nvSpPr>
        <p:spPr>
          <a:xfrm>
            <a:off x="5562600" y="3200400"/>
            <a:ext cx="3276600" cy="304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eaLnBrk="0" fontAlgn="base" hangingPunct="0">
              <a:spcBef>
                <a:spcPct val="0"/>
              </a:spcBef>
              <a:spcAft>
                <a:spcPct val="0"/>
              </a:spcAft>
            </a:pPr>
            <a:endParaRPr lang="en-US" altLang="en-US" sz="1600" dirty="0">
              <a:solidFill>
                <a:schemeClr val="tx2">
                  <a:lumMod val="75000"/>
                </a:schemeClr>
              </a:solidFill>
              <a:latin typeface="Franklin Gothic Heavy" panose="020B0903020102020204" pitchFamily="34" charset="0"/>
            </a:endParaRPr>
          </a:p>
          <a:p>
            <a:pPr lvl="0" defTabSz="914400" eaLnBrk="0" fontAlgn="base" hangingPunct="0">
              <a:spcBef>
                <a:spcPct val="0"/>
              </a:spcBef>
              <a:spcAft>
                <a:spcPct val="0"/>
              </a:spcAft>
              <a:buFontTx/>
              <a:buChar char="•"/>
            </a:pPr>
            <a:r>
              <a:rPr lang="en-US" altLang="en-US" dirty="0">
                <a:solidFill>
                  <a:schemeClr val="tx2">
                    <a:lumMod val="75000"/>
                  </a:schemeClr>
                </a:solidFill>
                <a:latin typeface="Franklin Gothic Heavy" panose="020B0903020102020204" pitchFamily="34" charset="0"/>
                <a:ea typeface="Open Sans"/>
              </a:rPr>
              <a:t>In this step, assigning a specific tasks is really important. We should think about any possible things that might occurred during the progression or need to be done, then divide our tasks specifically for each member.</a:t>
            </a:r>
          </a:p>
          <a:p>
            <a:pPr algn="ctr"/>
            <a:endParaRPr lang="en-MY" dirty="0">
              <a:solidFill>
                <a:schemeClr val="tx2">
                  <a:lumMod val="75000"/>
                </a:schemeClr>
              </a:solidFill>
              <a:latin typeface="Franklin Gothic Heavy" panose="020B0903020102020204" pitchFamily="34" charset="0"/>
            </a:endParaRPr>
          </a:p>
        </p:txBody>
      </p:sp>
      <p:pic>
        <p:nvPicPr>
          <p:cNvPr id="9218" name="Picture 2" descr="https://lh6.googleusercontent.com/ycWa4aLR6vX3ORI42EHLIA-mx7yQIKWhrmex_eXA6snlF46ZaDP7lpABBW9e7wZshVDvNCYvLPzlFKDxc7zSr2ZnzbzsJJ4J8UMQNaeeoEmOxq1KApVb7E-3EyWRNVX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711783"/>
            <a:ext cx="4344361" cy="308449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09714" y="2400959"/>
            <a:ext cx="7210426" cy="400110"/>
          </a:xfrm>
          <a:prstGeom prst="rect">
            <a:avLst/>
          </a:prstGeom>
        </p:spPr>
        <p:txBody>
          <a:bodyPr wrap="square">
            <a:spAutoFit/>
          </a:bodyPr>
          <a:lstStyle/>
          <a:p>
            <a:pPr lvl="0" defTabSz="914400" eaLnBrk="0" fontAlgn="base" hangingPunct="0">
              <a:spcBef>
                <a:spcPct val="0"/>
              </a:spcBef>
              <a:spcAft>
                <a:spcPct val="0"/>
              </a:spcAft>
            </a:pPr>
            <a:r>
              <a:rPr lang="en-US" altLang="en-US" sz="2000" b="1" dirty="0" smtClean="0">
                <a:solidFill>
                  <a:srgbClr val="FFFF00"/>
                </a:solidFill>
                <a:latin typeface="Arial" panose="020B0604020202020204" pitchFamily="34" charset="0"/>
              </a:rPr>
              <a:t>C. Assign specific tasks for each member to complete</a:t>
            </a:r>
            <a:endParaRPr lang="en-US" altLang="en-US" sz="2000" b="1" dirty="0">
              <a:solidFill>
                <a:srgbClr val="FFFF00"/>
              </a:solidFill>
              <a:latin typeface="Arial" panose="020B0604020202020204" pitchFamily="34" charset="0"/>
            </a:endParaRPr>
          </a:p>
        </p:txBody>
      </p:sp>
    </p:spTree>
    <p:extLst>
      <p:ext uri="{BB962C8B-B14F-4D97-AF65-F5344CB8AC3E}">
        <p14:creationId xmlns:p14="http://schemas.microsoft.com/office/powerpoint/2010/main" val="78155396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1291</TotalTime>
  <Words>1348</Words>
  <Application>Microsoft Office PowerPoint</Application>
  <PresentationFormat>On-screen Show (4:3)</PresentationFormat>
  <Paragraphs>97</Paragraphs>
  <Slides>19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Noto Sans</vt:lpstr>
      <vt:lpstr>Open Sans</vt:lpstr>
      <vt:lpstr>Algerian</vt:lpstr>
      <vt:lpstr>Arial</vt:lpstr>
      <vt:lpstr>Brush Script MT</vt:lpstr>
      <vt:lpstr>Century Gothic</vt:lpstr>
      <vt:lpstr>Franklin Gothic Heavy</vt:lpstr>
      <vt:lpstr>Rosewood Std Regular</vt:lpstr>
      <vt:lpstr>Times New Roman</vt:lpstr>
      <vt:lpstr>Verdana</vt:lpstr>
      <vt:lpstr>Wingdings 3</vt:lpstr>
      <vt:lpstr>Slice</vt:lpstr>
      <vt:lpstr>Interview  of  Local  Entrepreneur</vt:lpstr>
      <vt:lpstr>Introduction</vt:lpstr>
      <vt:lpstr>Introduction</vt:lpstr>
      <vt:lpstr>Overview of the project</vt:lpstr>
      <vt:lpstr>Overview of the project</vt:lpstr>
      <vt:lpstr>Overview of the project</vt:lpstr>
      <vt:lpstr>How to conduct/organize the project :</vt:lpstr>
      <vt:lpstr>How to conduct/organize the project :</vt:lpstr>
      <vt:lpstr>How to conduct/organize the project :</vt:lpstr>
      <vt:lpstr>How to conduct/organize the project :</vt:lpstr>
      <vt:lpstr>How to conduct/organize the project :</vt:lpstr>
      <vt:lpstr>Difficulties &amp; Challenges while Conducting the Project </vt:lpstr>
      <vt:lpstr>Difficulties &amp; Challenges while Conducting the Project </vt:lpstr>
      <vt:lpstr>Lesson learned from this project</vt:lpstr>
      <vt:lpstr>Lesson learned from this project</vt:lpstr>
      <vt:lpstr>Lesson learned from this project</vt:lpstr>
      <vt:lpstr>Lesson learned from this project</vt:lpstr>
      <vt:lpstr>Lesson learned from this project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  of  Local  Entrepreneur</dc:title>
  <dc:creator>Low Junyi</dc:creator>
  <cp:lastModifiedBy>Low Junyi</cp:lastModifiedBy>
  <cp:revision>15</cp:revision>
  <dcterms:created xsi:type="dcterms:W3CDTF">2021-01-12T15:35:37Z</dcterms:created>
  <dcterms:modified xsi:type="dcterms:W3CDTF">2021-01-13T13:07:33Z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2021-01-12T00:00:00Z</vt:filetime>
  </property>
  <property fmtid="{D5CDD505-2E9C-101B-9397-08002B2CF9AE}" pid="3" name="Creator">
    <vt:lpwstr>PDFium</vt:lpwstr>
  </property>
  <property fmtid="{D5CDD505-2E9C-101B-9397-08002B2CF9AE}" pid="4" name="LastSaved">
    <vt:filetime>2021-01-12T00:00:00Z</vt:filetime>
  </property>
</Properties>
</file>