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a:srgbClr val="4472C4"/>
    <a:srgbClr val="0070C0"/>
    <a:srgbClr val="830E3E"/>
    <a:srgbClr val="E2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77" d="100"/>
          <a:sy n="77" d="100"/>
        </p:scale>
        <p:origin x="1781"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CB005FD-FC8B-4FF4-955B-7EA50B8B0663}" type="datetimeFigureOut">
              <a:rPr lang="en-MY"/>
              <a:t>9/11/2020</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MY"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7D76A01-9653-4E88-A0A9-E9EA91B8AD2B}" type="slidenum">
              <a:rPr lang="en-MY"/>
              <a:t>‹#›</a:t>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000" b="1">
                <a:solidFill>
                  <a:srgbClr val="830E3E"/>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91EDBD-682C-4676-B5AE-027580863C90}" type="datetime5">
              <a:rPr lang="en-US" smtClean="0"/>
              <a:t>9-Nov-20</a:t>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D02A6F-F68E-42AE-AE2F-753F71817D84}"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C8DC06-272D-450D-906A-95CFBFB53BBA}" type="datetime5">
              <a:rPr lang="en-US" smtClean="0"/>
              <a:t>9-Nov-20</a:t>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p>
        </p:txBody>
      </p:sp>
      <p:sp>
        <p:nvSpPr>
          <p:cNvPr id="6" name="Slide Number Placeholder 5"/>
          <p:cNvSpPr>
            <a:spLocks noGrp="1"/>
          </p:cNvSpPr>
          <p:nvPr>
            <p:ph type="sldNum" sz="quarter" idx="12"/>
          </p:nvPr>
        </p:nvSpPr>
        <p:spPr/>
        <p:txBody>
          <a:bodyPr/>
          <a:lstStyle>
            <a:lvl1pPr>
              <a:defRPr/>
            </a:lvl1pPr>
          </a:lstStyle>
          <a:p>
            <a:pPr>
              <a:defRPr/>
            </a:pPr>
            <a:fld id="{4D04142B-9149-44AD-9D92-D86EB0C2BF77}"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6A6A79-FF68-4E5D-8DE8-F1CB5557861B}" type="datetime5">
              <a:rPr lang="en-US" smtClean="0"/>
              <a:t>9-Nov-20</a:t>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p>
        </p:txBody>
      </p:sp>
      <p:sp>
        <p:nvSpPr>
          <p:cNvPr id="6" name="Slide Number Placeholder 5"/>
          <p:cNvSpPr>
            <a:spLocks noGrp="1"/>
          </p:cNvSpPr>
          <p:nvPr>
            <p:ph type="sldNum" sz="quarter" idx="12"/>
          </p:nvPr>
        </p:nvSpPr>
        <p:spPr/>
        <p:txBody>
          <a:bodyPr/>
          <a:lstStyle>
            <a:lvl1pPr>
              <a:defRPr/>
            </a:lvl1pPr>
          </a:lstStyle>
          <a:p>
            <a:pPr>
              <a:defRPr/>
            </a:pPr>
            <a:fld id="{5631EE60-E854-4E7C-BF7C-54A65C2A0E64}"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63E2FE-7B78-47A0-A345-7278BBA4ECA7}" type="datetime5">
              <a:rPr lang="en-US" smtClean="0"/>
              <a:t>9-Nov-20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4AEEF2DB-3D68-4EFF-B92B-90C34555BE45}" type="slidenum">
              <a:rPr lang="en-US"/>
              <a:t>‹#›</a:t>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9089BE8-9776-4DAC-9802-7ECBE2B252C6}" type="datetime5">
              <a:rPr lang="en-US" smtClean="0"/>
              <a:t>9-Nov-20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E89D5586-745C-4D1D-AC0D-50A29C310C58}" type="slidenum">
              <a:rPr lang="en-US"/>
              <a:t>‹#›</a:t>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B1A6478-FF66-4C9B-BA76-6D41FC1254EF}" type="datetime5">
              <a:rPr lang="en-US" smtClean="0"/>
              <a:t>9-Nov-20</a:t>
            </a:fld>
            <a:endParaRPr lang="en-US"/>
          </a:p>
        </p:txBody>
      </p:sp>
      <p:sp>
        <p:nvSpPr>
          <p:cNvPr id="7" name="Slide Number Placeholder 5"/>
          <p:cNvSpPr>
            <a:spLocks noGrp="1"/>
          </p:cNvSpPr>
          <p:nvPr>
            <p:ph type="sldNum" sz="quarter" idx="12"/>
          </p:nvPr>
        </p:nvSpPr>
        <p:spPr/>
        <p:txBody>
          <a:bodyPr/>
          <a:lstStyle>
            <a:lvl1pPr>
              <a:defRPr/>
            </a:lvl1pPr>
          </a:lstStyle>
          <a:p>
            <a:pPr>
              <a:defRPr/>
            </a:pPr>
            <a:fld id="{06469A2C-1C93-4A5E-AA86-D928C00BCD92}" type="slidenum">
              <a:rPr lang="en-US"/>
              <a:t>‹#›</a:t>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A45AB4F-5565-47D5-9B9C-205459BDF2F2}" type="datetime5">
              <a:rPr lang="en-US" smtClean="0"/>
              <a:t>9-Nov-20</a:t>
            </a:fld>
            <a:endParaRPr lang="en-US"/>
          </a:p>
        </p:txBody>
      </p:sp>
      <p:sp>
        <p:nvSpPr>
          <p:cNvPr id="9" name="Slide Number Placeholder 5"/>
          <p:cNvSpPr>
            <a:spLocks noGrp="1"/>
          </p:cNvSpPr>
          <p:nvPr>
            <p:ph type="sldNum" sz="quarter" idx="12"/>
          </p:nvPr>
        </p:nvSpPr>
        <p:spPr/>
        <p:txBody>
          <a:bodyPr/>
          <a:lstStyle>
            <a:lvl1pPr>
              <a:defRPr/>
            </a:lvl1pPr>
          </a:lstStyle>
          <a:p>
            <a:pPr>
              <a:defRPr/>
            </a:pPr>
            <a:fld id="{B647D458-EF61-4B7E-AFE9-875D2476F532}" type="slidenum">
              <a:rPr lang="en-US"/>
              <a:t>‹#›</a:t>
            </a:fld>
            <a:endParaRPr lang="en-US" dirty="0"/>
          </a:p>
        </p:txBody>
      </p:sp>
      <p:sp>
        <p:nvSpPr>
          <p:cNvPr id="10" name="Footer Placeholder 4"/>
          <p:cNvSpPr>
            <a:spLocks noGrp="1"/>
          </p:cNvSpPr>
          <p:nvPr>
            <p:ph type="ftr" sz="quarter" idx="1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F4F66-F8D6-49F9-9749-1794643E4383}" type="datetime5">
              <a:rPr lang="en-US" smtClean="0"/>
              <a:t>9-Nov-20</a:t>
            </a:fld>
            <a:endParaRPr lang="en-US"/>
          </a:p>
        </p:txBody>
      </p:sp>
      <p:sp>
        <p:nvSpPr>
          <p:cNvPr id="5" name="Slide Number Placeholder 5"/>
          <p:cNvSpPr>
            <a:spLocks noGrp="1"/>
          </p:cNvSpPr>
          <p:nvPr>
            <p:ph type="sldNum" sz="quarter" idx="12"/>
          </p:nvPr>
        </p:nvSpPr>
        <p:spPr/>
        <p:txBody>
          <a:bodyPr/>
          <a:lstStyle>
            <a:lvl1pPr>
              <a:defRPr/>
            </a:lvl1pPr>
          </a:lstStyle>
          <a:p>
            <a:pPr>
              <a:defRPr/>
            </a:pPr>
            <a:fld id="{3BE95FEE-A042-4E46-858D-E255F286AFAD}" type="slidenum">
              <a:rPr lang="en-US"/>
              <a:t>‹#›</a:t>
            </a:fld>
            <a:endParaRPr lang="en-US" dirty="0"/>
          </a:p>
        </p:txBody>
      </p:sp>
      <p:sp>
        <p:nvSpPr>
          <p:cNvPr id="6"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A1BF8A-15CB-424D-95A6-16D67CC37B8D}" type="datetime5">
              <a:rPr lang="en-US" smtClean="0"/>
              <a:t>9-Nov-20</a:t>
            </a:fld>
            <a:endParaRPr lang="en-US"/>
          </a:p>
        </p:txBody>
      </p:sp>
      <p:sp>
        <p:nvSpPr>
          <p:cNvPr id="4" name="Slide Number Placeholder 5"/>
          <p:cNvSpPr>
            <a:spLocks noGrp="1"/>
          </p:cNvSpPr>
          <p:nvPr>
            <p:ph type="sldNum" sz="quarter" idx="12"/>
          </p:nvPr>
        </p:nvSpPr>
        <p:spPr/>
        <p:txBody>
          <a:bodyPr/>
          <a:lstStyle>
            <a:lvl1pPr>
              <a:defRPr/>
            </a:lvl1pPr>
          </a:lstStyle>
          <a:p>
            <a:pPr>
              <a:defRPr/>
            </a:pPr>
            <a:fld id="{9222C836-3674-4059-90D2-D86E3DE58AF5}" type="slidenum">
              <a:rPr lang="en-US"/>
              <a:t>‹#›</a:t>
            </a:fld>
            <a:endParaRPr lang="en-US" dirty="0"/>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D39492-47AE-4049-80F1-D5917186E974}" type="datetime5">
              <a:rPr lang="en-US" smtClean="0"/>
              <a:t>9-Nov-20</a:t>
            </a:fld>
            <a:endParaRPr lang="en-US"/>
          </a:p>
        </p:txBody>
      </p:sp>
      <p:sp>
        <p:nvSpPr>
          <p:cNvPr id="7" name="Slide Number Placeholder 5"/>
          <p:cNvSpPr>
            <a:spLocks noGrp="1"/>
          </p:cNvSpPr>
          <p:nvPr>
            <p:ph type="sldNum" sz="quarter" idx="12"/>
          </p:nvPr>
        </p:nvSpPr>
        <p:spPr/>
        <p:txBody>
          <a:bodyPr/>
          <a:lstStyle>
            <a:lvl1pPr>
              <a:defRPr/>
            </a:lvl1pPr>
          </a:lstStyle>
          <a:p>
            <a:pPr>
              <a:defRPr/>
            </a:pPr>
            <a:fld id="{32D6BA56-7896-42D5-8307-DADE9CA6683E}" type="slidenum">
              <a:rPr lang="en-US"/>
              <a:t>‹#›</a:t>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4C6ACCA-CF2D-4144-92DF-6EAC43A9BD58}" type="datetime5">
              <a:rPr lang="en-US" smtClean="0"/>
              <a:t>9-Nov-20</a:t>
            </a:fld>
            <a:endParaRPr lang="en-US"/>
          </a:p>
        </p:txBody>
      </p:sp>
      <p:sp>
        <p:nvSpPr>
          <p:cNvPr id="7" name="Slide Number Placeholder 5"/>
          <p:cNvSpPr>
            <a:spLocks noGrp="1"/>
          </p:cNvSpPr>
          <p:nvPr>
            <p:ph type="sldNum" sz="quarter" idx="12"/>
          </p:nvPr>
        </p:nvSpPr>
        <p:spPr/>
        <p:txBody>
          <a:bodyPr/>
          <a:lstStyle>
            <a:lvl1pPr>
              <a:defRPr/>
            </a:lvl1pPr>
          </a:lstStyle>
          <a:p>
            <a:pPr>
              <a:defRPr/>
            </a:pPr>
            <a:fld id="{B5612DB0-978D-4D16-877F-1B531896CD64}" type="slidenum">
              <a:rPr lang="en-US"/>
              <a:t>‹#›</a:t>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noChangeArrowheads="1"/>
          </p:cNvSpPr>
          <p:nvPr>
            <p:ph type="title"/>
          </p:nvPr>
        </p:nvSpPr>
        <p:spPr bwMode="auto">
          <a:xfrm>
            <a:off x="628650" y="582613"/>
            <a:ext cx="7886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8" name="Text Placeholder 2"/>
          <p:cNvSpPr>
            <a:spLocks noGrp="1" noChangeArrowheads="1"/>
          </p:cNvSpPr>
          <p:nvPr>
            <p:ph type="body" idx="1"/>
          </p:nvPr>
        </p:nvSpPr>
        <p:spPr bwMode="auto">
          <a:xfrm>
            <a:off x="628650" y="1646238"/>
            <a:ext cx="78867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1457325"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4586FEFD-DF0C-4C5B-8DB8-0414EDCCDCA5}" type="datetime5">
              <a:rPr lang="en-US" smtClean="0"/>
              <a:t>9-Nov-20</a:t>
            </a:fld>
            <a:endParaRPr lang="en-US"/>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
        <p:nvSpPr>
          <p:cNvPr id="6" name="Slide Number Placeholder 5"/>
          <p:cNvSpPr>
            <a:spLocks noGrp="1"/>
          </p:cNvSpPr>
          <p:nvPr>
            <p:ph type="sldNum" sz="quarter" idx="4"/>
          </p:nvPr>
        </p:nvSpPr>
        <p:spPr>
          <a:xfrm>
            <a:off x="2366963" y="6492875"/>
            <a:ext cx="674687"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378DD1A9-E041-452A-A8AB-5B84301EF847}"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0" fontAlgn="base" hangingPunct="0">
        <a:lnSpc>
          <a:spcPct val="90000"/>
        </a:lnSpc>
        <a:spcBef>
          <a:spcPct val="0"/>
        </a:spcBef>
        <a:spcAft>
          <a:spcPct val="0"/>
        </a:spcAft>
        <a:defRPr sz="2800" b="1" kern="1200">
          <a:solidFill>
            <a:srgbClr val="830E3E"/>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p:txBody>
          <a:bodyPr/>
          <a:lstStyle/>
          <a:p>
            <a:pPr eaLnBrk="1" hangingPunct="1"/>
            <a:r>
              <a:rPr lang="en-MY" altLang="en-US" sz="3200" dirty="0"/>
              <a:t>Entity Relationship Modeling</a:t>
            </a:r>
          </a:p>
        </p:txBody>
      </p:sp>
      <p:sp>
        <p:nvSpPr>
          <p:cNvPr id="3075" name="Subtitle 2"/>
          <p:cNvSpPr>
            <a:spLocks noGrp="1" noChangeArrowheads="1"/>
          </p:cNvSpPr>
          <p:nvPr>
            <p:ph type="subTitle" idx="1"/>
          </p:nvPr>
        </p:nvSpPr>
        <p:spPr/>
        <p:txBody>
          <a:bodyPr/>
          <a:lstStyle/>
          <a:p>
            <a:pPr eaLnBrk="1" hangingPunct="1"/>
            <a:r>
              <a:rPr lang="en-MY" altLang="en-US">
                <a:sym typeface="+mn-ea"/>
              </a:rPr>
              <a:t>SECD2523 Database</a:t>
            </a:r>
            <a:endParaRPr lang="en-MY" altLang="en-US"/>
          </a:p>
          <a:p>
            <a:pPr eaLnBrk="1" hangingPunct="1"/>
            <a:r>
              <a:rPr lang="en-MY" altLang="en-US">
                <a:sym typeface="+mn-ea"/>
              </a:rPr>
              <a:t>Semester 1 2020/2021</a:t>
            </a:r>
            <a:endParaRPr lang="en-MY"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Examples of Entity Types</a:t>
            </a:r>
            <a:endParaRPr lang="en-US" dirty="0"/>
          </a:p>
        </p:txBody>
      </p:sp>
      <p:sp>
        <p:nvSpPr>
          <p:cNvPr id="3" name="Content Placeholder 2"/>
          <p:cNvSpPr>
            <a:spLocks noGrp="1"/>
          </p:cNvSpPr>
          <p:nvPr>
            <p:ph idx="1"/>
          </p:nvPr>
        </p:nvSpPr>
        <p:spPr/>
        <p:txBody>
          <a:bodyPr/>
          <a:lstStyle/>
          <a:p>
            <a:r>
              <a:rPr lang="en-US" dirty="0"/>
              <a:t>Something that exists physically or conceptually- uniquely identifiable object of an entity.  </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10</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8" name="Picture 7"/>
          <p:cNvPicPr>
            <a:picLocks noChangeAspect="1"/>
          </p:cNvPicPr>
          <p:nvPr/>
        </p:nvPicPr>
        <p:blipFill>
          <a:blip r:embed="rId2"/>
          <a:stretch>
            <a:fillRect/>
          </a:stretch>
        </p:blipFill>
        <p:spPr>
          <a:xfrm>
            <a:off x="2366963" y="2579171"/>
            <a:ext cx="4210638" cy="36962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Entities and Sets</a:t>
            </a:r>
            <a:endParaRPr lang="en-US" dirty="0"/>
          </a:p>
        </p:txBody>
      </p:sp>
      <p:sp>
        <p:nvSpPr>
          <p:cNvPr id="3" name="Content Placeholder 2"/>
          <p:cNvSpPr>
            <a:spLocks noGrp="1"/>
          </p:cNvSpPr>
          <p:nvPr>
            <p:ph idx="1"/>
          </p:nvPr>
        </p:nvSpPr>
        <p:spPr/>
        <p:txBody>
          <a:bodyPr/>
          <a:lstStyle/>
          <a:p>
            <a:r>
              <a:rPr lang="en-US" dirty="0"/>
              <a:t>An entity represents a set of instances that are of  interest to a particular business.</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11</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1028"/>
          <p:cNvSpPr>
            <a:spLocks noChangeArrowheads="1"/>
          </p:cNvSpPr>
          <p:nvPr/>
        </p:nvSpPr>
        <p:spPr bwMode="auto">
          <a:xfrm>
            <a:off x="577273" y="3359150"/>
            <a:ext cx="106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7030A0"/>
                </a:solidFill>
              </a:rPr>
              <a:t>JOB</a:t>
            </a:r>
          </a:p>
        </p:txBody>
      </p:sp>
      <p:grpSp>
        <p:nvGrpSpPr>
          <p:cNvPr id="8" name="Group 1029"/>
          <p:cNvGrpSpPr/>
          <p:nvPr/>
        </p:nvGrpSpPr>
        <p:grpSpPr bwMode="auto">
          <a:xfrm>
            <a:off x="1796473" y="2978150"/>
            <a:ext cx="5260975" cy="2533650"/>
            <a:chOff x="2232" y="2064"/>
            <a:chExt cx="3314" cy="1596"/>
          </a:xfrm>
        </p:grpSpPr>
        <p:sp>
          <p:nvSpPr>
            <p:cNvPr id="9" name="Oval 1030"/>
            <p:cNvSpPr>
              <a:spLocks noChangeArrowheads="1"/>
            </p:cNvSpPr>
            <p:nvPr/>
          </p:nvSpPr>
          <p:spPr bwMode="blackWhite">
            <a:xfrm>
              <a:off x="2232" y="2064"/>
              <a:ext cx="2892" cy="159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ffectLst>
                  <a:outerShdw blurRad="38100" dist="38100" dir="2700000" algn="tl">
                    <a:srgbClr val="000000">
                      <a:alpha val="43137"/>
                    </a:srgbClr>
                  </a:outerShdw>
                </a:effectLst>
              </a:endParaRPr>
            </a:p>
          </p:txBody>
        </p:sp>
        <p:sp>
          <p:nvSpPr>
            <p:cNvPr id="10" name="Rectangle 1031"/>
            <p:cNvSpPr>
              <a:spLocks noChangeArrowheads="1"/>
            </p:cNvSpPr>
            <p:nvPr/>
          </p:nvSpPr>
          <p:spPr bwMode="auto">
            <a:xfrm>
              <a:off x="4136" y="2657"/>
              <a:ext cx="1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dish washer</a:t>
              </a:r>
            </a:p>
          </p:txBody>
        </p:sp>
        <p:sp>
          <p:nvSpPr>
            <p:cNvPr id="11" name="AutoShape 1032"/>
            <p:cNvSpPr>
              <a:spLocks noChangeArrowheads="1"/>
            </p:cNvSpPr>
            <p:nvPr/>
          </p:nvSpPr>
          <p:spPr bwMode="auto">
            <a:xfrm rot="660000">
              <a:off x="2732" y="3067"/>
              <a:ext cx="152" cy="182"/>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12" name="Rectangle 1033"/>
            <p:cNvSpPr>
              <a:spLocks noChangeArrowheads="1"/>
            </p:cNvSpPr>
            <p:nvPr/>
          </p:nvSpPr>
          <p:spPr bwMode="auto">
            <a:xfrm>
              <a:off x="2851" y="3101"/>
              <a:ext cx="10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waiter</a:t>
              </a:r>
            </a:p>
          </p:txBody>
        </p:sp>
        <p:sp>
          <p:nvSpPr>
            <p:cNvPr id="13" name="Rectangle 1034"/>
            <p:cNvSpPr>
              <a:spLocks noChangeArrowheads="1"/>
            </p:cNvSpPr>
            <p:nvPr/>
          </p:nvSpPr>
          <p:spPr bwMode="white">
            <a:xfrm>
              <a:off x="4007" y="2360"/>
              <a:ext cx="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cook</a:t>
              </a:r>
            </a:p>
          </p:txBody>
        </p:sp>
        <p:sp>
          <p:nvSpPr>
            <p:cNvPr id="14" name="AutoShape 1035"/>
            <p:cNvSpPr>
              <a:spLocks noChangeArrowheads="1"/>
            </p:cNvSpPr>
            <p:nvPr/>
          </p:nvSpPr>
          <p:spPr bwMode="auto">
            <a:xfrm rot="1260000">
              <a:off x="2565" y="2474"/>
              <a:ext cx="152" cy="183"/>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15" name="Rectangle 1036"/>
            <p:cNvSpPr>
              <a:spLocks noChangeArrowheads="1"/>
            </p:cNvSpPr>
            <p:nvPr/>
          </p:nvSpPr>
          <p:spPr bwMode="auto">
            <a:xfrm>
              <a:off x="2716" y="2500"/>
              <a:ext cx="10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waitress</a:t>
              </a:r>
            </a:p>
          </p:txBody>
        </p:sp>
        <p:sp>
          <p:nvSpPr>
            <p:cNvPr id="16" name="AutoShape 1037"/>
            <p:cNvSpPr>
              <a:spLocks noChangeArrowheads="1"/>
            </p:cNvSpPr>
            <p:nvPr/>
          </p:nvSpPr>
          <p:spPr bwMode="auto">
            <a:xfrm rot="20820000">
              <a:off x="3954" y="2604"/>
              <a:ext cx="211" cy="183"/>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17" name="Rectangle 1038"/>
            <p:cNvSpPr>
              <a:spLocks noChangeArrowheads="1"/>
            </p:cNvSpPr>
            <p:nvPr/>
          </p:nvSpPr>
          <p:spPr bwMode="auto">
            <a:xfrm>
              <a:off x="3320" y="2144"/>
              <a:ext cx="10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manager</a:t>
              </a:r>
            </a:p>
          </p:txBody>
        </p:sp>
        <p:sp>
          <p:nvSpPr>
            <p:cNvPr id="18" name="Rectangle 1039"/>
            <p:cNvSpPr>
              <a:spLocks noChangeArrowheads="1"/>
            </p:cNvSpPr>
            <p:nvPr/>
          </p:nvSpPr>
          <p:spPr bwMode="auto">
            <a:xfrm>
              <a:off x="2478" y="2805"/>
              <a:ext cx="18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financial controller</a:t>
              </a:r>
            </a:p>
          </p:txBody>
        </p:sp>
        <p:sp>
          <p:nvSpPr>
            <p:cNvPr id="19" name="AutoShape 1040"/>
            <p:cNvSpPr>
              <a:spLocks noChangeArrowheads="1"/>
            </p:cNvSpPr>
            <p:nvPr/>
          </p:nvSpPr>
          <p:spPr bwMode="auto">
            <a:xfrm rot="1920000">
              <a:off x="4101" y="2995"/>
              <a:ext cx="153" cy="182"/>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20" name="Rectangle 1041"/>
            <p:cNvSpPr>
              <a:spLocks noChangeArrowheads="1"/>
            </p:cNvSpPr>
            <p:nvPr/>
          </p:nvSpPr>
          <p:spPr bwMode="auto">
            <a:xfrm>
              <a:off x="4222" y="3017"/>
              <a:ext cx="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porter</a:t>
              </a:r>
            </a:p>
          </p:txBody>
        </p:sp>
        <p:sp>
          <p:nvSpPr>
            <p:cNvPr id="21" name="Rectangle 1042"/>
            <p:cNvSpPr>
              <a:spLocks noChangeArrowheads="1"/>
            </p:cNvSpPr>
            <p:nvPr/>
          </p:nvSpPr>
          <p:spPr bwMode="auto">
            <a:xfrm>
              <a:off x="3528" y="3120"/>
              <a:ext cx="7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piano player</a:t>
              </a:r>
            </a:p>
          </p:txBody>
        </p:sp>
        <p:sp>
          <p:nvSpPr>
            <p:cNvPr id="22" name="AutoShape 1043"/>
            <p:cNvSpPr>
              <a:spLocks noChangeArrowheads="1"/>
            </p:cNvSpPr>
            <p:nvPr/>
          </p:nvSpPr>
          <p:spPr bwMode="auto">
            <a:xfrm>
              <a:off x="3192" y="2167"/>
              <a:ext cx="152" cy="181"/>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23" name="AutoShape 1044"/>
            <p:cNvSpPr>
              <a:spLocks noChangeArrowheads="1"/>
            </p:cNvSpPr>
            <p:nvPr/>
          </p:nvSpPr>
          <p:spPr bwMode="auto">
            <a:xfrm>
              <a:off x="3891" y="2355"/>
              <a:ext cx="152" cy="182"/>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24" name="AutoShape 1045"/>
            <p:cNvSpPr>
              <a:spLocks noChangeArrowheads="1"/>
            </p:cNvSpPr>
            <p:nvPr/>
          </p:nvSpPr>
          <p:spPr bwMode="auto">
            <a:xfrm rot="180000">
              <a:off x="2346" y="2759"/>
              <a:ext cx="146" cy="165"/>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sp>
          <p:nvSpPr>
            <p:cNvPr id="25" name="AutoShape 1046"/>
            <p:cNvSpPr>
              <a:spLocks noChangeArrowheads="1"/>
            </p:cNvSpPr>
            <p:nvPr/>
          </p:nvSpPr>
          <p:spPr bwMode="auto">
            <a:xfrm rot="720000">
              <a:off x="3354" y="3281"/>
              <a:ext cx="169" cy="182"/>
            </a:xfrm>
            <a:prstGeom prst="star5">
              <a:avLst/>
            </a:prstGeom>
            <a:solidFill>
              <a:srgbClr val="0000FF"/>
            </a:solidFill>
            <a:ln w="9525">
              <a:noFill/>
              <a:miter lim="800000"/>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panose="020B0604020202020204" pitchFamily="34" charset="0"/>
                <a:ea typeface="MS PGothic" panose="020B0600070205080204" charset="-128"/>
                <a:cs typeface="Arial" panose="020B0604020202020204" pitchFamily="34" charset="0"/>
              </a:endParaRPr>
            </a:p>
          </p:txBody>
        </p:sp>
      </p:grpSp>
      <p:cxnSp>
        <p:nvCxnSpPr>
          <p:cNvPr id="26" name="Straight Arrow Connector 25"/>
          <p:cNvCxnSpPr>
            <a:cxnSpLocks noChangeShapeType="1"/>
          </p:cNvCxnSpPr>
          <p:nvPr/>
        </p:nvCxnSpPr>
        <p:spPr bwMode="auto">
          <a:xfrm rot="5400000" flipH="1" flipV="1">
            <a:off x="651886" y="4121150"/>
            <a:ext cx="687388" cy="77787"/>
          </a:xfrm>
          <a:prstGeom prst="straightConnector1">
            <a:avLst/>
          </a:prstGeom>
          <a:noFill/>
          <a:ln w="9525">
            <a:solidFill>
              <a:schemeClr val="tx1"/>
            </a:solidFill>
            <a:miter lim="800000"/>
            <a:tailEnd type="arrow" w="med" len="med"/>
          </a:ln>
          <a:extLst>
            <a:ext uri="{909E8E84-426E-40DD-AFC4-6F175D3DCCD1}">
              <a14:hiddenFill xmlns:a14="http://schemas.microsoft.com/office/drawing/2010/main">
                <a:noFill/>
              </a14:hiddenFill>
            </a:ext>
          </a:extLst>
        </p:spPr>
      </p:cxnSp>
      <p:sp>
        <p:nvSpPr>
          <p:cNvPr id="27" name="TextBox 26"/>
          <p:cNvSpPr txBox="1">
            <a:spLocks noChangeArrowheads="1"/>
          </p:cNvSpPr>
          <p:nvPr/>
        </p:nvSpPr>
        <p:spPr bwMode="auto">
          <a:xfrm>
            <a:off x="424873" y="4578350"/>
            <a:ext cx="1053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a:solidFill>
                  <a:srgbClr val="C00000"/>
                </a:solidFill>
                <a:latin typeface="+mn-lt"/>
                <a:ea typeface="MS PGothic" panose="020B0600070205080204" charset="-128"/>
                <a:cs typeface="Times New Roman" panose="02020603050405020304" charset="0"/>
              </a:rPr>
              <a:t>entity</a:t>
            </a:r>
          </a:p>
        </p:txBody>
      </p:sp>
      <p:sp>
        <p:nvSpPr>
          <p:cNvPr id="28" name="TextBox 26"/>
          <p:cNvSpPr txBox="1">
            <a:spLocks noChangeArrowheads="1"/>
          </p:cNvSpPr>
          <p:nvPr/>
        </p:nvSpPr>
        <p:spPr bwMode="auto">
          <a:xfrm>
            <a:off x="6901873" y="274955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a:solidFill>
                  <a:srgbClr val="C00000"/>
                </a:solidFill>
                <a:latin typeface="+mn-lt"/>
                <a:ea typeface="MS PGothic" panose="020B0600070205080204" charset="-128"/>
                <a:cs typeface="Times New Roman" panose="02020603050405020304" charset="0"/>
              </a:rPr>
              <a:t>Set of instances of entity JOB</a:t>
            </a:r>
          </a:p>
        </p:txBody>
      </p:sp>
      <p:cxnSp>
        <p:nvCxnSpPr>
          <p:cNvPr id="29" name="Straight Arrow Connector 28"/>
          <p:cNvCxnSpPr>
            <a:cxnSpLocks noChangeShapeType="1"/>
          </p:cNvCxnSpPr>
          <p:nvPr/>
        </p:nvCxnSpPr>
        <p:spPr bwMode="auto">
          <a:xfrm rot="10800000" flipV="1">
            <a:off x="6216073" y="3511550"/>
            <a:ext cx="762000" cy="228600"/>
          </a:xfrm>
          <a:prstGeom prst="straightConnector1">
            <a:avLst/>
          </a:prstGeom>
          <a:noFill/>
          <a:ln w="9525">
            <a:solidFill>
              <a:schemeClr val="tx1"/>
            </a:solidFill>
            <a:miter lim="800000"/>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87" y="292875"/>
            <a:ext cx="7886700" cy="927100"/>
          </a:xfrm>
        </p:spPr>
        <p:txBody>
          <a:bodyPr/>
          <a:lstStyle/>
          <a:p>
            <a:r>
              <a:rPr lang="en-MY" dirty="0"/>
              <a:t>Entity Representation in Diagram</a:t>
            </a:r>
            <a:endParaRPr lang="en-US" dirty="0"/>
          </a:p>
        </p:txBody>
      </p:sp>
      <p:sp>
        <p:nvSpPr>
          <p:cNvPr id="3" name="Content Placeholder 2"/>
          <p:cNvSpPr>
            <a:spLocks noGrp="1"/>
          </p:cNvSpPr>
          <p:nvPr>
            <p:ph idx="1"/>
          </p:nvPr>
        </p:nvSpPr>
        <p:spPr>
          <a:xfrm>
            <a:off x="207736" y="1014255"/>
            <a:ext cx="7886700" cy="4530725"/>
          </a:xfrm>
        </p:spPr>
        <p:txBody>
          <a:bodyPr/>
          <a:lstStyle/>
          <a:p>
            <a:r>
              <a:rPr lang="en-US" dirty="0"/>
              <a:t>Drawn as a box</a:t>
            </a:r>
          </a:p>
          <a:p>
            <a:r>
              <a:rPr lang="en-US" dirty="0"/>
              <a:t>Name singular</a:t>
            </a:r>
          </a:p>
          <a:p>
            <a:r>
              <a:rPr lang="en-US" dirty="0"/>
              <a:t>Name inside</a:t>
            </a:r>
          </a:p>
          <a:p>
            <a:r>
              <a:rPr lang="en-US" dirty="0"/>
              <a:t>Neither size, </a:t>
            </a:r>
            <a:br>
              <a:rPr lang="en-US" dirty="0"/>
            </a:br>
            <a:r>
              <a:rPr lang="en-US" dirty="0"/>
              <a:t>nor position </a:t>
            </a:r>
            <a:br>
              <a:rPr lang="en-US" dirty="0"/>
            </a:br>
            <a:r>
              <a:rPr lang="en-US" dirty="0"/>
              <a:t>has a special </a:t>
            </a:r>
            <a:br>
              <a:rPr lang="en-US" dirty="0"/>
            </a:br>
            <a:r>
              <a:rPr lang="en-US" dirty="0"/>
              <a:t>meaning</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4"/>
          <p:cNvSpPr>
            <a:spLocks noChangeArrowheads="1"/>
          </p:cNvSpPr>
          <p:nvPr/>
        </p:nvSpPr>
        <p:spPr bwMode="gray">
          <a:xfrm>
            <a:off x="171814" y="4323588"/>
            <a:ext cx="69929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05130" indent="-405130" defTabSz="346075" eaLnBrk="0" hangingPunct="0">
              <a:spcBef>
                <a:spcPct val="20000"/>
              </a:spcBef>
              <a:buFont typeface="Arial" panose="020B0604020202020204" pitchFamily="34" charset="0"/>
              <a:buChar char="•"/>
              <a:tabLst>
                <a:tab pos="571500" algn="l"/>
              </a:tabLst>
              <a:defRPr sz="3200">
                <a:solidFill>
                  <a:schemeClr val="tx1"/>
                </a:solidFill>
                <a:latin typeface="Calibri" panose="020F0502020204030204" pitchFamily="34" charset="0"/>
              </a:defRPr>
            </a:lvl1pPr>
            <a:lvl2pPr marL="742950" indent="-285750" defTabSz="346075" eaLnBrk="0" hangingPunct="0">
              <a:spcBef>
                <a:spcPct val="20000"/>
              </a:spcBef>
              <a:buFont typeface="Arial" panose="020B0604020202020204" pitchFamily="34" charset="0"/>
              <a:buChar char="–"/>
              <a:tabLst>
                <a:tab pos="571500" algn="l"/>
              </a:tabLst>
              <a:defRPr sz="2800">
                <a:solidFill>
                  <a:schemeClr val="tx1"/>
                </a:solidFill>
                <a:latin typeface="Calibri" panose="020F0502020204030204" pitchFamily="34" charset="0"/>
              </a:defRPr>
            </a:lvl2pPr>
            <a:lvl3pPr marL="1143000" indent="-228600" defTabSz="346075" eaLnBrk="0" hangingPunct="0">
              <a:spcBef>
                <a:spcPct val="20000"/>
              </a:spcBef>
              <a:buFont typeface="Arial" panose="020B0604020202020204" pitchFamily="34" charset="0"/>
              <a:buChar char="•"/>
              <a:tabLst>
                <a:tab pos="571500" algn="l"/>
              </a:tabLst>
              <a:defRPr sz="2400">
                <a:solidFill>
                  <a:schemeClr val="tx1"/>
                </a:solidFill>
                <a:latin typeface="Calibri" panose="020F0502020204030204" pitchFamily="34" charset="0"/>
              </a:defRPr>
            </a:lvl3pPr>
            <a:lvl4pPr marL="1600200" indent="-228600" defTabSz="346075" eaLnBrk="0" hangingPunct="0">
              <a:spcBef>
                <a:spcPct val="20000"/>
              </a:spcBef>
              <a:buFont typeface="Arial" panose="020B0604020202020204" pitchFamily="34" charset="0"/>
              <a:buChar char="–"/>
              <a:tabLst>
                <a:tab pos="571500" algn="l"/>
              </a:tabLst>
              <a:defRPr sz="2000">
                <a:solidFill>
                  <a:schemeClr val="tx1"/>
                </a:solidFill>
                <a:latin typeface="Calibri" panose="020F0502020204030204" pitchFamily="34" charset="0"/>
              </a:defRPr>
            </a:lvl4pPr>
            <a:lvl5pPr marL="2057400" indent="-228600" defTabSz="346075" eaLnBrk="0" hangingPunct="0">
              <a:spcBef>
                <a:spcPct val="20000"/>
              </a:spcBef>
              <a:buFont typeface="Arial" panose="020B0604020202020204" pitchFamily="34" charset="0"/>
              <a:buChar char="»"/>
              <a:tabLst>
                <a:tab pos="571500" algn="l"/>
              </a:tabLst>
              <a:defRPr sz="2000">
                <a:solidFill>
                  <a:schemeClr val="tx1"/>
                </a:solidFill>
                <a:latin typeface="Calibri" panose="020F0502020204030204" pitchFamily="34" charset="0"/>
              </a:defRPr>
            </a:lvl5pPr>
            <a:lvl6pPr marL="25146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6pPr>
            <a:lvl7pPr marL="29718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7pPr>
            <a:lvl8pPr marL="34290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8pPr>
            <a:lvl9pPr marL="38862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9pPr>
          </a:lstStyle>
          <a:p>
            <a:pPr eaLnBrk="1" hangingPunct="1">
              <a:lnSpc>
                <a:spcPct val="95000"/>
              </a:lnSpc>
              <a:spcBef>
                <a:spcPct val="50000"/>
              </a:spcBef>
              <a:buFontTx/>
              <a:buNone/>
            </a:pPr>
            <a:r>
              <a:rPr lang="en-US" altLang="en-US" sz="2800" b="1" i="1" dirty="0">
                <a:solidFill>
                  <a:srgbClr val="FF0000"/>
                </a:solidFill>
                <a:latin typeface="+mn-lt"/>
                <a:ea typeface="Times New Roman" panose="02020603050405020304" charset="0"/>
                <a:cs typeface="Times New Roman" panose="02020603050405020304" charset="0"/>
              </a:rPr>
              <a:t>During design, entities usually lead to tables.</a:t>
            </a:r>
          </a:p>
        </p:txBody>
      </p:sp>
      <p:grpSp>
        <p:nvGrpSpPr>
          <p:cNvPr id="8" name="Group 5"/>
          <p:cNvGrpSpPr/>
          <p:nvPr/>
        </p:nvGrpSpPr>
        <p:grpSpPr bwMode="auto">
          <a:xfrm>
            <a:off x="3266815" y="1028608"/>
            <a:ext cx="4892220" cy="3244273"/>
            <a:chOff x="2366" y="1483"/>
            <a:chExt cx="2559" cy="1697"/>
          </a:xfrm>
        </p:grpSpPr>
        <p:sp>
          <p:nvSpPr>
            <p:cNvPr id="9" name="AutoShape 8"/>
            <p:cNvSpPr>
              <a:spLocks noChangeArrowheads="1"/>
            </p:cNvSpPr>
            <p:nvPr/>
          </p:nvSpPr>
          <p:spPr bwMode="auto">
            <a:xfrm>
              <a:off x="4301" y="1483"/>
              <a:ext cx="624" cy="1324"/>
            </a:xfrm>
            <a:prstGeom prst="rect">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9"/>
            <p:cNvSpPr>
              <a:spLocks noChangeArrowheads="1"/>
            </p:cNvSpPr>
            <p:nvPr/>
          </p:nvSpPr>
          <p:spPr bwMode="auto">
            <a:xfrm>
              <a:off x="2403" y="2879"/>
              <a:ext cx="2512" cy="301"/>
            </a:xfrm>
            <a:prstGeom prst="rect">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Rectangle 10"/>
            <p:cNvSpPr>
              <a:spLocks noChangeArrowheads="1"/>
            </p:cNvSpPr>
            <p:nvPr/>
          </p:nvSpPr>
          <p:spPr bwMode="auto">
            <a:xfrm>
              <a:off x="2886" y="1524"/>
              <a:ext cx="1208" cy="482"/>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t>EMPLOYEE</a:t>
              </a:r>
            </a:p>
          </p:txBody>
        </p:sp>
        <p:sp>
          <p:nvSpPr>
            <p:cNvPr id="12" name="AutoShape 11"/>
            <p:cNvSpPr>
              <a:spLocks noChangeArrowheads="1"/>
            </p:cNvSpPr>
            <p:nvPr/>
          </p:nvSpPr>
          <p:spPr bwMode="auto">
            <a:xfrm>
              <a:off x="3095" y="2322"/>
              <a:ext cx="1100" cy="474"/>
            </a:xfrm>
            <a:prstGeom prst="rect">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 name="Rectangle 12"/>
            <p:cNvSpPr>
              <a:spLocks noChangeArrowheads="1"/>
            </p:cNvSpPr>
            <p:nvPr/>
          </p:nvSpPr>
          <p:spPr bwMode="auto">
            <a:xfrm>
              <a:off x="3073" y="2325"/>
              <a:ext cx="128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40000"/>
                </a:lnSpc>
                <a:spcBef>
                  <a:spcPct val="50000"/>
                </a:spcBef>
                <a:buFontTx/>
                <a:buNone/>
              </a:pPr>
              <a:r>
                <a:rPr lang="en-US" altLang="en-US" sz="1800" b="1"/>
                <a:t>TICKET</a:t>
              </a:r>
            </a:p>
            <a:p>
              <a:pPr algn="ctr" eaLnBrk="1" hangingPunct="1">
                <a:lnSpc>
                  <a:spcPct val="40000"/>
                </a:lnSpc>
                <a:spcBef>
                  <a:spcPct val="50000"/>
                </a:spcBef>
                <a:buFontTx/>
                <a:buNone/>
              </a:pPr>
              <a:r>
                <a:rPr lang="en-US" altLang="en-US" sz="1800" b="1"/>
                <a:t>RESERVATION</a:t>
              </a:r>
            </a:p>
          </p:txBody>
        </p:sp>
        <p:sp>
          <p:nvSpPr>
            <p:cNvPr id="14" name="Rectangle 13"/>
            <p:cNvSpPr>
              <a:spLocks noChangeArrowheads="1"/>
            </p:cNvSpPr>
            <p:nvPr/>
          </p:nvSpPr>
          <p:spPr bwMode="auto">
            <a:xfrm>
              <a:off x="2412" y="2888"/>
              <a:ext cx="24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t>JOB ASSIGNMENT</a:t>
              </a:r>
            </a:p>
          </p:txBody>
        </p:sp>
        <p:sp>
          <p:nvSpPr>
            <p:cNvPr id="15" name="Rectangle 14"/>
            <p:cNvSpPr>
              <a:spLocks noChangeArrowheads="1"/>
            </p:cNvSpPr>
            <p:nvPr/>
          </p:nvSpPr>
          <p:spPr bwMode="auto">
            <a:xfrm>
              <a:off x="4346" y="1548"/>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t>JOB</a:t>
              </a:r>
            </a:p>
          </p:txBody>
        </p:sp>
        <p:sp>
          <p:nvSpPr>
            <p:cNvPr id="16" name="AutoShape 15"/>
            <p:cNvSpPr>
              <a:spLocks noChangeArrowheads="1"/>
            </p:cNvSpPr>
            <p:nvPr/>
          </p:nvSpPr>
          <p:spPr bwMode="auto">
            <a:xfrm>
              <a:off x="2366" y="2582"/>
              <a:ext cx="672" cy="240"/>
            </a:xfrm>
            <a:prstGeom prst="rect">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 name="Rectangle 16"/>
            <p:cNvSpPr>
              <a:spLocks noChangeArrowheads="1"/>
            </p:cNvSpPr>
            <p:nvPr/>
          </p:nvSpPr>
          <p:spPr bwMode="auto">
            <a:xfrm>
              <a:off x="2366" y="2571"/>
              <a:ext cx="6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ORDER</a:t>
              </a:r>
            </a:p>
          </p:txBody>
        </p:sp>
        <p:sp>
          <p:nvSpPr>
            <p:cNvPr id="18" name="Rectangle 17"/>
            <p:cNvSpPr>
              <a:spLocks noChangeArrowheads="1"/>
            </p:cNvSpPr>
            <p:nvPr/>
          </p:nvSpPr>
          <p:spPr bwMode="auto">
            <a:xfrm rot="-5400000">
              <a:off x="2118" y="1774"/>
              <a:ext cx="945" cy="448"/>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ELECTION</a:t>
              </a:r>
            </a:p>
          </p:txBody>
        </p:sp>
      </p:grpSp>
      <p:pic>
        <p:nvPicPr>
          <p:cNvPr id="20" name="Picture 19">
            <a:extLst>
              <a:ext uri="{FF2B5EF4-FFF2-40B4-BE49-F238E27FC236}">
                <a16:creationId xmlns:a16="http://schemas.microsoft.com/office/drawing/2014/main" id="{88A065A2-72CD-4FB0-B49D-3660D28C0CFE}"/>
              </a:ext>
            </a:extLst>
          </p:cNvPr>
          <p:cNvPicPr>
            <a:picLocks noChangeAspect="1"/>
          </p:cNvPicPr>
          <p:nvPr/>
        </p:nvPicPr>
        <p:blipFill>
          <a:blip r:embed="rId2"/>
          <a:stretch>
            <a:fillRect/>
          </a:stretch>
        </p:blipFill>
        <p:spPr>
          <a:xfrm>
            <a:off x="3077572" y="4726429"/>
            <a:ext cx="4586387" cy="1898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Remarks on creating Entities</a:t>
            </a:r>
            <a:endParaRPr lang="en-US" dirty="0"/>
          </a:p>
        </p:txBody>
      </p:sp>
      <p:sp>
        <p:nvSpPr>
          <p:cNvPr id="3" name="Content Placeholder 2"/>
          <p:cNvSpPr>
            <a:spLocks noGrp="1"/>
          </p:cNvSpPr>
          <p:nvPr>
            <p:ph idx="1"/>
          </p:nvPr>
        </p:nvSpPr>
        <p:spPr>
          <a:xfrm>
            <a:off x="628650" y="1646238"/>
            <a:ext cx="7886700" cy="4846637"/>
          </a:xfrm>
        </p:spPr>
        <p:txBody>
          <a:bodyPr/>
          <a:lstStyle/>
          <a:p>
            <a:r>
              <a:rPr lang="en-US" dirty="0"/>
              <a:t>Give the entity a unique name</a:t>
            </a:r>
          </a:p>
          <a:p>
            <a:r>
              <a:rPr lang="en-US" dirty="0"/>
              <a:t>Create a formal description of </a:t>
            </a:r>
            <a:br>
              <a:rPr lang="en-US" dirty="0"/>
            </a:br>
            <a:r>
              <a:rPr lang="en-US" dirty="0"/>
              <a:t>the entity</a:t>
            </a:r>
          </a:p>
          <a:p>
            <a:r>
              <a:rPr lang="en-US" dirty="0"/>
              <a:t>Add a few attributes, if possible</a:t>
            </a:r>
          </a:p>
          <a:p>
            <a:r>
              <a:rPr lang="en-US" dirty="0"/>
              <a:t>Be aware of homonyms (words with same pronunciation but different meaning)</a:t>
            </a:r>
          </a:p>
          <a:p>
            <a:r>
              <a:rPr lang="en-US" dirty="0"/>
              <a:t>Check entity names and descriptions regularly</a:t>
            </a:r>
          </a:p>
          <a:p>
            <a:r>
              <a:rPr lang="en-US" dirty="0"/>
              <a:t>Avoid use of reserved words </a:t>
            </a:r>
            <a:r>
              <a:rPr lang="en-US" dirty="0">
                <a:solidFill>
                  <a:srgbClr val="4472C4"/>
                </a:solidFill>
              </a:rPr>
              <a:t>(Words reserved by ORACLE: ACESS, ADD, ALTER, AND, ANY.. </a:t>
            </a:r>
            <a:r>
              <a:rPr lang="en-US" dirty="0" err="1">
                <a:solidFill>
                  <a:srgbClr val="4472C4"/>
                </a:solidFill>
              </a:rPr>
              <a:t>etc</a:t>
            </a:r>
            <a:r>
              <a:rPr lang="en-US" dirty="0">
                <a:solidFill>
                  <a:srgbClr val="4472C4"/>
                </a:solidFill>
              </a:rPr>
              <a:t>)</a:t>
            </a:r>
          </a:p>
          <a:p>
            <a:r>
              <a:rPr lang="en-US" dirty="0"/>
              <a:t>Remove relationship name from entity name</a:t>
            </a:r>
          </a:p>
          <a:p>
            <a:pPr marL="0" indent="0">
              <a:buNone/>
            </a:pP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AutoShape 1026"/>
          <p:cNvSpPr>
            <a:spLocks noChangeArrowheads="1"/>
          </p:cNvSpPr>
          <p:nvPr/>
        </p:nvSpPr>
        <p:spPr bwMode="auto">
          <a:xfrm>
            <a:off x="6005368" y="1825625"/>
            <a:ext cx="1314450" cy="1417638"/>
          </a:xfrm>
          <a:prstGeom prst="roundRect">
            <a:avLst>
              <a:gd name="adj" fmla="val 12495"/>
            </a:avLst>
          </a:prstGeom>
          <a:solidFill>
            <a:srgbClr val="FFCC66"/>
          </a:solidFill>
          <a:ln w="25400">
            <a:solidFill>
              <a:schemeClr val="tx2"/>
            </a:solidFill>
            <a:rou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Line 1029"/>
          <p:cNvSpPr>
            <a:spLocks noChangeShapeType="1"/>
          </p:cNvSpPr>
          <p:nvPr/>
        </p:nvSpPr>
        <p:spPr bwMode="auto">
          <a:xfrm>
            <a:off x="6179993" y="2028825"/>
            <a:ext cx="739775" cy="0"/>
          </a:xfrm>
          <a:prstGeom prst="line">
            <a:avLst/>
          </a:prstGeom>
          <a:noFill/>
          <a:ln w="1270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9" name="Group 1030"/>
          <p:cNvGrpSpPr/>
          <p:nvPr/>
        </p:nvGrpSpPr>
        <p:grpSpPr bwMode="auto">
          <a:xfrm>
            <a:off x="7738918" y="1890713"/>
            <a:ext cx="923925" cy="1141412"/>
            <a:chOff x="4522" y="1608"/>
            <a:chExt cx="582" cy="719"/>
          </a:xfrm>
        </p:grpSpPr>
        <p:sp>
          <p:nvSpPr>
            <p:cNvPr id="10" name="Freeform 1031"/>
            <p:cNvSpPr/>
            <p:nvPr/>
          </p:nvSpPr>
          <p:spPr bwMode="blackWhite">
            <a:xfrm>
              <a:off x="4522" y="1608"/>
              <a:ext cx="582" cy="719"/>
            </a:xfrm>
            <a:custGeom>
              <a:avLst/>
              <a:gdLst>
                <a:gd name="T0" fmla="*/ 559 w 582"/>
                <a:gd name="T1" fmla="*/ 13 h 719"/>
                <a:gd name="T2" fmla="*/ 0 w 582"/>
                <a:gd name="T3" fmla="*/ 0 h 719"/>
                <a:gd name="T4" fmla="*/ 0 w 582"/>
                <a:gd name="T5" fmla="*/ 694 h 719"/>
                <a:gd name="T6" fmla="*/ 463 w 582"/>
                <a:gd name="T7" fmla="*/ 718 h 719"/>
                <a:gd name="T8" fmla="*/ 571 w 582"/>
                <a:gd name="T9" fmla="*/ 613 h 719"/>
                <a:gd name="T10" fmla="*/ 581 w 582"/>
                <a:gd name="T11" fmla="*/ 10 h 719"/>
                <a:gd name="T12" fmla="*/ 0 60000 65536"/>
                <a:gd name="T13" fmla="*/ 0 60000 65536"/>
                <a:gd name="T14" fmla="*/ 0 60000 65536"/>
                <a:gd name="T15" fmla="*/ 0 60000 65536"/>
                <a:gd name="T16" fmla="*/ 0 60000 65536"/>
                <a:gd name="T17" fmla="*/ 0 60000 65536"/>
                <a:gd name="T18" fmla="*/ 0 w 582"/>
                <a:gd name="T19" fmla="*/ 0 h 719"/>
                <a:gd name="T20" fmla="*/ 582 w 582"/>
                <a:gd name="T21" fmla="*/ 719 h 719"/>
              </a:gdLst>
              <a:ahLst/>
              <a:cxnLst>
                <a:cxn ang="T12">
                  <a:pos x="T0" y="T1"/>
                </a:cxn>
                <a:cxn ang="T13">
                  <a:pos x="T2" y="T3"/>
                </a:cxn>
                <a:cxn ang="T14">
                  <a:pos x="T4" y="T5"/>
                </a:cxn>
                <a:cxn ang="T15">
                  <a:pos x="T6" y="T7"/>
                </a:cxn>
                <a:cxn ang="T16">
                  <a:pos x="T8" y="T9"/>
                </a:cxn>
                <a:cxn ang="T17">
                  <a:pos x="T10" y="T11"/>
                </a:cxn>
              </a:cxnLst>
              <a:rect l="T18" t="T19" r="T20" b="T21"/>
              <a:pathLst>
                <a:path w="582" h="719">
                  <a:moveTo>
                    <a:pt x="559" y="13"/>
                  </a:moveTo>
                  <a:lnTo>
                    <a:pt x="0" y="0"/>
                  </a:lnTo>
                  <a:lnTo>
                    <a:pt x="0" y="694"/>
                  </a:lnTo>
                  <a:lnTo>
                    <a:pt x="463" y="718"/>
                  </a:lnTo>
                  <a:lnTo>
                    <a:pt x="571" y="613"/>
                  </a:lnTo>
                  <a:lnTo>
                    <a:pt x="581" y="10"/>
                  </a:lnTo>
                </a:path>
              </a:pathLst>
            </a:custGeom>
            <a:solidFill>
              <a:schemeClr val="tx1"/>
            </a:solidFill>
            <a:ln w="12700" cap="rnd">
              <a:solidFill>
                <a:schemeClr val="bg2"/>
              </a:solidFill>
              <a:round/>
              <a:headEnd type="none" w="sm" len="sm"/>
              <a:tailEnd type="none" w="sm" len="sm"/>
            </a:ln>
          </p:spPr>
          <p:txBody>
            <a:bodyPr/>
            <a:lstStyle/>
            <a:p>
              <a:endParaRPr lang="en-US"/>
            </a:p>
          </p:txBody>
        </p:sp>
        <p:sp>
          <p:nvSpPr>
            <p:cNvPr id="11" name="Freeform 1032"/>
            <p:cNvSpPr/>
            <p:nvPr/>
          </p:nvSpPr>
          <p:spPr bwMode="blackWhite">
            <a:xfrm>
              <a:off x="4943" y="2192"/>
              <a:ext cx="152" cy="134"/>
            </a:xfrm>
            <a:custGeom>
              <a:avLst/>
              <a:gdLst>
                <a:gd name="T0" fmla="*/ 0 w 152"/>
                <a:gd name="T1" fmla="*/ 133 h 134"/>
                <a:gd name="T2" fmla="*/ 10 w 152"/>
                <a:gd name="T3" fmla="*/ 133 h 134"/>
                <a:gd name="T4" fmla="*/ 17 w 152"/>
                <a:gd name="T5" fmla="*/ 133 h 134"/>
                <a:gd name="T6" fmla="*/ 25 w 152"/>
                <a:gd name="T7" fmla="*/ 133 h 134"/>
                <a:gd name="T8" fmla="*/ 33 w 152"/>
                <a:gd name="T9" fmla="*/ 130 h 134"/>
                <a:gd name="T10" fmla="*/ 40 w 152"/>
                <a:gd name="T11" fmla="*/ 130 h 134"/>
                <a:gd name="T12" fmla="*/ 48 w 152"/>
                <a:gd name="T13" fmla="*/ 128 h 134"/>
                <a:gd name="T14" fmla="*/ 56 w 152"/>
                <a:gd name="T15" fmla="*/ 125 h 134"/>
                <a:gd name="T16" fmla="*/ 63 w 152"/>
                <a:gd name="T17" fmla="*/ 123 h 134"/>
                <a:gd name="T18" fmla="*/ 71 w 152"/>
                <a:gd name="T19" fmla="*/ 123 h 134"/>
                <a:gd name="T20" fmla="*/ 79 w 152"/>
                <a:gd name="T21" fmla="*/ 121 h 134"/>
                <a:gd name="T22" fmla="*/ 87 w 152"/>
                <a:gd name="T23" fmla="*/ 116 h 134"/>
                <a:gd name="T24" fmla="*/ 94 w 152"/>
                <a:gd name="T25" fmla="*/ 114 h 134"/>
                <a:gd name="T26" fmla="*/ 102 w 152"/>
                <a:gd name="T27" fmla="*/ 109 h 134"/>
                <a:gd name="T28" fmla="*/ 110 w 152"/>
                <a:gd name="T29" fmla="*/ 104 h 134"/>
                <a:gd name="T30" fmla="*/ 115 w 152"/>
                <a:gd name="T31" fmla="*/ 97 h 134"/>
                <a:gd name="T32" fmla="*/ 122 w 152"/>
                <a:gd name="T33" fmla="*/ 92 h 134"/>
                <a:gd name="T34" fmla="*/ 127 w 152"/>
                <a:gd name="T35" fmla="*/ 85 h 134"/>
                <a:gd name="T36" fmla="*/ 130 w 152"/>
                <a:gd name="T37" fmla="*/ 78 h 134"/>
                <a:gd name="T38" fmla="*/ 135 w 152"/>
                <a:gd name="T39" fmla="*/ 71 h 134"/>
                <a:gd name="T40" fmla="*/ 138 w 152"/>
                <a:gd name="T41" fmla="*/ 64 h 134"/>
                <a:gd name="T42" fmla="*/ 140 w 152"/>
                <a:gd name="T43" fmla="*/ 57 h 134"/>
                <a:gd name="T44" fmla="*/ 143 w 152"/>
                <a:gd name="T45" fmla="*/ 49 h 134"/>
                <a:gd name="T46" fmla="*/ 145 w 152"/>
                <a:gd name="T47" fmla="*/ 42 h 134"/>
                <a:gd name="T48" fmla="*/ 148 w 152"/>
                <a:gd name="T49" fmla="*/ 35 h 134"/>
                <a:gd name="T50" fmla="*/ 151 w 152"/>
                <a:gd name="T51" fmla="*/ 28 h 134"/>
                <a:gd name="T52" fmla="*/ 151 w 152"/>
                <a:gd name="T53" fmla="*/ 21 h 134"/>
                <a:gd name="T54" fmla="*/ 151 w 152"/>
                <a:gd name="T55" fmla="*/ 14 h 134"/>
                <a:gd name="T56" fmla="*/ 151 w 152"/>
                <a:gd name="T57" fmla="*/ 7 h 134"/>
                <a:gd name="T58" fmla="*/ 151 w 152"/>
                <a:gd name="T59" fmla="*/ 0 h 134"/>
                <a:gd name="T60" fmla="*/ 148 w 152"/>
                <a:gd name="T61" fmla="*/ 7 h 134"/>
                <a:gd name="T62" fmla="*/ 140 w 152"/>
                <a:gd name="T63" fmla="*/ 16 h 134"/>
                <a:gd name="T64" fmla="*/ 138 w 152"/>
                <a:gd name="T65" fmla="*/ 23 h 134"/>
                <a:gd name="T66" fmla="*/ 130 w 152"/>
                <a:gd name="T67" fmla="*/ 28 h 134"/>
                <a:gd name="T68" fmla="*/ 122 w 152"/>
                <a:gd name="T69" fmla="*/ 35 h 134"/>
                <a:gd name="T70" fmla="*/ 115 w 152"/>
                <a:gd name="T71" fmla="*/ 38 h 134"/>
                <a:gd name="T72" fmla="*/ 107 w 152"/>
                <a:gd name="T73" fmla="*/ 40 h 134"/>
                <a:gd name="T74" fmla="*/ 99 w 152"/>
                <a:gd name="T75" fmla="*/ 40 h 134"/>
                <a:gd name="T76" fmla="*/ 89 w 152"/>
                <a:gd name="T77" fmla="*/ 45 h 134"/>
                <a:gd name="T78" fmla="*/ 81 w 152"/>
                <a:gd name="T79" fmla="*/ 47 h 134"/>
                <a:gd name="T80" fmla="*/ 74 w 152"/>
                <a:gd name="T81" fmla="*/ 47 h 134"/>
                <a:gd name="T82" fmla="*/ 66 w 152"/>
                <a:gd name="T83" fmla="*/ 47 h 134"/>
                <a:gd name="T84" fmla="*/ 61 w 152"/>
                <a:gd name="T85" fmla="*/ 54 h 134"/>
                <a:gd name="T86" fmla="*/ 61 w 152"/>
                <a:gd name="T87" fmla="*/ 64 h 134"/>
                <a:gd name="T88" fmla="*/ 58 w 152"/>
                <a:gd name="T89" fmla="*/ 71 h 134"/>
                <a:gd name="T90" fmla="*/ 58 w 152"/>
                <a:gd name="T91" fmla="*/ 78 h 134"/>
                <a:gd name="T92" fmla="*/ 58 w 152"/>
                <a:gd name="T93" fmla="*/ 85 h 134"/>
                <a:gd name="T94" fmla="*/ 58 w 152"/>
                <a:gd name="T95" fmla="*/ 92 h 134"/>
                <a:gd name="T96" fmla="*/ 51 w 152"/>
                <a:gd name="T97" fmla="*/ 97 h 134"/>
                <a:gd name="T98" fmla="*/ 48 w 152"/>
                <a:gd name="T99" fmla="*/ 104 h 134"/>
                <a:gd name="T100" fmla="*/ 40 w 152"/>
                <a:gd name="T101" fmla="*/ 109 h 134"/>
                <a:gd name="T102" fmla="*/ 35 w 152"/>
                <a:gd name="T103" fmla="*/ 116 h 134"/>
                <a:gd name="T104" fmla="*/ 30 w 152"/>
                <a:gd name="T105" fmla="*/ 123 h 134"/>
                <a:gd name="T106" fmla="*/ 23 w 152"/>
                <a:gd name="T107" fmla="*/ 123 h 134"/>
                <a:gd name="T108" fmla="*/ 17 w 152"/>
                <a:gd name="T109" fmla="*/ 130 h 134"/>
                <a:gd name="T110" fmla="*/ 10 w 152"/>
                <a:gd name="T111" fmla="*/ 133 h 134"/>
                <a:gd name="T112" fmla="*/ 0 w 152"/>
                <a:gd name="T113" fmla="*/ 133 h 134"/>
                <a:gd name="T114" fmla="*/ 0 w 152"/>
                <a:gd name="T115" fmla="*/ 133 h 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
                <a:gd name="T175" fmla="*/ 0 h 134"/>
                <a:gd name="T176" fmla="*/ 152 w 152"/>
                <a:gd name="T177" fmla="*/ 134 h 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 h="134">
                  <a:moveTo>
                    <a:pt x="0" y="133"/>
                  </a:moveTo>
                  <a:lnTo>
                    <a:pt x="10" y="133"/>
                  </a:lnTo>
                  <a:lnTo>
                    <a:pt x="17" y="133"/>
                  </a:lnTo>
                  <a:lnTo>
                    <a:pt x="25" y="133"/>
                  </a:lnTo>
                  <a:lnTo>
                    <a:pt x="33" y="130"/>
                  </a:lnTo>
                  <a:lnTo>
                    <a:pt x="40" y="130"/>
                  </a:lnTo>
                  <a:lnTo>
                    <a:pt x="48" y="128"/>
                  </a:lnTo>
                  <a:lnTo>
                    <a:pt x="56" y="125"/>
                  </a:lnTo>
                  <a:lnTo>
                    <a:pt x="63" y="123"/>
                  </a:lnTo>
                  <a:lnTo>
                    <a:pt x="71" y="123"/>
                  </a:lnTo>
                  <a:lnTo>
                    <a:pt x="79" y="121"/>
                  </a:lnTo>
                  <a:lnTo>
                    <a:pt x="87" y="116"/>
                  </a:lnTo>
                  <a:lnTo>
                    <a:pt x="94" y="114"/>
                  </a:lnTo>
                  <a:lnTo>
                    <a:pt x="102" y="109"/>
                  </a:lnTo>
                  <a:lnTo>
                    <a:pt x="110" y="104"/>
                  </a:lnTo>
                  <a:lnTo>
                    <a:pt x="115" y="97"/>
                  </a:lnTo>
                  <a:lnTo>
                    <a:pt x="122" y="92"/>
                  </a:lnTo>
                  <a:lnTo>
                    <a:pt x="127" y="85"/>
                  </a:lnTo>
                  <a:lnTo>
                    <a:pt x="130" y="78"/>
                  </a:lnTo>
                  <a:lnTo>
                    <a:pt x="135" y="71"/>
                  </a:lnTo>
                  <a:lnTo>
                    <a:pt x="138" y="64"/>
                  </a:lnTo>
                  <a:lnTo>
                    <a:pt x="140" y="57"/>
                  </a:lnTo>
                  <a:lnTo>
                    <a:pt x="143" y="49"/>
                  </a:lnTo>
                  <a:lnTo>
                    <a:pt x="145" y="42"/>
                  </a:lnTo>
                  <a:lnTo>
                    <a:pt x="148" y="35"/>
                  </a:lnTo>
                  <a:lnTo>
                    <a:pt x="151" y="28"/>
                  </a:lnTo>
                  <a:lnTo>
                    <a:pt x="151" y="21"/>
                  </a:lnTo>
                  <a:lnTo>
                    <a:pt x="151" y="14"/>
                  </a:lnTo>
                  <a:lnTo>
                    <a:pt x="151" y="7"/>
                  </a:lnTo>
                  <a:lnTo>
                    <a:pt x="151" y="0"/>
                  </a:lnTo>
                  <a:lnTo>
                    <a:pt x="148" y="7"/>
                  </a:lnTo>
                  <a:lnTo>
                    <a:pt x="140" y="16"/>
                  </a:lnTo>
                  <a:lnTo>
                    <a:pt x="138" y="23"/>
                  </a:lnTo>
                  <a:lnTo>
                    <a:pt x="130" y="28"/>
                  </a:lnTo>
                  <a:lnTo>
                    <a:pt x="122" y="35"/>
                  </a:lnTo>
                  <a:lnTo>
                    <a:pt x="115" y="38"/>
                  </a:lnTo>
                  <a:lnTo>
                    <a:pt x="107" y="40"/>
                  </a:lnTo>
                  <a:lnTo>
                    <a:pt x="99" y="40"/>
                  </a:lnTo>
                  <a:lnTo>
                    <a:pt x="89" y="45"/>
                  </a:lnTo>
                  <a:lnTo>
                    <a:pt x="81" y="47"/>
                  </a:lnTo>
                  <a:lnTo>
                    <a:pt x="74" y="47"/>
                  </a:lnTo>
                  <a:lnTo>
                    <a:pt x="66" y="47"/>
                  </a:lnTo>
                  <a:lnTo>
                    <a:pt x="61" y="54"/>
                  </a:lnTo>
                  <a:lnTo>
                    <a:pt x="61" y="64"/>
                  </a:lnTo>
                  <a:lnTo>
                    <a:pt x="58" y="71"/>
                  </a:lnTo>
                  <a:lnTo>
                    <a:pt x="58" y="78"/>
                  </a:lnTo>
                  <a:lnTo>
                    <a:pt x="58" y="85"/>
                  </a:lnTo>
                  <a:lnTo>
                    <a:pt x="58" y="92"/>
                  </a:lnTo>
                  <a:lnTo>
                    <a:pt x="51" y="97"/>
                  </a:lnTo>
                  <a:lnTo>
                    <a:pt x="48" y="104"/>
                  </a:lnTo>
                  <a:lnTo>
                    <a:pt x="40" y="109"/>
                  </a:lnTo>
                  <a:lnTo>
                    <a:pt x="35" y="116"/>
                  </a:lnTo>
                  <a:lnTo>
                    <a:pt x="30" y="123"/>
                  </a:lnTo>
                  <a:lnTo>
                    <a:pt x="23" y="123"/>
                  </a:lnTo>
                  <a:lnTo>
                    <a:pt x="17" y="130"/>
                  </a:lnTo>
                  <a:lnTo>
                    <a:pt x="10" y="133"/>
                  </a:lnTo>
                  <a:lnTo>
                    <a:pt x="0" y="133"/>
                  </a:lnTo>
                </a:path>
              </a:pathLst>
            </a:custGeom>
            <a:solidFill>
              <a:schemeClr val="accent2"/>
            </a:solidFill>
            <a:ln w="12700" cap="rnd">
              <a:solidFill>
                <a:schemeClr val="bg2"/>
              </a:solidFill>
              <a:round/>
            </a:ln>
          </p:spPr>
          <p:txBody>
            <a:bodyPr/>
            <a:lstStyle/>
            <a:p>
              <a:endParaRPr lang="en-US"/>
            </a:p>
          </p:txBody>
        </p:sp>
        <p:grpSp>
          <p:nvGrpSpPr>
            <p:cNvPr id="12" name="Group 1033"/>
            <p:cNvGrpSpPr/>
            <p:nvPr/>
          </p:nvGrpSpPr>
          <p:grpSpPr bwMode="auto">
            <a:xfrm>
              <a:off x="4607" y="1773"/>
              <a:ext cx="429" cy="467"/>
              <a:chOff x="4607" y="1773"/>
              <a:chExt cx="429" cy="467"/>
            </a:xfrm>
          </p:grpSpPr>
          <p:sp>
            <p:nvSpPr>
              <p:cNvPr id="14" name="Line 1034"/>
              <p:cNvSpPr>
                <a:spLocks noChangeShapeType="1"/>
              </p:cNvSpPr>
              <p:nvPr/>
            </p:nvSpPr>
            <p:spPr bwMode="blackWhite">
              <a:xfrm>
                <a:off x="4623" y="1773"/>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035"/>
              <p:cNvSpPr>
                <a:spLocks noChangeShapeType="1"/>
              </p:cNvSpPr>
              <p:nvPr/>
            </p:nvSpPr>
            <p:spPr bwMode="blackWhite">
              <a:xfrm>
                <a:off x="4623" y="1820"/>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1036"/>
              <p:cNvSpPr>
                <a:spLocks noChangeShapeType="1"/>
              </p:cNvSpPr>
              <p:nvPr/>
            </p:nvSpPr>
            <p:spPr bwMode="blackWhite">
              <a:xfrm>
                <a:off x="4607" y="1866"/>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037"/>
              <p:cNvSpPr>
                <a:spLocks noChangeShapeType="1"/>
              </p:cNvSpPr>
              <p:nvPr/>
            </p:nvSpPr>
            <p:spPr bwMode="blackWhite">
              <a:xfrm>
                <a:off x="4639" y="1920"/>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 name="Line 1038"/>
              <p:cNvSpPr>
                <a:spLocks noChangeShapeType="1"/>
              </p:cNvSpPr>
              <p:nvPr/>
            </p:nvSpPr>
            <p:spPr bwMode="blackWhite">
              <a:xfrm>
                <a:off x="4623" y="1974"/>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Line 1039"/>
              <p:cNvSpPr>
                <a:spLocks noChangeShapeType="1"/>
              </p:cNvSpPr>
              <p:nvPr/>
            </p:nvSpPr>
            <p:spPr bwMode="blackWhite">
              <a:xfrm>
                <a:off x="4607" y="2021"/>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 name="Line 1040"/>
              <p:cNvSpPr>
                <a:spLocks noChangeShapeType="1"/>
              </p:cNvSpPr>
              <p:nvPr/>
            </p:nvSpPr>
            <p:spPr bwMode="blackWhite">
              <a:xfrm>
                <a:off x="4623" y="2067"/>
                <a:ext cx="286" cy="25"/>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1041"/>
              <p:cNvSpPr>
                <a:spLocks noChangeShapeType="1"/>
              </p:cNvSpPr>
              <p:nvPr/>
            </p:nvSpPr>
            <p:spPr bwMode="blackWhite">
              <a:xfrm>
                <a:off x="4623" y="2122"/>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Line 1042"/>
              <p:cNvSpPr>
                <a:spLocks noChangeShapeType="1"/>
              </p:cNvSpPr>
              <p:nvPr/>
            </p:nvSpPr>
            <p:spPr bwMode="blackWhite">
              <a:xfrm>
                <a:off x="4623" y="2169"/>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Line 1043"/>
              <p:cNvSpPr>
                <a:spLocks noChangeShapeType="1"/>
              </p:cNvSpPr>
              <p:nvPr/>
            </p:nvSpPr>
            <p:spPr bwMode="blackWhite">
              <a:xfrm>
                <a:off x="4631" y="2223"/>
                <a:ext cx="207" cy="17"/>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 name="Line 1044"/>
            <p:cNvSpPr>
              <a:spLocks noChangeShapeType="1"/>
            </p:cNvSpPr>
            <p:nvPr/>
          </p:nvSpPr>
          <p:spPr bwMode="blackWhite">
            <a:xfrm>
              <a:off x="4621" y="1693"/>
              <a:ext cx="277" cy="23"/>
            </a:xfrm>
            <a:prstGeom prst="line">
              <a:avLst/>
            </a:prstGeom>
            <a:noFill/>
            <a:ln w="1270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4" name="Group 1045"/>
          <p:cNvGrpSpPr/>
          <p:nvPr/>
        </p:nvGrpSpPr>
        <p:grpSpPr bwMode="auto">
          <a:xfrm>
            <a:off x="6186343" y="2303463"/>
            <a:ext cx="720725" cy="452437"/>
            <a:chOff x="3750" y="1473"/>
            <a:chExt cx="454" cy="285"/>
          </a:xfrm>
        </p:grpSpPr>
        <p:sp>
          <p:nvSpPr>
            <p:cNvPr id="25" name="Line 1046"/>
            <p:cNvSpPr>
              <a:spLocks noChangeShapeType="1"/>
            </p:cNvSpPr>
            <p:nvPr/>
          </p:nvSpPr>
          <p:spPr bwMode="auto">
            <a:xfrm>
              <a:off x="3842" y="1473"/>
              <a:ext cx="149"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 name="Line 1047"/>
            <p:cNvSpPr>
              <a:spLocks noChangeShapeType="1"/>
            </p:cNvSpPr>
            <p:nvPr/>
          </p:nvSpPr>
          <p:spPr bwMode="auto">
            <a:xfrm>
              <a:off x="3842" y="1568"/>
              <a:ext cx="362"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 name="Line 1048"/>
            <p:cNvSpPr>
              <a:spLocks noChangeShapeType="1"/>
            </p:cNvSpPr>
            <p:nvPr/>
          </p:nvSpPr>
          <p:spPr bwMode="auto">
            <a:xfrm>
              <a:off x="3842" y="1663"/>
              <a:ext cx="229"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 name="Line 1049"/>
            <p:cNvSpPr>
              <a:spLocks noChangeShapeType="1"/>
            </p:cNvSpPr>
            <p:nvPr/>
          </p:nvSpPr>
          <p:spPr bwMode="auto">
            <a:xfrm>
              <a:off x="3842" y="1758"/>
              <a:ext cx="307"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 name="Line 1050"/>
            <p:cNvSpPr>
              <a:spLocks noChangeShapeType="1"/>
            </p:cNvSpPr>
            <p:nvPr/>
          </p:nvSpPr>
          <p:spPr bwMode="auto">
            <a:xfrm>
              <a:off x="3750" y="1473"/>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 name="Line 1051"/>
            <p:cNvSpPr>
              <a:spLocks noChangeShapeType="1"/>
            </p:cNvSpPr>
            <p:nvPr/>
          </p:nvSpPr>
          <p:spPr bwMode="auto">
            <a:xfrm>
              <a:off x="3750" y="1568"/>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 name="Line 1052"/>
            <p:cNvSpPr>
              <a:spLocks noChangeShapeType="1"/>
            </p:cNvSpPr>
            <p:nvPr/>
          </p:nvSpPr>
          <p:spPr bwMode="auto">
            <a:xfrm>
              <a:off x="3750" y="1663"/>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 name="Line 1053"/>
            <p:cNvSpPr>
              <a:spLocks noChangeShapeType="1"/>
            </p:cNvSpPr>
            <p:nvPr/>
          </p:nvSpPr>
          <p:spPr bwMode="auto">
            <a:xfrm>
              <a:off x="3750" y="1758"/>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a:t>
            </a:r>
          </a:p>
        </p:txBody>
      </p:sp>
      <p:sp>
        <p:nvSpPr>
          <p:cNvPr id="3" name="Content Placeholder 2"/>
          <p:cNvSpPr>
            <a:spLocks noGrp="1"/>
          </p:cNvSpPr>
          <p:nvPr>
            <p:ph idx="1"/>
          </p:nvPr>
        </p:nvSpPr>
        <p:spPr/>
        <p:txBody>
          <a:bodyPr/>
          <a:lstStyle/>
          <a:p>
            <a:r>
              <a:rPr lang="en-US" b="1" dirty="0">
                <a:solidFill>
                  <a:srgbClr val="0070C0"/>
                </a:solidFill>
              </a:rPr>
              <a:t>Relationship type</a:t>
            </a:r>
          </a:p>
          <a:p>
            <a:pPr lvl="1"/>
            <a:r>
              <a:rPr lang="en-US" dirty="0"/>
              <a:t>Set of meaningful associations among entity types.</a:t>
            </a:r>
          </a:p>
          <a:p>
            <a:pPr lvl="1"/>
            <a:r>
              <a:rPr lang="en-US" dirty="0"/>
              <a:t>Express how entities are mutually related</a:t>
            </a:r>
          </a:p>
          <a:p>
            <a:pPr lvl="1"/>
            <a:r>
              <a:rPr lang="en-US" dirty="0"/>
              <a:t>Always exist between two entities (or one entity twice)</a:t>
            </a:r>
          </a:p>
          <a:p>
            <a:r>
              <a:rPr lang="en-US" b="1" dirty="0">
                <a:solidFill>
                  <a:srgbClr val="0070C0"/>
                </a:solidFill>
              </a:rPr>
              <a:t>Relationship occurrence</a:t>
            </a:r>
          </a:p>
          <a:p>
            <a:pPr lvl="1"/>
            <a:r>
              <a:rPr lang="en-US" dirty="0"/>
              <a:t>Uniquely identifiable association, which includes one occurrence from each participating entity type.</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Examples</a:t>
            </a:r>
          </a:p>
        </p:txBody>
      </p:sp>
      <p:sp>
        <p:nvSpPr>
          <p:cNvPr id="3" name="Content Placeholder 2"/>
          <p:cNvSpPr>
            <a:spLocks noGrp="1"/>
          </p:cNvSpPr>
          <p:nvPr>
            <p:ph idx="1"/>
          </p:nvPr>
        </p:nvSpPr>
        <p:spPr/>
        <p:txBody>
          <a:bodyPr/>
          <a:lstStyle/>
          <a:p>
            <a:r>
              <a:rPr lang="en-US" b="1" dirty="0">
                <a:solidFill>
                  <a:srgbClr val="0070C0"/>
                </a:solidFill>
              </a:rPr>
              <a:t>BRANCH</a:t>
            </a:r>
            <a:r>
              <a:rPr lang="en-US" dirty="0"/>
              <a:t> </a:t>
            </a:r>
            <a:r>
              <a:rPr lang="en-US" i="1" dirty="0">
                <a:solidFill>
                  <a:srgbClr val="C00000"/>
                </a:solidFill>
              </a:rPr>
              <a:t>has</a:t>
            </a:r>
            <a:r>
              <a:rPr lang="en-US" dirty="0"/>
              <a:t> </a:t>
            </a:r>
            <a:r>
              <a:rPr lang="en-US" b="1" dirty="0">
                <a:solidFill>
                  <a:srgbClr val="0070C0"/>
                </a:solidFill>
              </a:rPr>
              <a:t>STAFF</a:t>
            </a:r>
            <a:br>
              <a:rPr lang="en-US" b="1" dirty="0">
                <a:solidFill>
                  <a:srgbClr val="0070C0"/>
                </a:solidFill>
              </a:rPr>
            </a:br>
            <a:r>
              <a:rPr lang="en-US" b="1" dirty="0" err="1">
                <a:solidFill>
                  <a:srgbClr val="0070C0"/>
                </a:solidFill>
              </a:rPr>
              <a:t>STAFF</a:t>
            </a:r>
            <a:r>
              <a:rPr lang="en-US" dirty="0"/>
              <a:t> </a:t>
            </a:r>
            <a:r>
              <a:rPr lang="en-US" i="1" dirty="0">
                <a:solidFill>
                  <a:srgbClr val="C00000"/>
                </a:solidFill>
              </a:rPr>
              <a:t>belongs to </a:t>
            </a:r>
            <a:r>
              <a:rPr lang="en-US" b="1" dirty="0">
                <a:solidFill>
                  <a:srgbClr val="0070C0"/>
                </a:solidFill>
              </a:rPr>
              <a:t>BRANCH</a:t>
            </a:r>
          </a:p>
          <a:p>
            <a:r>
              <a:rPr lang="en-US" b="1" dirty="0">
                <a:solidFill>
                  <a:srgbClr val="0070C0"/>
                </a:solidFill>
              </a:rPr>
              <a:t>EMPLOYEES</a:t>
            </a:r>
            <a:r>
              <a:rPr lang="en-US" dirty="0"/>
              <a:t> </a:t>
            </a:r>
            <a:r>
              <a:rPr lang="en-US" i="1" dirty="0">
                <a:solidFill>
                  <a:srgbClr val="C00000"/>
                </a:solidFill>
              </a:rPr>
              <a:t>have</a:t>
            </a:r>
            <a:r>
              <a:rPr lang="en-US" dirty="0"/>
              <a:t> </a:t>
            </a:r>
            <a:r>
              <a:rPr lang="en-US" b="1" dirty="0">
                <a:solidFill>
                  <a:srgbClr val="0070C0"/>
                </a:solidFill>
              </a:rPr>
              <a:t>JOBS</a:t>
            </a:r>
            <a:br>
              <a:rPr lang="en-US" dirty="0"/>
            </a:br>
            <a:r>
              <a:rPr lang="en-US" b="1" dirty="0" err="1">
                <a:solidFill>
                  <a:srgbClr val="0070C0"/>
                </a:solidFill>
              </a:rPr>
              <a:t>JOBS</a:t>
            </a:r>
            <a:r>
              <a:rPr lang="en-US" dirty="0"/>
              <a:t> </a:t>
            </a:r>
            <a:r>
              <a:rPr lang="en-US" i="1" dirty="0">
                <a:solidFill>
                  <a:srgbClr val="C00000"/>
                </a:solidFill>
              </a:rPr>
              <a:t>are held by </a:t>
            </a:r>
            <a:r>
              <a:rPr lang="en-US" b="1" dirty="0">
                <a:solidFill>
                  <a:srgbClr val="0070C0"/>
                </a:solidFill>
              </a:rPr>
              <a:t>EMPLOYEES</a:t>
            </a:r>
          </a:p>
          <a:p>
            <a:r>
              <a:rPr lang="en-US" b="1" dirty="0">
                <a:solidFill>
                  <a:srgbClr val="0070C0"/>
                </a:solidFill>
              </a:rPr>
              <a:t>PEOPLE</a:t>
            </a:r>
            <a:r>
              <a:rPr lang="en-US" dirty="0"/>
              <a:t> </a:t>
            </a:r>
            <a:r>
              <a:rPr lang="en-US" i="1" dirty="0">
                <a:solidFill>
                  <a:srgbClr val="C00000"/>
                </a:solidFill>
              </a:rPr>
              <a:t>make</a:t>
            </a:r>
            <a:r>
              <a:rPr lang="en-US" dirty="0"/>
              <a:t> </a:t>
            </a:r>
            <a:r>
              <a:rPr lang="en-US" b="1" dirty="0">
                <a:solidFill>
                  <a:srgbClr val="0070C0"/>
                </a:solidFill>
              </a:rPr>
              <a:t>TICKET</a:t>
            </a:r>
            <a:r>
              <a:rPr lang="en-US" dirty="0"/>
              <a:t> </a:t>
            </a:r>
            <a:r>
              <a:rPr lang="en-US" b="1" dirty="0">
                <a:solidFill>
                  <a:srgbClr val="0070C0"/>
                </a:solidFill>
              </a:rPr>
              <a:t>RESERVATIONS</a:t>
            </a:r>
            <a:br>
              <a:rPr lang="en-US" dirty="0"/>
            </a:br>
            <a:r>
              <a:rPr lang="en-US" b="1" dirty="0">
                <a:solidFill>
                  <a:srgbClr val="0070C0"/>
                </a:solidFill>
              </a:rPr>
              <a:t>TICKET</a:t>
            </a:r>
            <a:r>
              <a:rPr lang="en-US" dirty="0"/>
              <a:t> </a:t>
            </a:r>
            <a:r>
              <a:rPr lang="en-US" b="1" dirty="0">
                <a:solidFill>
                  <a:srgbClr val="0070C0"/>
                </a:solidFill>
              </a:rPr>
              <a:t>RESERVATIONS</a:t>
            </a:r>
            <a:r>
              <a:rPr lang="en-US" dirty="0"/>
              <a:t> </a:t>
            </a:r>
            <a:r>
              <a:rPr lang="en-US" i="1" dirty="0">
                <a:solidFill>
                  <a:srgbClr val="C00000"/>
                </a:solidFill>
              </a:rPr>
              <a:t>are made by </a:t>
            </a:r>
            <a:r>
              <a:rPr lang="en-US" b="1" dirty="0">
                <a:solidFill>
                  <a:srgbClr val="0070C0"/>
                </a:solidFill>
              </a:rPr>
              <a:t>PEOPLE</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Net of </a:t>
            </a:r>
            <a:r>
              <a:rPr lang="en-US" i="1" dirty="0">
                <a:solidFill>
                  <a:srgbClr val="0070C0"/>
                </a:solidFill>
              </a:rPr>
              <a:t>Has</a:t>
            </a:r>
            <a:r>
              <a:rPr lang="en-US" dirty="0"/>
              <a:t> Relationship Type</a:t>
            </a:r>
          </a:p>
        </p:txBody>
      </p:sp>
      <p:pic>
        <p:nvPicPr>
          <p:cNvPr id="7" name="Content Placeholder 6"/>
          <p:cNvPicPr>
            <a:picLocks noGrp="1" noChangeAspect="1"/>
          </p:cNvPicPr>
          <p:nvPr>
            <p:ph idx="1"/>
          </p:nvPr>
        </p:nvPicPr>
        <p:blipFill>
          <a:blip r:embed="rId2"/>
          <a:stretch>
            <a:fillRect/>
          </a:stretch>
        </p:blipFill>
        <p:spPr>
          <a:xfrm>
            <a:off x="832915" y="2063492"/>
            <a:ext cx="7478169" cy="3696216"/>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a:t>
            </a:r>
            <a:r>
              <a:rPr lang="en-US" i="1" dirty="0">
                <a:solidFill>
                  <a:srgbClr val="0070C0"/>
                </a:solidFill>
              </a:rPr>
              <a:t>Has</a:t>
            </a:r>
            <a:r>
              <a:rPr lang="en-US" dirty="0"/>
              <a:t> Between Staff and Branch</a:t>
            </a:r>
          </a:p>
        </p:txBody>
      </p:sp>
      <p:pic>
        <p:nvPicPr>
          <p:cNvPr id="7" name="Content Placeholder 6"/>
          <p:cNvPicPr>
            <a:picLocks noGrp="1" noChangeAspect="1"/>
          </p:cNvPicPr>
          <p:nvPr>
            <p:ph idx="1"/>
          </p:nvPr>
        </p:nvPicPr>
        <p:blipFill>
          <a:blip r:embed="rId2"/>
          <a:stretch>
            <a:fillRect/>
          </a:stretch>
        </p:blipFill>
        <p:spPr>
          <a:xfrm>
            <a:off x="941613" y="1825625"/>
            <a:ext cx="7260773" cy="3683000"/>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 </a:t>
            </a:r>
            <a:r>
              <a:rPr lang="en-US" i="1" dirty="0">
                <a:solidFill>
                  <a:srgbClr val="0070C0"/>
                </a:solidFill>
              </a:rPr>
              <a:t>have</a:t>
            </a:r>
            <a:r>
              <a:rPr lang="en-US" dirty="0"/>
              <a:t> Jobs</a:t>
            </a:r>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Oval 2"/>
          <p:cNvSpPr>
            <a:spLocks noChangeArrowheads="1"/>
          </p:cNvSpPr>
          <p:nvPr/>
        </p:nvSpPr>
        <p:spPr bwMode="blackWhite">
          <a:xfrm>
            <a:off x="928688" y="2006600"/>
            <a:ext cx="2563812"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Oval 3"/>
          <p:cNvSpPr>
            <a:spLocks noChangeArrowheads="1"/>
          </p:cNvSpPr>
          <p:nvPr/>
        </p:nvSpPr>
        <p:spPr bwMode="blackWhite">
          <a:xfrm>
            <a:off x="3657600" y="1282700"/>
            <a:ext cx="4591050" cy="2533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ea typeface="MS PGothic" panose="020B0600070205080204" charset="-128"/>
            </a:endParaRPr>
          </a:p>
        </p:txBody>
      </p:sp>
      <p:sp>
        <p:nvSpPr>
          <p:cNvPr id="9" name="Rectangle 4"/>
          <p:cNvSpPr>
            <a:spLocks noChangeArrowheads="1"/>
          </p:cNvSpPr>
          <p:nvPr/>
        </p:nvSpPr>
        <p:spPr bwMode="blackWhite">
          <a:xfrm>
            <a:off x="3582988" y="128905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t>JOB</a:t>
            </a:r>
          </a:p>
        </p:txBody>
      </p:sp>
      <p:sp>
        <p:nvSpPr>
          <p:cNvPr id="10" name="AutoShape 5"/>
          <p:cNvSpPr>
            <a:spLocks noChangeArrowheads="1"/>
          </p:cNvSpPr>
          <p:nvPr/>
        </p:nvSpPr>
        <p:spPr bwMode="blackWhite">
          <a:xfrm rot="660000">
            <a:off x="4457700" y="2881313"/>
            <a:ext cx="228600" cy="276225"/>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11" name="Rectangle 6"/>
          <p:cNvSpPr>
            <a:spLocks noChangeArrowheads="1"/>
          </p:cNvSpPr>
          <p:nvPr/>
        </p:nvSpPr>
        <p:spPr bwMode="blackWhite">
          <a:xfrm>
            <a:off x="4640263" y="2928938"/>
            <a:ext cx="1601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waiter</a:t>
            </a:r>
          </a:p>
        </p:txBody>
      </p:sp>
      <p:sp>
        <p:nvSpPr>
          <p:cNvPr id="12" name="Rectangle 7"/>
          <p:cNvSpPr>
            <a:spLocks noChangeArrowheads="1"/>
          </p:cNvSpPr>
          <p:nvPr/>
        </p:nvSpPr>
        <p:spPr bwMode="blackWhite">
          <a:xfrm>
            <a:off x="6475413" y="1752600"/>
            <a:ext cx="1373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cook</a:t>
            </a:r>
          </a:p>
        </p:txBody>
      </p:sp>
      <p:sp>
        <p:nvSpPr>
          <p:cNvPr id="13" name="AutoShape 8"/>
          <p:cNvSpPr>
            <a:spLocks noChangeArrowheads="1"/>
          </p:cNvSpPr>
          <p:nvPr/>
        </p:nvSpPr>
        <p:spPr bwMode="blackWhite">
          <a:xfrm rot="1260000">
            <a:off x="4192588" y="1939925"/>
            <a:ext cx="228600" cy="277813"/>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14" name="Rectangle 9"/>
          <p:cNvSpPr>
            <a:spLocks noChangeArrowheads="1"/>
          </p:cNvSpPr>
          <p:nvPr/>
        </p:nvSpPr>
        <p:spPr bwMode="blackWhite">
          <a:xfrm>
            <a:off x="4425950" y="197485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waitress</a:t>
            </a:r>
          </a:p>
        </p:txBody>
      </p:sp>
      <p:sp>
        <p:nvSpPr>
          <p:cNvPr id="15" name="AutoShape 10"/>
          <p:cNvSpPr>
            <a:spLocks noChangeArrowheads="1"/>
          </p:cNvSpPr>
          <p:nvPr/>
        </p:nvSpPr>
        <p:spPr bwMode="blackWhite">
          <a:xfrm rot="20820000">
            <a:off x="6397625" y="2146300"/>
            <a:ext cx="322263" cy="277813"/>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16" name="Rectangle 11"/>
          <p:cNvSpPr>
            <a:spLocks noChangeArrowheads="1"/>
          </p:cNvSpPr>
          <p:nvPr/>
        </p:nvSpPr>
        <p:spPr bwMode="blackWhite">
          <a:xfrm>
            <a:off x="5384800" y="140970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manager</a:t>
            </a:r>
          </a:p>
        </p:txBody>
      </p:sp>
      <p:sp>
        <p:nvSpPr>
          <p:cNvPr id="17" name="Rectangle 12"/>
          <p:cNvSpPr>
            <a:spLocks noChangeArrowheads="1"/>
          </p:cNvSpPr>
          <p:nvPr/>
        </p:nvSpPr>
        <p:spPr bwMode="blackWhite">
          <a:xfrm>
            <a:off x="4048125" y="2459038"/>
            <a:ext cx="2909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financial controller</a:t>
            </a:r>
          </a:p>
        </p:txBody>
      </p:sp>
      <p:sp>
        <p:nvSpPr>
          <p:cNvPr id="18" name="AutoShape 13"/>
          <p:cNvSpPr>
            <a:spLocks noChangeArrowheads="1"/>
          </p:cNvSpPr>
          <p:nvPr/>
        </p:nvSpPr>
        <p:spPr bwMode="blackWhite">
          <a:xfrm rot="1920000">
            <a:off x="6629400" y="2767013"/>
            <a:ext cx="231775" cy="276225"/>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19" name="Rectangle 14"/>
          <p:cNvSpPr>
            <a:spLocks noChangeArrowheads="1"/>
          </p:cNvSpPr>
          <p:nvPr/>
        </p:nvSpPr>
        <p:spPr bwMode="blackWhite">
          <a:xfrm>
            <a:off x="6816725" y="2795588"/>
            <a:ext cx="113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porter</a:t>
            </a:r>
          </a:p>
        </p:txBody>
      </p:sp>
      <p:sp>
        <p:nvSpPr>
          <p:cNvPr id="20" name="Rectangle 15"/>
          <p:cNvSpPr>
            <a:spLocks noChangeArrowheads="1"/>
          </p:cNvSpPr>
          <p:nvPr/>
        </p:nvSpPr>
        <p:spPr bwMode="blackWhite">
          <a:xfrm>
            <a:off x="5699125" y="3273425"/>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piano player</a:t>
            </a:r>
          </a:p>
        </p:txBody>
      </p:sp>
      <p:sp>
        <p:nvSpPr>
          <p:cNvPr id="21" name="AutoShape 16"/>
          <p:cNvSpPr>
            <a:spLocks noChangeArrowheads="1"/>
          </p:cNvSpPr>
          <p:nvPr/>
        </p:nvSpPr>
        <p:spPr bwMode="blackWhite">
          <a:xfrm>
            <a:off x="5187950" y="1452563"/>
            <a:ext cx="228600" cy="274637"/>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22" name="AutoShape 17"/>
          <p:cNvSpPr>
            <a:spLocks noChangeArrowheads="1"/>
          </p:cNvSpPr>
          <p:nvPr/>
        </p:nvSpPr>
        <p:spPr bwMode="blackWhite">
          <a:xfrm>
            <a:off x="6297613" y="1751013"/>
            <a:ext cx="228600" cy="276225"/>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23" name="AutoShape 18"/>
          <p:cNvSpPr>
            <a:spLocks noChangeArrowheads="1"/>
          </p:cNvSpPr>
          <p:nvPr/>
        </p:nvSpPr>
        <p:spPr bwMode="blackWhite">
          <a:xfrm rot="180000">
            <a:off x="3844925" y="2392363"/>
            <a:ext cx="219075" cy="249237"/>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24" name="AutoShape 19"/>
          <p:cNvSpPr>
            <a:spLocks noChangeArrowheads="1"/>
          </p:cNvSpPr>
          <p:nvPr/>
        </p:nvSpPr>
        <p:spPr bwMode="blackWhite">
          <a:xfrm rot="720000">
            <a:off x="5445125" y="3221038"/>
            <a:ext cx="255588" cy="276225"/>
          </a:xfrm>
          <a:prstGeom prst="star5">
            <a:avLst/>
          </a:prstGeom>
          <a:solidFill>
            <a:srgbClr val="0066FF"/>
          </a:solidFill>
          <a:ln w="12700">
            <a:noFill/>
            <a:miter lim="800000"/>
          </a:ln>
          <a:effectLst/>
        </p:spPr>
        <p:txBody>
          <a:bodyPr wrap="none" anchor="ctr"/>
          <a:lstStyle/>
          <a:p>
            <a:pPr>
              <a:defRPr/>
            </a:pPr>
            <a:endParaRPr lang="en-US">
              <a:latin typeface="Arial" panose="020B0604020202020204" pitchFamily="34" charset="0"/>
              <a:ea typeface="MS PGothic" panose="020B0600070205080204" charset="-128"/>
              <a:cs typeface="Arial" panose="020B0604020202020204" pitchFamily="34" charset="0"/>
            </a:endParaRPr>
          </a:p>
        </p:txBody>
      </p:sp>
      <p:sp>
        <p:nvSpPr>
          <p:cNvPr id="25" name="Rectangle 21"/>
          <p:cNvSpPr>
            <a:spLocks noChangeArrowheads="1"/>
          </p:cNvSpPr>
          <p:nvPr/>
        </p:nvSpPr>
        <p:spPr bwMode="auto">
          <a:xfrm>
            <a:off x="1100138" y="2809875"/>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Ahmed</a:t>
            </a:r>
          </a:p>
        </p:txBody>
      </p:sp>
      <p:sp>
        <p:nvSpPr>
          <p:cNvPr id="26" name="Rectangle 22"/>
          <p:cNvSpPr>
            <a:spLocks noChangeArrowheads="1"/>
          </p:cNvSpPr>
          <p:nvPr/>
        </p:nvSpPr>
        <p:spPr bwMode="auto">
          <a:xfrm>
            <a:off x="1106488" y="2433638"/>
            <a:ext cx="681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Jill</a:t>
            </a:r>
          </a:p>
        </p:txBody>
      </p:sp>
      <p:sp>
        <p:nvSpPr>
          <p:cNvPr id="27" name="Rectangle 23"/>
          <p:cNvSpPr>
            <a:spLocks noChangeArrowheads="1"/>
          </p:cNvSpPr>
          <p:nvPr/>
        </p:nvSpPr>
        <p:spPr bwMode="auto">
          <a:xfrm>
            <a:off x="2409825" y="25908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Adam</a:t>
            </a:r>
          </a:p>
        </p:txBody>
      </p:sp>
      <p:sp>
        <p:nvSpPr>
          <p:cNvPr id="28" name="Rectangle 24"/>
          <p:cNvSpPr>
            <a:spLocks noChangeArrowheads="1"/>
          </p:cNvSpPr>
          <p:nvPr/>
        </p:nvSpPr>
        <p:spPr bwMode="auto">
          <a:xfrm>
            <a:off x="2251075" y="3105150"/>
            <a:ext cx="1146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Maria</a:t>
            </a:r>
          </a:p>
        </p:txBody>
      </p:sp>
      <p:sp>
        <p:nvSpPr>
          <p:cNvPr id="29" name="Rectangle 25"/>
          <p:cNvSpPr>
            <a:spLocks noChangeArrowheads="1"/>
          </p:cNvSpPr>
          <p:nvPr/>
        </p:nvSpPr>
        <p:spPr bwMode="auto">
          <a:xfrm>
            <a:off x="912813" y="1687513"/>
            <a:ext cx="193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t>EMPLOYEE</a:t>
            </a:r>
          </a:p>
        </p:txBody>
      </p:sp>
      <p:grpSp>
        <p:nvGrpSpPr>
          <p:cNvPr id="30" name="Group 26"/>
          <p:cNvGrpSpPr/>
          <p:nvPr/>
        </p:nvGrpSpPr>
        <p:grpSpPr bwMode="auto">
          <a:xfrm>
            <a:off x="1612900" y="1943100"/>
            <a:ext cx="4776788" cy="2008188"/>
            <a:chOff x="1016" y="1224"/>
            <a:chExt cx="3009" cy="1265"/>
          </a:xfrm>
        </p:grpSpPr>
        <p:sp>
          <p:nvSpPr>
            <p:cNvPr id="31" name="Freeform 27"/>
            <p:cNvSpPr/>
            <p:nvPr/>
          </p:nvSpPr>
          <p:spPr bwMode="auto">
            <a:xfrm>
              <a:off x="1720" y="1224"/>
              <a:ext cx="2305" cy="225"/>
            </a:xfrm>
            <a:custGeom>
              <a:avLst/>
              <a:gdLst>
                <a:gd name="T0" fmla="*/ 0 w 2305"/>
                <a:gd name="T1" fmla="*/ 224 h 225"/>
                <a:gd name="T2" fmla="*/ 0 w 2305"/>
                <a:gd name="T3" fmla="*/ 0 h 225"/>
                <a:gd name="T4" fmla="*/ 2304 w 2305"/>
                <a:gd name="T5" fmla="*/ 0 h 225"/>
                <a:gd name="T6" fmla="*/ 0 60000 65536"/>
                <a:gd name="T7" fmla="*/ 0 60000 65536"/>
                <a:gd name="T8" fmla="*/ 0 60000 65536"/>
                <a:gd name="T9" fmla="*/ 0 w 2305"/>
                <a:gd name="T10" fmla="*/ 0 h 225"/>
                <a:gd name="T11" fmla="*/ 2305 w 2305"/>
                <a:gd name="T12" fmla="*/ 225 h 225"/>
              </a:gdLst>
              <a:ahLst/>
              <a:cxnLst>
                <a:cxn ang="T6">
                  <a:pos x="T0" y="T1"/>
                </a:cxn>
                <a:cxn ang="T7">
                  <a:pos x="T2" y="T3"/>
                </a:cxn>
                <a:cxn ang="T8">
                  <a:pos x="T4" y="T5"/>
                </a:cxn>
              </a:cxnLst>
              <a:rect l="T9" t="T10" r="T11" b="T12"/>
              <a:pathLst>
                <a:path w="2305" h="225">
                  <a:moveTo>
                    <a:pt x="0" y="224"/>
                  </a:moveTo>
                  <a:lnTo>
                    <a:pt x="0" y="0"/>
                  </a:lnTo>
                  <a:lnTo>
                    <a:pt x="2304" y="0"/>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Line 28"/>
            <p:cNvSpPr>
              <a:spLocks noChangeShapeType="1"/>
            </p:cNvSpPr>
            <p:nvPr/>
          </p:nvSpPr>
          <p:spPr bwMode="auto">
            <a:xfrm>
              <a:off x="1016" y="1608"/>
              <a:ext cx="1424" cy="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 name="Freeform 29"/>
            <p:cNvSpPr/>
            <p:nvPr/>
          </p:nvSpPr>
          <p:spPr bwMode="auto">
            <a:xfrm>
              <a:off x="2088" y="1736"/>
              <a:ext cx="769" cy="177"/>
            </a:xfrm>
            <a:custGeom>
              <a:avLst/>
              <a:gdLst>
                <a:gd name="T0" fmla="*/ 0 w 769"/>
                <a:gd name="T1" fmla="*/ 0 h 177"/>
                <a:gd name="T2" fmla="*/ 0 w 769"/>
                <a:gd name="T3" fmla="*/ 176 h 177"/>
                <a:gd name="T4" fmla="*/ 768 w 769"/>
                <a:gd name="T5" fmla="*/ 176 h 177"/>
                <a:gd name="T6" fmla="*/ 0 60000 65536"/>
                <a:gd name="T7" fmla="*/ 0 60000 65536"/>
                <a:gd name="T8" fmla="*/ 0 60000 65536"/>
                <a:gd name="T9" fmla="*/ 0 w 769"/>
                <a:gd name="T10" fmla="*/ 0 h 177"/>
                <a:gd name="T11" fmla="*/ 769 w 769"/>
                <a:gd name="T12" fmla="*/ 177 h 177"/>
              </a:gdLst>
              <a:ahLst/>
              <a:cxnLst>
                <a:cxn ang="T6">
                  <a:pos x="T0" y="T1"/>
                </a:cxn>
                <a:cxn ang="T7">
                  <a:pos x="T2" y="T3"/>
                </a:cxn>
                <a:cxn ang="T8">
                  <a:pos x="T4" y="T5"/>
                </a:cxn>
              </a:cxnLst>
              <a:rect l="T9" t="T10" r="T11" b="T12"/>
              <a:pathLst>
                <a:path w="769" h="177">
                  <a:moveTo>
                    <a:pt x="0" y="0"/>
                  </a:moveTo>
                  <a:lnTo>
                    <a:pt x="0" y="176"/>
                  </a:lnTo>
                  <a:lnTo>
                    <a:pt x="768" y="176"/>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Line 30"/>
            <p:cNvSpPr>
              <a:spLocks noChangeShapeType="1"/>
            </p:cNvSpPr>
            <p:nvPr/>
          </p:nvSpPr>
          <p:spPr bwMode="auto">
            <a:xfrm>
              <a:off x="1960" y="2104"/>
              <a:ext cx="1488" cy="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5" name="Freeform 31"/>
            <p:cNvSpPr/>
            <p:nvPr/>
          </p:nvSpPr>
          <p:spPr bwMode="auto">
            <a:xfrm>
              <a:off x="1328" y="1944"/>
              <a:ext cx="2146" cy="545"/>
            </a:xfrm>
            <a:custGeom>
              <a:avLst/>
              <a:gdLst>
                <a:gd name="T0" fmla="*/ 0 w 2146"/>
                <a:gd name="T1" fmla="*/ 0 h 545"/>
                <a:gd name="T2" fmla="*/ 0 w 2146"/>
                <a:gd name="T3" fmla="*/ 544 h 545"/>
                <a:gd name="T4" fmla="*/ 2145 w 2146"/>
                <a:gd name="T5" fmla="*/ 544 h 545"/>
                <a:gd name="T6" fmla="*/ 2145 w 2146"/>
                <a:gd name="T7" fmla="*/ 300 h 545"/>
                <a:gd name="T8" fmla="*/ 0 60000 65536"/>
                <a:gd name="T9" fmla="*/ 0 60000 65536"/>
                <a:gd name="T10" fmla="*/ 0 60000 65536"/>
                <a:gd name="T11" fmla="*/ 0 60000 65536"/>
                <a:gd name="T12" fmla="*/ 0 w 2146"/>
                <a:gd name="T13" fmla="*/ 0 h 545"/>
                <a:gd name="T14" fmla="*/ 2146 w 2146"/>
                <a:gd name="T15" fmla="*/ 545 h 545"/>
              </a:gdLst>
              <a:ahLst/>
              <a:cxnLst>
                <a:cxn ang="T8">
                  <a:pos x="T0" y="T1"/>
                </a:cxn>
                <a:cxn ang="T9">
                  <a:pos x="T2" y="T3"/>
                </a:cxn>
                <a:cxn ang="T10">
                  <a:pos x="T4" y="T5"/>
                </a:cxn>
                <a:cxn ang="T11">
                  <a:pos x="T6" y="T7"/>
                </a:cxn>
              </a:cxnLst>
              <a:rect l="T12" t="T13" r="T14" b="T15"/>
              <a:pathLst>
                <a:path w="2146" h="545">
                  <a:moveTo>
                    <a:pt x="0" y="0"/>
                  </a:moveTo>
                  <a:lnTo>
                    <a:pt x="0" y="544"/>
                  </a:lnTo>
                  <a:lnTo>
                    <a:pt x="2145" y="544"/>
                  </a:lnTo>
                  <a:lnTo>
                    <a:pt x="2145" y="300"/>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 name="Rectangle 32"/>
          <p:cNvSpPr>
            <a:spLocks noChangeArrowheads="1"/>
          </p:cNvSpPr>
          <p:nvPr/>
        </p:nvSpPr>
        <p:spPr bwMode="auto">
          <a:xfrm>
            <a:off x="228600" y="4087813"/>
            <a:ext cx="6934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05130" indent="-405130" defTabSz="346075" eaLnBrk="0" hangingPunct="0">
              <a:spcBef>
                <a:spcPct val="20000"/>
              </a:spcBef>
              <a:buFont typeface="Arial" panose="020B0604020202020204" pitchFamily="34" charset="0"/>
              <a:buChar char="•"/>
              <a:tabLst>
                <a:tab pos="571500" algn="l"/>
              </a:tabLst>
              <a:defRPr sz="3200">
                <a:solidFill>
                  <a:schemeClr val="tx1"/>
                </a:solidFill>
                <a:latin typeface="Calibri" panose="020F0502020204030204" pitchFamily="34" charset="0"/>
              </a:defRPr>
            </a:lvl1pPr>
            <a:lvl2pPr marL="742950" indent="-285750" defTabSz="346075" eaLnBrk="0" hangingPunct="0">
              <a:spcBef>
                <a:spcPct val="20000"/>
              </a:spcBef>
              <a:buFont typeface="Arial" panose="020B0604020202020204" pitchFamily="34" charset="0"/>
              <a:buChar char="–"/>
              <a:tabLst>
                <a:tab pos="571500" algn="l"/>
              </a:tabLst>
              <a:defRPr sz="2800">
                <a:solidFill>
                  <a:schemeClr val="tx1"/>
                </a:solidFill>
                <a:latin typeface="Calibri" panose="020F0502020204030204" pitchFamily="34" charset="0"/>
              </a:defRPr>
            </a:lvl2pPr>
            <a:lvl3pPr marL="1143000" indent="-228600" defTabSz="346075" eaLnBrk="0" hangingPunct="0">
              <a:spcBef>
                <a:spcPct val="20000"/>
              </a:spcBef>
              <a:buFont typeface="Arial" panose="020B0604020202020204" pitchFamily="34" charset="0"/>
              <a:buChar char="•"/>
              <a:tabLst>
                <a:tab pos="571500" algn="l"/>
              </a:tabLst>
              <a:defRPr sz="2400">
                <a:solidFill>
                  <a:schemeClr val="tx1"/>
                </a:solidFill>
                <a:latin typeface="Calibri" panose="020F0502020204030204" pitchFamily="34" charset="0"/>
              </a:defRPr>
            </a:lvl3pPr>
            <a:lvl4pPr marL="1600200" indent="-228600" defTabSz="346075" eaLnBrk="0" hangingPunct="0">
              <a:spcBef>
                <a:spcPct val="20000"/>
              </a:spcBef>
              <a:buFont typeface="Arial" panose="020B0604020202020204" pitchFamily="34" charset="0"/>
              <a:buChar char="–"/>
              <a:tabLst>
                <a:tab pos="571500" algn="l"/>
              </a:tabLst>
              <a:defRPr sz="2000">
                <a:solidFill>
                  <a:schemeClr val="tx1"/>
                </a:solidFill>
                <a:latin typeface="Calibri" panose="020F0502020204030204" pitchFamily="34" charset="0"/>
              </a:defRPr>
            </a:lvl4pPr>
            <a:lvl5pPr marL="2057400" indent="-228600" defTabSz="346075" eaLnBrk="0" hangingPunct="0">
              <a:spcBef>
                <a:spcPct val="20000"/>
              </a:spcBef>
              <a:buFont typeface="Arial" panose="020B0604020202020204" pitchFamily="34" charset="0"/>
              <a:buChar char="»"/>
              <a:tabLst>
                <a:tab pos="571500" algn="l"/>
              </a:tabLst>
              <a:defRPr sz="2000">
                <a:solidFill>
                  <a:schemeClr val="tx1"/>
                </a:solidFill>
                <a:latin typeface="Calibri" panose="020F0502020204030204" pitchFamily="34" charset="0"/>
              </a:defRPr>
            </a:lvl5pPr>
            <a:lvl6pPr marL="25146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6pPr>
            <a:lvl7pPr marL="29718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7pPr>
            <a:lvl8pPr marL="34290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8pPr>
            <a:lvl9pPr marL="3886200" indent="-228600" defTabSz="346075" eaLnBrk="0" fontAlgn="base" hangingPunct="0">
              <a:spcBef>
                <a:spcPct val="20000"/>
              </a:spcBef>
              <a:spcAft>
                <a:spcPct val="0"/>
              </a:spcAft>
              <a:buFont typeface="Arial" panose="020B0604020202020204" pitchFamily="34" charset="0"/>
              <a:buChar char="»"/>
              <a:tabLst>
                <a:tab pos="571500" algn="l"/>
              </a:tabLst>
              <a:defRPr sz="2000">
                <a:solidFill>
                  <a:schemeClr val="tx1"/>
                </a:solidFill>
                <a:latin typeface="Calibri" panose="020F0502020204030204" pitchFamily="34" charset="0"/>
              </a:defRPr>
            </a:lvl9pPr>
          </a:lstStyle>
          <a:p>
            <a:pPr eaLnBrk="1" hangingPunct="1">
              <a:lnSpc>
                <a:spcPct val="95000"/>
              </a:lnSpc>
              <a:spcBef>
                <a:spcPct val="35000"/>
              </a:spcBef>
              <a:buFontTx/>
              <a:buNone/>
            </a:pPr>
            <a:r>
              <a:rPr lang="en-US" altLang="en-US" sz="2200" i="1" dirty="0">
                <a:solidFill>
                  <a:srgbClr val="0000CC"/>
                </a:solidFill>
                <a:latin typeface="+mn-lt"/>
                <a:ea typeface="Times New Roman" panose="02020603050405020304" charset="0"/>
                <a:cs typeface="Times New Roman" panose="02020603050405020304" charset="0"/>
              </a:rPr>
              <a:t>Numerical observation:</a:t>
            </a:r>
            <a:endParaRPr lang="en-US" altLang="en-US" sz="2200" dirty="0">
              <a:solidFill>
                <a:srgbClr val="0000CC"/>
              </a:solidFill>
              <a:latin typeface="+mn-lt"/>
              <a:ea typeface="Times New Roman" panose="02020603050405020304" charset="0"/>
              <a:cs typeface="Times New Roman" panose="02020603050405020304" charset="0"/>
            </a:endParaRPr>
          </a:p>
          <a:p>
            <a:pPr eaLnBrk="1" hangingPunct="1">
              <a:lnSpc>
                <a:spcPct val="95000"/>
              </a:lnSpc>
              <a:spcBef>
                <a:spcPct val="35000"/>
              </a:spcBef>
              <a:buClr>
                <a:schemeClr val="accent2"/>
              </a:buClr>
            </a:pPr>
            <a:r>
              <a:rPr lang="en-US" altLang="en-US" sz="2200" i="1" u="sng" dirty="0">
                <a:solidFill>
                  <a:srgbClr val="0000CC"/>
                </a:solidFill>
                <a:latin typeface="+mn-lt"/>
                <a:ea typeface="Times New Roman" panose="02020603050405020304" charset="0"/>
                <a:cs typeface="Times New Roman" panose="02020603050405020304" charset="0"/>
              </a:rPr>
              <a:t>All</a:t>
            </a:r>
            <a:r>
              <a:rPr lang="en-US" altLang="en-US" sz="2200" dirty="0">
                <a:solidFill>
                  <a:srgbClr val="0000CC"/>
                </a:solidFill>
                <a:latin typeface="+mn-lt"/>
                <a:ea typeface="Times New Roman" panose="02020603050405020304" charset="0"/>
                <a:cs typeface="Times New Roman" panose="02020603050405020304" charset="0"/>
              </a:rPr>
              <a:t> EMPLOYEES have a JOB</a:t>
            </a:r>
          </a:p>
          <a:p>
            <a:pPr eaLnBrk="1" hangingPunct="1">
              <a:lnSpc>
                <a:spcPct val="95000"/>
              </a:lnSpc>
              <a:spcBef>
                <a:spcPct val="35000"/>
              </a:spcBef>
              <a:buClr>
                <a:schemeClr val="accent2"/>
              </a:buClr>
            </a:pPr>
            <a:r>
              <a:rPr lang="en-US" altLang="en-US" sz="2200" dirty="0">
                <a:solidFill>
                  <a:srgbClr val="0000CC"/>
                </a:solidFill>
                <a:latin typeface="+mn-lt"/>
                <a:ea typeface="Times New Roman" panose="02020603050405020304" charset="0"/>
                <a:cs typeface="Times New Roman" panose="02020603050405020304" charset="0"/>
              </a:rPr>
              <a:t>No EMPLOYEE has </a:t>
            </a:r>
            <a:r>
              <a:rPr lang="en-US" altLang="en-US" sz="2200" i="1" u="sng" dirty="0">
                <a:solidFill>
                  <a:srgbClr val="0000CC"/>
                </a:solidFill>
                <a:latin typeface="+mn-lt"/>
                <a:ea typeface="Times New Roman" panose="02020603050405020304" charset="0"/>
                <a:cs typeface="Times New Roman" panose="02020603050405020304" charset="0"/>
              </a:rPr>
              <a:t>more than one</a:t>
            </a:r>
            <a:r>
              <a:rPr lang="en-US" altLang="en-US" sz="2200" dirty="0">
                <a:solidFill>
                  <a:srgbClr val="0000CC"/>
                </a:solidFill>
                <a:latin typeface="+mn-lt"/>
                <a:ea typeface="Times New Roman" panose="02020603050405020304" charset="0"/>
                <a:cs typeface="Times New Roman" panose="02020603050405020304" charset="0"/>
              </a:rPr>
              <a:t> JOB</a:t>
            </a:r>
          </a:p>
          <a:p>
            <a:pPr eaLnBrk="1" hangingPunct="1">
              <a:lnSpc>
                <a:spcPct val="95000"/>
              </a:lnSpc>
              <a:spcBef>
                <a:spcPct val="35000"/>
              </a:spcBef>
              <a:buClr>
                <a:schemeClr val="accent2"/>
              </a:buClr>
            </a:pPr>
            <a:r>
              <a:rPr lang="en-US" altLang="en-US" sz="2200" i="1" u="sng" dirty="0">
                <a:solidFill>
                  <a:srgbClr val="0000CC"/>
                </a:solidFill>
                <a:latin typeface="+mn-lt"/>
                <a:ea typeface="Times New Roman" panose="02020603050405020304" charset="0"/>
                <a:cs typeface="Times New Roman" panose="02020603050405020304" charset="0"/>
              </a:rPr>
              <a:t>Not all</a:t>
            </a:r>
            <a:r>
              <a:rPr lang="en-US" altLang="en-US" sz="2200" dirty="0">
                <a:solidFill>
                  <a:srgbClr val="0000CC"/>
                </a:solidFill>
                <a:latin typeface="+mn-lt"/>
                <a:ea typeface="Times New Roman" panose="02020603050405020304" charset="0"/>
                <a:cs typeface="Times New Roman" panose="02020603050405020304" charset="0"/>
              </a:rPr>
              <a:t> JOBS are held by an EMPLOYEE</a:t>
            </a:r>
          </a:p>
          <a:p>
            <a:pPr eaLnBrk="1" hangingPunct="1">
              <a:lnSpc>
                <a:spcPct val="95000"/>
              </a:lnSpc>
              <a:spcBef>
                <a:spcPct val="35000"/>
              </a:spcBef>
              <a:buClr>
                <a:schemeClr val="accent2"/>
              </a:buClr>
            </a:pPr>
            <a:r>
              <a:rPr lang="en-US" altLang="en-US" sz="2200" dirty="0">
                <a:solidFill>
                  <a:srgbClr val="0000CC"/>
                </a:solidFill>
                <a:latin typeface="+mn-lt"/>
                <a:ea typeface="Times New Roman" panose="02020603050405020304" charset="0"/>
                <a:cs typeface="Times New Roman" panose="02020603050405020304" charset="0"/>
              </a:rPr>
              <a:t>Some JOBS are held by </a:t>
            </a:r>
            <a:r>
              <a:rPr lang="en-US" altLang="en-US" sz="2200" i="1" u="sng" dirty="0">
                <a:solidFill>
                  <a:srgbClr val="0000CC"/>
                </a:solidFill>
                <a:latin typeface="+mn-lt"/>
                <a:ea typeface="Times New Roman" panose="02020603050405020304" charset="0"/>
                <a:cs typeface="Times New Roman" panose="02020603050405020304" charset="0"/>
              </a:rPr>
              <a:t>more than one</a:t>
            </a:r>
            <a:r>
              <a:rPr lang="en-US" altLang="en-US" sz="2200" dirty="0">
                <a:solidFill>
                  <a:srgbClr val="0000CC"/>
                </a:solidFill>
                <a:latin typeface="+mn-lt"/>
                <a:ea typeface="Times New Roman" panose="02020603050405020304" charset="0"/>
                <a:cs typeface="Times New Roman" panose="02020603050405020304" charset="0"/>
              </a:rPr>
              <a:t> EMPLOYEE </a:t>
            </a:r>
          </a:p>
        </p:txBody>
      </p:sp>
      <p:sp>
        <p:nvSpPr>
          <p:cNvPr id="37" name="Rectangle 33"/>
          <p:cNvSpPr>
            <a:spLocks noChangeArrowheads="1"/>
          </p:cNvSpPr>
          <p:nvPr/>
        </p:nvSpPr>
        <p:spPr bwMode="auto">
          <a:xfrm>
            <a:off x="1571625" y="2085975"/>
            <a:ext cx="1408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Shintaro</a:t>
            </a:r>
          </a:p>
        </p:txBody>
      </p:sp>
      <p:sp>
        <p:nvSpPr>
          <p:cNvPr id="38" name="AutoShape 34"/>
          <p:cNvSpPr>
            <a:spLocks noChangeArrowheads="1"/>
          </p:cNvSpPr>
          <p:nvPr/>
        </p:nvSpPr>
        <p:spPr bwMode="auto">
          <a:xfrm rot="-60000">
            <a:off x="2619375" y="2155825"/>
            <a:ext cx="198438" cy="227013"/>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9" name="Rectangle 35"/>
          <p:cNvSpPr>
            <a:spLocks noChangeArrowheads="1"/>
          </p:cNvSpPr>
          <p:nvPr/>
        </p:nvSpPr>
        <p:spPr bwMode="auto">
          <a:xfrm>
            <a:off x="6731000" y="2198688"/>
            <a:ext cx="2238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dish washer</a:t>
            </a:r>
          </a:p>
        </p:txBody>
      </p:sp>
      <p:sp>
        <p:nvSpPr>
          <p:cNvPr id="40" name="AutoShape 36"/>
          <p:cNvSpPr>
            <a:spLocks noChangeArrowheads="1"/>
          </p:cNvSpPr>
          <p:nvPr/>
        </p:nvSpPr>
        <p:spPr bwMode="auto">
          <a:xfrm rot="-60000">
            <a:off x="3000375" y="3184525"/>
            <a:ext cx="196850"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1" name="AutoShape 37"/>
          <p:cNvSpPr>
            <a:spLocks noChangeArrowheads="1"/>
          </p:cNvSpPr>
          <p:nvPr/>
        </p:nvSpPr>
        <p:spPr bwMode="auto">
          <a:xfrm rot="-60000">
            <a:off x="2009775" y="2867025"/>
            <a:ext cx="198438"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2" name="AutoShape 38"/>
          <p:cNvSpPr>
            <a:spLocks noChangeArrowheads="1"/>
          </p:cNvSpPr>
          <p:nvPr/>
        </p:nvSpPr>
        <p:spPr bwMode="auto">
          <a:xfrm rot="-60000">
            <a:off x="1557338" y="2435225"/>
            <a:ext cx="196850"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3" name="AutoShape 39"/>
          <p:cNvSpPr>
            <a:spLocks noChangeArrowheads="1"/>
          </p:cNvSpPr>
          <p:nvPr/>
        </p:nvSpPr>
        <p:spPr bwMode="auto">
          <a:xfrm rot="-60000">
            <a:off x="3203575" y="2663825"/>
            <a:ext cx="198438" cy="227013"/>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4" name="TextBox 39"/>
          <p:cNvSpPr txBox="1">
            <a:spLocks noChangeArrowheads="1"/>
          </p:cNvSpPr>
          <p:nvPr/>
        </p:nvSpPr>
        <p:spPr bwMode="auto">
          <a:xfrm>
            <a:off x="5867400" y="4267200"/>
            <a:ext cx="3048000" cy="120015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FF0000"/>
                </a:solidFill>
                <a:latin typeface="Times New Roman" panose="02020603050405020304" charset="0"/>
                <a:ea typeface="MS PGothic" panose="020B0600070205080204" charset="-128"/>
                <a:cs typeface="Times New Roman" panose="02020603050405020304" charset="0"/>
              </a:rPr>
              <a:t>Whether all these are true, it all depends on business rules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Employees </a:t>
            </a:r>
            <a:r>
              <a:rPr lang="en-MY" i="1" dirty="0">
                <a:solidFill>
                  <a:srgbClr val="0070C0"/>
                </a:solidFill>
              </a:rPr>
              <a:t>Have</a:t>
            </a:r>
            <a:r>
              <a:rPr lang="en-MY" dirty="0"/>
              <a:t> Jobs</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19</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grpSp>
        <p:nvGrpSpPr>
          <p:cNvPr id="7" name="Group 9"/>
          <p:cNvGrpSpPr/>
          <p:nvPr/>
        </p:nvGrpSpPr>
        <p:grpSpPr bwMode="auto">
          <a:xfrm>
            <a:off x="838200" y="2819400"/>
            <a:ext cx="7467600" cy="1447800"/>
            <a:chOff x="1524000" y="4038600"/>
            <a:chExt cx="6172200" cy="923330"/>
          </a:xfrm>
        </p:grpSpPr>
        <p:sp>
          <p:nvSpPr>
            <p:cNvPr id="8" name="TextBox 3"/>
            <p:cNvSpPr txBox="1">
              <a:spLocks noChangeArrowheads="1"/>
            </p:cNvSpPr>
            <p:nvPr/>
          </p:nvSpPr>
          <p:spPr bwMode="auto">
            <a:xfrm>
              <a:off x="1524000" y="4038600"/>
              <a:ext cx="2133600" cy="923330"/>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MS PGothic" panose="020B0600070205080204" charset="-128"/>
              </a:endParaRPr>
            </a:p>
            <a:p>
              <a:pPr algn="ctr" eaLnBrk="1" hangingPunct="1">
                <a:spcBef>
                  <a:spcPct val="0"/>
                </a:spcBef>
                <a:buFontTx/>
                <a:buNone/>
              </a:pPr>
              <a:r>
                <a:rPr lang="en-US" altLang="en-US" sz="2400">
                  <a:latin typeface="Arial" panose="020B0604020202020204" pitchFamily="34" charset="0"/>
                  <a:ea typeface="MS PGothic" panose="020B0600070205080204" charset="-128"/>
                </a:rPr>
                <a:t>EMPLOYEES</a:t>
              </a:r>
            </a:p>
            <a:p>
              <a:pPr algn="ctr" eaLnBrk="1" hangingPunct="1">
                <a:spcBef>
                  <a:spcPct val="0"/>
                </a:spcBef>
                <a:buFontTx/>
                <a:buNone/>
              </a:pPr>
              <a:endParaRPr lang="en-US" altLang="en-US" sz="2400">
                <a:latin typeface="Arial" panose="020B0604020202020204" pitchFamily="34" charset="0"/>
                <a:ea typeface="MS PGothic" panose="020B0600070205080204" charset="-128"/>
              </a:endParaRPr>
            </a:p>
          </p:txBody>
        </p:sp>
        <p:sp>
          <p:nvSpPr>
            <p:cNvPr id="9" name="TextBox 4"/>
            <p:cNvSpPr txBox="1">
              <a:spLocks noChangeArrowheads="1"/>
            </p:cNvSpPr>
            <p:nvPr/>
          </p:nvSpPr>
          <p:spPr bwMode="auto">
            <a:xfrm>
              <a:off x="6096000" y="4038600"/>
              <a:ext cx="1600200" cy="92333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Arial" panose="020B0604020202020204" pitchFamily="34" charset="0"/>
                <a:ea typeface="MS PGothic" panose="020B0600070205080204" charset="-128"/>
              </a:endParaRPr>
            </a:p>
            <a:p>
              <a:pPr algn="ctr" eaLnBrk="1" hangingPunct="1">
                <a:spcBef>
                  <a:spcPct val="0"/>
                </a:spcBef>
                <a:buFontTx/>
                <a:buNone/>
              </a:pPr>
              <a:r>
                <a:rPr lang="en-US" altLang="en-US" sz="2400">
                  <a:latin typeface="Arial" panose="020B0604020202020204" pitchFamily="34" charset="0"/>
                  <a:ea typeface="MS PGothic" panose="020B0600070205080204" charset="-128"/>
                </a:rPr>
                <a:t>JOBS</a:t>
              </a:r>
            </a:p>
            <a:p>
              <a:pPr algn="ctr" eaLnBrk="1" hangingPunct="1">
                <a:spcBef>
                  <a:spcPct val="0"/>
                </a:spcBef>
                <a:buFontTx/>
                <a:buNone/>
              </a:pPr>
              <a:endParaRPr lang="en-US" altLang="en-US" sz="2400">
                <a:latin typeface="Arial" panose="020B0604020202020204" pitchFamily="34" charset="0"/>
                <a:ea typeface="MS PGothic" panose="020B0600070205080204" charset="-128"/>
              </a:endParaRPr>
            </a:p>
          </p:txBody>
        </p:sp>
        <p:cxnSp>
          <p:nvCxnSpPr>
            <p:cNvPr id="10" name="Straight Connector 6"/>
            <p:cNvCxnSpPr>
              <a:cxnSpLocks noChangeShapeType="1"/>
              <a:stCxn id="8" idx="3"/>
              <a:endCxn id="9" idx="1"/>
            </p:cNvCxnSpPr>
            <p:nvPr/>
          </p:nvCxnSpPr>
          <p:spPr bwMode="auto">
            <a:xfrm>
              <a:off x="3657600" y="4500265"/>
              <a:ext cx="2438400" cy="1588"/>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cxnSp>
        <p:sp>
          <p:nvSpPr>
            <p:cNvPr id="11" name="TextBox 7"/>
            <p:cNvSpPr txBox="1">
              <a:spLocks noChangeArrowheads="1"/>
            </p:cNvSpPr>
            <p:nvPr/>
          </p:nvSpPr>
          <p:spPr bwMode="auto">
            <a:xfrm>
              <a:off x="4343400" y="4038600"/>
              <a:ext cx="860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MS PGothic" panose="020B0600070205080204" charset="-128"/>
                </a:rPr>
                <a:t>HAVE </a:t>
              </a:r>
            </a:p>
          </p:txBody>
        </p:sp>
        <p:sp>
          <p:nvSpPr>
            <p:cNvPr id="12" name="Isosceles Triangle 8"/>
            <p:cNvSpPr>
              <a:spLocks noChangeArrowheads="1"/>
            </p:cNvSpPr>
            <p:nvPr/>
          </p:nvSpPr>
          <p:spPr bwMode="auto">
            <a:xfrm rot="5400000">
              <a:off x="5257800" y="4114800"/>
              <a:ext cx="152400" cy="152400"/>
            </a:xfrm>
            <a:prstGeom prst="triangle">
              <a:avLst>
                <a:gd name="adj" fmla="val 50000"/>
              </a:avLst>
            </a:prstGeom>
            <a:solidFill>
              <a:schemeClr val="accent1"/>
            </a:solidFill>
            <a:ln w="9525">
              <a:solidFill>
                <a:schemeClr val="tx1"/>
              </a:solidFill>
              <a:miter lim="800000"/>
            </a:ln>
          </p:spPr>
          <p:txBody>
            <a:bodyPr wrap="none"/>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Learning Objective</a:t>
            </a:r>
            <a:endParaRPr lang="en-US" dirty="0"/>
          </a:p>
        </p:txBody>
      </p:sp>
      <p:sp>
        <p:nvSpPr>
          <p:cNvPr id="3" name="Content Placeholder 2"/>
          <p:cNvSpPr>
            <a:spLocks noGrp="1"/>
          </p:cNvSpPr>
          <p:nvPr>
            <p:ph idx="1"/>
          </p:nvPr>
        </p:nvSpPr>
        <p:spPr/>
        <p:txBody>
          <a:bodyPr/>
          <a:lstStyle/>
          <a:p>
            <a:r>
              <a:rPr lang="en-MY" dirty="0"/>
              <a:t>At the end of the topic, students will be able to:</a:t>
            </a:r>
          </a:p>
          <a:p>
            <a:pPr lvl="1"/>
            <a:r>
              <a:rPr lang="en-US" dirty="0"/>
              <a:t>Define basic concepts associated with ER diagram</a:t>
            </a:r>
          </a:p>
          <a:p>
            <a:pPr lvl="1"/>
            <a:r>
              <a:rPr lang="en-US" dirty="0"/>
              <a:t>Produce ER model to represent information to application system. </a:t>
            </a:r>
          </a:p>
          <a:p>
            <a:pPr lvl="1"/>
            <a:endParaRPr lang="en-US" dirty="0"/>
          </a:p>
        </p:txBody>
      </p:sp>
      <p:sp>
        <p:nvSpPr>
          <p:cNvPr id="4" name="Date Placeholder 3"/>
          <p:cNvSpPr>
            <a:spLocks noGrp="1"/>
          </p:cNvSpPr>
          <p:nvPr>
            <p:ph type="dt" sz="half" idx="10"/>
          </p:nvPr>
        </p:nvSpPr>
        <p:spPr/>
        <p:txBody>
          <a:bodyPr/>
          <a:lstStyle/>
          <a:p>
            <a:pPr>
              <a:defRPr/>
            </a:pPr>
            <a:fld id="{3128597E-523C-461E-86D4-5E08C6700738}"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Relationship Types</a:t>
            </a:r>
            <a:endParaRPr lang="en-US" dirty="0"/>
          </a:p>
        </p:txBody>
      </p:sp>
      <p:sp>
        <p:nvSpPr>
          <p:cNvPr id="3" name="Content Placeholder 2"/>
          <p:cNvSpPr>
            <a:spLocks noGrp="1"/>
          </p:cNvSpPr>
          <p:nvPr>
            <p:ph idx="1"/>
          </p:nvPr>
        </p:nvSpPr>
        <p:spPr/>
        <p:txBody>
          <a:bodyPr/>
          <a:lstStyle/>
          <a:p>
            <a:r>
              <a:rPr lang="en-US" b="1" dirty="0">
                <a:solidFill>
                  <a:srgbClr val="0070C0"/>
                </a:solidFill>
              </a:rPr>
              <a:t>Degree of a Relationship</a:t>
            </a:r>
          </a:p>
          <a:p>
            <a:pPr lvl="1"/>
            <a:r>
              <a:rPr lang="en-US" dirty="0"/>
              <a:t>Number of participating entities in  relationship.</a:t>
            </a:r>
          </a:p>
          <a:p>
            <a:endParaRPr lang="en-US" dirty="0"/>
          </a:p>
          <a:p>
            <a:r>
              <a:rPr lang="en-US" dirty="0"/>
              <a:t>Degree of relationship:</a:t>
            </a:r>
          </a:p>
          <a:p>
            <a:pPr lvl="1"/>
            <a:r>
              <a:rPr lang="en-US" dirty="0"/>
              <a:t>two entities </a:t>
            </a:r>
            <a:r>
              <a:rPr lang="en-US" dirty="0">
                <a:sym typeface="Wingdings" panose="05000000000000000000" pitchFamily="2" charset="2"/>
              </a:rPr>
              <a:t></a:t>
            </a:r>
            <a:r>
              <a:rPr lang="en-US" dirty="0"/>
              <a:t> </a:t>
            </a:r>
            <a:r>
              <a:rPr lang="en-US" b="1" dirty="0">
                <a:solidFill>
                  <a:srgbClr val="0070C0"/>
                </a:solidFill>
              </a:rPr>
              <a:t>binary</a:t>
            </a:r>
            <a:r>
              <a:rPr lang="en-US" dirty="0"/>
              <a:t>;</a:t>
            </a:r>
          </a:p>
          <a:p>
            <a:pPr lvl="1"/>
            <a:r>
              <a:rPr lang="en-US" dirty="0"/>
              <a:t>three entities </a:t>
            </a:r>
            <a:r>
              <a:rPr lang="en-US" dirty="0">
                <a:sym typeface="Wingdings" panose="05000000000000000000" pitchFamily="2" charset="2"/>
              </a:rPr>
              <a:t></a:t>
            </a:r>
            <a:r>
              <a:rPr lang="en-US" dirty="0"/>
              <a:t> </a:t>
            </a:r>
            <a:r>
              <a:rPr lang="en-US" b="1" dirty="0">
                <a:solidFill>
                  <a:srgbClr val="0070C0"/>
                </a:solidFill>
              </a:rPr>
              <a:t>ternary</a:t>
            </a:r>
            <a:r>
              <a:rPr lang="en-US" dirty="0"/>
              <a:t>;</a:t>
            </a:r>
          </a:p>
          <a:p>
            <a:pPr lvl="1"/>
            <a:r>
              <a:rPr lang="en-US" dirty="0"/>
              <a:t>four entities </a:t>
            </a:r>
            <a:r>
              <a:rPr lang="en-US" dirty="0">
                <a:sym typeface="Wingdings" panose="05000000000000000000" pitchFamily="2" charset="2"/>
              </a:rPr>
              <a:t></a:t>
            </a:r>
            <a:r>
              <a:rPr lang="en-US" dirty="0"/>
              <a:t> </a:t>
            </a:r>
            <a:r>
              <a:rPr lang="en-US" b="1" dirty="0">
                <a:solidFill>
                  <a:srgbClr val="0070C0"/>
                </a:solidFill>
              </a:rPr>
              <a:t>quaternary</a:t>
            </a:r>
            <a:r>
              <a:rPr lang="en-US" dirty="0"/>
              <a:t>.</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20</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a binary relationship called: </a:t>
            </a:r>
            <a:r>
              <a:rPr lang="en-MY" i="1" dirty="0">
                <a:solidFill>
                  <a:srgbClr val="0070C0"/>
                </a:solidFill>
              </a:rPr>
              <a:t>POwns</a:t>
            </a:r>
            <a:endParaRPr lang="en-US" dirty="0">
              <a:solidFill>
                <a:srgbClr val="0070C0"/>
              </a:solidFill>
            </a:endParaRPr>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21</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9" name="Content Placeholder 8"/>
          <p:cNvPicPr>
            <a:picLocks noGrp="1" noChangeAspect="1"/>
          </p:cNvPicPr>
          <p:nvPr>
            <p:ph idx="1"/>
          </p:nvPr>
        </p:nvPicPr>
        <p:blipFill>
          <a:blip r:embed="rId2"/>
          <a:stretch>
            <a:fillRect/>
          </a:stretch>
        </p:blipFill>
        <p:spPr>
          <a:xfrm>
            <a:off x="435238" y="2065263"/>
            <a:ext cx="8273524" cy="2036837"/>
          </a:xfrm>
          <a:prstGeom prst="rect">
            <a:avLst/>
          </a:prstGeom>
        </p:spPr>
      </p:pic>
      <p:pic>
        <p:nvPicPr>
          <p:cNvPr id="10" name="Picture 9"/>
          <p:cNvPicPr>
            <a:picLocks noChangeAspect="1"/>
          </p:cNvPicPr>
          <p:nvPr/>
        </p:nvPicPr>
        <p:blipFill>
          <a:blip r:embed="rId3"/>
          <a:stretch>
            <a:fillRect/>
          </a:stretch>
        </p:blipFill>
        <p:spPr>
          <a:xfrm>
            <a:off x="6500736" y="4324283"/>
            <a:ext cx="1627264" cy="1415012"/>
          </a:xfrm>
          <a:prstGeom prst="rect">
            <a:avLst/>
          </a:prstGeom>
        </p:spPr>
      </p:pic>
      <p:sp>
        <p:nvSpPr>
          <p:cNvPr id="3" name="TextBox 2">
            <a:extLst>
              <a:ext uri="{FF2B5EF4-FFF2-40B4-BE49-F238E27FC236}">
                <a16:creationId xmlns:a16="http://schemas.microsoft.com/office/drawing/2014/main" id="{5202F6A2-D170-4C80-A88E-8AA4F8EADB55}"/>
              </a:ext>
            </a:extLst>
          </p:cNvPr>
          <p:cNvSpPr txBox="1"/>
          <p:nvPr/>
        </p:nvSpPr>
        <p:spPr>
          <a:xfrm>
            <a:off x="1719470" y="4432852"/>
            <a:ext cx="3355021" cy="646331"/>
          </a:xfrm>
          <a:prstGeom prst="rect">
            <a:avLst/>
          </a:prstGeom>
          <a:solidFill>
            <a:schemeClr val="accent2">
              <a:lumMod val="60000"/>
              <a:lumOff val="40000"/>
            </a:schemeClr>
          </a:solidFill>
        </p:spPr>
        <p:txBody>
          <a:bodyPr wrap="none" rtlCol="0">
            <a:spAutoFit/>
          </a:bodyPr>
          <a:lstStyle/>
          <a:p>
            <a:r>
              <a:rPr lang="en-US" dirty="0"/>
              <a:t>Two different entities</a:t>
            </a:r>
          </a:p>
          <a:p>
            <a:r>
              <a:rPr lang="en-US" dirty="0"/>
              <a:t>are connected to one relationship</a:t>
            </a:r>
            <a:endParaRPr lang="en-MY"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of a ternary relationship called: </a:t>
            </a:r>
            <a:r>
              <a:rPr lang="en-MY" i="1" dirty="0">
                <a:solidFill>
                  <a:srgbClr val="0070C0"/>
                </a:solidFill>
              </a:rPr>
              <a:t>Registers</a:t>
            </a:r>
            <a:endParaRPr lang="en-US" dirty="0">
              <a:solidFill>
                <a:srgbClr val="0070C0"/>
              </a:solidFill>
            </a:endParaRPr>
          </a:p>
        </p:txBody>
      </p:sp>
      <p:pic>
        <p:nvPicPr>
          <p:cNvPr id="7" name="Content Placeholder 6"/>
          <p:cNvPicPr>
            <a:picLocks noGrp="1" noChangeAspect="1"/>
          </p:cNvPicPr>
          <p:nvPr>
            <p:ph idx="1"/>
          </p:nvPr>
        </p:nvPicPr>
        <p:blipFill>
          <a:blip r:embed="rId2"/>
          <a:stretch>
            <a:fillRect/>
          </a:stretch>
        </p:blipFill>
        <p:spPr>
          <a:xfrm>
            <a:off x="133069" y="2222501"/>
            <a:ext cx="8877862" cy="3378200"/>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TextBox 2">
            <a:extLst>
              <a:ext uri="{FF2B5EF4-FFF2-40B4-BE49-F238E27FC236}">
                <a16:creationId xmlns:a16="http://schemas.microsoft.com/office/drawing/2014/main" id="{7DFEB02F-FF39-486D-A6C5-2A08C5474B5B}"/>
              </a:ext>
            </a:extLst>
          </p:cNvPr>
          <p:cNvSpPr txBox="1"/>
          <p:nvPr/>
        </p:nvSpPr>
        <p:spPr>
          <a:xfrm>
            <a:off x="4740966" y="1404925"/>
            <a:ext cx="3355021" cy="646331"/>
          </a:xfrm>
          <a:prstGeom prst="rect">
            <a:avLst/>
          </a:prstGeom>
          <a:solidFill>
            <a:schemeClr val="accent2">
              <a:lumMod val="60000"/>
              <a:lumOff val="40000"/>
            </a:schemeClr>
          </a:solidFill>
        </p:spPr>
        <p:txBody>
          <a:bodyPr wrap="none" rtlCol="0">
            <a:spAutoFit/>
          </a:bodyPr>
          <a:lstStyle/>
          <a:p>
            <a:r>
              <a:rPr lang="en-US" dirty="0"/>
              <a:t>Three different entities</a:t>
            </a:r>
          </a:p>
          <a:p>
            <a:r>
              <a:rPr lang="en-US" dirty="0"/>
              <a:t>are connected to one relationship</a:t>
            </a:r>
            <a:endParaRPr lang="en-MY"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of a quaternary relationship called: </a:t>
            </a:r>
            <a:r>
              <a:rPr lang="en-MY" i="1" dirty="0">
                <a:solidFill>
                  <a:srgbClr val="0070C0"/>
                </a:solidFill>
              </a:rPr>
              <a:t>Arranges</a:t>
            </a:r>
            <a:endParaRPr lang="en-US" dirty="0"/>
          </a:p>
        </p:txBody>
      </p:sp>
      <p:pic>
        <p:nvPicPr>
          <p:cNvPr id="7" name="Content Placeholder 6"/>
          <p:cNvPicPr>
            <a:picLocks noGrp="1" noChangeAspect="1"/>
          </p:cNvPicPr>
          <p:nvPr>
            <p:ph idx="1"/>
          </p:nvPr>
        </p:nvPicPr>
        <p:blipFill>
          <a:blip r:embed="rId2"/>
          <a:stretch>
            <a:fillRect/>
          </a:stretch>
        </p:blipFill>
        <p:spPr>
          <a:xfrm>
            <a:off x="628650" y="1882081"/>
            <a:ext cx="7886700" cy="4059039"/>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TextBox 2">
            <a:extLst>
              <a:ext uri="{FF2B5EF4-FFF2-40B4-BE49-F238E27FC236}">
                <a16:creationId xmlns:a16="http://schemas.microsoft.com/office/drawing/2014/main" id="{201A1C75-89AE-432E-ACC6-527C2ADFB2CA}"/>
              </a:ext>
            </a:extLst>
          </p:cNvPr>
          <p:cNvSpPr txBox="1"/>
          <p:nvPr/>
        </p:nvSpPr>
        <p:spPr>
          <a:xfrm>
            <a:off x="487020" y="1882081"/>
            <a:ext cx="2385389" cy="923330"/>
          </a:xfrm>
          <a:prstGeom prst="rect">
            <a:avLst/>
          </a:prstGeom>
          <a:solidFill>
            <a:schemeClr val="accent2">
              <a:lumMod val="60000"/>
              <a:lumOff val="40000"/>
            </a:schemeClr>
          </a:solidFill>
        </p:spPr>
        <p:txBody>
          <a:bodyPr wrap="square" rtlCol="0">
            <a:spAutoFit/>
          </a:bodyPr>
          <a:lstStyle/>
          <a:p>
            <a:r>
              <a:rPr lang="en-US" dirty="0"/>
              <a:t>Four different entities</a:t>
            </a:r>
          </a:p>
          <a:p>
            <a:r>
              <a:rPr lang="en-US" dirty="0"/>
              <a:t>are connected to one relationship</a:t>
            </a:r>
            <a:endParaRPr lang="en-M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Relationship Types</a:t>
            </a:r>
            <a:endParaRPr lang="en-US" dirty="0"/>
          </a:p>
        </p:txBody>
      </p:sp>
      <p:sp>
        <p:nvSpPr>
          <p:cNvPr id="3" name="Content Placeholder 2"/>
          <p:cNvSpPr>
            <a:spLocks noGrp="1"/>
          </p:cNvSpPr>
          <p:nvPr>
            <p:ph idx="1"/>
          </p:nvPr>
        </p:nvSpPr>
        <p:spPr/>
        <p:txBody>
          <a:bodyPr/>
          <a:lstStyle/>
          <a:p>
            <a:r>
              <a:rPr lang="en-US" b="1" dirty="0">
                <a:solidFill>
                  <a:srgbClr val="0070C0"/>
                </a:solidFill>
              </a:rPr>
              <a:t>Recursive Relationship</a:t>
            </a:r>
          </a:p>
          <a:p>
            <a:pPr lvl="1"/>
            <a:r>
              <a:rPr lang="en-US" dirty="0"/>
              <a:t>Relationship type where same entity type participates more than once in different roles. </a:t>
            </a:r>
          </a:p>
          <a:p>
            <a:r>
              <a:rPr lang="en-US" dirty="0"/>
              <a:t>Relationships may be given role names to indicate purpose that each participating entity type plays in a relationship. </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of recursive relationship called: </a:t>
            </a:r>
            <a:r>
              <a:rPr lang="en-MY" i="1" dirty="0">
                <a:solidFill>
                  <a:srgbClr val="0070C0"/>
                </a:solidFill>
              </a:rPr>
              <a:t>Supervises</a:t>
            </a:r>
            <a:r>
              <a:rPr lang="en-MY" i="1" dirty="0"/>
              <a:t> </a:t>
            </a:r>
            <a:r>
              <a:rPr lang="en-MY" dirty="0"/>
              <a:t>with role names</a:t>
            </a:r>
            <a:endParaRPr lang="en-US" dirty="0"/>
          </a:p>
        </p:txBody>
      </p:sp>
      <p:pic>
        <p:nvPicPr>
          <p:cNvPr id="7" name="Content Placeholder 6"/>
          <p:cNvPicPr>
            <a:picLocks noGrp="1" noChangeAspect="1"/>
          </p:cNvPicPr>
          <p:nvPr>
            <p:ph idx="1"/>
          </p:nvPr>
        </p:nvPicPr>
        <p:blipFill>
          <a:blip r:embed="rId2"/>
          <a:stretch>
            <a:fillRect/>
          </a:stretch>
        </p:blipFill>
        <p:spPr>
          <a:xfrm>
            <a:off x="2825637" y="1425934"/>
            <a:ext cx="6156318" cy="2852696"/>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8" name="Picture 7"/>
          <p:cNvPicPr>
            <a:picLocks noChangeAspect="1"/>
          </p:cNvPicPr>
          <p:nvPr/>
        </p:nvPicPr>
        <p:blipFill>
          <a:blip r:embed="rId3"/>
          <a:stretch>
            <a:fillRect/>
          </a:stretch>
        </p:blipFill>
        <p:spPr>
          <a:xfrm>
            <a:off x="475120" y="1772132"/>
            <a:ext cx="1600423" cy="2229161"/>
          </a:xfrm>
          <a:prstGeom prst="rect">
            <a:avLst/>
          </a:prstGeom>
        </p:spPr>
      </p:pic>
      <p:graphicFrame>
        <p:nvGraphicFramePr>
          <p:cNvPr id="3" name="Table 8">
            <a:extLst>
              <a:ext uri="{FF2B5EF4-FFF2-40B4-BE49-F238E27FC236}">
                <a16:creationId xmlns:a16="http://schemas.microsoft.com/office/drawing/2014/main" id="{FD070A22-0853-49D4-A838-91CB7F440525}"/>
              </a:ext>
            </a:extLst>
          </p:cNvPr>
          <p:cNvGraphicFramePr>
            <a:graphicFrameLocks noGrp="1"/>
          </p:cNvGraphicFramePr>
          <p:nvPr>
            <p:extLst>
              <p:ext uri="{D42A27DB-BD31-4B8C-83A1-F6EECF244321}">
                <p14:modId xmlns:p14="http://schemas.microsoft.com/office/powerpoint/2010/main" val="1160583337"/>
              </p:ext>
            </p:extLst>
          </p:nvPr>
        </p:nvGraphicFramePr>
        <p:xfrm>
          <a:off x="581163" y="4095486"/>
          <a:ext cx="2988760" cy="2219960"/>
        </p:xfrm>
        <a:graphic>
          <a:graphicData uri="http://schemas.openxmlformats.org/drawingml/2006/table">
            <a:tbl>
              <a:tblPr firstRow="1" bandRow="1">
                <a:tableStyleId>{5940675A-B579-460E-94D1-54222C63F5DA}</a:tableStyleId>
              </a:tblPr>
              <a:tblGrid>
                <a:gridCol w="835869">
                  <a:extLst>
                    <a:ext uri="{9D8B030D-6E8A-4147-A177-3AD203B41FA5}">
                      <a16:colId xmlns:a16="http://schemas.microsoft.com/office/drawing/2014/main" val="871439125"/>
                    </a:ext>
                  </a:extLst>
                </a:gridCol>
                <a:gridCol w="922170">
                  <a:extLst>
                    <a:ext uri="{9D8B030D-6E8A-4147-A177-3AD203B41FA5}">
                      <a16:colId xmlns:a16="http://schemas.microsoft.com/office/drawing/2014/main" val="3855399579"/>
                    </a:ext>
                  </a:extLst>
                </a:gridCol>
                <a:gridCol w="1230721">
                  <a:extLst>
                    <a:ext uri="{9D8B030D-6E8A-4147-A177-3AD203B41FA5}">
                      <a16:colId xmlns:a16="http://schemas.microsoft.com/office/drawing/2014/main" val="2021080289"/>
                    </a:ext>
                  </a:extLst>
                </a:gridCol>
              </a:tblGrid>
              <a:tr h="370840">
                <a:tc gridSpan="3">
                  <a:txBody>
                    <a:bodyPr/>
                    <a:lstStyle/>
                    <a:p>
                      <a:r>
                        <a:rPr lang="en-US" b="1" dirty="0"/>
                        <a:t>Staff</a:t>
                      </a:r>
                      <a:endParaRPr lang="en-MY"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MY" b="1" dirty="0"/>
                    </a:p>
                  </a:txBody>
                  <a:tcPr anchor="ctr">
                    <a:solidFill>
                      <a:schemeClr val="bg1"/>
                    </a:solidFill>
                  </a:tcPr>
                </a:tc>
                <a:tc hMerge="1">
                  <a:txBody>
                    <a:bodyPr/>
                    <a:lstStyle/>
                    <a:p>
                      <a:endParaRPr lang="en-MY" b="1" dirty="0"/>
                    </a:p>
                  </a:txBody>
                  <a:tcPr anchor="ctr">
                    <a:solidFill>
                      <a:schemeClr val="bg1"/>
                    </a:solidFill>
                  </a:tcPr>
                </a:tc>
                <a:extLst>
                  <a:ext uri="{0D108BD9-81ED-4DB2-BD59-A6C34878D82A}">
                    <a16:rowId xmlns:a16="http://schemas.microsoft.com/office/drawing/2014/main" val="1205102882"/>
                  </a:ext>
                </a:extLst>
              </a:tr>
              <a:tr h="370840">
                <a:tc>
                  <a:txBody>
                    <a:bodyPr/>
                    <a:lstStyle/>
                    <a:p>
                      <a:r>
                        <a:rPr lang="en-US" b="1" dirty="0"/>
                        <a:t>Name</a:t>
                      </a:r>
                      <a:endParaRPr lang="en-MY"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t>Salary</a:t>
                      </a:r>
                      <a:endParaRPr lang="en-MY"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t>Supervisor</a:t>
                      </a:r>
                      <a:endParaRPr lang="en-MY"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0444738"/>
                  </a:ext>
                </a:extLst>
              </a:tr>
              <a:tr h="336873">
                <a:tc>
                  <a:txBody>
                    <a:bodyPr/>
                    <a:lstStyle/>
                    <a:p>
                      <a:r>
                        <a:rPr lang="en-US" dirty="0"/>
                        <a:t>James</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5000</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Lily</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3859835"/>
                  </a:ext>
                </a:extLst>
              </a:tr>
              <a:tr h="370840">
                <a:tc>
                  <a:txBody>
                    <a:bodyPr/>
                    <a:lstStyle/>
                    <a:p>
                      <a:r>
                        <a:rPr lang="en-US" dirty="0"/>
                        <a:t>Lily</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6000</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James</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52643"/>
                  </a:ext>
                </a:extLst>
              </a:tr>
              <a:tr h="370840">
                <a:tc>
                  <a:txBody>
                    <a:bodyPr/>
                    <a:lstStyle/>
                    <a:p>
                      <a:r>
                        <a:rPr lang="en-US" dirty="0"/>
                        <a:t>Alif</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4500</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James</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827393"/>
                  </a:ext>
                </a:extLst>
              </a:tr>
              <a:tr h="370840">
                <a:tc>
                  <a:txBody>
                    <a:bodyPr/>
                    <a:lstStyle/>
                    <a:p>
                      <a:r>
                        <a:rPr lang="en-US" dirty="0"/>
                        <a:t>Nick</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3000</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Alif</a:t>
                      </a:r>
                      <a:endParaRPr lang="en-M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8876212"/>
                  </a:ext>
                </a:extLst>
              </a:tr>
            </a:tbl>
          </a:graphicData>
        </a:graphic>
      </p:graphicFrame>
      <p:sp>
        <p:nvSpPr>
          <p:cNvPr id="33" name="TextBox 32">
            <a:extLst>
              <a:ext uri="{FF2B5EF4-FFF2-40B4-BE49-F238E27FC236}">
                <a16:creationId xmlns:a16="http://schemas.microsoft.com/office/drawing/2014/main" id="{D6786899-34DE-4F8C-AA0B-2C004075D858}"/>
              </a:ext>
            </a:extLst>
          </p:cNvPr>
          <p:cNvSpPr txBox="1"/>
          <p:nvPr/>
        </p:nvSpPr>
        <p:spPr>
          <a:xfrm>
            <a:off x="5023413" y="4757195"/>
            <a:ext cx="3491937" cy="1200329"/>
          </a:xfrm>
          <a:prstGeom prst="rect">
            <a:avLst/>
          </a:prstGeom>
          <a:solidFill>
            <a:schemeClr val="accent2">
              <a:lumMod val="40000"/>
              <a:lumOff val="60000"/>
            </a:schemeClr>
          </a:solidFill>
        </p:spPr>
        <p:txBody>
          <a:bodyPr wrap="square" rtlCol="0">
            <a:spAutoFit/>
          </a:bodyPr>
          <a:lstStyle/>
          <a:p>
            <a:pPr marL="400050" indent="-400050">
              <a:buFont typeface="+mj-lt"/>
              <a:buAutoNum type="romanLcPeriod"/>
            </a:pPr>
            <a:r>
              <a:rPr lang="en-US" dirty="0"/>
              <a:t>Part of the </a:t>
            </a:r>
            <a:r>
              <a:rPr lang="en-US" b="1" dirty="0"/>
              <a:t>staff members </a:t>
            </a:r>
            <a:r>
              <a:rPr lang="en-US" dirty="0"/>
              <a:t>are supervisors.</a:t>
            </a:r>
          </a:p>
          <a:p>
            <a:pPr marL="400050" indent="-400050">
              <a:buFont typeface="+mj-lt"/>
              <a:buAutoNum type="romanLcPeriod"/>
            </a:pPr>
            <a:r>
              <a:rPr lang="en-US" dirty="0"/>
              <a:t>Supervisors supervises the selected </a:t>
            </a:r>
            <a:r>
              <a:rPr lang="en-US" b="1" dirty="0"/>
              <a:t>staff members</a:t>
            </a:r>
            <a:endParaRPr lang="en-MY"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associated through </a:t>
            </a:r>
            <a:r>
              <a:rPr lang="en-US" dirty="0">
                <a:solidFill>
                  <a:srgbClr val="0070C0"/>
                </a:solidFill>
              </a:rPr>
              <a:t>two</a:t>
            </a:r>
            <a:r>
              <a:rPr lang="en-US" dirty="0"/>
              <a:t> distinct Relationships with Role Names</a:t>
            </a:r>
          </a:p>
        </p:txBody>
      </p:sp>
      <p:pic>
        <p:nvPicPr>
          <p:cNvPr id="7" name="Content Placeholder 6"/>
          <p:cNvPicPr>
            <a:picLocks noGrp="1" noChangeAspect="1"/>
          </p:cNvPicPr>
          <p:nvPr>
            <p:ph idx="1"/>
          </p:nvPr>
        </p:nvPicPr>
        <p:blipFill>
          <a:blip r:embed="rId2"/>
          <a:stretch>
            <a:fillRect/>
          </a:stretch>
        </p:blipFill>
        <p:spPr>
          <a:xfrm>
            <a:off x="2263442" y="1509713"/>
            <a:ext cx="6700560" cy="4530725"/>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TextBox 2">
            <a:extLst>
              <a:ext uri="{FF2B5EF4-FFF2-40B4-BE49-F238E27FC236}">
                <a16:creationId xmlns:a16="http://schemas.microsoft.com/office/drawing/2014/main" id="{ABB160E3-7284-43FC-B25F-BE7AF6BC5431}"/>
              </a:ext>
            </a:extLst>
          </p:cNvPr>
          <p:cNvSpPr txBox="1"/>
          <p:nvPr/>
        </p:nvSpPr>
        <p:spPr>
          <a:xfrm>
            <a:off x="416764" y="1698149"/>
            <a:ext cx="2624886" cy="1477328"/>
          </a:xfrm>
          <a:prstGeom prst="rect">
            <a:avLst/>
          </a:prstGeom>
          <a:solidFill>
            <a:srgbClr val="99CCFF"/>
          </a:solidFill>
        </p:spPr>
        <p:txBody>
          <a:bodyPr wrap="square" rtlCol="0">
            <a:spAutoFit/>
          </a:bodyPr>
          <a:lstStyle/>
          <a:p>
            <a:pPr marL="400050" indent="-400050">
              <a:buFont typeface="+mj-lt"/>
              <a:buAutoNum type="romanLcPeriod"/>
            </a:pPr>
            <a:r>
              <a:rPr lang="en-US" dirty="0"/>
              <a:t>Staff member with the role of manager manages the Branch.</a:t>
            </a:r>
          </a:p>
          <a:p>
            <a:pPr marL="400050" indent="-400050">
              <a:buFont typeface="+mj-lt"/>
              <a:buAutoNum type="romanLcPeriod"/>
            </a:pPr>
            <a:r>
              <a:rPr lang="en-US" dirty="0"/>
              <a:t>Branch has the staff members </a:t>
            </a:r>
            <a:endParaRPr lang="en-MY"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Practice 1 (Problem 1): Identify all </a:t>
            </a:r>
            <a:r>
              <a:rPr lang="en-MY" dirty="0">
                <a:solidFill>
                  <a:srgbClr val="0070C0"/>
                </a:solidFill>
              </a:rPr>
              <a:t>entities</a:t>
            </a:r>
            <a:r>
              <a:rPr lang="en-MY" dirty="0"/>
              <a:t> and </a:t>
            </a:r>
            <a:r>
              <a:rPr lang="en-MY" dirty="0">
                <a:solidFill>
                  <a:srgbClr val="0070C0"/>
                </a:solidFill>
              </a:rPr>
              <a:t>relationship</a:t>
            </a:r>
            <a:r>
              <a:rPr lang="en-MY" dirty="0"/>
              <a:t> between entities.</a:t>
            </a:r>
            <a:endParaRPr lang="en-US" dirty="0"/>
          </a:p>
        </p:txBody>
      </p:sp>
      <p:sp>
        <p:nvSpPr>
          <p:cNvPr id="3" name="Content Placeholder 2"/>
          <p:cNvSpPr>
            <a:spLocks noGrp="1"/>
          </p:cNvSpPr>
          <p:nvPr>
            <p:ph idx="1"/>
          </p:nvPr>
        </p:nvSpPr>
        <p:spPr/>
        <p:txBody>
          <a:bodyPr/>
          <a:lstStyle/>
          <a:p>
            <a:r>
              <a:rPr lang="en-US" sz="2400" dirty="0"/>
              <a:t>I am the manager of a training company that provides instructor-led courses in management techniques. We teach many courses, each of which has a code, a name and a fee. Introduction to UNIX and C Programming are two of our more popular courses. Courses vary in length from one day to four days. An instructor can teach several courses. Paul Rogers and Maria Gonzales are two of our best teachers. We track each instructor's name and phone number. Each course is taught by only one instructor. We create a course and then line up an instructor. The students can take several courses over time, and many of them do this. Jamie Brown from AT&amp;T took every course we offer! We track each student's name and phone number. Some of our students and instructors do not give us their phone numbers.</a:t>
            </a:r>
          </a:p>
          <a:p>
            <a:endParaRPr lang="en-US" sz="2400"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Attributes</a:t>
            </a:r>
            <a:endParaRPr lang="en-US" dirty="0"/>
          </a:p>
        </p:txBody>
      </p:sp>
      <p:sp>
        <p:nvSpPr>
          <p:cNvPr id="3" name="Content Placeholder 2"/>
          <p:cNvSpPr>
            <a:spLocks noGrp="1"/>
          </p:cNvSpPr>
          <p:nvPr>
            <p:ph idx="1"/>
          </p:nvPr>
        </p:nvSpPr>
        <p:spPr>
          <a:xfrm>
            <a:off x="628650" y="1163637"/>
            <a:ext cx="7886700" cy="5111750"/>
          </a:xfrm>
        </p:spPr>
        <p:txBody>
          <a:bodyPr/>
          <a:lstStyle/>
          <a:p>
            <a:r>
              <a:rPr lang="en-US" b="1" dirty="0">
                <a:solidFill>
                  <a:srgbClr val="0070C0"/>
                </a:solidFill>
              </a:rPr>
              <a:t>Attribute</a:t>
            </a:r>
          </a:p>
          <a:p>
            <a:pPr lvl="1"/>
            <a:r>
              <a:rPr lang="en-US" dirty="0"/>
              <a:t>Also represents something of significance to the business</a:t>
            </a:r>
          </a:p>
          <a:p>
            <a:pPr lvl="1"/>
            <a:r>
              <a:rPr lang="en-US" dirty="0"/>
              <a:t>Is a specific piece of information that:</a:t>
            </a:r>
          </a:p>
          <a:p>
            <a:pPr lvl="2"/>
            <a:r>
              <a:rPr lang="en-US" dirty="0"/>
              <a:t>Describes</a:t>
            </a:r>
          </a:p>
          <a:p>
            <a:pPr lvl="2"/>
            <a:r>
              <a:rPr lang="en-US" dirty="0"/>
              <a:t>Quantifies</a:t>
            </a:r>
          </a:p>
          <a:p>
            <a:pPr lvl="2"/>
            <a:r>
              <a:rPr lang="en-US" dirty="0"/>
              <a:t>Qualifies</a:t>
            </a:r>
          </a:p>
          <a:p>
            <a:pPr lvl="2"/>
            <a:r>
              <a:rPr lang="en-US" dirty="0"/>
              <a:t>Classifies</a:t>
            </a:r>
          </a:p>
          <a:p>
            <a:pPr lvl="2"/>
            <a:r>
              <a:rPr lang="en-US" dirty="0"/>
              <a:t>Specifies an entity</a:t>
            </a:r>
          </a:p>
          <a:p>
            <a:pPr lvl="1"/>
            <a:r>
              <a:rPr lang="en-US" dirty="0"/>
              <a:t>Is a property of an entity or a relationship type.</a:t>
            </a:r>
          </a:p>
          <a:p>
            <a:r>
              <a:rPr lang="en-US" b="1" dirty="0">
                <a:solidFill>
                  <a:srgbClr val="0070C0"/>
                </a:solidFill>
              </a:rPr>
              <a:t>Attribute Domain</a:t>
            </a:r>
          </a:p>
          <a:p>
            <a:pPr lvl="1"/>
            <a:r>
              <a:rPr lang="en-US" dirty="0"/>
              <a:t>Set of allowable values for one or more attributes. </a:t>
            </a:r>
            <a:r>
              <a:rPr lang="en-US" dirty="0">
                <a:solidFill>
                  <a:srgbClr val="FF0000"/>
                </a:solidFill>
              </a:rPr>
              <a:t>(</a:t>
            </a:r>
            <a:r>
              <a:rPr lang="en-US" dirty="0" err="1">
                <a:solidFill>
                  <a:srgbClr val="FF0000"/>
                </a:solidFill>
              </a:rPr>
              <a:t>i.e</a:t>
            </a:r>
            <a:r>
              <a:rPr lang="en-US" dirty="0">
                <a:solidFill>
                  <a:srgbClr val="FF0000"/>
                </a:solidFill>
              </a:rPr>
              <a:t>: </a:t>
            </a:r>
            <a:r>
              <a:rPr lang="en-US" dirty="0"/>
              <a:t>characters for phone number varies from 0 to 9)</a:t>
            </a:r>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8" name="Picture 7">
            <a:extLst>
              <a:ext uri="{FF2B5EF4-FFF2-40B4-BE49-F238E27FC236}">
                <a16:creationId xmlns:a16="http://schemas.microsoft.com/office/drawing/2014/main" id="{4D86622E-1821-430D-9CC1-6D1BE597373F}"/>
              </a:ext>
            </a:extLst>
          </p:cNvPr>
          <p:cNvPicPr>
            <a:picLocks noChangeAspect="1"/>
          </p:cNvPicPr>
          <p:nvPr/>
        </p:nvPicPr>
        <p:blipFill>
          <a:blip r:embed="rId2"/>
          <a:stretch>
            <a:fillRect/>
          </a:stretch>
        </p:blipFill>
        <p:spPr>
          <a:xfrm>
            <a:off x="4861295" y="2774595"/>
            <a:ext cx="3161479" cy="1308808"/>
          </a:xfrm>
          <a:prstGeom prst="rect">
            <a:avLst/>
          </a:prstGeom>
          <a:ln w="25400">
            <a:solidFill>
              <a:schemeClr val="accent2"/>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examples</a:t>
            </a:r>
          </a:p>
        </p:txBody>
      </p:sp>
      <p:pic>
        <p:nvPicPr>
          <p:cNvPr id="7" name="Content Placeholder 6"/>
          <p:cNvPicPr>
            <a:picLocks noGrp="1" noChangeAspect="1"/>
          </p:cNvPicPr>
          <p:nvPr>
            <p:ph idx="1"/>
          </p:nvPr>
        </p:nvPicPr>
        <p:blipFill>
          <a:blip r:embed="rId2"/>
          <a:stretch>
            <a:fillRect/>
          </a:stretch>
        </p:blipFill>
        <p:spPr>
          <a:xfrm>
            <a:off x="628650" y="1742932"/>
            <a:ext cx="7886700" cy="4337336"/>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29</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Entity Relationship Modeling</a:t>
            </a:r>
            <a:endParaRPr lang="en-US" dirty="0"/>
          </a:p>
        </p:txBody>
      </p:sp>
      <p:sp>
        <p:nvSpPr>
          <p:cNvPr id="3" name="Content Placeholder 2"/>
          <p:cNvSpPr>
            <a:spLocks noGrp="1"/>
          </p:cNvSpPr>
          <p:nvPr>
            <p:ph idx="1"/>
          </p:nvPr>
        </p:nvSpPr>
        <p:spPr>
          <a:xfrm>
            <a:off x="628650" y="1646238"/>
            <a:ext cx="3844089" cy="4530725"/>
          </a:xfrm>
        </p:spPr>
        <p:txBody>
          <a:bodyPr/>
          <a:lstStyle/>
          <a:p>
            <a:r>
              <a:rPr lang="en-US" dirty="0"/>
              <a:t>Models business, not implementation</a:t>
            </a:r>
          </a:p>
          <a:p>
            <a:r>
              <a:rPr lang="en-US" dirty="0"/>
              <a:t>Is a well-established technique</a:t>
            </a:r>
          </a:p>
          <a:p>
            <a:r>
              <a:rPr lang="en-US" dirty="0"/>
              <a:t>Has a robust syntax</a:t>
            </a:r>
          </a:p>
          <a:p>
            <a:r>
              <a:rPr lang="en-US" dirty="0"/>
              <a:t>Results in easy-to-read diagrams…</a:t>
            </a:r>
          </a:p>
          <a:p>
            <a:r>
              <a:rPr lang="en-US" dirty="0"/>
              <a:t>…although they may look rather complex at first sight</a:t>
            </a:r>
          </a:p>
          <a:p>
            <a:endParaRPr lang="en-US" dirty="0"/>
          </a:p>
        </p:txBody>
      </p:sp>
      <p:sp>
        <p:nvSpPr>
          <p:cNvPr id="4" name="Date Placeholder 3"/>
          <p:cNvSpPr>
            <a:spLocks noGrp="1"/>
          </p:cNvSpPr>
          <p:nvPr>
            <p:ph type="dt" sz="half" idx="10"/>
          </p:nvPr>
        </p:nvSpPr>
        <p:spPr/>
        <p:txBody>
          <a:bodyPr/>
          <a:lstStyle/>
          <a:p>
            <a:pPr>
              <a:defRPr/>
            </a:pPr>
            <a:fld id="{D3026041-405F-4BEA-B892-41B5711EA7AB}"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graphicFrame>
        <p:nvGraphicFramePr>
          <p:cNvPr id="7" name="Object 6"/>
          <p:cNvGraphicFramePr/>
          <p:nvPr/>
        </p:nvGraphicFramePr>
        <p:xfrm>
          <a:off x="4671262" y="1410397"/>
          <a:ext cx="4000500" cy="4864990"/>
        </p:xfrm>
        <a:graphic>
          <a:graphicData uri="http://schemas.openxmlformats.org/presentationml/2006/ole">
            <mc:AlternateContent xmlns:mc="http://schemas.openxmlformats.org/markup-compatibility/2006">
              <mc:Choice xmlns:v="urn:schemas-microsoft-com:vml" Requires="v">
                <p:oleObj spid="_x0000_s1034" name="Awe Document" r:id="rId3" imgW="7198360" imgH="10058400" progId="Awe.Document">
                  <p:embed/>
                </p:oleObj>
              </mc:Choice>
              <mc:Fallback>
                <p:oleObj name="Awe Document" r:id="rId3" imgW="7198360" imgH="10058400" progId="Awe.Document">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262" y="1410397"/>
                        <a:ext cx="4000500" cy="4864990"/>
                      </a:xfrm>
                      <a:prstGeom prst="rect">
                        <a:avLst/>
                      </a:prstGeom>
                      <a:solidFill>
                        <a:srgbClr val="FFFFCC"/>
                      </a:solidFill>
                      <a:ln>
                        <a:noFill/>
                      </a:ln>
                      <a:effec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8700" y="2108200"/>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28700" y="3702051"/>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MY" dirty="0"/>
              <a:t>Attribute (Simple vs Composite)</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30</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Content Placeholder 2"/>
          <p:cNvSpPr>
            <a:spLocks noGrp="1"/>
          </p:cNvSpPr>
          <p:nvPr>
            <p:ph idx="1"/>
          </p:nvPr>
        </p:nvSpPr>
        <p:spPr/>
        <p:txBody>
          <a:bodyPr/>
          <a:lstStyle/>
          <a:p>
            <a:r>
              <a:rPr lang="en-US" b="1" dirty="0">
                <a:solidFill>
                  <a:srgbClr val="0070C0"/>
                </a:solidFill>
              </a:rPr>
              <a:t>Simple Attribute</a:t>
            </a:r>
          </a:p>
          <a:p>
            <a:pPr lvl="1"/>
            <a:r>
              <a:rPr lang="en-US" dirty="0"/>
              <a:t>Attribute composed of a single component with an independent existence. </a:t>
            </a:r>
            <a:r>
              <a:rPr lang="en-US" b="1" dirty="0">
                <a:solidFill>
                  <a:srgbClr val="FF0000"/>
                </a:solidFill>
              </a:rPr>
              <a:t>(</a:t>
            </a:r>
            <a:r>
              <a:rPr lang="en-US" b="1" dirty="0" err="1">
                <a:solidFill>
                  <a:srgbClr val="FF0000"/>
                </a:solidFill>
              </a:rPr>
              <a:t>i.e</a:t>
            </a:r>
            <a:r>
              <a:rPr lang="en-US" b="1" dirty="0">
                <a:solidFill>
                  <a:srgbClr val="FF0000"/>
                </a:solidFill>
              </a:rPr>
              <a:t>: ID number, salary)</a:t>
            </a:r>
          </a:p>
          <a:p>
            <a:pPr lvl="1"/>
            <a:r>
              <a:rPr lang="en-US" dirty="0"/>
              <a:t>Cannot be further subdivided into smaller components.</a:t>
            </a:r>
          </a:p>
          <a:p>
            <a:r>
              <a:rPr lang="en-US" b="1" dirty="0">
                <a:solidFill>
                  <a:srgbClr val="0070C0"/>
                </a:solidFill>
              </a:rPr>
              <a:t>Composite Attribute</a:t>
            </a:r>
          </a:p>
          <a:p>
            <a:pPr lvl="1"/>
            <a:r>
              <a:rPr lang="en-US" dirty="0"/>
              <a:t>Attribute composed of multiple components, each with an independent existence.</a:t>
            </a:r>
          </a:p>
          <a:p>
            <a:pPr lvl="1"/>
            <a:r>
              <a:rPr lang="en-US" dirty="0"/>
              <a:t>Example:  address  (simple attribute) </a:t>
            </a:r>
            <a:r>
              <a:rPr lang="en-US" dirty="0">
                <a:sym typeface="Wingdings" panose="05000000000000000000" pitchFamily="2" charset="2"/>
              </a:rPr>
              <a:t></a:t>
            </a:r>
            <a:r>
              <a:rPr lang="en-US" dirty="0"/>
              <a:t> can be subdivided into attributes of street, city, postcode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Attribute (Single-valued vs Multi-valued)</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31</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6"/>
          <p:cNvSpPr/>
          <p:nvPr/>
        </p:nvSpPr>
        <p:spPr>
          <a:xfrm>
            <a:off x="1028700" y="2108200"/>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28700" y="3702051"/>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311274"/>
            <a:ext cx="7886700" cy="5546726"/>
          </a:xfrm>
        </p:spPr>
        <p:txBody>
          <a:bodyPr/>
          <a:lstStyle/>
          <a:p>
            <a:r>
              <a:rPr lang="en-US" b="1" dirty="0">
                <a:solidFill>
                  <a:srgbClr val="0070C0"/>
                </a:solidFill>
              </a:rPr>
              <a:t>Single-valued Attribute</a:t>
            </a:r>
          </a:p>
          <a:p>
            <a:pPr lvl="1"/>
            <a:r>
              <a:rPr lang="en-US" dirty="0"/>
              <a:t>Attribute that holds a single value for each occurrence of an entity type.  </a:t>
            </a:r>
            <a:r>
              <a:rPr lang="en-US" b="1" dirty="0">
                <a:solidFill>
                  <a:srgbClr val="FF0000"/>
                </a:solidFill>
              </a:rPr>
              <a:t>(</a:t>
            </a:r>
            <a:r>
              <a:rPr lang="en-US" b="1" dirty="0" err="1">
                <a:solidFill>
                  <a:srgbClr val="FF0000"/>
                </a:solidFill>
              </a:rPr>
              <a:t>I.e:Brunch</a:t>
            </a:r>
            <a:r>
              <a:rPr lang="en-US" b="1" dirty="0">
                <a:solidFill>
                  <a:srgbClr val="FF0000"/>
                </a:solidFill>
              </a:rPr>
              <a:t> number-(B003), customer ID-(7), product ID-(148))</a:t>
            </a:r>
          </a:p>
          <a:p>
            <a:pPr lvl="1"/>
            <a:r>
              <a:rPr lang="en-US" dirty="0"/>
              <a:t>Majority of attributes are single-valued.</a:t>
            </a:r>
          </a:p>
          <a:p>
            <a:r>
              <a:rPr lang="en-US" b="1" dirty="0">
                <a:solidFill>
                  <a:srgbClr val="0070C0"/>
                </a:solidFill>
              </a:rPr>
              <a:t>Multi-valued Attribute</a:t>
            </a:r>
          </a:p>
          <a:p>
            <a:pPr lvl="1"/>
            <a:r>
              <a:rPr lang="en-US" dirty="0"/>
              <a:t>Attribute that holds multiple values for each occurrence of an entity type. </a:t>
            </a:r>
          </a:p>
          <a:p>
            <a:pPr lvl="1"/>
            <a:r>
              <a:rPr lang="en-US" dirty="0"/>
              <a:t>E.g.: Each </a:t>
            </a:r>
            <a:r>
              <a:rPr lang="en-US" dirty="0" err="1"/>
              <a:t>CustID</a:t>
            </a:r>
            <a:r>
              <a:rPr lang="en-US" dirty="0"/>
              <a:t> have multiple telephone numbers. Thus, in this case, the attribute </a:t>
            </a:r>
            <a:r>
              <a:rPr lang="en-US" i="1" dirty="0"/>
              <a:t>Phone</a:t>
            </a:r>
            <a:r>
              <a:rPr lang="en-US" dirty="0"/>
              <a:t> is multi-valued.</a:t>
            </a:r>
          </a:p>
          <a:p>
            <a:endParaRPr lang="en-US" dirty="0"/>
          </a:p>
        </p:txBody>
      </p:sp>
      <p:pic>
        <p:nvPicPr>
          <p:cNvPr id="10" name="Picture 9">
            <a:extLst>
              <a:ext uri="{FF2B5EF4-FFF2-40B4-BE49-F238E27FC236}">
                <a16:creationId xmlns:a16="http://schemas.microsoft.com/office/drawing/2014/main" id="{6EE91DBB-DADF-488F-9015-26BBCA53072D}"/>
              </a:ext>
            </a:extLst>
          </p:cNvPr>
          <p:cNvPicPr>
            <a:picLocks noChangeAspect="1"/>
          </p:cNvPicPr>
          <p:nvPr/>
        </p:nvPicPr>
        <p:blipFill>
          <a:blip r:embed="rId2"/>
          <a:stretch>
            <a:fillRect/>
          </a:stretch>
        </p:blipFill>
        <p:spPr>
          <a:xfrm>
            <a:off x="2990850" y="5106628"/>
            <a:ext cx="3797330" cy="14640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Attribute (Derived)</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6"/>
          <p:cNvSpPr/>
          <p:nvPr/>
        </p:nvSpPr>
        <p:spPr>
          <a:xfrm>
            <a:off x="1028700" y="2108200"/>
            <a:ext cx="748665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b="1" dirty="0">
                <a:solidFill>
                  <a:srgbClr val="0070C0"/>
                </a:solidFill>
              </a:rPr>
              <a:t>Derived Attribute</a:t>
            </a:r>
          </a:p>
          <a:p>
            <a:pPr lvl="1"/>
            <a:r>
              <a:rPr lang="en-US" dirty="0"/>
              <a:t>Attribute that represents a value that is derivable from value of a related attribute, or set of attributes, not necessarily in the same entity type. </a:t>
            </a:r>
          </a:p>
          <a:p>
            <a:pPr lvl="1"/>
            <a:r>
              <a:rPr lang="en-US" dirty="0"/>
              <a:t>E.g.: the value for the </a:t>
            </a:r>
            <a:r>
              <a:rPr lang="en-US" b="1" i="1" dirty="0"/>
              <a:t>duration</a:t>
            </a:r>
            <a:r>
              <a:rPr lang="en-US" dirty="0"/>
              <a:t> attribute of the </a:t>
            </a:r>
            <a:r>
              <a:rPr lang="en-US" b="1" dirty="0"/>
              <a:t>Lease</a:t>
            </a:r>
            <a:r>
              <a:rPr lang="en-US" dirty="0"/>
              <a:t> entity is calculated from the </a:t>
            </a:r>
            <a:r>
              <a:rPr lang="en-US" b="1" i="1" dirty="0" err="1"/>
              <a:t>rentStart</a:t>
            </a:r>
            <a:r>
              <a:rPr lang="en-US" dirty="0"/>
              <a:t> and </a:t>
            </a:r>
            <a:r>
              <a:rPr lang="en-US" b="1" i="1" dirty="0" err="1"/>
              <a:t>rentFinish</a:t>
            </a:r>
            <a:r>
              <a:rPr lang="en-US" dirty="0"/>
              <a:t> attributes, also of the Lease entity type.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Practice 2 (Problem 1)</a:t>
            </a:r>
            <a:endParaRPr lang="en-US" dirty="0"/>
          </a:p>
        </p:txBody>
      </p:sp>
      <p:sp>
        <p:nvSpPr>
          <p:cNvPr id="3" name="Content Placeholder 2"/>
          <p:cNvSpPr>
            <a:spLocks noGrp="1"/>
          </p:cNvSpPr>
          <p:nvPr>
            <p:ph idx="1"/>
          </p:nvPr>
        </p:nvSpPr>
        <p:spPr/>
        <p:txBody>
          <a:bodyPr/>
          <a:lstStyle/>
          <a:p>
            <a:r>
              <a:rPr lang="en-US" dirty="0"/>
              <a:t>Identify all attributes for each entity identified in Practice 1.</a:t>
            </a:r>
          </a:p>
          <a:p>
            <a:r>
              <a:rPr lang="en-US" dirty="0"/>
              <a:t>Can you determine the type of each attribute?</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Attribute: Keys</a:t>
            </a:r>
            <a:endParaRPr lang="en-US" dirty="0"/>
          </a:p>
        </p:txBody>
      </p:sp>
      <p:sp>
        <p:nvSpPr>
          <p:cNvPr id="3" name="Content Placeholder 2"/>
          <p:cNvSpPr>
            <a:spLocks noGrp="1"/>
          </p:cNvSpPr>
          <p:nvPr>
            <p:ph idx="1"/>
          </p:nvPr>
        </p:nvSpPr>
        <p:spPr/>
        <p:txBody>
          <a:bodyPr/>
          <a:lstStyle/>
          <a:p>
            <a:r>
              <a:rPr lang="en-US" b="1" dirty="0">
                <a:solidFill>
                  <a:srgbClr val="0070C0"/>
                </a:solidFill>
              </a:rPr>
              <a:t>Candidate Key</a:t>
            </a:r>
          </a:p>
          <a:p>
            <a:pPr lvl="1"/>
            <a:r>
              <a:rPr lang="en-US" dirty="0"/>
              <a:t>Minimal set of attributes that uniquely identifies each occurrence of an entity type. </a:t>
            </a:r>
          </a:p>
          <a:p>
            <a:r>
              <a:rPr lang="en-US" b="1" dirty="0">
                <a:solidFill>
                  <a:srgbClr val="0070C0"/>
                </a:solidFill>
              </a:rPr>
              <a:t>Composite Key</a:t>
            </a:r>
          </a:p>
          <a:p>
            <a:pPr lvl="1"/>
            <a:r>
              <a:rPr lang="en-US" dirty="0"/>
              <a:t>A candidate key that consists of two or more attributes.</a:t>
            </a:r>
          </a:p>
          <a:p>
            <a:r>
              <a:rPr lang="en-US" b="1" dirty="0">
                <a:solidFill>
                  <a:srgbClr val="0070C0"/>
                </a:solidFill>
              </a:rPr>
              <a:t>Primary Key</a:t>
            </a:r>
          </a:p>
          <a:p>
            <a:pPr lvl="1"/>
            <a:r>
              <a:rPr lang="en-US" dirty="0"/>
              <a:t>Candidate key selected to uniquely identify each occurrence of an entity type. </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Diagram of </a:t>
            </a:r>
            <a:r>
              <a:rPr lang="en-US" dirty="0">
                <a:solidFill>
                  <a:srgbClr val="0070C0"/>
                </a:solidFill>
              </a:rPr>
              <a:t>Staff</a:t>
            </a:r>
            <a:r>
              <a:rPr lang="en-US" dirty="0"/>
              <a:t> and </a:t>
            </a:r>
            <a:r>
              <a:rPr lang="en-US" dirty="0">
                <a:solidFill>
                  <a:srgbClr val="0070C0"/>
                </a:solidFill>
              </a:rPr>
              <a:t>Branch</a:t>
            </a:r>
            <a:r>
              <a:rPr lang="en-US" dirty="0"/>
              <a:t> Entities and their Attributes</a:t>
            </a:r>
          </a:p>
        </p:txBody>
      </p:sp>
      <p:pic>
        <p:nvPicPr>
          <p:cNvPr id="7" name="Content Placeholder 6"/>
          <p:cNvPicPr>
            <a:picLocks noGrp="1" noChangeAspect="1"/>
          </p:cNvPicPr>
          <p:nvPr>
            <p:ph idx="1"/>
          </p:nvPr>
        </p:nvPicPr>
        <p:blipFill>
          <a:blip r:embed="rId2"/>
          <a:stretch>
            <a:fillRect/>
          </a:stretch>
        </p:blipFill>
        <p:spPr>
          <a:xfrm>
            <a:off x="628650" y="1856175"/>
            <a:ext cx="7886700" cy="4110850"/>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Practice 3 (Problem 1)</a:t>
            </a:r>
            <a:endParaRPr lang="en-US" dirty="0"/>
          </a:p>
        </p:txBody>
      </p:sp>
      <p:sp>
        <p:nvSpPr>
          <p:cNvPr id="3" name="Content Placeholder 2"/>
          <p:cNvSpPr>
            <a:spLocks noGrp="1"/>
          </p:cNvSpPr>
          <p:nvPr>
            <p:ph idx="1"/>
          </p:nvPr>
        </p:nvSpPr>
        <p:spPr/>
        <p:txBody>
          <a:bodyPr/>
          <a:lstStyle/>
          <a:p>
            <a:r>
              <a:rPr lang="en-US" dirty="0"/>
              <a:t>Identify the primary key for each entity.</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Entity Type</a:t>
            </a:r>
            <a:endParaRPr lang="en-US" dirty="0"/>
          </a:p>
        </p:txBody>
      </p:sp>
      <p:sp>
        <p:nvSpPr>
          <p:cNvPr id="3" name="Content Placeholder 2"/>
          <p:cNvSpPr>
            <a:spLocks noGrp="1"/>
          </p:cNvSpPr>
          <p:nvPr>
            <p:ph idx="1"/>
          </p:nvPr>
        </p:nvSpPr>
        <p:spPr>
          <a:xfrm>
            <a:off x="628650" y="1646238"/>
            <a:ext cx="7886700" cy="4929822"/>
          </a:xfrm>
        </p:spPr>
        <p:txBody>
          <a:bodyPr/>
          <a:lstStyle/>
          <a:p>
            <a:r>
              <a:rPr lang="en-US" b="1" dirty="0">
                <a:solidFill>
                  <a:srgbClr val="0070C0"/>
                </a:solidFill>
              </a:rPr>
              <a:t>Strong Entity Type</a:t>
            </a:r>
          </a:p>
          <a:p>
            <a:pPr lvl="1"/>
            <a:r>
              <a:rPr lang="en-US" dirty="0"/>
              <a:t>Entity type that is not existence-dependent on some other entity type. </a:t>
            </a:r>
            <a:r>
              <a:rPr lang="en-US" b="1" dirty="0">
                <a:solidFill>
                  <a:srgbClr val="FF0000"/>
                </a:solidFill>
              </a:rPr>
              <a:t>(</a:t>
            </a:r>
            <a:r>
              <a:rPr lang="en-US" b="1" dirty="0" err="1">
                <a:solidFill>
                  <a:srgbClr val="FF0000"/>
                </a:solidFill>
              </a:rPr>
              <a:t>i.e</a:t>
            </a:r>
            <a:r>
              <a:rPr lang="en-US" b="1" dirty="0">
                <a:solidFill>
                  <a:srgbClr val="FF0000"/>
                </a:solidFill>
              </a:rPr>
              <a:t>: Staff, Branch, </a:t>
            </a:r>
            <a:r>
              <a:rPr lang="en-US" b="1" dirty="0" err="1">
                <a:solidFill>
                  <a:srgbClr val="FF0000"/>
                </a:solidFill>
              </a:rPr>
              <a:t>PropertyForRent</a:t>
            </a:r>
            <a:r>
              <a:rPr lang="en-US" b="1" dirty="0">
                <a:solidFill>
                  <a:srgbClr val="FF0000"/>
                </a:solidFill>
              </a:rPr>
              <a:t>, Client) </a:t>
            </a:r>
          </a:p>
          <a:p>
            <a:pPr lvl="1"/>
            <a:r>
              <a:rPr lang="en-US" dirty="0"/>
              <a:t>Characteristic:</a:t>
            </a:r>
          </a:p>
          <a:p>
            <a:pPr lvl="2"/>
            <a:r>
              <a:rPr lang="en-US" dirty="0"/>
              <a:t>Each entity occurrence  is uniquely identifiable using PK attribute of the entity type</a:t>
            </a:r>
          </a:p>
          <a:p>
            <a:r>
              <a:rPr lang="en-US" b="1" dirty="0">
                <a:solidFill>
                  <a:srgbClr val="0070C0"/>
                </a:solidFill>
              </a:rPr>
              <a:t>Weak Entity Type</a:t>
            </a:r>
          </a:p>
          <a:p>
            <a:pPr lvl="1"/>
            <a:r>
              <a:rPr lang="en-US" dirty="0"/>
              <a:t>Entity type that is existence-dependent on some other entity type. </a:t>
            </a:r>
            <a:r>
              <a:rPr lang="en-US" b="1" dirty="0">
                <a:solidFill>
                  <a:srgbClr val="FF0000"/>
                </a:solidFill>
              </a:rPr>
              <a:t>(</a:t>
            </a:r>
            <a:r>
              <a:rPr lang="en-US" b="1" dirty="0" err="1">
                <a:solidFill>
                  <a:srgbClr val="FF0000"/>
                </a:solidFill>
              </a:rPr>
              <a:t>i.e</a:t>
            </a:r>
            <a:r>
              <a:rPr lang="en-US" b="1" dirty="0">
                <a:solidFill>
                  <a:srgbClr val="FF0000"/>
                </a:solidFill>
              </a:rPr>
              <a:t>: Preference)</a:t>
            </a:r>
          </a:p>
          <a:p>
            <a:pPr lvl="1"/>
            <a:r>
              <a:rPr lang="en-US" dirty="0"/>
              <a:t>Characteristic:</a:t>
            </a:r>
          </a:p>
          <a:p>
            <a:pPr lvl="2"/>
            <a:r>
              <a:rPr lang="en-US" dirty="0"/>
              <a:t>Each entity occurrence cannot be uniquely identified using attributes associated with the entity type</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Strong vs Weak Entity</a:t>
            </a:r>
            <a:endParaRPr lang="en-US" dirty="0"/>
          </a:p>
        </p:txBody>
      </p:sp>
      <p:pic>
        <p:nvPicPr>
          <p:cNvPr id="7" name="Content Placeholder 6"/>
          <p:cNvPicPr>
            <a:picLocks noGrp="1" noChangeAspect="1"/>
          </p:cNvPicPr>
          <p:nvPr>
            <p:ph idx="1"/>
          </p:nvPr>
        </p:nvPicPr>
        <p:blipFill>
          <a:blip r:embed="rId2"/>
          <a:stretch>
            <a:fillRect/>
          </a:stretch>
        </p:blipFill>
        <p:spPr>
          <a:xfrm>
            <a:off x="990100" y="2082545"/>
            <a:ext cx="7163800" cy="3658111"/>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Relationship with Attributes</a:t>
            </a:r>
            <a:endParaRPr lang="en-US" dirty="0"/>
          </a:p>
        </p:txBody>
      </p:sp>
      <p:pic>
        <p:nvPicPr>
          <p:cNvPr id="7" name="Content Placeholder 6"/>
          <p:cNvPicPr>
            <a:picLocks noGrp="1" noChangeAspect="1"/>
          </p:cNvPicPr>
          <p:nvPr>
            <p:ph idx="1"/>
          </p:nvPr>
        </p:nvPicPr>
        <p:blipFill>
          <a:blip r:embed="rId2"/>
          <a:stretch>
            <a:fillRect/>
          </a:stretch>
        </p:blipFill>
        <p:spPr>
          <a:xfrm>
            <a:off x="790047" y="1777702"/>
            <a:ext cx="7563906" cy="4267796"/>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39</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5"/>
          <p:cNvSpPr txBox="1">
            <a:spLocks noChangeArrowheads="1"/>
          </p:cNvSpPr>
          <p:nvPr/>
        </p:nvSpPr>
        <p:spPr bwMode="auto">
          <a:xfrm>
            <a:off x="951706" y="39116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dirty="0">
                <a:solidFill>
                  <a:srgbClr val="FF0000"/>
                </a:solidFill>
                <a:latin typeface="+mn-lt"/>
                <a:ea typeface="MS PGothic" panose="020B0600070205080204" charset="-128"/>
                <a:cs typeface="Times New Roman" panose="02020603050405020304" charset="0"/>
              </a:rPr>
              <a:t>When to have relationship with attributes?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Entity Relationship Modeling</a:t>
            </a:r>
          </a:p>
        </p:txBody>
      </p:sp>
      <p:sp>
        <p:nvSpPr>
          <p:cNvPr id="3" name="Content Placeholder 2"/>
          <p:cNvSpPr>
            <a:spLocks noGrp="1"/>
          </p:cNvSpPr>
          <p:nvPr>
            <p:ph idx="1"/>
          </p:nvPr>
        </p:nvSpPr>
        <p:spPr>
          <a:xfrm>
            <a:off x="628650" y="1646238"/>
            <a:ext cx="7886700" cy="4923527"/>
          </a:xfrm>
        </p:spPr>
        <p:txBody>
          <a:bodyPr/>
          <a:lstStyle/>
          <a:p>
            <a:r>
              <a:rPr lang="en-US" dirty="0"/>
              <a:t>Capture </a:t>
            </a:r>
            <a:r>
              <a:rPr lang="en-US" b="1" i="1" dirty="0"/>
              <a:t>all</a:t>
            </a:r>
            <a:r>
              <a:rPr lang="en-US" dirty="0"/>
              <a:t> required information</a:t>
            </a:r>
          </a:p>
          <a:p>
            <a:r>
              <a:rPr lang="en-US" dirty="0"/>
              <a:t>Information appears </a:t>
            </a:r>
            <a:r>
              <a:rPr lang="en-US" b="1" i="1" dirty="0"/>
              <a:t>only once</a:t>
            </a:r>
          </a:p>
          <a:p>
            <a:r>
              <a:rPr lang="en-US" dirty="0"/>
              <a:t>Model </a:t>
            </a:r>
            <a:r>
              <a:rPr lang="en-US" b="1" i="1" dirty="0"/>
              <a:t>no</a:t>
            </a:r>
            <a:r>
              <a:rPr lang="en-US" dirty="0"/>
              <a:t> information that is derivable from other information already modelled</a:t>
            </a:r>
          </a:p>
          <a:p>
            <a:r>
              <a:rPr lang="en-US" dirty="0"/>
              <a:t>Information is in a predictable, logical place</a:t>
            </a:r>
          </a:p>
        </p:txBody>
      </p:sp>
      <p:sp>
        <p:nvSpPr>
          <p:cNvPr id="4" name="Date Placeholder 3"/>
          <p:cNvSpPr>
            <a:spLocks noGrp="1"/>
          </p:cNvSpPr>
          <p:nvPr>
            <p:ph type="dt" sz="half" idx="10"/>
          </p:nvPr>
        </p:nvSpPr>
        <p:spPr/>
        <p:txBody>
          <a:bodyPr/>
          <a:lstStyle/>
          <a:p>
            <a:pPr>
              <a:defRPr/>
            </a:pPr>
            <a:fld id="{167EB13D-EC5A-4250-AECD-CA2403F06F06}"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7" name="Picture 6">
            <a:extLst>
              <a:ext uri="{FF2B5EF4-FFF2-40B4-BE49-F238E27FC236}">
                <a16:creationId xmlns:a16="http://schemas.microsoft.com/office/drawing/2014/main" id="{77A4143D-E903-43C6-AD8D-6BEDB42ACC57}"/>
              </a:ext>
            </a:extLst>
          </p:cNvPr>
          <p:cNvPicPr>
            <a:picLocks noChangeAspect="1"/>
          </p:cNvPicPr>
          <p:nvPr/>
        </p:nvPicPr>
        <p:blipFill>
          <a:blip r:embed="rId2"/>
          <a:stretch>
            <a:fillRect/>
          </a:stretch>
        </p:blipFill>
        <p:spPr>
          <a:xfrm>
            <a:off x="2057863" y="5211762"/>
            <a:ext cx="4186445" cy="2400047"/>
          </a:xfrm>
          <a:prstGeom prst="rect">
            <a:avLst/>
          </a:prstGeom>
          <a:ln w="25400">
            <a:solidFill>
              <a:schemeClr val="accent2">
                <a:lumMod val="75000"/>
              </a:schemeClr>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2451100"/>
            <a:ext cx="7886700" cy="1714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MY" dirty="0"/>
              <a:t>Structural Constraints</a:t>
            </a:r>
            <a:endParaRPr lang="en-US" dirty="0"/>
          </a:p>
        </p:txBody>
      </p:sp>
      <p:sp>
        <p:nvSpPr>
          <p:cNvPr id="3" name="Content Placeholder 2"/>
          <p:cNvSpPr>
            <a:spLocks noGrp="1"/>
          </p:cNvSpPr>
          <p:nvPr>
            <p:ph idx="1"/>
          </p:nvPr>
        </p:nvSpPr>
        <p:spPr/>
        <p:txBody>
          <a:bodyPr/>
          <a:lstStyle/>
          <a:p>
            <a:r>
              <a:rPr lang="en-US" dirty="0"/>
              <a:t>Main type of constraint on relationships is called </a:t>
            </a:r>
            <a:r>
              <a:rPr lang="en-US" b="1" dirty="0">
                <a:solidFill>
                  <a:srgbClr val="0070C0"/>
                </a:solidFill>
              </a:rPr>
              <a:t>multiplicity</a:t>
            </a:r>
            <a:r>
              <a:rPr lang="en-US" dirty="0"/>
              <a:t>.</a:t>
            </a:r>
          </a:p>
          <a:p>
            <a:r>
              <a:rPr lang="en-US" b="1" u="sng" dirty="0">
                <a:solidFill>
                  <a:srgbClr val="0070C0"/>
                </a:solidFill>
              </a:rPr>
              <a:t>Multiplicity</a:t>
            </a:r>
            <a:r>
              <a:rPr lang="en-US" dirty="0"/>
              <a:t>: </a:t>
            </a:r>
            <a:r>
              <a:rPr lang="en-US" b="1" dirty="0">
                <a:solidFill>
                  <a:srgbClr val="0070C0"/>
                </a:solidFill>
              </a:rPr>
              <a:t>number (or range) of possible occurrences of an entity type that may relate to a single occurrence of an associated entity type through a particular relationship. </a:t>
            </a:r>
          </a:p>
          <a:p>
            <a:pPr lvl="1"/>
            <a:r>
              <a:rPr lang="en-US" dirty="0"/>
              <a:t>Constrains the way the entities are related in the relationship</a:t>
            </a:r>
          </a:p>
          <a:p>
            <a:pPr lvl="1"/>
            <a:r>
              <a:rPr lang="en-US" dirty="0"/>
              <a:t>Represents policies (called business rules) established by user or company. </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40</a:t>
            </a:fld>
            <a:endParaRPr lang="en-US" dirty="0"/>
          </a:p>
        </p:txBody>
      </p:sp>
      <p:sp>
        <p:nvSpPr>
          <p:cNvPr id="6" name="Footer Placeholder 5"/>
          <p:cNvSpPr>
            <a:spLocks noGrp="1"/>
          </p:cNvSpPr>
          <p:nvPr>
            <p:ph type="ftr" sz="quarter" idx="3"/>
          </p:nvPr>
        </p:nvSpPr>
        <p:spPr/>
        <p:txBody>
          <a:bodyPr/>
          <a:lstStyle/>
          <a:p>
            <a:pPr>
              <a:defRPr/>
            </a:pPr>
            <a:r>
              <a:rPr lang="en-US" dirty="0"/>
              <a:t>SCSD2523 Database - Entity Relationship Modeling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Structural Constraint (Binary Relationship)</a:t>
            </a:r>
            <a:endParaRPr lang="en-US" dirty="0"/>
          </a:p>
        </p:txBody>
      </p:sp>
      <p:sp>
        <p:nvSpPr>
          <p:cNvPr id="3" name="Content Placeholder 2"/>
          <p:cNvSpPr>
            <a:spLocks noGrp="1"/>
          </p:cNvSpPr>
          <p:nvPr>
            <p:ph idx="1"/>
          </p:nvPr>
        </p:nvSpPr>
        <p:spPr/>
        <p:txBody>
          <a:bodyPr/>
          <a:lstStyle/>
          <a:p>
            <a:r>
              <a:rPr lang="en-US" b="1" dirty="0">
                <a:solidFill>
                  <a:srgbClr val="0070C0"/>
                </a:solidFill>
              </a:rPr>
              <a:t>Binary relationship </a:t>
            </a:r>
            <a:r>
              <a:rPr lang="en-US" dirty="0"/>
              <a:t>(i.e. the most common degree for relationships) is generally referred to as having a multiplicity of:</a:t>
            </a:r>
          </a:p>
          <a:p>
            <a:pPr lvl="1"/>
            <a:r>
              <a:rPr lang="en-US" b="1" dirty="0">
                <a:solidFill>
                  <a:srgbClr val="0070C0"/>
                </a:solidFill>
              </a:rPr>
              <a:t>one-to-one (1:1), or </a:t>
            </a:r>
          </a:p>
          <a:p>
            <a:pPr lvl="1"/>
            <a:r>
              <a:rPr lang="en-US" b="1" dirty="0">
                <a:solidFill>
                  <a:srgbClr val="0070C0"/>
                </a:solidFill>
              </a:rPr>
              <a:t>one-to-many (1:*), or</a:t>
            </a:r>
          </a:p>
          <a:p>
            <a:pPr lvl="1"/>
            <a:r>
              <a:rPr lang="en-US" b="1" dirty="0">
                <a:solidFill>
                  <a:srgbClr val="0070C0"/>
                </a:solidFill>
              </a:rPr>
              <a:t>many-to-many (*:*)</a:t>
            </a:r>
          </a:p>
          <a:p>
            <a:r>
              <a:rPr lang="en-US" dirty="0"/>
              <a:t>How to determine multiplicity:</a:t>
            </a:r>
          </a:p>
          <a:p>
            <a:pPr lvl="1"/>
            <a:r>
              <a:rPr lang="en-US" dirty="0"/>
              <a:t>Produce a semantic net with sample occurrences that can best represent the relationship of entities</a:t>
            </a:r>
          </a:p>
          <a:p>
            <a:pPr lvl="1"/>
            <a:r>
              <a:rPr lang="en-US" dirty="0"/>
              <a:t>Analyze the semantic net</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41</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Net: Staff </a:t>
            </a:r>
            <a:r>
              <a:rPr lang="en-US" i="1" dirty="0">
                <a:solidFill>
                  <a:srgbClr val="0070C0"/>
                </a:solidFill>
              </a:rPr>
              <a:t>manages</a:t>
            </a:r>
            <a:r>
              <a:rPr lang="en-US" dirty="0"/>
              <a:t> Branch</a:t>
            </a:r>
          </a:p>
        </p:txBody>
      </p:sp>
      <p:pic>
        <p:nvPicPr>
          <p:cNvPr id="9" name="Content Placeholder 8"/>
          <p:cNvPicPr>
            <a:picLocks noGrp="1" noChangeAspect="1"/>
          </p:cNvPicPr>
          <p:nvPr>
            <p:ph idx="1"/>
          </p:nvPr>
        </p:nvPicPr>
        <p:blipFill>
          <a:blip r:embed="rId2"/>
          <a:stretch>
            <a:fillRect/>
          </a:stretch>
        </p:blipFill>
        <p:spPr>
          <a:xfrm>
            <a:off x="628650" y="1205865"/>
            <a:ext cx="7793507" cy="3716557"/>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TextBox 2">
            <a:extLst>
              <a:ext uri="{FF2B5EF4-FFF2-40B4-BE49-F238E27FC236}">
                <a16:creationId xmlns:a16="http://schemas.microsoft.com/office/drawing/2014/main" id="{05A4CC64-BE6C-4D77-B3A9-8AB84DC3EE7C}"/>
              </a:ext>
            </a:extLst>
          </p:cNvPr>
          <p:cNvSpPr txBox="1"/>
          <p:nvPr/>
        </p:nvSpPr>
        <p:spPr>
          <a:xfrm>
            <a:off x="3041650" y="4922422"/>
            <a:ext cx="5054076" cy="1200329"/>
          </a:xfrm>
          <a:prstGeom prst="rect">
            <a:avLst/>
          </a:prstGeom>
          <a:solidFill>
            <a:schemeClr val="accent2">
              <a:lumMod val="40000"/>
              <a:lumOff val="60000"/>
            </a:schemeClr>
          </a:solidFill>
        </p:spPr>
        <p:txBody>
          <a:bodyPr wrap="none" rtlCol="0">
            <a:spAutoFit/>
          </a:bodyPr>
          <a:lstStyle/>
          <a:p>
            <a:pPr marL="400050" indent="-400050">
              <a:buFont typeface="+mj-lt"/>
              <a:buAutoNum type="romanLcPeriod"/>
            </a:pPr>
            <a:r>
              <a:rPr lang="en-US" dirty="0"/>
              <a:t>One staff manages one branch</a:t>
            </a:r>
          </a:p>
          <a:p>
            <a:pPr marL="400050" indent="-400050">
              <a:buFont typeface="+mj-lt"/>
              <a:buAutoNum type="romanLcPeriod"/>
            </a:pPr>
            <a:r>
              <a:rPr lang="en-US" dirty="0"/>
              <a:t>There is staff who did not managed any branch</a:t>
            </a:r>
            <a:endParaRPr lang="en-MY" dirty="0"/>
          </a:p>
          <a:p>
            <a:pPr marL="400050" indent="-400050">
              <a:buFont typeface="+mj-lt"/>
              <a:buAutoNum type="romanLcPeriod"/>
            </a:pPr>
            <a:r>
              <a:rPr lang="en-MY" dirty="0"/>
              <a:t>One branch is managed by one staff </a:t>
            </a:r>
          </a:p>
          <a:p>
            <a:pPr marL="400050" indent="-400050">
              <a:buFont typeface="+mj-lt"/>
              <a:buAutoNum type="romanLcPeriod"/>
            </a:pPr>
            <a:r>
              <a:rPr lang="en-MY" dirty="0"/>
              <a:t>All branches are managed by staffs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ERD: Staff </a:t>
            </a:r>
            <a:r>
              <a:rPr lang="en-US" i="1" dirty="0">
                <a:solidFill>
                  <a:srgbClr val="0070C0"/>
                </a:solidFill>
              </a:rPr>
              <a:t>manages</a:t>
            </a:r>
            <a:r>
              <a:rPr lang="en-US" dirty="0"/>
              <a:t> Branch</a:t>
            </a:r>
          </a:p>
        </p:txBody>
      </p:sp>
      <p:pic>
        <p:nvPicPr>
          <p:cNvPr id="7" name="Content Placeholder 6"/>
          <p:cNvPicPr>
            <a:picLocks noGrp="1" noChangeAspect="1"/>
          </p:cNvPicPr>
          <p:nvPr>
            <p:ph idx="1"/>
          </p:nvPr>
        </p:nvPicPr>
        <p:blipFill>
          <a:blip r:embed="rId2"/>
          <a:stretch>
            <a:fillRect/>
          </a:stretch>
        </p:blipFill>
        <p:spPr>
          <a:xfrm>
            <a:off x="782705" y="1675057"/>
            <a:ext cx="7578589" cy="3574806"/>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p:cNvSpPr txBox="1">
            <a:spLocks noChangeArrowheads="1"/>
          </p:cNvSpPr>
          <p:nvPr/>
        </p:nvSpPr>
        <p:spPr bwMode="auto">
          <a:xfrm>
            <a:off x="495300" y="5373932"/>
            <a:ext cx="8216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i="1" dirty="0">
                <a:solidFill>
                  <a:srgbClr val="FF0000"/>
                </a:solidFill>
                <a:latin typeface="+mn-lt"/>
                <a:ea typeface="MS PGothic" panose="020B0600070205080204" charset="-128"/>
                <a:cs typeface="Times New Roman" panose="02020603050405020304" charset="0"/>
              </a:rPr>
              <a:t>Multiplicity of Manages relationship is one-to-one (1:1) </a:t>
            </a:r>
            <a:r>
              <a:rPr lang="en-US" altLang="en-US" sz="2000" b="1" i="1" dirty="0">
                <a:solidFill>
                  <a:srgbClr val="FF0000"/>
                </a:solidFill>
                <a:latin typeface="+mn-lt"/>
                <a:ea typeface="MS PGothic" panose="020B0600070205080204" charset="-128"/>
                <a:cs typeface="Times New Roman" panose="02020603050405020304" charset="0"/>
                <a:sym typeface="Wingdings" panose="05000000000000000000" pitchFamily="2" charset="2"/>
              </a:rPr>
              <a:t> shown through </a:t>
            </a:r>
            <a:r>
              <a:rPr lang="en-US" altLang="en-US" sz="2000" b="1" i="1" dirty="0">
                <a:solidFill>
                  <a:srgbClr val="FF0000"/>
                </a:solidFill>
                <a:latin typeface="+mn-lt"/>
                <a:ea typeface="MS PGothic" panose="020B0600070205080204" charset="-128"/>
                <a:cs typeface="Times New Roman" panose="02020603050405020304" charset="0"/>
              </a:rPr>
              <a:t>the maximum range value on the multiplicities at both ends of relationship   </a:t>
            </a:r>
          </a:p>
        </p:txBody>
      </p:sp>
      <p:cxnSp>
        <p:nvCxnSpPr>
          <p:cNvPr id="9" name="Straight Arrow Connector 8"/>
          <p:cNvCxnSpPr>
            <a:cxnSpLocks noChangeShapeType="1"/>
          </p:cNvCxnSpPr>
          <p:nvPr/>
        </p:nvCxnSpPr>
        <p:spPr bwMode="auto">
          <a:xfrm rot="5400000" flipH="1" flipV="1">
            <a:off x="2209800" y="4192832"/>
            <a:ext cx="1600200" cy="762000"/>
          </a:xfrm>
          <a:prstGeom prst="straightConnector1">
            <a:avLst/>
          </a:prstGeom>
          <a:noFill/>
          <a:ln w="28575">
            <a:solidFill>
              <a:srgbClr val="FF0000"/>
            </a:solidFill>
            <a:round/>
            <a:tailEnd type="arrow" w="med" len="med"/>
          </a:ln>
          <a:extLst>
            <a:ext uri="{909E8E84-426E-40DD-AFC4-6F175D3DCCD1}">
              <a14:hiddenFill xmlns:a14="http://schemas.microsoft.com/office/drawing/2010/main">
                <a:noFill/>
              </a14:hiddenFill>
            </a:ext>
          </a:extLst>
        </p:spPr>
      </p:cxnSp>
      <p:cxnSp>
        <p:nvCxnSpPr>
          <p:cNvPr id="10" name="Straight Arrow Connector 8"/>
          <p:cNvCxnSpPr>
            <a:cxnSpLocks noChangeShapeType="1"/>
          </p:cNvCxnSpPr>
          <p:nvPr/>
        </p:nvCxnSpPr>
        <p:spPr bwMode="auto">
          <a:xfrm rot="16200000" flipV="1">
            <a:off x="5410200" y="4345232"/>
            <a:ext cx="1524000" cy="381000"/>
          </a:xfrm>
          <a:prstGeom prst="straightConnector1">
            <a:avLst/>
          </a:prstGeom>
          <a:noFill/>
          <a:ln w="28575">
            <a:solidFill>
              <a:srgbClr val="FF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2613"/>
            <a:ext cx="8058150" cy="927100"/>
          </a:xfrm>
        </p:spPr>
        <p:txBody>
          <a:bodyPr/>
          <a:lstStyle/>
          <a:p>
            <a:r>
              <a:rPr lang="en-US" dirty="0"/>
              <a:t>Semantic Net: Staff </a:t>
            </a:r>
            <a:r>
              <a:rPr lang="en-US" i="1" dirty="0">
                <a:solidFill>
                  <a:srgbClr val="0070C0"/>
                </a:solidFill>
              </a:rPr>
              <a:t>oversees</a:t>
            </a:r>
            <a:r>
              <a:rPr lang="en-US" dirty="0"/>
              <a:t> PropertyForRent</a:t>
            </a:r>
          </a:p>
        </p:txBody>
      </p:sp>
      <p:pic>
        <p:nvPicPr>
          <p:cNvPr id="7" name="Content Placeholder 6"/>
          <p:cNvPicPr>
            <a:picLocks noGrp="1" noChangeAspect="1"/>
          </p:cNvPicPr>
          <p:nvPr>
            <p:ph idx="1"/>
          </p:nvPr>
        </p:nvPicPr>
        <p:blipFill>
          <a:blip r:embed="rId2"/>
          <a:stretch>
            <a:fillRect/>
          </a:stretch>
        </p:blipFill>
        <p:spPr>
          <a:xfrm>
            <a:off x="871769" y="1246505"/>
            <a:ext cx="7571912" cy="3807528"/>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TextBox 2">
            <a:extLst>
              <a:ext uri="{FF2B5EF4-FFF2-40B4-BE49-F238E27FC236}">
                <a16:creationId xmlns:a16="http://schemas.microsoft.com/office/drawing/2014/main" id="{5F99D881-8083-41F2-873D-4E8858BF1E74}"/>
              </a:ext>
            </a:extLst>
          </p:cNvPr>
          <p:cNvSpPr txBox="1"/>
          <p:nvPr/>
        </p:nvSpPr>
        <p:spPr>
          <a:xfrm>
            <a:off x="1302624" y="5103674"/>
            <a:ext cx="7096173" cy="1200329"/>
          </a:xfrm>
          <a:prstGeom prst="rect">
            <a:avLst/>
          </a:prstGeom>
          <a:solidFill>
            <a:schemeClr val="accent2">
              <a:lumMod val="40000"/>
              <a:lumOff val="60000"/>
            </a:schemeClr>
          </a:solidFill>
        </p:spPr>
        <p:txBody>
          <a:bodyPr wrap="none" rtlCol="0">
            <a:spAutoFit/>
          </a:bodyPr>
          <a:lstStyle/>
          <a:p>
            <a:pPr marL="400050" indent="-400050">
              <a:buAutoNum type="romanLcPeriod"/>
            </a:pPr>
            <a:r>
              <a:rPr lang="en-US" dirty="0"/>
              <a:t>One staff oversees many </a:t>
            </a:r>
            <a:r>
              <a:rPr lang="en-US" dirty="0" err="1"/>
              <a:t>PropertyForRent</a:t>
            </a:r>
            <a:r>
              <a:rPr lang="en-US" dirty="0"/>
              <a:t> (max=1)</a:t>
            </a:r>
          </a:p>
          <a:p>
            <a:pPr marL="400050" indent="-400050">
              <a:buFontTx/>
              <a:buAutoNum type="romanLcPeriod"/>
            </a:pPr>
            <a:r>
              <a:rPr lang="en-US" dirty="0"/>
              <a:t>Also, there is staff who did not oversees any </a:t>
            </a:r>
            <a:r>
              <a:rPr lang="en-US" dirty="0" err="1"/>
              <a:t>PropertyForRent</a:t>
            </a:r>
            <a:r>
              <a:rPr lang="en-US" dirty="0"/>
              <a:t> (min=0)</a:t>
            </a:r>
          </a:p>
          <a:p>
            <a:pPr marL="400050" indent="-400050">
              <a:buFontTx/>
              <a:buAutoNum type="romanLcPeriod"/>
            </a:pPr>
            <a:r>
              <a:rPr lang="en-US" dirty="0"/>
              <a:t>There is </a:t>
            </a:r>
            <a:r>
              <a:rPr lang="en-US" dirty="0" err="1"/>
              <a:t>PropertyForRent</a:t>
            </a:r>
            <a:r>
              <a:rPr lang="en-US" dirty="0"/>
              <a:t> is not overseen by staff (min=0)</a:t>
            </a:r>
          </a:p>
          <a:p>
            <a:pPr marL="400050" indent="-400050">
              <a:buFontTx/>
              <a:buAutoNum type="romanLcPeriod"/>
            </a:pPr>
            <a:r>
              <a:rPr lang="en-US" dirty="0"/>
              <a:t>Many </a:t>
            </a:r>
            <a:r>
              <a:rPr lang="en-US" dirty="0" err="1"/>
              <a:t>PropertyForRent</a:t>
            </a:r>
            <a:r>
              <a:rPr lang="en-US" dirty="0"/>
              <a:t> may be overseen by 1 staff (max=many)</a:t>
            </a:r>
            <a:endParaRPr lang="en-MY"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ERD: </a:t>
            </a:r>
            <a:r>
              <a:rPr lang="en-US" dirty="0"/>
              <a:t>Staff </a:t>
            </a:r>
            <a:r>
              <a:rPr lang="en-US" i="1" dirty="0">
                <a:solidFill>
                  <a:srgbClr val="0070C0"/>
                </a:solidFill>
              </a:rPr>
              <a:t>oversees</a:t>
            </a:r>
            <a:r>
              <a:rPr lang="en-US" dirty="0"/>
              <a:t> PropertyForRent</a:t>
            </a:r>
          </a:p>
        </p:txBody>
      </p:sp>
      <p:pic>
        <p:nvPicPr>
          <p:cNvPr id="7" name="Content Placeholder 6"/>
          <p:cNvPicPr>
            <a:picLocks noGrp="1" noChangeAspect="1"/>
          </p:cNvPicPr>
          <p:nvPr>
            <p:ph idx="1"/>
          </p:nvPr>
        </p:nvPicPr>
        <p:blipFill>
          <a:blip r:embed="rId2"/>
          <a:stretch>
            <a:fillRect/>
          </a:stretch>
        </p:blipFill>
        <p:spPr>
          <a:xfrm>
            <a:off x="732889" y="2082545"/>
            <a:ext cx="7678222" cy="3658111"/>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p:cNvSpPr txBox="1">
            <a:spLocks noChangeArrowheads="1"/>
          </p:cNvSpPr>
          <p:nvPr/>
        </p:nvSpPr>
        <p:spPr bwMode="auto">
          <a:xfrm>
            <a:off x="2209800" y="5715000"/>
            <a:ext cx="5800725" cy="461963"/>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a:solidFill>
                  <a:srgbClr val="FF0000"/>
                </a:solidFill>
                <a:latin typeface="+mn-lt"/>
                <a:ea typeface="MS PGothic" panose="020B0600070205080204" charset="-128"/>
                <a:cs typeface="Times New Roman" panose="02020603050405020304" charset="0"/>
              </a:rPr>
              <a:t>Oversees is a one-to-many (1:*) relationship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2613"/>
            <a:ext cx="7886700" cy="927100"/>
          </a:xfrm>
        </p:spPr>
        <p:txBody>
          <a:bodyPr/>
          <a:lstStyle/>
          <a:p>
            <a:r>
              <a:rPr lang="en-US" dirty="0"/>
              <a:t>Semantic Net: Newspaper </a:t>
            </a:r>
            <a:r>
              <a:rPr lang="en-US" i="1" dirty="0">
                <a:solidFill>
                  <a:srgbClr val="0070C0"/>
                </a:solidFill>
              </a:rPr>
              <a:t>Advertises</a:t>
            </a:r>
            <a:r>
              <a:rPr lang="en-US" dirty="0"/>
              <a:t> PropertyForRent</a:t>
            </a:r>
          </a:p>
        </p:txBody>
      </p:sp>
      <p:pic>
        <p:nvPicPr>
          <p:cNvPr id="7" name="Content Placeholder 6"/>
          <p:cNvPicPr>
            <a:picLocks noGrp="1" noChangeAspect="1"/>
          </p:cNvPicPr>
          <p:nvPr>
            <p:ph idx="1"/>
          </p:nvPr>
        </p:nvPicPr>
        <p:blipFill>
          <a:blip r:embed="rId2"/>
          <a:stretch>
            <a:fillRect/>
          </a:stretch>
        </p:blipFill>
        <p:spPr>
          <a:xfrm>
            <a:off x="1023442" y="1787229"/>
            <a:ext cx="7097115" cy="4248743"/>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2613"/>
            <a:ext cx="8020050" cy="927100"/>
          </a:xfrm>
        </p:spPr>
        <p:txBody>
          <a:bodyPr/>
          <a:lstStyle/>
          <a:p>
            <a:r>
              <a:rPr lang="en-MY" dirty="0"/>
              <a:t>ERD: </a:t>
            </a:r>
            <a:r>
              <a:rPr lang="en-US" dirty="0"/>
              <a:t>Newspaper </a:t>
            </a:r>
            <a:r>
              <a:rPr lang="en-US" i="1" dirty="0">
                <a:solidFill>
                  <a:srgbClr val="0070C0"/>
                </a:solidFill>
              </a:rPr>
              <a:t>Advertises</a:t>
            </a:r>
            <a:r>
              <a:rPr lang="en-US" dirty="0"/>
              <a:t> PropertyForRent</a:t>
            </a:r>
          </a:p>
        </p:txBody>
      </p:sp>
      <p:pic>
        <p:nvPicPr>
          <p:cNvPr id="7" name="Content Placeholder 6"/>
          <p:cNvPicPr>
            <a:picLocks noGrp="1" noChangeAspect="1"/>
          </p:cNvPicPr>
          <p:nvPr>
            <p:ph idx="1"/>
          </p:nvPr>
        </p:nvPicPr>
        <p:blipFill>
          <a:blip r:embed="rId2"/>
          <a:stretch>
            <a:fillRect/>
          </a:stretch>
        </p:blipFill>
        <p:spPr>
          <a:xfrm>
            <a:off x="1022230" y="1647824"/>
            <a:ext cx="7099539" cy="3317875"/>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p:cNvSpPr txBox="1">
            <a:spLocks noChangeArrowheads="1"/>
          </p:cNvSpPr>
          <p:nvPr/>
        </p:nvSpPr>
        <p:spPr bwMode="auto">
          <a:xfrm>
            <a:off x="1514475" y="5210176"/>
            <a:ext cx="6248400" cy="461963"/>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a:solidFill>
                  <a:srgbClr val="FF0000"/>
                </a:solidFill>
                <a:latin typeface="+mn-lt"/>
                <a:ea typeface="MS PGothic" panose="020B0600070205080204" charset="-128"/>
                <a:cs typeface="Times New Roman" panose="02020603050405020304" charset="0"/>
              </a:rPr>
              <a:t>Advertises is a many-to-many (*:*) relationship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Structural Constraint (Complex Relationship)</a:t>
            </a:r>
            <a:endParaRPr lang="en-US" dirty="0"/>
          </a:p>
        </p:txBody>
      </p:sp>
      <p:sp>
        <p:nvSpPr>
          <p:cNvPr id="3" name="Content Placeholder 2"/>
          <p:cNvSpPr>
            <a:spLocks noGrp="1"/>
          </p:cNvSpPr>
          <p:nvPr>
            <p:ph idx="1"/>
          </p:nvPr>
        </p:nvSpPr>
        <p:spPr/>
        <p:txBody>
          <a:bodyPr/>
          <a:lstStyle/>
          <a:p>
            <a:r>
              <a:rPr lang="en-US" b="1" dirty="0">
                <a:solidFill>
                  <a:srgbClr val="0070C0"/>
                </a:solidFill>
              </a:rPr>
              <a:t>Multiplicity for Complex Relationships </a:t>
            </a:r>
          </a:p>
          <a:p>
            <a:pPr lvl="1"/>
            <a:r>
              <a:rPr lang="en-US" dirty="0"/>
              <a:t>Complex relationship – relationship higher than binary</a:t>
            </a:r>
          </a:p>
          <a:p>
            <a:pPr lvl="1"/>
            <a:r>
              <a:rPr lang="en-US" dirty="0"/>
              <a:t>Number (or range) of possible occurrences of an entity type in an </a:t>
            </a:r>
            <a:r>
              <a:rPr lang="en-US" i="1" dirty="0"/>
              <a:t>n</a:t>
            </a:r>
            <a:r>
              <a:rPr lang="en-US" dirty="0"/>
              <a:t>-</a:t>
            </a:r>
            <a:r>
              <a:rPr lang="en-US" dirty="0" err="1"/>
              <a:t>ary</a:t>
            </a:r>
            <a:r>
              <a:rPr lang="en-US" dirty="0"/>
              <a:t> relationship when other (</a:t>
            </a:r>
            <a:r>
              <a:rPr lang="en-US" i="1" dirty="0"/>
              <a:t>n</a:t>
            </a:r>
            <a:r>
              <a:rPr lang="en-US" dirty="0"/>
              <a:t>-1) values are fixed. </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Semantic Net: Ternary </a:t>
            </a:r>
            <a:r>
              <a:rPr lang="en-US" sz="2400" dirty="0">
                <a:solidFill>
                  <a:srgbClr val="0070C0"/>
                </a:solidFill>
              </a:rPr>
              <a:t>Registers</a:t>
            </a:r>
            <a:r>
              <a:rPr lang="en-US" sz="2400" dirty="0"/>
              <a:t> Relationship with Values for Staff and Branch Entities Fixed</a:t>
            </a:r>
          </a:p>
        </p:txBody>
      </p:sp>
      <p:pic>
        <p:nvPicPr>
          <p:cNvPr id="7" name="Content Placeholder 6"/>
          <p:cNvPicPr>
            <a:picLocks noGrp="1" noChangeAspect="1"/>
          </p:cNvPicPr>
          <p:nvPr>
            <p:ph idx="1"/>
          </p:nvPr>
        </p:nvPicPr>
        <p:blipFill>
          <a:blip r:embed="rId2"/>
          <a:stretch>
            <a:fillRect/>
          </a:stretch>
        </p:blipFill>
        <p:spPr>
          <a:xfrm>
            <a:off x="966284" y="2106361"/>
            <a:ext cx="7211431" cy="3610479"/>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49</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ER Diagram of Branch View of </a:t>
            </a:r>
            <a:r>
              <a:rPr lang="en-MY" dirty="0" err="1"/>
              <a:t>DreamHome</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7" name="Picture 8" descr="DS3-Figure 11-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0321" y="1238930"/>
            <a:ext cx="6423358" cy="503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Multiplicity of Ternary Registers Relationship</a:t>
            </a:r>
          </a:p>
        </p:txBody>
      </p:sp>
      <p:pic>
        <p:nvPicPr>
          <p:cNvPr id="8" name="Content Placeholder 7"/>
          <p:cNvPicPr>
            <a:picLocks noGrp="1" noChangeAspect="1"/>
          </p:cNvPicPr>
          <p:nvPr>
            <p:ph idx="1"/>
          </p:nvPr>
        </p:nvPicPr>
        <p:blipFill>
          <a:blip r:embed="rId2"/>
          <a:stretch>
            <a:fillRect/>
          </a:stretch>
        </p:blipFill>
        <p:spPr>
          <a:xfrm>
            <a:off x="694784" y="2425493"/>
            <a:ext cx="7754432" cy="2972215"/>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50</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9" name="Text Box 6"/>
          <p:cNvSpPr txBox="1">
            <a:spLocks noChangeArrowheads="1"/>
          </p:cNvSpPr>
          <p:nvPr/>
        </p:nvSpPr>
        <p:spPr bwMode="auto">
          <a:xfrm>
            <a:off x="1371600" y="5410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CC3300"/>
                </a:solidFill>
                <a:latin typeface="+mn-lt"/>
                <a:ea typeface="MS PGothic" panose="020B0600070205080204" charset="-128"/>
                <a:cs typeface="Times New Roman" panose="02020603050405020304" charset="0"/>
              </a:rPr>
              <a:t>Staff of a branch registers zero client or more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Summary of Multiplicity Constraints</a:t>
            </a:r>
            <a:endParaRPr lang="en-US" dirty="0"/>
          </a:p>
        </p:txBody>
      </p:sp>
      <p:pic>
        <p:nvPicPr>
          <p:cNvPr id="7" name="Content Placeholder 6"/>
          <p:cNvPicPr>
            <a:picLocks noGrp="1" noChangeAspect="1"/>
          </p:cNvPicPr>
          <p:nvPr>
            <p:ph idx="1"/>
          </p:nvPr>
        </p:nvPicPr>
        <p:blipFill>
          <a:blip r:embed="rId2"/>
          <a:stretch>
            <a:fillRect/>
          </a:stretch>
        </p:blipFill>
        <p:spPr>
          <a:xfrm>
            <a:off x="628650" y="1973183"/>
            <a:ext cx="7886700" cy="3876835"/>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51</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8700" y="3409950"/>
            <a:ext cx="748665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MY" dirty="0"/>
              <a:t>Constraints (Cardinality &amp; Participation)</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52</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3" name="Content Placeholder 2"/>
          <p:cNvSpPr>
            <a:spLocks noGrp="1"/>
          </p:cNvSpPr>
          <p:nvPr>
            <p:ph idx="1"/>
          </p:nvPr>
        </p:nvSpPr>
        <p:spPr/>
        <p:txBody>
          <a:bodyPr/>
          <a:lstStyle/>
          <a:p>
            <a:r>
              <a:rPr lang="en-US" dirty="0"/>
              <a:t>From multiplicity we can actually identify two type of restrictions on relationships: </a:t>
            </a:r>
            <a:r>
              <a:rPr lang="en-US" b="1" u="sng" dirty="0">
                <a:solidFill>
                  <a:srgbClr val="0070C0"/>
                </a:solidFill>
              </a:rPr>
              <a:t>cardinality</a:t>
            </a:r>
            <a:r>
              <a:rPr lang="en-US" dirty="0"/>
              <a:t> and </a:t>
            </a:r>
            <a:r>
              <a:rPr lang="en-US" b="1" u="sng" dirty="0">
                <a:solidFill>
                  <a:srgbClr val="0070C0"/>
                </a:solidFill>
              </a:rPr>
              <a:t>participation</a:t>
            </a:r>
            <a:r>
              <a:rPr lang="en-US" dirty="0"/>
              <a:t>.</a:t>
            </a:r>
          </a:p>
          <a:p>
            <a:r>
              <a:rPr lang="en-US" b="1" dirty="0">
                <a:solidFill>
                  <a:srgbClr val="0070C0"/>
                </a:solidFill>
              </a:rPr>
              <a:t>Cardinality</a:t>
            </a:r>
            <a:r>
              <a:rPr lang="en-US" dirty="0"/>
              <a:t> </a:t>
            </a:r>
          </a:p>
          <a:p>
            <a:pPr lvl="1"/>
            <a:r>
              <a:rPr lang="en-US" dirty="0"/>
              <a:t>Describes maximum number of possible relationship occurrences for an entity participating in a given relationship type. </a:t>
            </a:r>
          </a:p>
          <a:p>
            <a:pPr lvl="1"/>
            <a:r>
              <a:rPr lang="en-US" dirty="0"/>
              <a:t>Appears as the maximum values for the multiplicity ranges on either side of the relationship</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8700" y="2076450"/>
            <a:ext cx="7486650" cy="768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MY" dirty="0"/>
              <a:t>Constraints (Cardinality &amp; Participation)</a:t>
            </a:r>
            <a:endParaRPr lang="en-US" dirty="0"/>
          </a:p>
        </p:txBody>
      </p:sp>
      <p:sp>
        <p:nvSpPr>
          <p:cNvPr id="3" name="Content Placeholder 2"/>
          <p:cNvSpPr>
            <a:spLocks noGrp="1"/>
          </p:cNvSpPr>
          <p:nvPr>
            <p:ph idx="1"/>
          </p:nvPr>
        </p:nvSpPr>
        <p:spPr/>
        <p:txBody>
          <a:bodyPr/>
          <a:lstStyle/>
          <a:p>
            <a:r>
              <a:rPr lang="en-US" b="1" dirty="0">
                <a:solidFill>
                  <a:srgbClr val="0070C0"/>
                </a:solidFill>
              </a:rPr>
              <a:t>Participation (mandatory/optional)</a:t>
            </a:r>
          </a:p>
          <a:p>
            <a:pPr lvl="1"/>
            <a:r>
              <a:rPr lang="en-US" dirty="0"/>
              <a:t>determines whether </a:t>
            </a:r>
            <a:r>
              <a:rPr lang="en-US" b="1" dirty="0">
                <a:solidFill>
                  <a:srgbClr val="C00000"/>
                </a:solidFill>
              </a:rPr>
              <a:t>all</a:t>
            </a:r>
            <a:r>
              <a:rPr lang="en-US" dirty="0"/>
              <a:t> or </a:t>
            </a:r>
            <a:r>
              <a:rPr lang="en-US" b="1" dirty="0">
                <a:solidFill>
                  <a:srgbClr val="C00000"/>
                </a:solidFill>
              </a:rPr>
              <a:t>only some</a:t>
            </a:r>
            <a:r>
              <a:rPr lang="en-US" b="1" dirty="0"/>
              <a:t> </a:t>
            </a:r>
            <a:r>
              <a:rPr lang="en-US" dirty="0"/>
              <a:t>entity occurrences are involved (participate) in a relationship.</a:t>
            </a:r>
          </a:p>
          <a:p>
            <a:pPr lvl="1"/>
            <a:r>
              <a:rPr lang="en-US" dirty="0">
                <a:highlight>
                  <a:srgbClr val="FFFF00"/>
                </a:highlight>
              </a:rPr>
              <a:t>All</a:t>
            </a:r>
            <a:r>
              <a:rPr lang="en-US" dirty="0"/>
              <a:t> is </a:t>
            </a:r>
            <a:r>
              <a:rPr lang="en-US" b="1" dirty="0">
                <a:solidFill>
                  <a:srgbClr val="C00000"/>
                </a:solidFill>
              </a:rPr>
              <a:t>mandatory</a:t>
            </a:r>
            <a:r>
              <a:rPr lang="en-US" dirty="0"/>
              <a:t> (minimum value </a:t>
            </a:r>
            <a:r>
              <a:rPr lang="en-US" b="1" dirty="0"/>
              <a:t>1</a:t>
            </a:r>
            <a:r>
              <a:rPr lang="en-US" dirty="0"/>
              <a:t>) ;  </a:t>
            </a:r>
          </a:p>
          <a:p>
            <a:pPr lvl="1"/>
            <a:r>
              <a:rPr lang="en-US" dirty="0">
                <a:highlight>
                  <a:srgbClr val="FFFF00"/>
                </a:highlight>
              </a:rPr>
              <a:t>only some</a:t>
            </a:r>
            <a:r>
              <a:rPr lang="en-US" dirty="0"/>
              <a:t> is </a:t>
            </a:r>
            <a:r>
              <a:rPr lang="en-US" b="1" dirty="0">
                <a:solidFill>
                  <a:srgbClr val="C00000"/>
                </a:solidFill>
              </a:rPr>
              <a:t>optional</a:t>
            </a:r>
            <a:r>
              <a:rPr lang="en-US" dirty="0"/>
              <a:t> (minimum value </a:t>
            </a:r>
            <a:r>
              <a:rPr lang="en-US" b="1" dirty="0"/>
              <a:t>0</a:t>
            </a:r>
            <a:r>
              <a:rPr lang="en-US" dirty="0"/>
              <a:t>)</a:t>
            </a:r>
          </a:p>
          <a:p>
            <a:pPr lvl="1"/>
            <a:r>
              <a:rPr lang="en-US" dirty="0"/>
              <a:t>How to determine an entity’s participation on a diagram?</a:t>
            </a:r>
          </a:p>
          <a:p>
            <a:pPr lvl="2"/>
            <a:r>
              <a:rPr lang="en-US" dirty="0"/>
              <a:t>Look at the minimum value of a range at one entity.  </a:t>
            </a:r>
          </a:p>
          <a:p>
            <a:pPr lvl="2"/>
            <a:r>
              <a:rPr lang="en-US" dirty="0"/>
              <a:t>If value is 0, then the </a:t>
            </a:r>
            <a:r>
              <a:rPr lang="en-US" u="sng" dirty="0"/>
              <a:t>opposite entity </a:t>
            </a:r>
            <a:r>
              <a:rPr lang="en-US" dirty="0"/>
              <a:t>(in that relationship) has an </a:t>
            </a:r>
            <a:r>
              <a:rPr lang="en-US" b="1" dirty="0">
                <a:solidFill>
                  <a:srgbClr val="C00000"/>
                </a:solidFill>
              </a:rPr>
              <a:t>optional participation</a:t>
            </a:r>
          </a:p>
          <a:p>
            <a:pPr lvl="2"/>
            <a:r>
              <a:rPr lang="en-US" dirty="0"/>
              <a:t>If value is 1, then the </a:t>
            </a:r>
            <a:r>
              <a:rPr lang="en-US" u="sng" dirty="0"/>
              <a:t>opposite entity</a:t>
            </a:r>
            <a:r>
              <a:rPr lang="en-US" dirty="0"/>
              <a:t> (in that relationship) has a </a:t>
            </a:r>
            <a:r>
              <a:rPr lang="en-US" b="1" dirty="0">
                <a:solidFill>
                  <a:srgbClr val="C00000"/>
                </a:solidFill>
              </a:rPr>
              <a:t>mandatory participation</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53</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Multiplicity as Cardinality and Participation Constraints</a:t>
            </a:r>
          </a:p>
        </p:txBody>
      </p:sp>
      <p:pic>
        <p:nvPicPr>
          <p:cNvPr id="7" name="Content Placeholder 6"/>
          <p:cNvPicPr>
            <a:picLocks noGrp="1" noChangeAspect="1"/>
          </p:cNvPicPr>
          <p:nvPr>
            <p:ph idx="1"/>
          </p:nvPr>
        </p:nvPicPr>
        <p:blipFill>
          <a:blip r:embed="rId2"/>
          <a:stretch>
            <a:fillRect/>
          </a:stretch>
        </p:blipFill>
        <p:spPr>
          <a:xfrm>
            <a:off x="1591037" y="1646238"/>
            <a:ext cx="5961926" cy="4530725"/>
          </a:xfrm>
          <a:prstGeom prst="rect">
            <a:avLst/>
          </a:prstGeom>
        </p:spPr>
      </p:pic>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54</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Practice 4: Problem 1</a:t>
            </a:r>
            <a:endParaRPr lang="en-US" dirty="0"/>
          </a:p>
        </p:txBody>
      </p:sp>
      <p:sp>
        <p:nvSpPr>
          <p:cNvPr id="3" name="Content Placeholder 2"/>
          <p:cNvSpPr>
            <a:spLocks noGrp="1"/>
          </p:cNvSpPr>
          <p:nvPr>
            <p:ph idx="1"/>
          </p:nvPr>
        </p:nvSpPr>
        <p:spPr/>
        <p:txBody>
          <a:bodyPr/>
          <a:lstStyle/>
          <a:p>
            <a:r>
              <a:rPr lang="en-US" dirty="0"/>
              <a:t>Complete the ERD for the problem by:</a:t>
            </a:r>
          </a:p>
          <a:p>
            <a:pPr lvl="1"/>
            <a:r>
              <a:rPr lang="en-US" dirty="0"/>
              <a:t>Determine whether the entities are strong entity or weak entity;</a:t>
            </a:r>
          </a:p>
          <a:p>
            <a:pPr lvl="1"/>
            <a:r>
              <a:rPr lang="en-US" dirty="0"/>
              <a:t>Determine the multiplicity and structural constraints (cardinality and participation) for each relationship in the diagram</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55</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Constraints (</a:t>
            </a:r>
            <a:r>
              <a:rPr lang="en-US" dirty="0" err="1"/>
              <a:t>cont</a:t>
            </a:r>
            <a:r>
              <a:rPr lang="en-US" dirty="0"/>
              <a:t>)</a:t>
            </a:r>
          </a:p>
        </p:txBody>
      </p:sp>
      <p:sp>
        <p:nvSpPr>
          <p:cNvPr id="3" name="Content Placeholder 2"/>
          <p:cNvSpPr>
            <a:spLocks noGrp="1"/>
          </p:cNvSpPr>
          <p:nvPr>
            <p:ph idx="1"/>
          </p:nvPr>
        </p:nvSpPr>
        <p:spPr/>
        <p:txBody>
          <a:bodyPr/>
          <a:lstStyle/>
          <a:p>
            <a:r>
              <a:rPr lang="en-US" dirty="0"/>
              <a:t>Why need to understand and able to differentiate between the different type of structural constraints in data model (ERD)?</a:t>
            </a:r>
          </a:p>
          <a:p>
            <a:pPr lvl="1"/>
            <a:r>
              <a:rPr lang="en-US" dirty="0"/>
              <a:t>Relational schemas will be created from entities-relationship in ERD</a:t>
            </a:r>
          </a:p>
          <a:p>
            <a:pPr lvl="1"/>
            <a:r>
              <a:rPr lang="en-US" dirty="0"/>
              <a:t>Different type of constraints will affect the schemas created (will be discussed in logical database design topic)</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Problem 2: </a:t>
            </a:r>
            <a:r>
              <a:rPr lang="en-US" dirty="0"/>
              <a:t>Produce ERD to represent </a:t>
            </a:r>
            <a:br>
              <a:rPr lang="en-US" dirty="0"/>
            </a:br>
            <a:r>
              <a:rPr lang="en-US" dirty="0"/>
              <a:t>the following situation</a:t>
            </a:r>
          </a:p>
        </p:txBody>
      </p:sp>
      <p:sp>
        <p:nvSpPr>
          <p:cNvPr id="3" name="Content Placeholder 2"/>
          <p:cNvSpPr>
            <a:spLocks noGrp="1"/>
          </p:cNvSpPr>
          <p:nvPr>
            <p:ph idx="1"/>
          </p:nvPr>
        </p:nvSpPr>
        <p:spPr/>
        <p:txBody>
          <a:bodyPr/>
          <a:lstStyle/>
          <a:p>
            <a:r>
              <a:rPr lang="en-US" sz="1800" dirty="0"/>
              <a:t>Model the USA-type geography, where the following is of interest:</a:t>
            </a:r>
          </a:p>
          <a:p>
            <a:pPr lvl="1"/>
            <a:r>
              <a:rPr lang="en-US" sz="1600" dirty="0"/>
              <a:t>States of a country including their name, population, area and date established.</a:t>
            </a:r>
          </a:p>
          <a:p>
            <a:pPr lvl="1"/>
            <a:r>
              <a:rPr lang="en-US" sz="1600" dirty="0"/>
              <a:t>Cities including their name, population, date established and founder's name.</a:t>
            </a:r>
          </a:p>
          <a:p>
            <a:pPr lvl="1"/>
            <a:r>
              <a:rPr lang="en-US" sz="1600" dirty="0"/>
              <a:t>Rivers including their name and length.</a:t>
            </a:r>
          </a:p>
          <a:p>
            <a:pPr lvl="1"/>
            <a:r>
              <a:rPr lang="en-US" sz="1600" dirty="0"/>
              <a:t>The capital city of each state, including the date declared.</a:t>
            </a:r>
          </a:p>
          <a:p>
            <a:pPr lvl="1"/>
            <a:r>
              <a:rPr lang="en-US" sz="1600" dirty="0"/>
              <a:t>The source of each river, i.e. the state in which it begins (which may be none)</a:t>
            </a:r>
          </a:p>
          <a:p>
            <a:pPr lvl="1"/>
            <a:r>
              <a:rPr lang="en-US" sz="1600" dirty="0"/>
              <a:t>The fact that cities may be located on particular rivers.</a:t>
            </a:r>
          </a:p>
          <a:p>
            <a:pPr lvl="1"/>
            <a:r>
              <a:rPr lang="en-US" sz="1600" dirty="0"/>
              <a:t>The fact that cities are located in states.</a:t>
            </a:r>
          </a:p>
          <a:p>
            <a:pPr lvl="1"/>
            <a:r>
              <a:rPr lang="en-US" sz="1600" dirty="0"/>
              <a:t>The length of each river within each state.</a:t>
            </a:r>
          </a:p>
          <a:p>
            <a:pPr lvl="1"/>
            <a:r>
              <a:rPr lang="en-US" sz="1600" dirty="0"/>
              <a:t>Information about states that adjoin each another, and the length of their common border.</a:t>
            </a:r>
          </a:p>
          <a:p>
            <a:pPr lvl="1"/>
            <a:r>
              <a:rPr lang="en-US" sz="1600" dirty="0"/>
              <a:t>Assume that the names of states and rivers are unique. City names are only unique within a state.</a:t>
            </a:r>
          </a:p>
          <a:p>
            <a:endParaRPr lang="en-US" sz="1800"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dirty="0"/>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3: Produce ERD to represent </a:t>
            </a:r>
            <a:br>
              <a:rPr lang="en-US" dirty="0"/>
            </a:br>
            <a:r>
              <a:rPr lang="en-US" dirty="0"/>
              <a:t>the following situation</a:t>
            </a:r>
          </a:p>
        </p:txBody>
      </p:sp>
      <p:sp>
        <p:nvSpPr>
          <p:cNvPr id="3" name="Content Placeholder 2"/>
          <p:cNvSpPr>
            <a:spLocks noGrp="1"/>
          </p:cNvSpPr>
          <p:nvPr>
            <p:ph idx="1"/>
          </p:nvPr>
        </p:nvSpPr>
        <p:spPr/>
        <p:txBody>
          <a:bodyPr/>
          <a:lstStyle/>
          <a:p>
            <a:r>
              <a:rPr lang="en-US" sz="1800" dirty="0"/>
              <a:t>Consider the following set of requirements for a university database that is used to keep track of students' transcripts.</a:t>
            </a:r>
          </a:p>
          <a:p>
            <a:pPr lvl="1"/>
            <a:r>
              <a:rPr lang="en-US" sz="1600" dirty="0"/>
              <a:t>The university keeps track of each student's name, student number, current address, permanent address and phone, birthdate, gender, year of study (1st, 2nd, 3rd, 4th ), major department, minor department (if any), and degree program (B.A., B.Sc., ..., Ph.D.). Some user applications need to refer to the city, county, and post code of the student's permanent address and to the student's last name.</a:t>
            </a:r>
          </a:p>
          <a:p>
            <a:pPr lvl="1"/>
            <a:r>
              <a:rPr lang="en-US" sz="1600" dirty="0"/>
              <a:t>Each department is described by name, department code, office number and office phones. Both name and code have unique values for each department.</a:t>
            </a:r>
          </a:p>
          <a:p>
            <a:pPr lvl="1"/>
            <a:r>
              <a:rPr lang="en-US" sz="1600" dirty="0"/>
              <a:t>Each course has a course name, description, code number, number of semester hours and offering department. The value of the code number is unique for each course.</a:t>
            </a:r>
          </a:p>
          <a:p>
            <a:pPr lvl="1"/>
            <a:r>
              <a:rPr lang="en-US" sz="1600" dirty="0"/>
              <a:t>Each module has an instructor, semester, year, course and module number. The module number distinguishes different modules of the same course that are taught during the same semester/year; its values are 1, 2, 3, ..., up to the number of taught during each semester.</a:t>
            </a:r>
          </a:p>
          <a:p>
            <a:pPr lvl="1"/>
            <a:r>
              <a:rPr lang="en-US" sz="1600" dirty="0"/>
              <a:t>A grade report has a student, module and grade. modules</a:t>
            </a:r>
          </a:p>
          <a:p>
            <a:endParaRPr lang="en-US" sz="1800"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58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Modelling Notations</a:t>
            </a:r>
          </a:p>
        </p:txBody>
      </p:sp>
      <p:graphicFrame>
        <p:nvGraphicFramePr>
          <p:cNvPr id="7" name="Table 7"/>
          <p:cNvGraphicFramePr>
            <a:graphicFrameLocks noGrp="1"/>
          </p:cNvGraphicFramePr>
          <p:nvPr>
            <p:ph idx="1"/>
          </p:nvPr>
        </p:nvGraphicFramePr>
        <p:xfrm>
          <a:off x="252663" y="1646237"/>
          <a:ext cx="8662737" cy="2949826"/>
        </p:xfrm>
        <a:graphic>
          <a:graphicData uri="http://schemas.openxmlformats.org/drawingml/2006/table">
            <a:tbl>
              <a:tblPr firstRow="1" bandRow="1">
                <a:tableStyleId>{5C22544A-7EE6-4342-B048-85BDC9FD1C3A}</a:tableStyleId>
              </a:tblPr>
              <a:tblGrid>
                <a:gridCol w="2887579">
                  <a:extLst>
                    <a:ext uri="{9D8B030D-6E8A-4147-A177-3AD203B41FA5}">
                      <a16:colId xmlns:a16="http://schemas.microsoft.com/office/drawing/2014/main" val="20000"/>
                    </a:ext>
                  </a:extLst>
                </a:gridCol>
                <a:gridCol w="2887579">
                  <a:extLst>
                    <a:ext uri="{9D8B030D-6E8A-4147-A177-3AD203B41FA5}">
                      <a16:colId xmlns:a16="http://schemas.microsoft.com/office/drawing/2014/main" val="20001"/>
                    </a:ext>
                  </a:extLst>
                </a:gridCol>
                <a:gridCol w="2887579">
                  <a:extLst>
                    <a:ext uri="{9D8B030D-6E8A-4147-A177-3AD203B41FA5}">
                      <a16:colId xmlns:a16="http://schemas.microsoft.com/office/drawing/2014/main" val="20002"/>
                    </a:ext>
                  </a:extLst>
                </a:gridCol>
              </a:tblGrid>
              <a:tr h="529669">
                <a:tc>
                  <a:txBody>
                    <a:bodyPr/>
                    <a:lstStyle/>
                    <a:p>
                      <a:r>
                        <a:rPr lang="en-MY" dirty="0"/>
                        <a:t>UML Notation</a:t>
                      </a:r>
                      <a:endParaRPr lang="en-US" dirty="0"/>
                    </a:p>
                  </a:txBody>
                  <a:tcPr/>
                </a:tc>
                <a:tc>
                  <a:txBody>
                    <a:bodyPr/>
                    <a:lstStyle/>
                    <a:p>
                      <a:r>
                        <a:rPr lang="en-MY" dirty="0"/>
                        <a:t>Chen’s Notation</a:t>
                      </a:r>
                      <a:endParaRPr lang="en-US" dirty="0"/>
                    </a:p>
                  </a:txBody>
                  <a:tcPr/>
                </a:tc>
                <a:tc>
                  <a:txBody>
                    <a:bodyPr/>
                    <a:lstStyle/>
                    <a:p>
                      <a:r>
                        <a:rPr lang="en-MY" dirty="0"/>
                        <a:t>Crow’s Feet Notation</a:t>
                      </a:r>
                      <a:endParaRPr lang="en-US" dirty="0"/>
                    </a:p>
                  </a:txBody>
                  <a:tcPr/>
                </a:tc>
                <a:extLst>
                  <a:ext uri="{0D108BD9-81ED-4DB2-BD59-A6C34878D82A}">
                    <a16:rowId xmlns:a16="http://schemas.microsoft.com/office/drawing/2014/main" val="10000"/>
                  </a:ext>
                </a:extLst>
              </a:tr>
              <a:tr h="2420157">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6</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16" name="Rectangle 15"/>
          <p:cNvSpPr/>
          <p:nvPr/>
        </p:nvSpPr>
        <p:spPr>
          <a:xfrm>
            <a:off x="252663" y="1646236"/>
            <a:ext cx="2851923" cy="345916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2663" y="5108102"/>
            <a:ext cx="2851923" cy="694602"/>
          </a:xfrm>
          <a:prstGeom prst="rect">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effectLst>
                  <a:outerShdw blurRad="38100" dist="38100" dir="2700000" algn="tl">
                    <a:srgbClr val="000000">
                      <a:alpha val="43137"/>
                    </a:srgbClr>
                  </a:outerShdw>
                </a:effectLst>
              </a:rPr>
              <a:t>We are using this in this course</a:t>
            </a:r>
            <a:endParaRPr lang="en-US" b="1" dirty="0">
              <a:effectLst>
                <a:outerShdw blurRad="38100" dist="38100" dir="2700000" algn="tl">
                  <a:srgbClr val="000000">
                    <a:alpha val="43137"/>
                  </a:srgbClr>
                </a:outerShdw>
              </a:effectLst>
            </a:endParaRPr>
          </a:p>
        </p:txBody>
      </p:sp>
      <p:pic>
        <p:nvPicPr>
          <p:cNvPr id="18" name="Picture 17"/>
          <p:cNvPicPr>
            <a:picLocks noChangeAspect="1"/>
          </p:cNvPicPr>
          <p:nvPr/>
        </p:nvPicPr>
        <p:blipFill rotWithShape="1">
          <a:blip r:embed="rId2"/>
          <a:srcRect l="2268" r="4551" b="1321"/>
          <a:stretch>
            <a:fillRect/>
          </a:stretch>
        </p:blipFill>
        <p:spPr>
          <a:xfrm>
            <a:off x="3174264" y="2251045"/>
            <a:ext cx="2816292" cy="1658968"/>
          </a:xfrm>
          <a:prstGeom prst="rect">
            <a:avLst/>
          </a:prstGeom>
        </p:spPr>
      </p:pic>
      <p:pic>
        <p:nvPicPr>
          <p:cNvPr id="19" name="Picture 18"/>
          <p:cNvPicPr>
            <a:picLocks noChangeAspect="1"/>
          </p:cNvPicPr>
          <p:nvPr/>
        </p:nvPicPr>
        <p:blipFill>
          <a:blip r:embed="rId3"/>
          <a:stretch>
            <a:fillRect/>
          </a:stretch>
        </p:blipFill>
        <p:spPr>
          <a:xfrm>
            <a:off x="6039416" y="2248674"/>
            <a:ext cx="2852043" cy="1751826"/>
          </a:xfrm>
          <a:prstGeom prst="rect">
            <a:avLst/>
          </a:prstGeom>
        </p:spPr>
      </p:pic>
      <p:pic>
        <p:nvPicPr>
          <p:cNvPr id="20" name="Picture 19"/>
          <p:cNvPicPr>
            <a:picLocks noChangeAspect="1"/>
          </p:cNvPicPr>
          <p:nvPr/>
        </p:nvPicPr>
        <p:blipFill>
          <a:blip r:embed="rId4"/>
          <a:stretch>
            <a:fillRect/>
          </a:stretch>
        </p:blipFill>
        <p:spPr>
          <a:xfrm>
            <a:off x="327652" y="2177326"/>
            <a:ext cx="2701943" cy="2781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Concepts of the ER Model</a:t>
            </a:r>
            <a:endParaRPr lang="en-US" dirty="0"/>
          </a:p>
        </p:txBody>
      </p:sp>
      <p:sp>
        <p:nvSpPr>
          <p:cNvPr id="3" name="Content Placeholder 2"/>
          <p:cNvSpPr>
            <a:spLocks noGrp="1"/>
          </p:cNvSpPr>
          <p:nvPr>
            <p:ph idx="1"/>
          </p:nvPr>
        </p:nvSpPr>
        <p:spPr/>
        <p:txBody>
          <a:bodyPr/>
          <a:lstStyle/>
          <a:p>
            <a:r>
              <a:rPr lang="en-MY" dirty="0"/>
              <a:t>Entity types</a:t>
            </a:r>
          </a:p>
          <a:p>
            <a:r>
              <a:rPr lang="en-MY" dirty="0"/>
              <a:t>Relationship types</a:t>
            </a:r>
          </a:p>
          <a:p>
            <a:r>
              <a:rPr lang="en-MY" dirty="0"/>
              <a:t>Attributes</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7</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pic>
        <p:nvPicPr>
          <p:cNvPr id="7" name="Picture 6">
            <a:extLst>
              <a:ext uri="{FF2B5EF4-FFF2-40B4-BE49-F238E27FC236}">
                <a16:creationId xmlns:a16="http://schemas.microsoft.com/office/drawing/2014/main" id="{CB87A360-3E85-4CF1-B081-18CA8143C255}"/>
              </a:ext>
            </a:extLst>
          </p:cNvPr>
          <p:cNvPicPr>
            <a:picLocks noChangeAspect="1"/>
          </p:cNvPicPr>
          <p:nvPr/>
        </p:nvPicPr>
        <p:blipFill>
          <a:blip r:embed="rId2"/>
          <a:stretch>
            <a:fillRect/>
          </a:stretch>
        </p:blipFill>
        <p:spPr>
          <a:xfrm>
            <a:off x="271927" y="3638552"/>
            <a:ext cx="5088835" cy="2114474"/>
          </a:xfrm>
          <a:prstGeom prst="rect">
            <a:avLst/>
          </a:prstGeom>
        </p:spPr>
      </p:pic>
      <p:pic>
        <p:nvPicPr>
          <p:cNvPr id="8" name="Picture 7">
            <a:extLst>
              <a:ext uri="{FF2B5EF4-FFF2-40B4-BE49-F238E27FC236}">
                <a16:creationId xmlns:a16="http://schemas.microsoft.com/office/drawing/2014/main" id="{77ABA994-14BC-4441-9285-6DA55E16EC36}"/>
              </a:ext>
            </a:extLst>
          </p:cNvPr>
          <p:cNvPicPr>
            <a:picLocks noChangeAspect="1"/>
          </p:cNvPicPr>
          <p:nvPr/>
        </p:nvPicPr>
        <p:blipFill>
          <a:blip r:embed="rId3"/>
          <a:stretch>
            <a:fillRect/>
          </a:stretch>
        </p:blipFill>
        <p:spPr>
          <a:xfrm>
            <a:off x="5841311" y="3230835"/>
            <a:ext cx="3190874" cy="25384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Entity Types</a:t>
            </a:r>
            <a:endParaRPr lang="en-US" dirty="0"/>
          </a:p>
        </p:txBody>
      </p:sp>
      <p:sp>
        <p:nvSpPr>
          <p:cNvPr id="3" name="Content Placeholder 2"/>
          <p:cNvSpPr>
            <a:spLocks noGrp="1"/>
          </p:cNvSpPr>
          <p:nvPr>
            <p:ph idx="1"/>
          </p:nvPr>
        </p:nvSpPr>
        <p:spPr/>
        <p:txBody>
          <a:bodyPr/>
          <a:lstStyle/>
          <a:p>
            <a:r>
              <a:rPr lang="en-US" b="1" dirty="0">
                <a:solidFill>
                  <a:srgbClr val="0070C0"/>
                </a:solidFill>
              </a:rPr>
              <a:t>Entity types</a:t>
            </a:r>
          </a:p>
          <a:p>
            <a:pPr lvl="1"/>
            <a:r>
              <a:rPr lang="en-US" dirty="0"/>
              <a:t>Group of objects with same properties, identified by enterprise as having an independent existence.</a:t>
            </a:r>
          </a:p>
          <a:p>
            <a:pPr lvl="1"/>
            <a:r>
              <a:rPr lang="en-US" dirty="0">
                <a:solidFill>
                  <a:srgbClr val="830E3E"/>
                </a:solidFill>
              </a:rPr>
              <a:t>“Something” of significance to the business about which data must be known</a:t>
            </a:r>
          </a:p>
          <a:p>
            <a:pPr lvl="1"/>
            <a:r>
              <a:rPr lang="en-US" dirty="0"/>
              <a:t>A name for the things that you can list</a:t>
            </a:r>
          </a:p>
          <a:p>
            <a:pPr lvl="1"/>
            <a:r>
              <a:rPr lang="en-US" dirty="0"/>
              <a:t>Usually a noun</a:t>
            </a:r>
          </a:p>
          <a:p>
            <a:r>
              <a:rPr lang="en-US" b="1" dirty="0">
                <a:solidFill>
                  <a:srgbClr val="0070C0"/>
                </a:solidFill>
              </a:rPr>
              <a:t>Entity occurrence/instances</a:t>
            </a:r>
          </a:p>
          <a:p>
            <a:pPr lvl="1"/>
            <a:r>
              <a:rPr lang="en-US" dirty="0"/>
              <a:t>Uniquely identifiable object of an entity type.</a:t>
            </a:r>
          </a:p>
          <a:p>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8</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419"/>
            <a:ext cx="7886700" cy="927100"/>
          </a:xfrm>
        </p:spPr>
        <p:txBody>
          <a:bodyPr/>
          <a:lstStyle/>
          <a:p>
            <a:r>
              <a:rPr lang="en-MY" dirty="0"/>
              <a:t>Example of Entities and Instances</a:t>
            </a:r>
            <a:endParaRPr lang="en-US" dirty="0"/>
          </a:p>
        </p:txBody>
      </p:sp>
      <p:sp>
        <p:nvSpPr>
          <p:cNvPr id="4" name="Date Placeholder 3"/>
          <p:cNvSpPr>
            <a:spLocks noGrp="1"/>
          </p:cNvSpPr>
          <p:nvPr>
            <p:ph type="dt" sz="half" idx="10"/>
          </p:nvPr>
        </p:nvSpPr>
        <p:spPr/>
        <p:txBody>
          <a:bodyPr/>
          <a:lstStyle/>
          <a:p>
            <a:pPr>
              <a:defRPr/>
            </a:pPr>
            <a:fld id="{1363E2FE-7B78-47A0-A345-7278BBA4ECA7}" type="datetime5">
              <a:rPr lang="en-US" smtClean="0"/>
              <a:t>9-Nov-20</a:t>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t>9</a:t>
            </a:fld>
            <a:endParaRPr lang="en-US" dirty="0"/>
          </a:p>
        </p:txBody>
      </p:sp>
      <p:sp>
        <p:nvSpPr>
          <p:cNvPr id="6" name="Footer Placeholder 5"/>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1027"/>
          <p:cNvSpPr txBox="1">
            <a:spLocks noChangeArrowheads="1"/>
          </p:cNvSpPr>
          <p:nvPr/>
        </p:nvSpPr>
        <p:spPr>
          <a:xfrm>
            <a:off x="787401" y="1874538"/>
            <a:ext cx="3479800" cy="39814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ea typeface="Times New Roman" panose="02020603050405020304" charset="0"/>
                <a:cs typeface="Times New Roman" panose="02020603050405020304" charset="0"/>
              </a:rPr>
              <a:t>PERSON</a:t>
            </a:r>
          </a:p>
          <a:p>
            <a:r>
              <a:rPr lang="en-US" altLang="en-US" sz="1800" dirty="0">
                <a:ea typeface="Times New Roman" panose="02020603050405020304" charset="0"/>
                <a:cs typeface="Times New Roman" panose="02020603050405020304" charset="0"/>
              </a:rPr>
              <a:t>PRODUCT</a:t>
            </a:r>
          </a:p>
          <a:p>
            <a:r>
              <a:rPr lang="en-US" altLang="en-US" sz="1800" dirty="0">
                <a:ea typeface="Times New Roman" panose="02020603050405020304" charset="0"/>
                <a:cs typeface="Times New Roman" panose="02020603050405020304" charset="0"/>
              </a:rPr>
              <a:t>PRODUCT TYPE</a:t>
            </a:r>
          </a:p>
          <a:p>
            <a:r>
              <a:rPr lang="en-US" altLang="en-US" sz="1800" dirty="0">
                <a:ea typeface="Times New Roman" panose="02020603050405020304" charset="0"/>
                <a:cs typeface="Times New Roman" panose="02020603050405020304" charset="0"/>
              </a:rPr>
              <a:t>EMPLOYMENT CONTRACT</a:t>
            </a:r>
          </a:p>
          <a:p>
            <a:r>
              <a:rPr lang="en-US" altLang="en-US" sz="1800" dirty="0">
                <a:ea typeface="Times New Roman" panose="02020603050405020304" charset="0"/>
                <a:cs typeface="Times New Roman" panose="02020603050405020304" charset="0"/>
              </a:rPr>
              <a:t>JOB</a:t>
            </a:r>
          </a:p>
          <a:p>
            <a:r>
              <a:rPr lang="en-US" altLang="en-US" sz="1800" dirty="0">
                <a:ea typeface="Times New Roman" panose="02020603050405020304" charset="0"/>
                <a:cs typeface="Times New Roman" panose="02020603050405020304" charset="0"/>
              </a:rPr>
              <a:t>SKILL LEVEL</a:t>
            </a:r>
          </a:p>
          <a:p>
            <a:r>
              <a:rPr lang="en-US" altLang="en-US" sz="1800" dirty="0">
                <a:ea typeface="Times New Roman" panose="02020603050405020304" charset="0"/>
                <a:cs typeface="Times New Roman" panose="02020603050405020304" charset="0"/>
              </a:rPr>
              <a:t>TICKET RESERVATION</a:t>
            </a:r>
          </a:p>
          <a:p>
            <a:r>
              <a:rPr lang="en-US" altLang="en-US" sz="1800" dirty="0">
                <a:ea typeface="Times New Roman" panose="02020603050405020304" charset="0"/>
                <a:cs typeface="Times New Roman" panose="02020603050405020304" charset="0"/>
              </a:rPr>
              <a:t>PURCHASE</a:t>
            </a:r>
          </a:p>
          <a:p>
            <a:r>
              <a:rPr lang="en-US" altLang="en-US" sz="1800" dirty="0">
                <a:ea typeface="Times New Roman" panose="02020603050405020304" charset="0"/>
                <a:cs typeface="Times New Roman" panose="02020603050405020304" charset="0"/>
              </a:rPr>
              <a:t>ELECTION</a:t>
            </a:r>
          </a:p>
          <a:p>
            <a:r>
              <a:rPr lang="en-US" altLang="en-US" sz="1800" dirty="0">
                <a:ea typeface="Times New Roman" panose="02020603050405020304" charset="0"/>
                <a:cs typeface="Times New Roman" panose="02020603050405020304" charset="0"/>
              </a:rPr>
              <a:t>PRINTER PREFERENCE</a:t>
            </a:r>
          </a:p>
          <a:p>
            <a:r>
              <a:rPr lang="en-US" altLang="en-US" sz="1800" dirty="0">
                <a:ea typeface="Times New Roman" panose="02020603050405020304" charset="0"/>
                <a:cs typeface="Times New Roman" panose="02020603050405020304" charset="0"/>
              </a:rPr>
              <a:t>DOCUMENT VERSION</a:t>
            </a:r>
          </a:p>
        </p:txBody>
      </p:sp>
      <p:sp>
        <p:nvSpPr>
          <p:cNvPr id="8" name="Rectangle 1028"/>
          <p:cNvSpPr txBox="1">
            <a:spLocks noChangeArrowheads="1"/>
          </p:cNvSpPr>
          <p:nvPr/>
        </p:nvSpPr>
        <p:spPr>
          <a:xfrm>
            <a:off x="4758747" y="1874538"/>
            <a:ext cx="3616325" cy="4017126"/>
          </a:xfrm>
          <a:prstGeom prst="rect">
            <a:avLst/>
          </a:prstGeom>
        </p:spPr>
        <p:txBody>
          <a:bodyPr vert="horz" lIns="92075" tIns="46038" rIns="92075" bIns="4603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ea typeface="Times New Roman" panose="02020603050405020304" charset="0"/>
                <a:cs typeface="Times New Roman" panose="02020603050405020304" charset="0"/>
              </a:rPr>
              <a:t>Mahatma Gandhi</a:t>
            </a:r>
          </a:p>
          <a:p>
            <a:r>
              <a:rPr lang="en-US" altLang="en-US" sz="2000" dirty="0">
                <a:ea typeface="Times New Roman" panose="02020603050405020304" charset="0"/>
                <a:cs typeface="Times New Roman" panose="02020603050405020304" charset="0"/>
              </a:rPr>
              <a:t>2.5 x 35 mm copper nail</a:t>
            </a:r>
          </a:p>
          <a:p>
            <a:r>
              <a:rPr lang="en-US" altLang="en-US" sz="2000" dirty="0">
                <a:ea typeface="Times New Roman" panose="02020603050405020304" charset="0"/>
                <a:cs typeface="Times New Roman" panose="02020603050405020304" charset="0"/>
              </a:rPr>
              <a:t>nail</a:t>
            </a:r>
          </a:p>
          <a:p>
            <a:r>
              <a:rPr lang="en-US" altLang="en-US" sz="2000" dirty="0">
                <a:ea typeface="Times New Roman" panose="02020603050405020304" charset="0"/>
                <a:cs typeface="Times New Roman" panose="02020603050405020304" charset="0"/>
              </a:rPr>
              <a:t>my previous contract</a:t>
            </a:r>
          </a:p>
          <a:p>
            <a:r>
              <a:rPr lang="en-US" altLang="en-US" sz="2000" dirty="0">
                <a:ea typeface="Times New Roman" panose="02020603050405020304" charset="0"/>
                <a:cs typeface="Times New Roman" panose="02020603050405020304" charset="0"/>
              </a:rPr>
              <a:t>violinist</a:t>
            </a:r>
          </a:p>
          <a:p>
            <a:r>
              <a:rPr lang="en-US" altLang="en-US" sz="2000" dirty="0">
                <a:ea typeface="Times New Roman" panose="02020603050405020304" charset="0"/>
                <a:cs typeface="Times New Roman" panose="02020603050405020304" charset="0"/>
              </a:rPr>
              <a:t>fluent</a:t>
            </a:r>
          </a:p>
          <a:p>
            <a:r>
              <a:rPr lang="en-US" altLang="en-US" sz="2000" dirty="0">
                <a:ea typeface="Times New Roman" panose="02020603050405020304" charset="0"/>
                <a:cs typeface="Times New Roman" panose="02020603050405020304" charset="0"/>
              </a:rPr>
              <a:t>tonight: Hamlet in the Royal</a:t>
            </a:r>
          </a:p>
          <a:p>
            <a:r>
              <a:rPr lang="en-US" altLang="en-US" sz="2000" dirty="0">
                <a:ea typeface="Times New Roman" panose="02020603050405020304" charset="0"/>
                <a:cs typeface="Times New Roman" panose="02020603050405020304" charset="0"/>
              </a:rPr>
              <a:t>the CD I bought yesterday</a:t>
            </a:r>
          </a:p>
          <a:p>
            <a:r>
              <a:rPr lang="en-US" altLang="en-US" sz="2000" dirty="0">
                <a:ea typeface="Times New Roman" panose="02020603050405020304" charset="0"/>
                <a:cs typeface="Times New Roman" panose="02020603050405020304" charset="0"/>
              </a:rPr>
              <a:t>for parliament next fall</a:t>
            </a:r>
          </a:p>
          <a:p>
            <a:r>
              <a:rPr lang="en-US" altLang="en-US" sz="2000" dirty="0">
                <a:ea typeface="Times New Roman" panose="02020603050405020304" charset="0"/>
                <a:cs typeface="Times New Roman" panose="02020603050405020304" charset="0"/>
              </a:rPr>
              <a:t>…</a:t>
            </a:r>
          </a:p>
        </p:txBody>
      </p:sp>
      <p:sp>
        <p:nvSpPr>
          <p:cNvPr id="9" name="TextBox 4"/>
          <p:cNvSpPr txBox="1">
            <a:spLocks noChangeArrowheads="1"/>
          </p:cNvSpPr>
          <p:nvPr/>
        </p:nvSpPr>
        <p:spPr bwMode="auto">
          <a:xfrm>
            <a:off x="1496290" y="1290637"/>
            <a:ext cx="1083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CC"/>
                </a:solidFill>
                <a:latin typeface="+mn-lt"/>
                <a:ea typeface="MS PGothic" panose="020B0600070205080204" charset="-128"/>
                <a:cs typeface="Times New Roman" panose="02020603050405020304" charset="0"/>
              </a:rPr>
              <a:t>ENTITY</a:t>
            </a:r>
          </a:p>
        </p:txBody>
      </p:sp>
      <p:sp>
        <p:nvSpPr>
          <p:cNvPr id="10" name="TextBox 5"/>
          <p:cNvSpPr txBox="1">
            <a:spLocks noChangeArrowheads="1"/>
          </p:cNvSpPr>
          <p:nvPr/>
        </p:nvSpPr>
        <p:spPr bwMode="auto">
          <a:xfrm>
            <a:off x="5384800" y="1290637"/>
            <a:ext cx="1584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mn-lt"/>
                <a:ea typeface="MS PGothic" panose="020B0600070205080204" charset="-128"/>
                <a:cs typeface="Times New Roman" panose="02020603050405020304" charset="0"/>
              </a:rPr>
              <a:t>INSTANCES</a:t>
            </a:r>
          </a:p>
        </p:txBody>
      </p:sp>
      <p:pic>
        <p:nvPicPr>
          <p:cNvPr id="3" name="Picture 2">
            <a:extLst>
              <a:ext uri="{FF2B5EF4-FFF2-40B4-BE49-F238E27FC236}">
                <a16:creationId xmlns:a16="http://schemas.microsoft.com/office/drawing/2014/main" id="{4054B844-D9C6-412B-8D39-CD56EA9F17B3}"/>
              </a:ext>
            </a:extLst>
          </p:cNvPr>
          <p:cNvPicPr>
            <a:picLocks noChangeAspect="1"/>
          </p:cNvPicPr>
          <p:nvPr/>
        </p:nvPicPr>
        <p:blipFill>
          <a:blip r:embed="rId2"/>
          <a:stretch>
            <a:fillRect/>
          </a:stretch>
        </p:blipFill>
        <p:spPr>
          <a:xfrm>
            <a:off x="1611946" y="5854810"/>
            <a:ext cx="5920107" cy="8206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TotalTime>
  <Words>2884</Words>
  <Application>Microsoft Office PowerPoint</Application>
  <PresentationFormat>On-screen Show (4:3)</PresentationFormat>
  <Paragraphs>489</Paragraphs>
  <Slides>58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Office Theme</vt:lpstr>
      <vt:lpstr>Awe Document</vt:lpstr>
      <vt:lpstr>Entity Relationship Modeling</vt:lpstr>
      <vt:lpstr>Learning Objective</vt:lpstr>
      <vt:lpstr>Entity Relationship Modeling</vt:lpstr>
      <vt:lpstr>Goals of Entity Relationship Modeling</vt:lpstr>
      <vt:lpstr>ER Diagram of Branch View of DreamHome</vt:lpstr>
      <vt:lpstr>ER Modelling Notations</vt:lpstr>
      <vt:lpstr>Concepts of the ER Model</vt:lpstr>
      <vt:lpstr>Entity Types</vt:lpstr>
      <vt:lpstr>Example of Entities and Instances</vt:lpstr>
      <vt:lpstr>Examples of Entity Types</vt:lpstr>
      <vt:lpstr>Entities and Sets</vt:lpstr>
      <vt:lpstr>Entity Representation in Diagram</vt:lpstr>
      <vt:lpstr>Remarks on creating Entities</vt:lpstr>
      <vt:lpstr>Relationship</vt:lpstr>
      <vt:lpstr>Relationship Examples</vt:lpstr>
      <vt:lpstr>Semantic Net of Has Relationship Type</vt:lpstr>
      <vt:lpstr>Relationship Has Between Staff and Branch</vt:lpstr>
      <vt:lpstr>Employees have Jobs</vt:lpstr>
      <vt:lpstr>Employees Have Jobs</vt:lpstr>
      <vt:lpstr>Relationship Types</vt:lpstr>
      <vt:lpstr>Example a binary relationship called: POwns</vt:lpstr>
      <vt:lpstr>Example of a ternary relationship called: Registers</vt:lpstr>
      <vt:lpstr>Example of a quaternary relationship called: Arranges</vt:lpstr>
      <vt:lpstr>Relationship Types</vt:lpstr>
      <vt:lpstr>Example of recursive relationship called: Supervises with role names</vt:lpstr>
      <vt:lpstr>Entities associated through two distinct Relationships with Role Names</vt:lpstr>
      <vt:lpstr>Practice 1 (Problem 1): Identify all entities and relationship between entities.</vt:lpstr>
      <vt:lpstr>Attributes</vt:lpstr>
      <vt:lpstr>Attribute examples</vt:lpstr>
      <vt:lpstr>Attribute (Simple vs Composite)</vt:lpstr>
      <vt:lpstr>Attribute (Single-valued vs Multi-valued)</vt:lpstr>
      <vt:lpstr>Attribute (Derived)</vt:lpstr>
      <vt:lpstr>Practice 2 (Problem 1)</vt:lpstr>
      <vt:lpstr>Attribute: Keys</vt:lpstr>
      <vt:lpstr>ER Diagram of Staff and Branch Entities and their Attributes</vt:lpstr>
      <vt:lpstr>Practice 3 (Problem 1)</vt:lpstr>
      <vt:lpstr>Entity Type</vt:lpstr>
      <vt:lpstr>Strong vs Weak Entity</vt:lpstr>
      <vt:lpstr>Relationship with Attributes</vt:lpstr>
      <vt:lpstr>Structural Constraints</vt:lpstr>
      <vt:lpstr>Structural Constraint (Binary Relationship)</vt:lpstr>
      <vt:lpstr>Semantic Net: Staff manages Branch</vt:lpstr>
      <vt:lpstr>ERD: Staff manages Branch</vt:lpstr>
      <vt:lpstr>Semantic Net: Staff oversees PropertyForRent</vt:lpstr>
      <vt:lpstr>ERD: Staff oversees PropertyForRent</vt:lpstr>
      <vt:lpstr>Semantic Net: Newspaper Advertises PropertyForRent</vt:lpstr>
      <vt:lpstr>ERD: Newspaper Advertises PropertyForRent</vt:lpstr>
      <vt:lpstr>Structural Constraint (Complex Relationship)</vt:lpstr>
      <vt:lpstr>Semantic Net: Ternary Registers Relationship with Values for Staff and Branch Entities Fixed</vt:lpstr>
      <vt:lpstr>Multiplicity of Ternary Registers Relationship</vt:lpstr>
      <vt:lpstr>Summary of Multiplicity Constraints</vt:lpstr>
      <vt:lpstr>Constraints (Cardinality &amp; Participation)</vt:lpstr>
      <vt:lpstr>Constraints (Cardinality &amp; Participation)</vt:lpstr>
      <vt:lpstr>Multiplicity as Cardinality and Participation Constraints</vt:lpstr>
      <vt:lpstr>Practice 4: Problem 1</vt:lpstr>
      <vt:lpstr>Structural Constraints (cont)</vt:lpstr>
      <vt:lpstr>Problem 2: Produce ERD to represent  the following situation</vt:lpstr>
      <vt:lpstr>Problem 3: Produce ERD to represent  the following situation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Nafi Ahmed</cp:lastModifiedBy>
  <cp:revision>120</cp:revision>
  <dcterms:created xsi:type="dcterms:W3CDTF">2019-01-07T08:53:00Z</dcterms:created>
  <dcterms:modified xsi:type="dcterms:W3CDTF">2020-11-09T14:41:59Z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