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70" r:id="rId10"/>
    <p:sldId id="274" r:id="rId11"/>
    <p:sldId id="269" r:id="rId12"/>
    <p:sldId id="271" r:id="rId13"/>
    <p:sldId id="272" r:id="rId14"/>
    <p:sldId id="273" r:id="rId15"/>
    <p:sldId id="275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9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372995042286376E-2"/>
          <c:y val="0.14321428571428574"/>
          <c:w val="0.9190529308836396"/>
          <c:h val="0.669986564179477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Bilangan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6-4476-8421-35DDF48F5C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36-4476-8421-35DDF48F5C4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/>
                      <a:t>41.1%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636-4476-8421-35DDF48F5C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58.9%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36-4476-8421-35DDF48F5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Lelaki</c:v>
                </c:pt>
                <c:pt idx="1">
                  <c:v>Perempuan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36-4476-8421-35DDF48F5C4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ms-MY" sz="2000"/>
              <a:t>Sikap tamak merupakan punca masih terdapat golongan melibatkan diri dalam rasuah</a:t>
            </a:r>
            <a:endParaRPr lang="en-GB" sz="2000"/>
          </a:p>
        </c:rich>
      </c:tx>
      <c:layout>
        <c:manualLayout>
          <c:xMode val="edge"/>
          <c:yMode val="edge"/>
          <c:x val="0.14260407553222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74206349206349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Sikap tamak merupakan punca masih terdapat golongan melibatkan diri dalam rasuah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C1E-4ADD-88A2-D2B96E9020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C1E-4ADD-88A2-D2B96E9020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C1E-4ADD-88A2-D2B96E9020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C1E-4ADD-88A2-D2B96E9020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C1E-4ADD-88A2-D2B96E90204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1E-4ADD-88A2-D2B96E902049}"/>
                </c:ext>
              </c:extLst>
            </c:dLbl>
            <c:dLbl>
              <c:idx val="1"/>
              <c:layout>
                <c:manualLayout>
                  <c:x val="-4.8136482939632588E-2"/>
                  <c:y val="0.18527871516060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1E-4ADD-88A2-D2B96E902049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1E-4ADD-88A2-D2B96E90204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16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1E-4ADD-88A2-D2B96E9020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2">
            <a:tint val="98000"/>
            <a:lumMod val="114000"/>
          </a:schemeClr>
        </a:gs>
        <a:gs pos="100000">
          <a:schemeClr val="accent2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ms-MY" sz="2000"/>
              <a:t>Memudahkan urusan merupakan punca masih terdapat golongan melibatkan diri dalam rasuah</a:t>
            </a:r>
            <a:endParaRPr lang="en-GB" sz="2000"/>
          </a:p>
        </c:rich>
      </c:tx>
      <c:layout>
        <c:manualLayout>
          <c:xMode val="edge"/>
          <c:yMode val="edge"/>
          <c:x val="0.14260407553222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Memudahkan urusan merupakan punca masih terdapat golongan melibatkan diri dalam rasuah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B4E-4B10-A4A5-8283014F6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B4E-4B10-A4A5-8283014F6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B4E-4B10-A4A5-8283014F6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B4E-4B10-A4A5-8283014F62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B4E-4B10-A4A5-8283014F6292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E-4B10-A4A5-8283014F6292}"/>
                </c:ext>
              </c:extLst>
            </c:dLbl>
            <c:dLbl>
              <c:idx val="1"/>
              <c:layout>
                <c:manualLayout>
                  <c:x val="-2.0384656243675574E-2"/>
                  <c:y val="0.202619793976173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4E-4B10-A4A5-8283014F6292}"/>
                </c:ext>
              </c:extLst>
            </c:dLbl>
            <c:dLbl>
              <c:idx val="2"/>
              <c:layout>
                <c:manualLayout>
                  <c:x val="-4.8500997452411735E-3"/>
                  <c:y val="0.102333974064223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4E-4B10-A4A5-8283014F629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26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4E-4B10-A4A5-8283014F62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2">
            <a:tint val="98000"/>
            <a:lumMod val="114000"/>
          </a:schemeClr>
        </a:gs>
        <a:gs pos="100000">
          <a:schemeClr val="accent2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ms-MY" sz="2000"/>
              <a:t>Terdapat banyak kesempatan merupakan punca masih terdapat golongan melibatkan diri dalam rasuah</a:t>
            </a:r>
            <a:endParaRPr lang="en-GB" sz="2000"/>
          </a:p>
        </c:rich>
      </c:tx>
      <c:layout>
        <c:manualLayout>
          <c:xMode val="edge"/>
          <c:yMode val="edge"/>
          <c:x val="0.14260407553222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18518518518517E-2"/>
          <c:y val="0.2974206349206349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Terdapat banyak kesempatan merupakan punca masih terdapat golongan melibatkan diri dalam rasuah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64A-40E9-AA21-331A929EC3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64A-40E9-AA21-331A929EC3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64A-40E9-AA21-331A929EC3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64A-40E9-AA21-331A929EC3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64A-40E9-AA21-331A929EC3C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4A-40E9-AA21-331A929EC3CA}"/>
                </c:ext>
              </c:extLst>
            </c:dLbl>
            <c:dLbl>
              <c:idx val="1"/>
              <c:layout>
                <c:manualLayout>
                  <c:x val="-2.6206658378229036E-2"/>
                  <c:y val="7.68449479229849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4A-40E9-AA21-331A929EC3CA}"/>
                </c:ext>
              </c:extLst>
            </c:dLbl>
            <c:dLbl>
              <c:idx val="2"/>
              <c:layout>
                <c:manualLayout>
                  <c:x val="1.4401592070728001E-2"/>
                  <c:y val="8.57242061621532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4A-40E9-AA21-331A929EC3C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39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4A-40E9-AA21-331A929EC3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18991757454011"/>
          <c:y val="0.17852239173228349"/>
          <c:w val="0.25206345283590437"/>
          <c:h val="0.7736824749740210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2">
            <a:tint val="98000"/>
            <a:lumMod val="114000"/>
          </a:schemeClr>
        </a:gs>
        <a:gs pos="100000">
          <a:schemeClr val="accent2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ms-MY" sz="2000"/>
              <a:t>Amalan tradisional merupakan punca masih terdapat golongan melibatkan diri dalam rasuah</a:t>
            </a:r>
            <a:endParaRPr lang="en-GB" sz="2000"/>
          </a:p>
        </c:rich>
      </c:tx>
      <c:layout>
        <c:manualLayout>
          <c:xMode val="edge"/>
          <c:yMode val="edge"/>
          <c:x val="0.12846200694341534"/>
          <c:y val="3.7709493059704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345238095238096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Amalan tradisional merupakan punca masih terdapat golongan melibatkan diri dalam rasuah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B43-42C7-8F7D-B30EE9A67E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B43-42C7-8F7D-B30EE9A67E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B43-42C7-8F7D-B30EE9A67E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B43-42C7-8F7D-B30EE9A67E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B43-42C7-8F7D-B30EE9A67E1A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43-42C7-8F7D-B30EE9A67E1A}"/>
                </c:ext>
              </c:extLst>
            </c:dLbl>
            <c:dLbl>
              <c:idx val="1"/>
              <c:layout>
                <c:manualLayout>
                  <c:x val="-4.8136482939632588E-2"/>
                  <c:y val="0.18527871516060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43-42C7-8F7D-B30EE9A67E1A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43-42C7-8F7D-B30EE9A67E1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38</c:v>
                </c:pt>
                <c:pt idx="3">
                  <c:v>19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42C7-8F7D-B30EE9A67E1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2">
            <a:tint val="98000"/>
            <a:lumMod val="114000"/>
          </a:schemeClr>
        </a:gs>
        <a:gs pos="100000">
          <a:schemeClr val="accent2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Impak</a:t>
            </a:r>
            <a:r>
              <a:rPr lang="en-GB" sz="2800" dirty="0"/>
              <a:t> </a:t>
            </a:r>
            <a:r>
              <a:rPr lang="en-GB" sz="2800" dirty="0" err="1"/>
              <a:t>rasuah</a:t>
            </a:r>
            <a:r>
              <a:rPr lang="en-GB" sz="2800" dirty="0"/>
              <a:t> </a:t>
            </a:r>
            <a:r>
              <a:rPr lang="en-GB" sz="2800" dirty="0" err="1"/>
              <a:t>terhadap</a:t>
            </a:r>
            <a:r>
              <a:rPr lang="en-GB" sz="2800" dirty="0"/>
              <a:t> </a:t>
            </a:r>
            <a:r>
              <a:rPr lang="en-GB" sz="2800" dirty="0" err="1" smtClean="0"/>
              <a:t>negara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Bidang Perkhidmatan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AF3-469C-BCB9-5E939B2767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AF3-469C-BCB9-5E939B2767FC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AF3-469C-BCB9-5E939B2767F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AF3-469C-BCB9-5E939B2767FC}"/>
              </c:ext>
            </c:extLst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AF3-469C-BCB9-5E939B2767F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F3-469C-BCB9-5E939B2767FC}"/>
                </c:ext>
              </c:extLst>
            </c:dLbl>
            <c:dLbl>
              <c:idx val="1"/>
              <c:layout>
                <c:manualLayout>
                  <c:x val="-3.4116425228664815E-2"/>
                  <c:y val="9.457567804024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F3-469C-BCB9-5E939B2767FC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F3-469C-BCB9-5E939B2767F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13</c:v>
                </c:pt>
                <c:pt idx="3">
                  <c:v>20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F3-469C-BCB9-5E939B2767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6">
            <a:tint val="98000"/>
            <a:lumMod val="114000"/>
          </a:schemeClr>
        </a:gs>
        <a:gs pos="100000">
          <a:schemeClr val="accent6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Bidang</a:t>
            </a:r>
            <a:r>
              <a:rPr lang="en-GB" sz="2800" dirty="0"/>
              <a:t> </a:t>
            </a:r>
            <a:r>
              <a:rPr lang="en-GB" sz="2800" dirty="0" err="1" smtClean="0"/>
              <a:t>Perkhidmatan</a:t>
            </a:r>
            <a:r>
              <a:rPr lang="en-GB" sz="2800" dirty="0" smtClean="0"/>
              <a:t> </a:t>
            </a:r>
            <a:endParaRPr lang="en-GB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Bidang Perkhidmatan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617-4528-BBEA-31BEE411AF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617-4528-BBEA-31BEE411AF3C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617-4528-BBEA-31BEE411AF3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617-4528-BBEA-31BEE411AF3C}"/>
              </c:ext>
            </c:extLst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617-4528-BBEA-31BEE411AF3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17-4528-BBEA-31BEE411AF3C}"/>
                </c:ext>
              </c:extLst>
            </c:dLbl>
            <c:dLbl>
              <c:idx val="1"/>
              <c:layout>
                <c:manualLayout>
                  <c:x val="-8.6920814792579588E-3"/>
                  <c:y val="4.15288713910760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111107689316915E-2"/>
                      <c:h val="7.6062664041994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17-4528-BBEA-31BEE411AF3C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17-4528-BBEA-31BEE411AF3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13</c:v>
                </c:pt>
                <c:pt idx="3">
                  <c:v>20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17-4528-BBEA-31BEE411AF3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4">
            <a:tint val="98000"/>
            <a:lumMod val="114000"/>
          </a:schemeClr>
        </a:gs>
        <a:gs pos="100000">
          <a:schemeClr val="accent4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Bidang</a:t>
            </a:r>
            <a:r>
              <a:rPr lang="en-GB" sz="2800" dirty="0"/>
              <a:t> </a:t>
            </a:r>
            <a:r>
              <a:rPr lang="en-GB" sz="2800" dirty="0" err="1"/>
              <a:t>Pelancongan</a:t>
            </a:r>
            <a:r>
              <a:rPr lang="en-GB" sz="28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74206349206349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bidang pelancongan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9D8-4649-AF12-758CB7042B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9D8-4649-AF12-758CB7042B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9D8-4649-AF12-758CB7042B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9D8-4649-AF12-758CB7042B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9D8-4649-AF12-758CB7042B82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D8-4649-AF12-758CB7042B82}"/>
                </c:ext>
              </c:extLst>
            </c:dLbl>
            <c:dLbl>
              <c:idx val="1"/>
              <c:layout>
                <c:manualLayout>
                  <c:x val="2.481382084329271E-2"/>
                  <c:y val="1.65671867917969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D8-4649-AF12-758CB7042B82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D8-4649-AF12-758CB7042B82}"/>
                </c:ext>
              </c:extLst>
            </c:dLbl>
            <c:dLbl>
              <c:idx val="4"/>
              <c:layout>
                <c:manualLayout>
                  <c:x val="-1.2970835181316063E-3"/>
                  <c:y val="7.194386026617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227635698774101E-2"/>
                      <c:h val="0.110947868033100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9D8-4649-AF12-758CB7042B8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44</c:v>
                </c:pt>
                <c:pt idx="3">
                  <c:v>25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D8-4649-AF12-758CB7042B8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4">
            <a:tint val="98000"/>
            <a:lumMod val="114000"/>
          </a:schemeClr>
        </a:gs>
        <a:gs pos="100000">
          <a:schemeClr val="accent4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Bidang</a:t>
            </a:r>
            <a:r>
              <a:rPr lang="en-GB" sz="2800" dirty="0"/>
              <a:t> </a:t>
            </a:r>
            <a:r>
              <a:rPr lang="en-GB" sz="2800" dirty="0" err="1" smtClean="0"/>
              <a:t>Pembinaan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74206349206349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pembinaan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4AB-415F-9C56-25FD78D307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4AB-415F-9C56-25FD78D307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4AB-415F-9C56-25FD78D307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4AB-415F-9C56-25FD78D307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4AB-415F-9C56-25FD78D3073F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AB-415F-9C56-25FD78D307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AB-415F-9C56-25FD78D3073F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AB-415F-9C56-25FD78D3073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17</c:v>
                </c:pt>
                <c:pt idx="3">
                  <c:v>34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AB-415F-9C56-25FD78D307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4">
            <a:tint val="98000"/>
            <a:lumMod val="114000"/>
          </a:schemeClr>
        </a:gs>
        <a:gs pos="100000">
          <a:schemeClr val="accent4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Bidang</a:t>
            </a:r>
            <a:r>
              <a:rPr lang="en-GB" sz="2800" dirty="0"/>
              <a:t> </a:t>
            </a:r>
            <a:r>
              <a:rPr lang="en-GB" sz="2800" dirty="0" err="1" smtClean="0"/>
              <a:t>Pertanian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pertanian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55-4E24-B6F0-B628C984A4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55-4E24-B6F0-B628C984A4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A55-4E24-B6F0-B628C984A4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A55-4E24-B6F0-B628C984A4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A55-4E24-B6F0-B628C984A487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55-4E24-B6F0-B628C984A487}"/>
                </c:ext>
              </c:extLst>
            </c:dLbl>
            <c:dLbl>
              <c:idx val="1"/>
              <c:layout>
                <c:manualLayout>
                  <c:x val="-4.8136482939632588E-2"/>
                  <c:y val="0.18527871516060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55-4E24-B6F0-B628C984A487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55-4E24-B6F0-B628C984A4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38</c:v>
                </c:pt>
                <c:pt idx="3">
                  <c:v>28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55-4E24-B6F0-B628C984A4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4">
            <a:tint val="98000"/>
            <a:lumMod val="114000"/>
          </a:schemeClr>
        </a:gs>
        <a:gs pos="100000">
          <a:schemeClr val="accent4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Penurunan</a:t>
            </a:r>
            <a:r>
              <a:rPr lang="en-GB" sz="2800" dirty="0"/>
              <a:t> </a:t>
            </a:r>
            <a:r>
              <a:rPr lang="en-GB" sz="2800" dirty="0" err="1"/>
              <a:t>mata</a:t>
            </a:r>
            <a:r>
              <a:rPr lang="en-GB" sz="2800" dirty="0"/>
              <a:t> </a:t>
            </a:r>
            <a:r>
              <a:rPr lang="en-GB" sz="2800" dirty="0" err="1"/>
              <a:t>wang</a:t>
            </a:r>
            <a:r>
              <a:rPr lang="en-GB" sz="2800" dirty="0"/>
              <a:t> </a:t>
            </a:r>
            <a:r>
              <a:rPr lang="en-GB" sz="2800" dirty="0" err="1" smtClean="0"/>
              <a:t>negara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74206349206349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penurunan mata wang negara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2D9-474A-8CAF-750D22C923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2D9-474A-8CAF-750D22C923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2D9-474A-8CAF-750D22C923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2D9-474A-8CAF-750D22C923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2D9-474A-8CAF-750D22C9237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D9-474A-8CAF-750D22C9237C}"/>
                </c:ext>
              </c:extLst>
            </c:dLbl>
            <c:dLbl>
              <c:idx val="1"/>
              <c:layout>
                <c:manualLayout>
                  <c:x val="-2.9300056578974387E-2"/>
                  <c:y val="8.22566320999575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9-474A-8CAF-750D22C9237C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D9-474A-8CAF-750D22C9237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39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D9-474A-8CAF-750D22C923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tint val="98000"/>
            <a:lumMod val="114000"/>
          </a:schemeClr>
        </a:gs>
        <a:gs pos="100000">
          <a:schemeClr val="dk1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9658908077699069"/>
          <c:y val="7.8489694224490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779710341388875"/>
          <c:y val="0.1506825148053082"/>
          <c:w val="0.16096829579363192"/>
          <c:h val="0.539065759137770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Bilangan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0-4629-B5D0-8079288AD2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0-4629-B5D0-8079288AD2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A0-4629-B5D0-8079288AD2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A0-4629-B5D0-8079288AD2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A0-4629-B5D0-8079288AD2B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95.6%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A0-4629-B5D0-8079288AD2B9}"/>
                </c:ext>
              </c:extLst>
            </c:dLbl>
            <c:dLbl>
              <c:idx val="1"/>
              <c:layout>
                <c:manualLayout>
                  <c:x val="1.0430710549670413E-2"/>
                  <c:y val="1.79475530605358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4.4%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A0-4629-B5D0-8079288AD2B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A0-4629-B5D0-8079288AD2B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A0-4629-B5D0-8079288AD2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A0-4629-B5D0-8079288AD2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Bawah 21 tahun</c:v>
                </c:pt>
                <c:pt idx="1">
                  <c:v>21 hingga 30 tahun</c:v>
                </c:pt>
                <c:pt idx="2">
                  <c:v>31 hingga 40 tahun</c:v>
                </c:pt>
                <c:pt idx="3">
                  <c:v>41 hingga 50 tahun</c:v>
                </c:pt>
                <c:pt idx="4">
                  <c:v>51 hingga 60 tahun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86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A0-4629-B5D0-8079288AD2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052358060536186E-2"/>
          <c:y val="0.70480655268150172"/>
          <c:w val="0.89999996109462599"/>
          <c:h val="0.26771739811865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rotWithShape="1">
      <a:gsLst>
        <a:gs pos="0">
          <a:schemeClr val="dk1">
            <a:tint val="98000"/>
            <a:lumMod val="114000"/>
          </a:schemeClr>
        </a:gs>
        <a:gs pos="100000">
          <a:schemeClr val="dk1">
            <a:shade val="90000"/>
            <a:lumMod val="84000"/>
          </a:schemeClr>
        </a:gs>
      </a:gsLst>
      <a:lin ang="5400000" scaled="0"/>
    </a:gradFill>
    <a:ln>
      <a:noFill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Kehilangan</a:t>
            </a:r>
            <a:r>
              <a:rPr lang="en-GB" sz="2800" dirty="0"/>
              <a:t> </a:t>
            </a:r>
            <a:r>
              <a:rPr lang="en-GB" sz="2800" dirty="0" err="1"/>
              <a:t>keyakinan</a:t>
            </a:r>
            <a:r>
              <a:rPr lang="en-GB" sz="2800" dirty="0"/>
              <a:t> </a:t>
            </a:r>
            <a:r>
              <a:rPr lang="en-GB" sz="2800" dirty="0" err="1"/>
              <a:t>pelabur</a:t>
            </a:r>
            <a:r>
              <a:rPr lang="en-GB" sz="2800" dirty="0"/>
              <a:t> </a:t>
            </a:r>
            <a:r>
              <a:rPr lang="en-GB" sz="2800" dirty="0" err="1" smtClean="0"/>
              <a:t>asing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ehilangan keyakinan pelabur asing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728-486D-9B7A-123EE28EE5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728-486D-9B7A-123EE28EE5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728-486D-9B7A-123EE28EE5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728-486D-9B7A-123EE28EE5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728-486D-9B7A-123EE28EE5B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28-486D-9B7A-123EE28EE5B6}"/>
                </c:ext>
              </c:extLst>
            </c:dLbl>
            <c:dLbl>
              <c:idx val="1"/>
              <c:layout>
                <c:manualLayout>
                  <c:x val="-4.1609358073228589E-2"/>
                  <c:y val="0.130015450685396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28-486D-9B7A-123EE28EE5B6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28-486D-9B7A-123EE28EE5B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26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28-486D-9B7A-123EE28EE5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tint val="98000"/>
            <a:lumMod val="114000"/>
          </a:schemeClr>
        </a:gs>
        <a:gs pos="100000">
          <a:schemeClr val="dk1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Peningkatan</a:t>
            </a:r>
            <a:r>
              <a:rPr lang="en-GB" sz="2800" dirty="0"/>
              <a:t> </a:t>
            </a:r>
            <a:r>
              <a:rPr lang="en-GB" sz="2800" dirty="0" err="1"/>
              <a:t>kadar</a:t>
            </a:r>
            <a:r>
              <a:rPr lang="en-GB" sz="2800" dirty="0"/>
              <a:t> </a:t>
            </a:r>
            <a:r>
              <a:rPr lang="en-GB" sz="2800" dirty="0" err="1" smtClean="0"/>
              <a:t>kemiskinan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peningkatan kadar kemiskinan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E24-411B-9D4C-EABBD8D4E6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E24-411B-9D4C-EABBD8D4E6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E24-411B-9D4C-EABBD8D4E6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E24-411B-9D4C-EABBD8D4E6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E24-411B-9D4C-EABBD8D4E6D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24-411B-9D4C-EABBD8D4E6D8}"/>
                </c:ext>
              </c:extLst>
            </c:dLbl>
            <c:dLbl>
              <c:idx val="1"/>
              <c:layout>
                <c:manualLayout>
                  <c:x val="-2.8250857144944876E-2"/>
                  <c:y val="0.117818397700287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24-411B-9D4C-EABBD8D4E6D8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24-411B-9D4C-EABBD8D4E6D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14</c:v>
                </c:pt>
                <c:pt idx="3">
                  <c:v>20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24-411B-9D4C-EABBD8D4E6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tint val="98000"/>
            <a:lumMod val="114000"/>
          </a:schemeClr>
        </a:gs>
        <a:gs pos="100000">
          <a:schemeClr val="dk1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Penurunan</a:t>
            </a:r>
            <a:r>
              <a:rPr lang="en-GB" sz="2800" dirty="0"/>
              <a:t> </a:t>
            </a:r>
            <a:r>
              <a:rPr lang="en-GB" sz="2800" dirty="0" err="1"/>
              <a:t>daya</a:t>
            </a:r>
            <a:r>
              <a:rPr lang="en-GB" sz="2800" dirty="0"/>
              <a:t> </a:t>
            </a:r>
            <a:r>
              <a:rPr lang="en-GB" sz="2800" dirty="0" err="1"/>
              <a:t>saing</a:t>
            </a:r>
            <a:r>
              <a:rPr lang="en-GB" sz="2800" dirty="0"/>
              <a:t> </a:t>
            </a:r>
            <a:r>
              <a:rPr lang="en-GB" sz="2800" dirty="0" err="1" smtClean="0"/>
              <a:t>negara</a:t>
            </a:r>
            <a:r>
              <a:rPr lang="en-GB" sz="2800" dirty="0" smtClean="0"/>
              <a:t> </a:t>
            </a:r>
            <a:endParaRPr lang="en-GB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penururnan daya saing negara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4CC-4D59-9117-2C78C2F3B1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4CC-4D59-9117-2C78C2F3B1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4CC-4D59-9117-2C78C2F3B1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4CC-4D59-9117-2C78C2F3B1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4CC-4D59-9117-2C78C2F3B1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CC-4D59-9117-2C78C2F3B1ED}"/>
                </c:ext>
              </c:extLst>
            </c:dLbl>
            <c:dLbl>
              <c:idx val="1"/>
              <c:layout>
                <c:manualLayout>
                  <c:x val="-2.9049633522368626E-2"/>
                  <c:y val="0.12758629752679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CC-4D59-9117-2C78C2F3B1ED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4CC-4D59-9117-2C78C2F3B1E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27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CC-4D59-9117-2C78C2F3B1E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tint val="98000"/>
            <a:lumMod val="114000"/>
          </a:schemeClr>
        </a:gs>
        <a:gs pos="100000">
          <a:schemeClr val="dk1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Menegur</a:t>
            </a:r>
            <a:r>
              <a:rPr lang="en-GB" sz="2800" dirty="0"/>
              <a:t> </a:t>
            </a:r>
            <a:r>
              <a:rPr lang="en-GB" sz="2800" dirty="0" err="1"/>
              <a:t>pihak</a:t>
            </a:r>
            <a:r>
              <a:rPr lang="en-GB" sz="2800" dirty="0"/>
              <a:t> </a:t>
            </a:r>
            <a:r>
              <a:rPr lang="en-GB" sz="2800" dirty="0" err="1" smtClean="0"/>
              <a:t>tersebut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74206349206349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Kurang ilmu pengetahuan tentang isu rasuah merupakan punca kurangnya kesedaran isu rasuah.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2C9-46BE-99EA-988110B246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2C9-46BE-99EA-988110B246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2C9-46BE-99EA-988110B246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2C9-46BE-99EA-988110B246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2C9-46BE-99EA-988110B246DA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C9-46BE-99EA-988110B246DA}"/>
                </c:ext>
              </c:extLst>
            </c:dLbl>
            <c:dLbl>
              <c:idx val="1"/>
              <c:layout>
                <c:manualLayout>
                  <c:x val="-4.8136482939632588E-2"/>
                  <c:y val="0.18527871516060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C9-46BE-99EA-988110B246DA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C9-46BE-99EA-988110B246D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19</c:v>
                </c:pt>
                <c:pt idx="3">
                  <c:v>40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C9-46BE-99EA-988110B246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1">
            <a:tint val="98000"/>
            <a:lumMod val="114000"/>
          </a:schemeClr>
        </a:gs>
        <a:gs pos="100000">
          <a:schemeClr val="accent1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Melaporkan</a:t>
            </a:r>
            <a:r>
              <a:rPr lang="en-GB" sz="2800" dirty="0"/>
              <a:t> </a:t>
            </a:r>
            <a:r>
              <a:rPr lang="en-GB" sz="2800" dirty="0" err="1"/>
              <a:t>kepada</a:t>
            </a:r>
            <a:r>
              <a:rPr lang="en-GB" sz="2800" dirty="0"/>
              <a:t> orang yang </a:t>
            </a:r>
            <a:r>
              <a:rPr lang="en-GB" sz="2800" dirty="0" err="1" smtClean="0"/>
              <a:t>bertanggungjawab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lapor pada yang bertanggungjawab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F66-4F58-9A39-8A5EABC453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F66-4F58-9A39-8A5EABC453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F66-4F58-9A39-8A5EABC453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F66-4F58-9A39-8A5EABC453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F66-4F58-9A39-8A5EABC4537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66-4F58-9A39-8A5EABC453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66-4F58-9A39-8A5EABC4537D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66-4F58-9A39-8A5EABC4537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23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66-4F58-9A39-8A5EABC4537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1">
            <a:tint val="98000"/>
            <a:lumMod val="114000"/>
          </a:schemeClr>
        </a:gs>
        <a:gs pos="100000">
          <a:schemeClr val="accent1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Mengamalkan</a:t>
            </a:r>
            <a:r>
              <a:rPr lang="en-GB" sz="2800" dirty="0"/>
              <a:t> </a:t>
            </a:r>
            <a:r>
              <a:rPr lang="en-GB" sz="2800" dirty="0" err="1"/>
              <a:t>sikap</a:t>
            </a:r>
            <a:r>
              <a:rPr lang="en-GB" sz="2800" dirty="0"/>
              <a:t> </a:t>
            </a:r>
            <a:r>
              <a:rPr lang="en-GB" sz="2800" dirty="0" err="1"/>
              <a:t>tidak</a:t>
            </a:r>
            <a:r>
              <a:rPr lang="en-GB" sz="2800" dirty="0"/>
              <a:t> </a:t>
            </a:r>
            <a:r>
              <a:rPr lang="en-GB" sz="2800" dirty="0" err="1"/>
              <a:t>ambil</a:t>
            </a:r>
            <a:r>
              <a:rPr lang="en-GB" sz="2800" dirty="0"/>
              <a:t> </a:t>
            </a:r>
            <a:r>
              <a:rPr lang="en-GB" sz="2800" dirty="0" err="1" smtClean="0"/>
              <a:t>peduli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tidak ambil peduli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11E-4A5B-8FF1-7A84B63EF1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11E-4A5B-8FF1-7A84B63EF1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11E-4A5B-8FF1-7A84B63EF1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11E-4A5B-8FF1-7A84B63EF1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11E-4A5B-8FF1-7A84B63EF17D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1E-4A5B-8FF1-7A84B63EF17D}"/>
                </c:ext>
              </c:extLst>
            </c:dLbl>
            <c:dLbl>
              <c:idx val="1"/>
              <c:layout>
                <c:manualLayout>
                  <c:x val="-4.8136482939632588E-2"/>
                  <c:y val="0.18527871516060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1E-4A5B-8FF1-7A84B63EF17D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1E-4A5B-8FF1-7A84B63EF17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18</c:v>
                </c:pt>
                <c:pt idx="2">
                  <c:v>16</c:v>
                </c:pt>
                <c:pt idx="3">
                  <c:v>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1E-4A5B-8FF1-7A84B63EF17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1">
            <a:tint val="98000"/>
            <a:lumMod val="114000"/>
          </a:schemeClr>
        </a:gs>
        <a:gs pos="100000">
          <a:schemeClr val="accent1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ms-MY" sz="2400" dirty="0"/>
              <a:t>Melibatkan diri dalam kes rasuah jika mendatangkan keuntungan kepada diri </a:t>
            </a:r>
            <a:r>
              <a:rPr lang="ms-MY" sz="2400" dirty="0" smtClean="0"/>
              <a:t>sendiri</a:t>
            </a:r>
            <a:endParaRPr lang="en-MY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melibatkan diri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6FF-4300-946C-ED4562B148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6FF-4300-946C-ED4562B148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6FF-4300-946C-ED4562B148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6FF-4300-946C-ED4562B148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6FF-4300-946C-ED4562B1481B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FF-4300-946C-ED4562B1481B}"/>
                </c:ext>
              </c:extLst>
            </c:dLbl>
            <c:dLbl>
              <c:idx val="1"/>
              <c:layout>
                <c:manualLayout>
                  <c:x val="-4.8136482939632588E-2"/>
                  <c:y val="0.18527871516060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FF-4300-946C-ED4562B1481B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FF-4300-946C-ED4562B1481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FF-4300-946C-ED4562B1481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1">
            <a:tint val="98000"/>
            <a:lumMod val="114000"/>
          </a:schemeClr>
        </a:gs>
        <a:gs pos="100000">
          <a:schemeClr val="accent1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 smtClean="0"/>
              <a:t>Integriti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integriti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0DC-4A93-AFC2-2192735593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0DC-4A93-AFC2-2192735593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0DC-4A93-AFC2-2192735593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0DC-4A93-AFC2-2192735593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0DC-4A93-AFC2-21927355930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DC-4A93-AFC2-2192735593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DC-4A93-AFC2-219273559305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DC-4A93-AFC2-21927355930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15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DC-4A93-AFC2-2192735593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5">
            <a:tint val="98000"/>
            <a:lumMod val="114000"/>
          </a:schemeClr>
        </a:gs>
        <a:gs pos="100000">
          <a:schemeClr val="accent5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 smtClean="0"/>
              <a:t>Keadilan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keadilan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933-4276-8D3A-A8AAE44297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933-4276-8D3A-A8AAE44297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933-4276-8D3A-A8AAE44297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933-4276-8D3A-A8AAE44297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933-4276-8D3A-A8AAE44297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3-4276-8D3A-A8AAE44297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33-4276-8D3A-A8AAE44297CD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33-4276-8D3A-A8AAE44297C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14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33-4276-8D3A-A8AAE44297C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5">
            <a:tint val="98000"/>
            <a:lumMod val="114000"/>
          </a:schemeClr>
        </a:gs>
        <a:gs pos="100000">
          <a:schemeClr val="accent5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 smtClean="0"/>
              <a:t>Bertanggungjawab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bertanggungjawab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6F5-4C1F-8871-F69B9F7283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6F5-4C1F-8871-F69B9F7283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6F5-4C1F-8871-F69B9F7283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6F5-4C1F-8871-F69B9F7283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6F5-4C1F-8871-F69B9F7283A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F5-4C1F-8871-F69B9F7283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F5-4C1F-8871-F69B9F7283A5}"/>
                </c:ext>
              </c:extLst>
            </c:dLbl>
            <c:dLbl>
              <c:idx val="2"/>
              <c:layout>
                <c:manualLayout>
                  <c:x val="-8.7465368912218889E-3"/>
                  <c:y val="0.12717566554180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F5-4C1F-8871-F69B9F7283A5}"/>
                </c:ext>
              </c:extLst>
            </c:dLbl>
            <c:dLbl>
              <c:idx val="3"/>
              <c:layout>
                <c:manualLayout>
                  <c:x val="-3.2467738407699037E-2"/>
                  <c:y val="0.109464129483814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F5-4C1F-8871-F69B9F7283A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F5-4C1F-8871-F69B9F7283A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5">
            <a:tint val="98000"/>
            <a:lumMod val="114000"/>
          </a:schemeClr>
        </a:gs>
        <a:gs pos="100000">
          <a:schemeClr val="accent5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8998567673117073"/>
          <c:y val="0.16356381266085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Bilangan Responden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46-41D3-90E7-8B24CC40B4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46-41D3-90E7-8B24CC40B4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46-41D3-90E7-8B24CC40B4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46-41D3-90E7-8B24CC40B4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46-41D3-90E7-8B24CC40B49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96.7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46-41D3-90E7-8B24CC40B496}"/>
                </c:ext>
              </c:extLst>
            </c:dLbl>
            <c:dLbl>
              <c:idx val="1"/>
              <c:layout>
                <c:manualLayout>
                  <c:x val="-5.2245450351964609E-2"/>
                  <c:y val="8.14473654038191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3635151756243"/>
                      <c:h val="0.15551538529124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646-41D3-90E7-8B24CC40B496}"/>
                </c:ext>
              </c:extLst>
            </c:dLbl>
            <c:dLbl>
              <c:idx val="2"/>
              <c:layout>
                <c:manualLayout>
                  <c:x val="8.3792180641696287E-2"/>
                  <c:y val="2.3202062405547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1.1%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16183293213048"/>
                      <c:h val="0.2204399748223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646-41D3-90E7-8B24CC40B49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46-41D3-90E7-8B24CC40B49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46-41D3-90E7-8B24CC40B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Pelajar</c:v>
                </c:pt>
                <c:pt idx="1">
                  <c:v>Bekerja sendiri</c:v>
                </c:pt>
                <c:pt idx="2">
                  <c:v>Tidak bekerja</c:v>
                </c:pt>
                <c:pt idx="3">
                  <c:v>Kakitangan Kerajaan</c:v>
                </c:pt>
                <c:pt idx="4">
                  <c:v>Pekerja Swasta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87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46-41D3-90E7-8B24CC40B49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rotWithShape="1">
      <a:gsLst>
        <a:gs pos="0">
          <a:schemeClr val="dk1">
            <a:tint val="98000"/>
            <a:lumMod val="114000"/>
          </a:schemeClr>
        </a:gs>
        <a:gs pos="100000">
          <a:schemeClr val="dk1">
            <a:shade val="90000"/>
            <a:lumMod val="84000"/>
          </a:schemeClr>
        </a:gs>
      </a:gsLst>
      <a:lin ang="5400000" scaled="0"/>
    </a:gradFill>
    <a:ln>
      <a:noFill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 smtClean="0"/>
              <a:t>Keberanian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keberanian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3C9-4389-BEA6-6CA377EDEE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3C9-4389-BEA6-6CA377EDEE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3C9-4389-BEA6-6CA377EDEE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3C9-4389-BEA6-6CA377EDEE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3C9-4389-BEA6-6CA377EDEED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C9-4389-BEA6-6CA377EDEE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C9-4389-BEA6-6CA377EDEED5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C9-4389-BEA6-6CA377EDEED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16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C9-4389-BEA6-6CA377EDEED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5">
            <a:tint val="98000"/>
            <a:lumMod val="114000"/>
          </a:schemeClr>
        </a:gs>
        <a:gs pos="100000">
          <a:schemeClr val="accent5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Menguatkuasakan</a:t>
            </a:r>
            <a:r>
              <a:rPr lang="en-GB" sz="2800" dirty="0"/>
              <a:t> </a:t>
            </a:r>
            <a:r>
              <a:rPr lang="en-GB" sz="2800" dirty="0" err="1" smtClean="0"/>
              <a:t>undang-undang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undang-undang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7F2-4756-BA2D-FCB60EABF1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7F2-4756-BA2D-FCB60EABF1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7F2-4756-BA2D-FCB60EABF1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7F2-4756-BA2D-FCB60EABF1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7F2-4756-BA2D-FCB60EABF17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F2-4756-BA2D-FCB60EABF1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F2-4756-BA2D-FCB60EABF170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F2-4756-BA2D-FCB60EABF17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10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F2-4756-BA2D-FCB60EABF1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6">
            <a:tint val="98000"/>
            <a:lumMod val="114000"/>
          </a:schemeClr>
        </a:gs>
        <a:gs pos="100000">
          <a:schemeClr val="accent6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 smtClean="0"/>
              <a:t>Mendidik</a:t>
            </a:r>
            <a:r>
              <a:rPr lang="en-GB" sz="2800" dirty="0" smtClean="0"/>
              <a:t> </a:t>
            </a:r>
            <a:r>
              <a:rPr lang="en-GB" sz="2800" dirty="0" err="1"/>
              <a:t>warganegara</a:t>
            </a:r>
            <a:r>
              <a:rPr lang="en-GB" sz="2800" dirty="0"/>
              <a:t> </a:t>
            </a:r>
            <a:r>
              <a:rPr lang="en-GB" sz="2800" dirty="0" err="1"/>
              <a:t>tentang</a:t>
            </a:r>
            <a:r>
              <a:rPr lang="en-GB" sz="2800" dirty="0"/>
              <a:t> </a:t>
            </a:r>
            <a:r>
              <a:rPr lang="en-GB" sz="2800" dirty="0" err="1"/>
              <a:t>ilmu</a:t>
            </a:r>
            <a:r>
              <a:rPr lang="en-GB" sz="2800" dirty="0"/>
              <a:t> </a:t>
            </a:r>
            <a:r>
              <a:rPr lang="en-GB" sz="2800" dirty="0" err="1"/>
              <a:t>etika</a:t>
            </a:r>
            <a:r>
              <a:rPr lang="en-GB" sz="2800" dirty="0"/>
              <a:t> </a:t>
            </a:r>
            <a:r>
              <a:rPr lang="en-GB" sz="2800" dirty="0" err="1"/>
              <a:t>sejak</a:t>
            </a:r>
            <a:r>
              <a:rPr lang="en-GB" sz="2800" dirty="0"/>
              <a:t> </a:t>
            </a:r>
            <a:r>
              <a:rPr lang="en-GB" sz="2800" dirty="0" err="1" smtClean="0"/>
              <a:t>kecil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mendidik dari kecil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55C-425C-9314-CF5EE04F51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55C-425C-9314-CF5EE04F51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55C-425C-9314-CF5EE04F51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55C-425C-9314-CF5EE04F51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55C-425C-9314-CF5EE04F51DC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C-425C-9314-CF5EE04F51DC}"/>
                </c:ext>
              </c:extLst>
            </c:dLbl>
            <c:dLbl>
              <c:idx val="1"/>
              <c:layout>
                <c:manualLayout>
                  <c:x val="-4.8136482939632588E-2"/>
                  <c:y val="0.18527871516060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5C-425C-9314-CF5EE04F51DC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5C-425C-9314-CF5EE04F51D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26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5C-425C-9314-CF5EE04F51D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6">
            <a:tint val="98000"/>
            <a:lumMod val="114000"/>
          </a:schemeClr>
        </a:gs>
        <a:gs pos="100000">
          <a:schemeClr val="accent6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/>
              <a:t>Meningkatkan</a:t>
            </a:r>
            <a:r>
              <a:rPr lang="en-GB" sz="2800" dirty="0"/>
              <a:t> </a:t>
            </a:r>
            <a:r>
              <a:rPr lang="en-GB" sz="2800" dirty="0" err="1"/>
              <a:t>kesedaran</a:t>
            </a:r>
            <a:r>
              <a:rPr lang="en-GB" sz="2800" dirty="0"/>
              <a:t> </a:t>
            </a:r>
            <a:r>
              <a:rPr lang="en-GB" sz="2800" dirty="0" err="1"/>
              <a:t>masyarakat</a:t>
            </a:r>
            <a:r>
              <a:rPr lang="en-GB" sz="2800" dirty="0"/>
              <a:t> </a:t>
            </a:r>
            <a:r>
              <a:rPr lang="en-GB" sz="2800" dirty="0" err="1"/>
              <a:t>melalui</a:t>
            </a:r>
            <a:r>
              <a:rPr lang="en-GB" sz="2800" dirty="0"/>
              <a:t> </a:t>
            </a:r>
            <a:r>
              <a:rPr lang="en-GB" sz="2800" dirty="0" err="1"/>
              <a:t>kempen</a:t>
            </a:r>
            <a:r>
              <a:rPr lang="en-GB" sz="28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74206349206349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kempen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165-4772-B4AF-A5F140B9EE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165-4772-B4AF-A5F140B9EE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165-4772-B4AF-A5F140B9EE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165-4772-B4AF-A5F140B9EE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165-4772-B4AF-A5F140B9EE3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65-4772-B4AF-A5F140B9EE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65-4772-B4AF-A5F140B9EE30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65-4772-B4AF-A5F140B9EE3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27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65-4772-B4AF-A5F140B9EE3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6">
            <a:tint val="98000"/>
            <a:lumMod val="114000"/>
          </a:schemeClr>
        </a:gs>
        <a:gs pos="100000">
          <a:schemeClr val="accent6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 smtClean="0"/>
              <a:t>Mengurangkan</a:t>
            </a:r>
            <a:r>
              <a:rPr lang="en-GB" sz="2800" dirty="0" smtClean="0"/>
              <a:t> </a:t>
            </a:r>
            <a:r>
              <a:rPr lang="en-GB" sz="2800" dirty="0" err="1"/>
              <a:t>karenah</a:t>
            </a:r>
            <a:r>
              <a:rPr lang="en-GB" sz="2800" dirty="0"/>
              <a:t> </a:t>
            </a:r>
            <a:r>
              <a:rPr lang="en-GB" sz="2800" dirty="0" err="1" smtClean="0"/>
              <a:t>birokrasi</a:t>
            </a:r>
            <a:r>
              <a:rPr lang="en-GB" sz="2800" dirty="0" smtClean="0"/>
              <a:t> </a:t>
            </a:r>
            <a:endParaRPr lang="en-GB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kurang karenah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855-4BC9-846A-D00ED4855A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855-4BC9-846A-D00ED4855A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855-4BC9-846A-D00ED4855A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855-4BC9-846A-D00ED4855A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855-4BC9-846A-D00ED4855A4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5-4BC9-846A-D00ED4855A49}"/>
                </c:ext>
              </c:extLst>
            </c:dLbl>
            <c:dLbl>
              <c:idx val="1"/>
              <c:layout>
                <c:manualLayout>
                  <c:x val="-4.8136482939632588E-2"/>
                  <c:y val="0.18527871516060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5-4BC9-846A-D00ED4855A49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55-4BC9-846A-D00ED4855A4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25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55-4BC9-846A-D00ED4855A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6">
            <a:tint val="98000"/>
            <a:lumMod val="114000"/>
          </a:schemeClr>
        </a:gs>
        <a:gs pos="100000">
          <a:schemeClr val="accent6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78911490230395"/>
          <c:y val="0.25065491813523305"/>
          <c:w val="0.41949602653834939"/>
          <c:h val="0.71913604549431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Bilangan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0C-4FDE-986A-246E1FAA68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0C-4FDE-986A-246E1FAA68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0C-4FDE-986A-246E1FAA687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67.8%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0C-4FDE-986A-246E1FAA68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21.1%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0C-4FDE-986A-246E1FAA68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11.1%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0C-4FDE-986A-246E1FAA6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Melayu</c:v>
                </c:pt>
                <c:pt idx="1">
                  <c:v>Cina</c:v>
                </c:pt>
                <c:pt idx="2">
                  <c:v>India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</c:v>
                </c:pt>
                <c:pt idx="1">
                  <c:v>19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0C-4FDE-986A-246E1FAA687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110293544715918"/>
          <c:y val="0.83216267000715838"/>
          <c:w val="0.39952771069170706"/>
          <c:h val="0.12995854211405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rotWithShape="1">
      <a:gsLst>
        <a:gs pos="0">
          <a:schemeClr val="dk1">
            <a:tint val="98000"/>
            <a:lumMod val="114000"/>
          </a:schemeClr>
        </a:gs>
        <a:gs pos="100000">
          <a:schemeClr val="dk1">
            <a:shade val="90000"/>
            <a:lumMod val="84000"/>
          </a:schemeClr>
        </a:gs>
      </a:gsLst>
      <a:lin ang="5400000" scaled="0"/>
    </a:gradFill>
    <a:ln>
      <a:noFill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Pada pendapat anda, adakah etika masyarakat penting dalam isu rasuah?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3CD-43FE-BD34-D3A8FF9612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3CD-43FE-BD34-D3A8FF9612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3CD-43FE-BD34-D3A8FF9612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3CD-43FE-BD34-D3A8FF9612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3CD-43FE-BD34-D3A8FF961267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CD-43FE-BD34-D3A8FF96126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CD-43FE-BD34-D3A8FF961267}"/>
                </c:ext>
              </c:extLst>
            </c:dLbl>
            <c:dLbl>
              <c:idx val="2"/>
              <c:layout>
                <c:manualLayout>
                  <c:x val="-1.2265057847927377E-2"/>
                  <c:y val="7.15785060417089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CD-43FE-BD34-D3A8FF96126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5</c:v>
                </c:pt>
                <c:pt idx="3">
                  <c:v>17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CD-43FE-BD34-D3A8FF96126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5">
            <a:tint val="98000"/>
            <a:lumMod val="114000"/>
          </a:schemeClr>
        </a:gs>
        <a:gs pos="100000">
          <a:schemeClr val="accent5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Kurang ilmu pengetahuan tentang isu rasuah merupakan punca kurangnya kesedaran isu rasuah</a:t>
            </a:r>
          </a:p>
        </c:rich>
      </c:tx>
      <c:layout>
        <c:manualLayout>
          <c:xMode val="edge"/>
          <c:yMode val="edge"/>
          <c:x val="0.18481929749015749"/>
          <c:y val="2.195122162005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0.2458333333333333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Kurang ilmu pengetahuan tentang isu rasuah merupakan punca kurangnya kesedaran isu rasuah.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B90-4B70-B78E-C7DEF8BAB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B90-4B70-B78E-C7DEF8BAB4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B90-4B70-B78E-C7DEF8BAB4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B90-4B70-B78E-C7DEF8BAB4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B90-4B70-B78E-C7DEF8BAB4A7}"/>
              </c:ext>
            </c:extLst>
          </c:dPt>
          <c:dLbls>
            <c:dLbl>
              <c:idx val="0"/>
              <c:layout>
                <c:manualLayout>
                  <c:x val="-5.7487605715953018E-3"/>
                  <c:y val="6.22628421447318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90-4B70-B78E-C7DEF8BAB4A7}"/>
                </c:ext>
              </c:extLst>
            </c:dLbl>
            <c:dLbl>
              <c:idx val="1"/>
              <c:layout>
                <c:manualLayout>
                  <c:x val="-4.8136482939632588E-2"/>
                  <c:y val="0.185278715160604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90-4B70-B78E-C7DEF8BAB4A7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90-4B70-B78E-C7DEF8BAB4A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19</c:v>
                </c:pt>
                <c:pt idx="3">
                  <c:v>40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90-4B70-B78E-C7DEF8BAB4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3">
            <a:tint val="98000"/>
            <a:lumMod val="114000"/>
          </a:schemeClr>
        </a:gs>
        <a:gs pos="100000">
          <a:schemeClr val="accent3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ms-MY" sz="2000" dirty="0"/>
              <a:t>Menganggap rasuah sebagai perkara biasa</a:t>
            </a:r>
            <a:r>
              <a:rPr lang="en-MY" sz="2000" dirty="0"/>
              <a:t> </a:t>
            </a:r>
            <a:r>
              <a:rPr lang="en-GB" sz="2000" dirty="0" err="1"/>
              <a:t>merupakan</a:t>
            </a:r>
            <a:r>
              <a:rPr lang="en-GB" sz="2000" dirty="0"/>
              <a:t> </a:t>
            </a:r>
            <a:r>
              <a:rPr lang="en-GB" sz="2000" dirty="0" err="1"/>
              <a:t>punca</a:t>
            </a:r>
            <a:r>
              <a:rPr lang="en-GB" sz="2000" dirty="0"/>
              <a:t> </a:t>
            </a:r>
            <a:r>
              <a:rPr lang="en-GB" sz="2000" dirty="0" err="1"/>
              <a:t>kurangnya</a:t>
            </a:r>
            <a:r>
              <a:rPr lang="en-GB" sz="2000" dirty="0"/>
              <a:t> </a:t>
            </a:r>
            <a:r>
              <a:rPr lang="en-GB" sz="2000" dirty="0" err="1"/>
              <a:t>kesedaran</a:t>
            </a:r>
            <a:r>
              <a:rPr lang="en-GB" sz="2000" dirty="0"/>
              <a:t> </a:t>
            </a:r>
            <a:r>
              <a:rPr lang="en-GB" sz="2000" dirty="0" err="1"/>
              <a:t>isu</a:t>
            </a:r>
            <a:r>
              <a:rPr lang="en-GB" sz="2000" dirty="0"/>
              <a:t> </a:t>
            </a:r>
            <a:r>
              <a:rPr lang="en-GB" sz="2000" dirty="0" err="1" smtClean="0"/>
              <a:t>rasuah</a:t>
            </a:r>
            <a:endParaRPr lang="en-GB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027246189605234E-4"/>
          <c:y val="0.29345249204729584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Menganggap rasuah sebagai perkara biasa merupakan punca kurangnya kesedaran isu rasuah.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3EE-409C-9846-0BA039BB99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3EE-409C-9846-0BA039BB99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3EE-409C-9846-0BA039BB99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3EE-409C-9846-0BA039BB99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3EE-409C-9846-0BA039BB999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EE-409C-9846-0BA039BB999D}"/>
                </c:ext>
              </c:extLst>
            </c:dLbl>
            <c:dLbl>
              <c:idx val="1"/>
              <c:layout>
                <c:manualLayout>
                  <c:x val="-2.5305430436717544E-2"/>
                  <c:y val="0.115330373641464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EE-409C-9846-0BA039BB999D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EE-409C-9846-0BA039BB999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29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EE-409C-9846-0BA039BB999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3">
            <a:tint val="98000"/>
            <a:lumMod val="114000"/>
          </a:schemeClr>
        </a:gs>
        <a:gs pos="100000">
          <a:schemeClr val="accent3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ms-MY" sz="2000"/>
              <a:t>Tidak mementingkan isu sekeliling </a:t>
            </a:r>
            <a:r>
              <a:rPr lang="en-GB" sz="2000"/>
              <a:t>merupakan punca kurangnya kesedaran isu rasuah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296296296296294E-3"/>
          <c:y val="0.29742063492063492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Tidak mementingkan isu sekeliling merupakan punca kurangnya kesedaran isu rasuah.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454-4FA2-9AC0-D8DDB714E8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454-4FA2-9AC0-D8DDB714E8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454-4FA2-9AC0-D8DDB714E8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454-4FA2-9AC0-D8DDB714E8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454-4FA2-9AC0-D8DDB714E86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54-4FA2-9AC0-D8DDB714E8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54-4FA2-9AC0-D8DDB714E861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54-4FA2-9AC0-D8DDB714E86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35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54-4FA2-9AC0-D8DDB714E86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3">
            <a:tint val="98000"/>
            <a:lumMod val="114000"/>
          </a:schemeClr>
        </a:gs>
        <a:gs pos="100000">
          <a:schemeClr val="accent3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ms-MY" sz="2000" dirty="0"/>
              <a:t>Kurang inisiatif daripada kerajaan </a:t>
            </a:r>
            <a:r>
              <a:rPr lang="en-GB" sz="2000" dirty="0" err="1"/>
              <a:t>merupakan</a:t>
            </a:r>
            <a:r>
              <a:rPr lang="en-GB" sz="2000" dirty="0"/>
              <a:t> </a:t>
            </a:r>
            <a:r>
              <a:rPr lang="en-GB" sz="2000" dirty="0" err="1"/>
              <a:t>punca</a:t>
            </a:r>
            <a:r>
              <a:rPr lang="en-GB" sz="2000" dirty="0"/>
              <a:t> </a:t>
            </a:r>
            <a:r>
              <a:rPr lang="en-GB" sz="2000" dirty="0" err="1"/>
              <a:t>kurangnya</a:t>
            </a:r>
            <a:r>
              <a:rPr lang="en-GB" sz="2000" dirty="0"/>
              <a:t> </a:t>
            </a:r>
            <a:r>
              <a:rPr lang="en-GB" sz="2000" dirty="0" err="1"/>
              <a:t>kesedaran</a:t>
            </a:r>
            <a:r>
              <a:rPr lang="en-GB" sz="2000" dirty="0"/>
              <a:t> </a:t>
            </a:r>
            <a:r>
              <a:rPr lang="en-GB" sz="2000" dirty="0" err="1"/>
              <a:t>isu</a:t>
            </a:r>
            <a:r>
              <a:rPr lang="en-GB" sz="2000" dirty="0"/>
              <a:t> </a:t>
            </a:r>
            <a:r>
              <a:rPr lang="en-GB" sz="2000" dirty="0" err="1" smtClean="0"/>
              <a:t>rasuah</a:t>
            </a:r>
            <a:endParaRPr lang="en-GB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649725959143009E-3"/>
          <c:y val="0.29724713074104808"/>
          <c:w val="0.7062452610090405"/>
          <c:h val="0.7025793650793650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Kurang inisiatif daripada kerajaan merupakan punca kurangnya kesedaran isu rasuah.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B1E-456C-8A5C-4CE3665B1E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B1E-456C-8A5C-4CE3665B1E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B1E-456C-8A5C-4CE3665B1E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B1E-456C-8A5C-4CE3665B1E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B1E-456C-8A5C-4CE3665B1E4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1E-456C-8A5C-4CE3665B1E4D}"/>
                </c:ext>
              </c:extLst>
            </c:dLbl>
            <c:dLbl>
              <c:idx val="1"/>
              <c:layout>
                <c:manualLayout>
                  <c:x val="-1.2928158731514632E-2"/>
                  <c:y val="0.108482881570316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1E-456C-8A5C-4CE3665B1E4D}"/>
                </c:ext>
              </c:extLst>
            </c:dLbl>
            <c:dLbl>
              <c:idx val="2"/>
              <c:layout>
                <c:manualLayout>
                  <c:x val="-2.726505540974045E-2"/>
                  <c:y val="6.7651856017997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B1E-456C-8A5C-4CE3665B1E4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1 - Sangat Tidak Setuju</c:v>
                </c:pt>
                <c:pt idx="1">
                  <c:v>2 - Tidak Setuju</c:v>
                </c:pt>
                <c:pt idx="2">
                  <c:v>3 - Neutral</c:v>
                </c:pt>
                <c:pt idx="3">
                  <c:v>4 - Setuju</c:v>
                </c:pt>
                <c:pt idx="4">
                  <c:v>5 - 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23</c:v>
                </c:pt>
                <c:pt idx="3">
                  <c:v>33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1E-456C-8A5C-4CE3665B1E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accent3">
            <a:tint val="98000"/>
            <a:lumMod val="114000"/>
          </a:schemeClr>
        </a:gs>
        <a:gs pos="100000">
          <a:schemeClr val="accent3">
            <a:shade val="90000"/>
            <a:lumMod val="84000"/>
          </a:schemeClr>
        </a:gs>
      </a:gsLst>
      <a:lin ang="5400000" scaled="0"/>
      <a:tileRect/>
    </a:gradFill>
    <a:ln w="9525" cap="flat" cmpd="sng" algn="ctr">
      <a:noFill/>
      <a:round/>
    </a:ln>
    <a:effectLst>
      <a:outerShdw blurRad="63500" dist="38100" dir="5400000" rotWithShape="0">
        <a:srgbClr val="000000">
          <a:alpha val="60000"/>
        </a:srgbClr>
      </a:outerShdw>
    </a:effectLst>
    <a:scene3d>
      <a:camera prst="orthographicFront">
        <a:rot lat="0" lon="0" rev="0"/>
      </a:camera>
      <a:lightRig rig="threePt" dir="tl"/>
    </a:scene3d>
    <a:sp3d prstMaterial="plastic">
      <a:bevelT w="0" h="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3E954-E04A-41AA-84E5-347696D212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C8E24A-D705-4D0F-8567-71661AA73DEB}">
      <dgm:prSet phldrT="[Text]"/>
      <dgm:spPr/>
      <dgm:t>
        <a:bodyPr/>
        <a:lstStyle/>
        <a:p>
          <a:r>
            <a:rPr lang="en-US" dirty="0" err="1" smtClean="0">
              <a:latin typeface="Bodoni MT Poster Compressed" panose="02070706080601050204" pitchFamily="18" charset="0"/>
            </a:rPr>
            <a:t>Maksud</a:t>
          </a:r>
          <a:r>
            <a:rPr lang="en-US" dirty="0" smtClean="0">
              <a:latin typeface="Bodoni MT Poster Compressed" panose="02070706080601050204" pitchFamily="18" charset="0"/>
            </a:rPr>
            <a:t> Pembangunan</a:t>
          </a:r>
          <a:endParaRPr lang="en-US" dirty="0">
            <a:latin typeface="Bodoni MT Poster Compressed" panose="02070706080601050204" pitchFamily="18" charset="0"/>
          </a:endParaRPr>
        </a:p>
      </dgm:t>
    </dgm:pt>
    <dgm:pt modelId="{E36C9740-AFCB-4AB9-91C1-C07136CBA7B2}" type="parTrans" cxnId="{72B1B81A-AE02-4C2D-B79C-4257724093BE}">
      <dgm:prSet/>
      <dgm:spPr/>
      <dgm:t>
        <a:bodyPr/>
        <a:lstStyle/>
        <a:p>
          <a:endParaRPr lang="en-US"/>
        </a:p>
      </dgm:t>
    </dgm:pt>
    <dgm:pt modelId="{8772611D-2489-4CD0-8B74-0886C4D158CD}" type="sibTrans" cxnId="{72B1B81A-AE02-4C2D-B79C-4257724093BE}">
      <dgm:prSet/>
      <dgm:spPr/>
      <dgm:t>
        <a:bodyPr/>
        <a:lstStyle/>
        <a:p>
          <a:endParaRPr lang="en-US"/>
        </a:p>
      </dgm:t>
    </dgm:pt>
    <dgm:pt modelId="{A99F5547-6718-44EE-96D8-60134AC2E243}">
      <dgm:prSet phldrT="[Text]"/>
      <dgm:spPr/>
      <dgm:t>
        <a:bodyPr/>
        <a:lstStyle/>
        <a:p>
          <a:r>
            <a:rPr lang="en-US" dirty="0" smtClean="0"/>
            <a:t>Usaha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kemajuan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perkembangan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pelbagai</a:t>
          </a:r>
          <a:r>
            <a:rPr lang="en-US" dirty="0" smtClean="0"/>
            <a:t> </a:t>
          </a:r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r>
            <a:rPr lang="en-US" dirty="0" smtClean="0"/>
            <a:t>, </a:t>
          </a:r>
          <a:r>
            <a:rPr lang="en-US" dirty="0" err="1" smtClean="0"/>
            <a:t>politik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endParaRPr lang="en-US" dirty="0"/>
        </a:p>
      </dgm:t>
    </dgm:pt>
    <dgm:pt modelId="{47EBB0AA-343E-486A-B4AF-666950985C91}" type="parTrans" cxnId="{6F947D22-9CE1-41A7-9758-944848E54194}">
      <dgm:prSet/>
      <dgm:spPr/>
      <dgm:t>
        <a:bodyPr/>
        <a:lstStyle/>
        <a:p>
          <a:endParaRPr lang="en-US"/>
        </a:p>
      </dgm:t>
    </dgm:pt>
    <dgm:pt modelId="{6261B237-AD31-47FB-A4DB-F8A43DD9AA1B}" type="sibTrans" cxnId="{6F947D22-9CE1-41A7-9758-944848E54194}">
      <dgm:prSet/>
      <dgm:spPr/>
      <dgm:t>
        <a:bodyPr/>
        <a:lstStyle/>
        <a:p>
          <a:endParaRPr lang="en-US"/>
        </a:p>
      </dgm:t>
    </dgm:pt>
    <dgm:pt modelId="{705E3A6D-6071-400B-8E19-85DB3524355E}">
      <dgm:prSet phldrT="[Text]"/>
      <dgm:spPr/>
      <dgm:t>
        <a:bodyPr/>
        <a:lstStyle/>
        <a:p>
          <a:r>
            <a:rPr lang="en-US" dirty="0" err="1" smtClean="0">
              <a:latin typeface="Bodoni MT Poster Compressed" panose="02070706080601050204" pitchFamily="18" charset="0"/>
            </a:rPr>
            <a:t>Maksud</a:t>
          </a:r>
          <a:r>
            <a:rPr lang="en-US" dirty="0" smtClean="0">
              <a:latin typeface="Bodoni MT Poster Compressed" panose="02070706080601050204" pitchFamily="18" charset="0"/>
            </a:rPr>
            <a:t> </a:t>
          </a:r>
          <a:r>
            <a:rPr lang="en-US" dirty="0" err="1" smtClean="0">
              <a:latin typeface="Bodoni MT Poster Compressed" panose="02070706080601050204" pitchFamily="18" charset="0"/>
            </a:rPr>
            <a:t>Rasuah</a:t>
          </a:r>
          <a:endParaRPr lang="en-US" dirty="0">
            <a:latin typeface="Bodoni MT Poster Compressed" panose="02070706080601050204" pitchFamily="18" charset="0"/>
          </a:endParaRPr>
        </a:p>
      </dgm:t>
    </dgm:pt>
    <dgm:pt modelId="{AF8AE58E-38B7-4CEE-869A-66531DD832B1}" type="parTrans" cxnId="{C96B433B-157F-43B0-882F-51AA2918E0AE}">
      <dgm:prSet/>
      <dgm:spPr/>
      <dgm:t>
        <a:bodyPr/>
        <a:lstStyle/>
        <a:p>
          <a:endParaRPr lang="en-US"/>
        </a:p>
      </dgm:t>
    </dgm:pt>
    <dgm:pt modelId="{484149AA-2595-4F25-80C5-C01007830C5E}" type="sibTrans" cxnId="{C96B433B-157F-43B0-882F-51AA2918E0AE}">
      <dgm:prSet/>
      <dgm:spPr/>
      <dgm:t>
        <a:bodyPr/>
        <a:lstStyle/>
        <a:p>
          <a:endParaRPr lang="en-US"/>
        </a:p>
      </dgm:t>
    </dgm:pt>
    <dgm:pt modelId="{E9D58247-E88F-4EDE-81A6-4CA73F9E91CB}">
      <dgm:prSet phldrT="[Text]"/>
      <dgm:spPr/>
      <dgm:t>
        <a:bodyPr/>
        <a:lstStyle/>
        <a:p>
          <a:r>
            <a:rPr lang="en-US" dirty="0" err="1" smtClean="0"/>
            <a:t>Sesuatu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pembuatan</a:t>
          </a:r>
          <a:r>
            <a:rPr lang="en-US" dirty="0" smtClean="0"/>
            <a:t> </a:t>
          </a:r>
          <a:r>
            <a:rPr lang="en-US" dirty="0" err="1" smtClean="0"/>
            <a:t>menawarkan</a:t>
          </a:r>
          <a:r>
            <a:rPr lang="en-US" dirty="0" smtClean="0"/>
            <a:t> </a:t>
          </a:r>
          <a:r>
            <a:rPr lang="en-US" dirty="0" err="1" smtClean="0"/>
            <a:t>sesuatu</a:t>
          </a:r>
          <a:r>
            <a:rPr lang="en-US" dirty="0" smtClean="0"/>
            <a:t> </a:t>
          </a:r>
          <a:r>
            <a:rPr lang="en-US" dirty="0" err="1" smtClean="0"/>
            <a:t>sama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wang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hadiah</a:t>
          </a:r>
          <a:r>
            <a:rPr lang="en-US" dirty="0" smtClean="0"/>
            <a:t> yang </a:t>
          </a:r>
          <a:r>
            <a:rPr lang="en-US" dirty="0" err="1" smtClean="0"/>
            <a:t>bernilai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seseorang</a:t>
          </a:r>
          <a:r>
            <a:rPr lang="en-US" dirty="0" smtClean="0"/>
            <a:t> yang </a:t>
          </a:r>
          <a:r>
            <a:rPr lang="en-US" dirty="0" err="1" smtClean="0"/>
            <a:t>mempunyai</a:t>
          </a:r>
          <a:r>
            <a:rPr lang="en-US" dirty="0" smtClean="0"/>
            <a:t> </a:t>
          </a:r>
          <a:r>
            <a:rPr lang="en-US" dirty="0" err="1" smtClean="0"/>
            <a:t>kuasa</a:t>
          </a:r>
          <a:r>
            <a:rPr lang="en-US" dirty="0" smtClean="0"/>
            <a:t> yang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memberi</a:t>
          </a:r>
          <a:r>
            <a:rPr lang="en-US" dirty="0" smtClean="0"/>
            <a:t>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pemberi</a:t>
          </a:r>
          <a:r>
            <a:rPr lang="en-US" dirty="0" smtClean="0"/>
            <a:t> </a:t>
          </a:r>
          <a:r>
            <a:rPr lang="en-US" dirty="0" err="1" smtClean="0"/>
            <a:t>rasuah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mengabaikan</a:t>
          </a:r>
          <a:r>
            <a:rPr lang="en-US" dirty="0" smtClean="0"/>
            <a:t> </a:t>
          </a:r>
          <a:r>
            <a:rPr lang="en-US" dirty="0" err="1" smtClean="0"/>
            <a:t>peraturan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undang-undang</a:t>
          </a:r>
          <a:r>
            <a:rPr lang="en-US" dirty="0" smtClean="0"/>
            <a:t> </a:t>
          </a:r>
          <a:endParaRPr lang="en-US" dirty="0"/>
        </a:p>
      </dgm:t>
    </dgm:pt>
    <dgm:pt modelId="{61AD671F-7919-48EF-80F3-064386AB01F3}" type="parTrans" cxnId="{7FEB21E9-7BB5-469B-8D49-C3A991CC7070}">
      <dgm:prSet/>
      <dgm:spPr/>
      <dgm:t>
        <a:bodyPr/>
        <a:lstStyle/>
        <a:p>
          <a:endParaRPr lang="en-US"/>
        </a:p>
      </dgm:t>
    </dgm:pt>
    <dgm:pt modelId="{D06FE44E-F120-45D1-A8C7-6966EAFA772A}" type="sibTrans" cxnId="{7FEB21E9-7BB5-469B-8D49-C3A991CC7070}">
      <dgm:prSet/>
      <dgm:spPr/>
      <dgm:t>
        <a:bodyPr/>
        <a:lstStyle/>
        <a:p>
          <a:endParaRPr lang="en-US"/>
        </a:p>
      </dgm:t>
    </dgm:pt>
    <dgm:pt modelId="{B52B79FD-5221-4A48-9D04-88FAA030E700}" type="pres">
      <dgm:prSet presAssocID="{2E73E954-E04A-41AA-84E5-347696D212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5CE1CC-8676-4F3F-825F-E5282F1CF4C9}" type="pres">
      <dgm:prSet presAssocID="{9CC8E24A-D705-4D0F-8567-71661AA73DEB}" presName="linNode" presStyleCnt="0"/>
      <dgm:spPr/>
    </dgm:pt>
    <dgm:pt modelId="{001BF134-F341-4CD0-9640-33BFD3E19CEB}" type="pres">
      <dgm:prSet presAssocID="{9CC8E24A-D705-4D0F-8567-71661AA73DEB}" presName="parentShp" presStyleLbl="node1" presStyleIdx="0" presStyleCnt="2" custScaleX="88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72629-0BE7-4203-B018-21884321E823}" type="pres">
      <dgm:prSet presAssocID="{9CC8E24A-D705-4D0F-8567-71661AA73DE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D1E3A-9BB2-435A-8891-7790883C7118}" type="pres">
      <dgm:prSet presAssocID="{8772611D-2489-4CD0-8B74-0886C4D158CD}" presName="spacing" presStyleCnt="0"/>
      <dgm:spPr/>
    </dgm:pt>
    <dgm:pt modelId="{AEBAAC9C-F9BA-4C17-942C-67135A47B25C}" type="pres">
      <dgm:prSet presAssocID="{705E3A6D-6071-400B-8E19-85DB3524355E}" presName="linNode" presStyleCnt="0"/>
      <dgm:spPr/>
    </dgm:pt>
    <dgm:pt modelId="{C0D9D630-6E4B-49FE-B204-E8D98A110649}" type="pres">
      <dgm:prSet presAssocID="{705E3A6D-6071-400B-8E19-85DB3524355E}" presName="parentShp" presStyleLbl="node1" presStyleIdx="1" presStyleCnt="2" custScaleX="70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66448-DC53-4CC6-88ED-C44A540F3FA4}" type="pres">
      <dgm:prSet presAssocID="{705E3A6D-6071-400B-8E19-85DB3524355E}" presName="childShp" presStyleLbl="bgAccFollowNode1" presStyleIdx="1" presStyleCnt="2" custScaleX="113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B433B-157F-43B0-882F-51AA2918E0AE}" srcId="{2E73E954-E04A-41AA-84E5-347696D2125F}" destId="{705E3A6D-6071-400B-8E19-85DB3524355E}" srcOrd="1" destOrd="0" parTransId="{AF8AE58E-38B7-4CEE-869A-66531DD832B1}" sibTransId="{484149AA-2595-4F25-80C5-C01007830C5E}"/>
    <dgm:cxn modelId="{72B1B81A-AE02-4C2D-B79C-4257724093BE}" srcId="{2E73E954-E04A-41AA-84E5-347696D2125F}" destId="{9CC8E24A-D705-4D0F-8567-71661AA73DEB}" srcOrd="0" destOrd="0" parTransId="{E36C9740-AFCB-4AB9-91C1-C07136CBA7B2}" sibTransId="{8772611D-2489-4CD0-8B74-0886C4D158CD}"/>
    <dgm:cxn modelId="{E1B7E265-B29E-48F3-AB37-97B95439555B}" type="presOf" srcId="{705E3A6D-6071-400B-8E19-85DB3524355E}" destId="{C0D9D630-6E4B-49FE-B204-E8D98A110649}" srcOrd="0" destOrd="0" presId="urn:microsoft.com/office/officeart/2005/8/layout/vList6"/>
    <dgm:cxn modelId="{7FEB21E9-7BB5-469B-8D49-C3A991CC7070}" srcId="{705E3A6D-6071-400B-8E19-85DB3524355E}" destId="{E9D58247-E88F-4EDE-81A6-4CA73F9E91CB}" srcOrd="0" destOrd="0" parTransId="{61AD671F-7919-48EF-80F3-064386AB01F3}" sibTransId="{D06FE44E-F120-45D1-A8C7-6966EAFA772A}"/>
    <dgm:cxn modelId="{95A00A85-A8F3-4266-BF05-27DA7A28B986}" type="presOf" srcId="{A99F5547-6718-44EE-96D8-60134AC2E243}" destId="{0BD72629-0BE7-4203-B018-21884321E823}" srcOrd="0" destOrd="0" presId="urn:microsoft.com/office/officeart/2005/8/layout/vList6"/>
    <dgm:cxn modelId="{A063F2FA-7B53-423F-BBC4-FB92ECDFC743}" type="presOf" srcId="{2E73E954-E04A-41AA-84E5-347696D2125F}" destId="{B52B79FD-5221-4A48-9D04-88FAA030E700}" srcOrd="0" destOrd="0" presId="urn:microsoft.com/office/officeart/2005/8/layout/vList6"/>
    <dgm:cxn modelId="{6F947D22-9CE1-41A7-9758-944848E54194}" srcId="{9CC8E24A-D705-4D0F-8567-71661AA73DEB}" destId="{A99F5547-6718-44EE-96D8-60134AC2E243}" srcOrd="0" destOrd="0" parTransId="{47EBB0AA-343E-486A-B4AF-666950985C91}" sibTransId="{6261B237-AD31-47FB-A4DB-F8A43DD9AA1B}"/>
    <dgm:cxn modelId="{68A6A0A2-E2DD-4C56-9FE8-A72B39B778F9}" type="presOf" srcId="{9CC8E24A-D705-4D0F-8567-71661AA73DEB}" destId="{001BF134-F341-4CD0-9640-33BFD3E19CEB}" srcOrd="0" destOrd="0" presId="urn:microsoft.com/office/officeart/2005/8/layout/vList6"/>
    <dgm:cxn modelId="{C5D87DD8-CBEC-4F5D-905C-74F50F37AC99}" type="presOf" srcId="{E9D58247-E88F-4EDE-81A6-4CA73F9E91CB}" destId="{B6466448-DC53-4CC6-88ED-C44A540F3FA4}" srcOrd="0" destOrd="0" presId="urn:microsoft.com/office/officeart/2005/8/layout/vList6"/>
    <dgm:cxn modelId="{54F336C6-F105-4B34-8F60-CD18613BB0D4}" type="presParOf" srcId="{B52B79FD-5221-4A48-9D04-88FAA030E700}" destId="{615CE1CC-8676-4F3F-825F-E5282F1CF4C9}" srcOrd="0" destOrd="0" presId="urn:microsoft.com/office/officeart/2005/8/layout/vList6"/>
    <dgm:cxn modelId="{0969F9C0-01DB-41E5-B18D-139119F83C29}" type="presParOf" srcId="{615CE1CC-8676-4F3F-825F-E5282F1CF4C9}" destId="{001BF134-F341-4CD0-9640-33BFD3E19CEB}" srcOrd="0" destOrd="0" presId="urn:microsoft.com/office/officeart/2005/8/layout/vList6"/>
    <dgm:cxn modelId="{DA2750D2-E0D3-4337-AA5D-8A87DF3DA7D0}" type="presParOf" srcId="{615CE1CC-8676-4F3F-825F-E5282F1CF4C9}" destId="{0BD72629-0BE7-4203-B018-21884321E823}" srcOrd="1" destOrd="0" presId="urn:microsoft.com/office/officeart/2005/8/layout/vList6"/>
    <dgm:cxn modelId="{8FDC37A4-28A6-4123-B3C2-96FDDF1D7488}" type="presParOf" srcId="{B52B79FD-5221-4A48-9D04-88FAA030E700}" destId="{E37D1E3A-9BB2-435A-8891-7790883C7118}" srcOrd="1" destOrd="0" presId="urn:microsoft.com/office/officeart/2005/8/layout/vList6"/>
    <dgm:cxn modelId="{0FC37650-0E73-43F5-9C22-96122756B325}" type="presParOf" srcId="{B52B79FD-5221-4A48-9D04-88FAA030E700}" destId="{AEBAAC9C-F9BA-4C17-942C-67135A47B25C}" srcOrd="2" destOrd="0" presId="urn:microsoft.com/office/officeart/2005/8/layout/vList6"/>
    <dgm:cxn modelId="{73867AAF-0C48-402D-8C02-C040E315D83C}" type="presParOf" srcId="{AEBAAC9C-F9BA-4C17-942C-67135A47B25C}" destId="{C0D9D630-6E4B-49FE-B204-E8D98A110649}" srcOrd="0" destOrd="0" presId="urn:microsoft.com/office/officeart/2005/8/layout/vList6"/>
    <dgm:cxn modelId="{DE27C35C-1BE4-4878-9230-1B17B4C236B5}" type="presParOf" srcId="{AEBAAC9C-F9BA-4C17-942C-67135A47B25C}" destId="{B6466448-DC53-4CC6-88ED-C44A540F3FA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2629-0BE7-4203-B018-21884321E823}">
      <dsp:nvSpPr>
        <dsp:cNvPr id="0" name=""/>
        <dsp:cNvSpPr/>
      </dsp:nvSpPr>
      <dsp:spPr>
        <a:xfrm>
          <a:off x="4155119" y="661"/>
          <a:ext cx="659892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Usaha </a:t>
          </a:r>
          <a:r>
            <a:rPr lang="en-US" sz="2100" kern="1200" dirty="0" err="1" smtClean="0"/>
            <a:t>untuk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mencapai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kemajuan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perkembangan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pelbagai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bidang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negara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seperti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ekonomi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politik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sosial</a:t>
          </a:r>
          <a:endParaRPr lang="en-US" sz="2100" kern="1200" dirty="0"/>
        </a:p>
      </dsp:txBody>
      <dsp:txXfrm>
        <a:off x="4155119" y="323122"/>
        <a:ext cx="5631537" cy="1934765"/>
      </dsp:txXfrm>
    </dsp:sp>
    <dsp:sp modelId="{001BF134-F341-4CD0-9640-33BFD3E19CEB}">
      <dsp:nvSpPr>
        <dsp:cNvPr id="0" name=""/>
        <dsp:cNvSpPr/>
      </dsp:nvSpPr>
      <dsp:spPr>
        <a:xfrm>
          <a:off x="244160" y="661"/>
          <a:ext cx="3910959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Bodoni MT Poster Compressed" panose="02070706080601050204" pitchFamily="18" charset="0"/>
            </a:rPr>
            <a:t>Maksud</a:t>
          </a:r>
          <a:r>
            <a:rPr lang="en-US" sz="6500" kern="1200" dirty="0" smtClean="0">
              <a:latin typeface="Bodoni MT Poster Compressed" panose="02070706080601050204" pitchFamily="18" charset="0"/>
            </a:rPr>
            <a:t> Pembangunan</a:t>
          </a:r>
          <a:endParaRPr lang="en-US" sz="6500" kern="1200" dirty="0">
            <a:latin typeface="Bodoni MT Poster Compressed" panose="02070706080601050204" pitchFamily="18" charset="0"/>
          </a:endParaRPr>
        </a:p>
      </dsp:txBody>
      <dsp:txXfrm>
        <a:off x="370090" y="126591"/>
        <a:ext cx="3659099" cy="2327827"/>
      </dsp:txXfrm>
    </dsp:sp>
    <dsp:sp modelId="{B6466448-DC53-4CC6-88ED-C44A540F3FA4}">
      <dsp:nvSpPr>
        <dsp:cNvPr id="0" name=""/>
        <dsp:cNvSpPr/>
      </dsp:nvSpPr>
      <dsp:spPr>
        <a:xfrm>
          <a:off x="3318167" y="2838317"/>
          <a:ext cx="7481921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Sesuatu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kegiatan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pembuatan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menawarkan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sesuatu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sama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wang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hadiah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bernilai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seseorang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mempunyai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kuasa</a:t>
          </a:r>
          <a:r>
            <a:rPr lang="en-US" sz="2100" kern="1200" dirty="0" smtClean="0"/>
            <a:t> yang </a:t>
          </a:r>
          <a:r>
            <a:rPr lang="en-US" sz="2100" kern="1200" dirty="0" err="1" smtClean="0"/>
            <a:t>besar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untuk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memberi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keuntungan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rasuah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dengan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mengabaikan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peraturan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undang-undang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3318167" y="3160778"/>
        <a:ext cx="6514538" cy="1934765"/>
      </dsp:txXfrm>
    </dsp:sp>
    <dsp:sp modelId="{C0D9D630-6E4B-49FE-B204-E8D98A110649}">
      <dsp:nvSpPr>
        <dsp:cNvPr id="0" name=""/>
        <dsp:cNvSpPr/>
      </dsp:nvSpPr>
      <dsp:spPr>
        <a:xfrm>
          <a:off x="198110" y="2838317"/>
          <a:ext cx="3120057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Bodoni MT Poster Compressed" panose="02070706080601050204" pitchFamily="18" charset="0"/>
            </a:rPr>
            <a:t>Maksud</a:t>
          </a:r>
          <a:r>
            <a:rPr lang="en-US" sz="6500" kern="1200" dirty="0" smtClean="0">
              <a:latin typeface="Bodoni MT Poster Compressed" panose="02070706080601050204" pitchFamily="18" charset="0"/>
            </a:rPr>
            <a:t> </a:t>
          </a:r>
          <a:r>
            <a:rPr lang="en-US" sz="6500" kern="1200" dirty="0" err="1" smtClean="0">
              <a:latin typeface="Bodoni MT Poster Compressed" panose="02070706080601050204" pitchFamily="18" charset="0"/>
            </a:rPr>
            <a:t>Rasuah</a:t>
          </a:r>
          <a:endParaRPr lang="en-US" sz="6500" kern="1200" dirty="0">
            <a:latin typeface="Bodoni MT Poster Compressed" panose="02070706080601050204" pitchFamily="18" charset="0"/>
          </a:endParaRPr>
        </a:p>
      </dsp:txBody>
      <dsp:txXfrm>
        <a:off x="324040" y="2964247"/>
        <a:ext cx="2868197" cy="232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124" y="4547130"/>
            <a:ext cx="3472619" cy="2310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71" y="1307851"/>
            <a:ext cx="10817756" cy="3560481"/>
          </a:xfrm>
        </p:spPr>
        <p:txBody>
          <a:bodyPr/>
          <a:lstStyle/>
          <a:p>
            <a:pPr algn="ctr"/>
            <a:r>
              <a:rPr lang="en-MY" sz="7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ETIKA RASUAH DALAM PEMBANGUNAN EKONOMI NEGARA</a:t>
            </a:r>
            <a:endParaRPr lang="en-MY" sz="7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Statistik rasuah penjawat awam terus meningkat? Apa puncanya? Desakan  kehidupan dan keadaan ekonomi? | Helang Put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2" y="4098708"/>
            <a:ext cx="2790825" cy="25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580" y="4569605"/>
            <a:ext cx="4086420" cy="2288395"/>
          </a:xfrm>
          <a:prstGeom prst="rect">
            <a:avLst/>
          </a:prstGeom>
        </p:spPr>
      </p:pic>
      <p:sp>
        <p:nvSpPr>
          <p:cNvPr id="7" name="AutoShape 8" descr="bars by kevin nieberle - transparent background censor bar PNG image with  transparent background | TOP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0524" y="5139657"/>
            <a:ext cx="1027210" cy="3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5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718"/>
            <a:ext cx="12073467" cy="107128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ms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Soal Selidik Latar Belakang Demografi Responden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913467"/>
            <a:ext cx="10380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3600" dirty="0"/>
              <a:t>Antara aspek yang meliputi dapatan latar belakang demografi responden ialah;</a:t>
            </a:r>
            <a:r>
              <a:rPr lang="en-MY" sz="3600" dirty="0"/>
              <a:t/>
            </a:r>
            <a:br>
              <a:rPr lang="en-MY" sz="3600" dirty="0"/>
            </a:br>
            <a:r>
              <a:rPr lang="en-MY" sz="3600" dirty="0" smtClean="0"/>
              <a:t>- </a:t>
            </a:r>
            <a:r>
              <a:rPr lang="ms-MY" sz="3600" dirty="0" smtClean="0"/>
              <a:t>Jantina</a:t>
            </a:r>
            <a:r>
              <a:rPr lang="en-MY" sz="3600" dirty="0"/>
              <a:t/>
            </a:r>
            <a:br>
              <a:rPr lang="en-MY" sz="3600" dirty="0"/>
            </a:br>
            <a:r>
              <a:rPr lang="en-MY" sz="3600" dirty="0" smtClean="0"/>
              <a:t>- </a:t>
            </a:r>
            <a:r>
              <a:rPr lang="ms-MY" sz="3600" dirty="0" smtClean="0"/>
              <a:t>Umur</a:t>
            </a:r>
            <a:r>
              <a:rPr lang="en-MY" sz="3600" dirty="0"/>
              <a:t/>
            </a:r>
            <a:br>
              <a:rPr lang="en-MY" sz="3600" dirty="0"/>
            </a:br>
            <a:r>
              <a:rPr lang="en-MY" sz="3600" dirty="0" smtClean="0"/>
              <a:t>- </a:t>
            </a:r>
            <a:r>
              <a:rPr lang="ms-MY" sz="3600" dirty="0" smtClean="0"/>
              <a:t>Pekerjaan</a:t>
            </a:r>
            <a:r>
              <a:rPr lang="en-MY" sz="3600" dirty="0"/>
              <a:t/>
            </a:r>
            <a:br>
              <a:rPr lang="en-MY" sz="3600" dirty="0"/>
            </a:br>
            <a:r>
              <a:rPr lang="en-MY" sz="3600" dirty="0" smtClean="0"/>
              <a:t>- </a:t>
            </a:r>
            <a:r>
              <a:rPr lang="ms-MY" sz="3600" dirty="0" smtClean="0"/>
              <a:t>Kaum</a:t>
            </a:r>
            <a:r>
              <a:rPr lang="en-MY" sz="3600" dirty="0"/>
              <a:t/>
            </a:r>
            <a:br>
              <a:rPr lang="en-MY" sz="3600" dirty="0"/>
            </a:b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228464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85426"/>
              </p:ext>
            </p:extLst>
          </p:nvPr>
        </p:nvGraphicFramePr>
        <p:xfrm>
          <a:off x="220663" y="198279"/>
          <a:ext cx="899107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5535">
                  <a:extLst>
                    <a:ext uri="{9D8B030D-6E8A-4147-A177-3AD203B41FA5}">
                      <a16:colId xmlns:a16="http://schemas.microsoft.com/office/drawing/2014/main" val="2008245473"/>
                    </a:ext>
                  </a:extLst>
                </a:gridCol>
                <a:gridCol w="4495535">
                  <a:extLst>
                    <a:ext uri="{9D8B030D-6E8A-4147-A177-3AD203B41FA5}">
                      <a16:colId xmlns:a16="http://schemas.microsoft.com/office/drawing/2014/main" val="4151343806"/>
                    </a:ext>
                  </a:extLst>
                </a:gridCol>
              </a:tblGrid>
              <a:tr h="82572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Jantina</a:t>
                      </a:r>
                      <a:endParaRPr lang="en-MY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Bilangan Responden</a:t>
                      </a:r>
                      <a:endParaRPr lang="en-MY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8217917"/>
                  </a:ext>
                </a:extLst>
              </a:tr>
              <a:tr h="82572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Lelaki</a:t>
                      </a:r>
                      <a:endParaRPr lang="en-MY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37</a:t>
                      </a:r>
                      <a:endParaRPr lang="en-MY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452892"/>
                  </a:ext>
                </a:extLst>
              </a:tr>
              <a:tr h="82572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Perempuan</a:t>
                      </a:r>
                      <a:endParaRPr lang="en-MY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53</a:t>
                      </a:r>
                      <a:endParaRPr lang="en-MY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9497402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57050241"/>
              </p:ext>
            </p:extLst>
          </p:nvPr>
        </p:nvGraphicFramePr>
        <p:xfrm>
          <a:off x="1304397" y="2878666"/>
          <a:ext cx="8991070" cy="372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889067" y="420105"/>
            <a:ext cx="1845733" cy="21166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Responden Mengikut Jantina</a:t>
            </a:r>
            <a:endParaRPr lang="en-MY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14092"/>
              </p:ext>
            </p:extLst>
          </p:nvPr>
        </p:nvGraphicFramePr>
        <p:xfrm>
          <a:off x="474661" y="0"/>
          <a:ext cx="7433206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6603">
                  <a:extLst>
                    <a:ext uri="{9D8B030D-6E8A-4147-A177-3AD203B41FA5}">
                      <a16:colId xmlns:a16="http://schemas.microsoft.com/office/drawing/2014/main" val="2794035082"/>
                    </a:ext>
                  </a:extLst>
                </a:gridCol>
                <a:gridCol w="3716603">
                  <a:extLst>
                    <a:ext uri="{9D8B030D-6E8A-4147-A177-3AD203B41FA5}">
                      <a16:colId xmlns:a16="http://schemas.microsoft.com/office/drawing/2014/main" val="306274146"/>
                    </a:ext>
                  </a:extLst>
                </a:gridCol>
              </a:tblGrid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Umur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Bilangan Responden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6892650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Bawah 21 tahun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86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78313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21 hingga 30 tahun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743394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31 hingga 40 tahun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1710870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41 hingga 50 tahun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971715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51 hingga 60 tahun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0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169587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48962376"/>
              </p:ext>
            </p:extLst>
          </p:nvPr>
        </p:nvGraphicFramePr>
        <p:xfrm>
          <a:off x="270933" y="3572933"/>
          <a:ext cx="11921068" cy="306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889067" y="420105"/>
            <a:ext cx="1845733" cy="21166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Responden </a:t>
            </a:r>
            <a:r>
              <a:rPr lang="ms-MY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Mengikut Umur</a:t>
            </a:r>
            <a:endParaRPr lang="en-MY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83141"/>
              </p:ext>
            </p:extLst>
          </p:nvPr>
        </p:nvGraphicFramePr>
        <p:xfrm>
          <a:off x="237597" y="0"/>
          <a:ext cx="797507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7535">
                  <a:extLst>
                    <a:ext uri="{9D8B030D-6E8A-4147-A177-3AD203B41FA5}">
                      <a16:colId xmlns:a16="http://schemas.microsoft.com/office/drawing/2014/main" val="2993051933"/>
                    </a:ext>
                  </a:extLst>
                </a:gridCol>
                <a:gridCol w="3987535">
                  <a:extLst>
                    <a:ext uri="{9D8B030D-6E8A-4147-A177-3AD203B41FA5}">
                      <a16:colId xmlns:a16="http://schemas.microsoft.com/office/drawing/2014/main" val="389525680"/>
                    </a:ext>
                  </a:extLst>
                </a:gridCol>
              </a:tblGrid>
              <a:tr h="52193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Pekerjaan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Bilangan Responden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075041"/>
                  </a:ext>
                </a:extLst>
              </a:tr>
              <a:tr h="52214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Pelajar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87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456720"/>
                  </a:ext>
                </a:extLst>
              </a:tr>
              <a:tr h="52214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Bekerja sendiri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2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459993"/>
                  </a:ext>
                </a:extLst>
              </a:tr>
              <a:tr h="52214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Tidak bekerja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1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48650"/>
                  </a:ext>
                </a:extLst>
              </a:tr>
              <a:tr h="52214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Kakitangan Kerajaan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0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906094"/>
                  </a:ext>
                </a:extLst>
              </a:tr>
              <a:tr h="52214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Pekerja swasta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 dirty="0">
                          <a:effectLst/>
                        </a:rPr>
                        <a:t>0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77913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5753149"/>
              </p:ext>
            </p:extLst>
          </p:nvPr>
        </p:nvGraphicFramePr>
        <p:xfrm>
          <a:off x="575733" y="3843867"/>
          <a:ext cx="10854267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838267" y="575733"/>
            <a:ext cx="1947333" cy="21166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Responden Mengikut Pekerjaan</a:t>
            </a:r>
            <a:endParaRPr lang="en-MY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1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506561"/>
              </p:ext>
            </p:extLst>
          </p:nvPr>
        </p:nvGraphicFramePr>
        <p:xfrm>
          <a:off x="356129" y="0"/>
          <a:ext cx="7230004" cy="264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5002">
                  <a:extLst>
                    <a:ext uri="{9D8B030D-6E8A-4147-A177-3AD203B41FA5}">
                      <a16:colId xmlns:a16="http://schemas.microsoft.com/office/drawing/2014/main" val="2468511003"/>
                    </a:ext>
                  </a:extLst>
                </a:gridCol>
                <a:gridCol w="3615002">
                  <a:extLst>
                    <a:ext uri="{9D8B030D-6E8A-4147-A177-3AD203B41FA5}">
                      <a16:colId xmlns:a16="http://schemas.microsoft.com/office/drawing/2014/main" val="2008889607"/>
                    </a:ext>
                  </a:extLst>
                </a:gridCol>
              </a:tblGrid>
              <a:tr h="66019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Kaum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Bilangan Responden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360877"/>
                  </a:ext>
                </a:extLst>
              </a:tr>
              <a:tr h="660467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Melayu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61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117499"/>
                  </a:ext>
                </a:extLst>
              </a:tr>
              <a:tr h="660467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Cina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19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6635688"/>
                  </a:ext>
                </a:extLst>
              </a:tr>
              <a:tr h="660467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India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 dirty="0">
                          <a:effectLst/>
                        </a:rPr>
                        <a:t>10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48934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1474777"/>
              </p:ext>
            </p:extLst>
          </p:nvPr>
        </p:nvGraphicFramePr>
        <p:xfrm>
          <a:off x="1100667" y="2946400"/>
          <a:ext cx="10549466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9838267" y="575733"/>
            <a:ext cx="1947333" cy="21166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Responden Mengikut </a:t>
            </a:r>
            <a:r>
              <a:rPr lang="ms-MY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KAUM</a:t>
            </a:r>
            <a:endParaRPr lang="en-MY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9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ms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Soal Selidik Persepi Masyarakat Berkenaan Punca Isu Rasuah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ms-MY" sz="3300" dirty="0"/>
              <a:t>Pendapat masyarakat mengenai tahap kepentingan etika masyarakat dalam membendung isu rasuah.</a:t>
            </a:r>
            <a:endParaRPr lang="en-MY" sz="3300" dirty="0"/>
          </a:p>
          <a:p>
            <a:pPr marL="0" indent="0">
              <a:buNone/>
            </a:pPr>
            <a:r>
              <a:rPr lang="ms-MY" sz="3300" dirty="0"/>
              <a:t>           </a:t>
            </a:r>
            <a:endParaRPr lang="en-MY" sz="3300" dirty="0"/>
          </a:p>
          <a:p>
            <a:pPr marL="0" indent="0">
              <a:buNone/>
            </a:pPr>
            <a:r>
              <a:rPr lang="ms-MY" sz="3300" dirty="0" smtClean="0"/>
              <a:t> </a:t>
            </a:r>
            <a:r>
              <a:rPr lang="ms-MY" sz="3300" dirty="0"/>
              <a:t>Mengikut skala:</a:t>
            </a:r>
            <a:endParaRPr lang="en-MY" sz="3300" dirty="0"/>
          </a:p>
          <a:p>
            <a:pPr lvl="0"/>
            <a:r>
              <a:rPr lang="ms-MY" sz="3300" dirty="0"/>
              <a:t>Sangat tidak setuju</a:t>
            </a:r>
            <a:endParaRPr lang="en-MY" sz="3300" dirty="0"/>
          </a:p>
          <a:p>
            <a:pPr lvl="0"/>
            <a:r>
              <a:rPr lang="ms-MY" sz="3300" dirty="0"/>
              <a:t>Tidak setuju</a:t>
            </a:r>
            <a:endParaRPr lang="en-MY" sz="3300" dirty="0"/>
          </a:p>
          <a:p>
            <a:pPr lvl="0"/>
            <a:r>
              <a:rPr lang="ms-MY" sz="3300" dirty="0"/>
              <a:t>Neutral</a:t>
            </a:r>
            <a:endParaRPr lang="en-MY" sz="3300" dirty="0"/>
          </a:p>
          <a:p>
            <a:pPr lvl="0"/>
            <a:r>
              <a:rPr lang="ms-MY" sz="3300" dirty="0"/>
              <a:t>Setuju</a:t>
            </a:r>
            <a:endParaRPr lang="en-MY" sz="3300" dirty="0"/>
          </a:p>
          <a:p>
            <a:pPr lvl="0"/>
            <a:r>
              <a:rPr lang="ms-MY" sz="3300" dirty="0"/>
              <a:t>Sangat setuju</a:t>
            </a:r>
            <a:endParaRPr lang="en-MY" sz="33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6279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833886"/>
              </p:ext>
            </p:extLst>
          </p:nvPr>
        </p:nvGraphicFramePr>
        <p:xfrm>
          <a:off x="118532" y="186266"/>
          <a:ext cx="9127068" cy="3291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747215">
                  <a:extLst>
                    <a:ext uri="{9D8B030D-6E8A-4147-A177-3AD203B41FA5}">
                      <a16:colId xmlns:a16="http://schemas.microsoft.com/office/drawing/2014/main" val="2192518369"/>
                    </a:ext>
                  </a:extLst>
                </a:gridCol>
                <a:gridCol w="4379853">
                  <a:extLst>
                    <a:ext uri="{9D8B030D-6E8A-4147-A177-3AD203B41FA5}">
                      <a16:colId xmlns:a16="http://schemas.microsoft.com/office/drawing/2014/main" val="2602130778"/>
                    </a:ext>
                  </a:extLst>
                </a:gridCol>
              </a:tblGrid>
              <a:tr h="42036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Skala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Bilangan Responden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672174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721057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0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023137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5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933132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17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362812"/>
                  </a:ext>
                </a:extLst>
              </a:tr>
              <a:tr h="42054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66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540278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0838603"/>
              </p:ext>
            </p:extLst>
          </p:nvPr>
        </p:nvGraphicFramePr>
        <p:xfrm>
          <a:off x="118532" y="3776133"/>
          <a:ext cx="11904134" cy="308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652000" y="277707"/>
            <a:ext cx="2370666" cy="32003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000" dirty="0" smtClean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Pendapat </a:t>
            </a:r>
            <a:r>
              <a:rPr lang="ms-MY" sz="2000" dirty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masyarakat mengenai tahap kepentingan etika masyarakat </a:t>
            </a:r>
            <a:r>
              <a:rPr lang="ms-MY" sz="2000" dirty="0" smtClean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dalam ISU RASUAH</a:t>
            </a:r>
            <a:endParaRPr lang="en-MY" sz="2000" dirty="0"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3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ms-MY" b="1" dirty="0" smtClean="0">
                <a:latin typeface="+mj-lt"/>
                <a:cs typeface="Times New Roman" panose="02020603050405020304" pitchFamily="18" charset="0"/>
              </a:rPr>
              <a:t>Soal Selidik Persepi Masyarakat Berkenaan Punca Isu Rasuah</a:t>
            </a:r>
            <a:endParaRPr lang="en-MY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s-MY" sz="3000" dirty="0"/>
              <a:t>Pendapat masyarakat tentang punca kurangnya kesedaran terhadap isu rasuah</a:t>
            </a:r>
            <a:endParaRPr lang="en-MY" sz="3000" dirty="0"/>
          </a:p>
          <a:p>
            <a:pPr marL="0" indent="0">
              <a:buNone/>
            </a:pPr>
            <a:endParaRPr lang="ms-MY" sz="3000" dirty="0"/>
          </a:p>
          <a:p>
            <a:pPr marL="0" indent="0">
              <a:buNone/>
            </a:pPr>
            <a:r>
              <a:rPr lang="ms-MY" sz="3000" dirty="0" smtClean="0"/>
              <a:t>Mengikut </a:t>
            </a:r>
            <a:r>
              <a:rPr lang="ms-MY" sz="3000" dirty="0"/>
              <a:t>skala:</a:t>
            </a:r>
            <a:endParaRPr lang="en-MY" sz="3000" dirty="0"/>
          </a:p>
          <a:p>
            <a:pPr lvl="0"/>
            <a:r>
              <a:rPr lang="ms-MY" sz="3000" dirty="0"/>
              <a:t>Sangat tidak setuju</a:t>
            </a:r>
            <a:endParaRPr lang="en-MY" sz="3000" dirty="0"/>
          </a:p>
          <a:p>
            <a:pPr lvl="0"/>
            <a:r>
              <a:rPr lang="ms-MY" sz="3000" dirty="0"/>
              <a:t>Tidak setuju</a:t>
            </a:r>
            <a:endParaRPr lang="en-MY" sz="3000" dirty="0"/>
          </a:p>
          <a:p>
            <a:pPr lvl="0"/>
            <a:r>
              <a:rPr lang="ms-MY" sz="3000" dirty="0"/>
              <a:t>Neutral</a:t>
            </a:r>
            <a:endParaRPr lang="en-MY" sz="3000" dirty="0"/>
          </a:p>
          <a:p>
            <a:pPr lvl="0"/>
            <a:r>
              <a:rPr lang="ms-MY" sz="3000" dirty="0"/>
              <a:t>Setuju</a:t>
            </a:r>
            <a:endParaRPr lang="en-MY" sz="3000" dirty="0"/>
          </a:p>
          <a:p>
            <a:pPr lvl="0"/>
            <a:r>
              <a:rPr lang="ms-MY" sz="3000" dirty="0"/>
              <a:t>Sangat setuju</a:t>
            </a:r>
            <a:endParaRPr lang="en-MY" sz="30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322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06851"/>
              </p:ext>
            </p:extLst>
          </p:nvPr>
        </p:nvGraphicFramePr>
        <p:xfrm>
          <a:off x="162031" y="0"/>
          <a:ext cx="6763702" cy="3291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70416">
                  <a:extLst>
                    <a:ext uri="{9D8B030D-6E8A-4147-A177-3AD203B41FA5}">
                      <a16:colId xmlns:a16="http://schemas.microsoft.com/office/drawing/2014/main" val="1915319512"/>
                    </a:ext>
                  </a:extLst>
                </a:gridCol>
                <a:gridCol w="3193286">
                  <a:extLst>
                    <a:ext uri="{9D8B030D-6E8A-4147-A177-3AD203B41FA5}">
                      <a16:colId xmlns:a16="http://schemas.microsoft.com/office/drawing/2014/main" val="2681240005"/>
                    </a:ext>
                  </a:extLst>
                </a:gridCol>
              </a:tblGrid>
              <a:tr h="43165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Skala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Bilangan Responden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043358"/>
                  </a:ext>
                </a:extLst>
              </a:tr>
              <a:tr h="43182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4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700831"/>
                  </a:ext>
                </a:extLst>
              </a:tr>
              <a:tr h="43182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2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4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598796"/>
                  </a:ext>
                </a:extLst>
              </a:tr>
              <a:tr h="43182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19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844401"/>
                  </a:ext>
                </a:extLst>
              </a:tr>
              <a:tr h="43182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40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905185"/>
                  </a:ext>
                </a:extLst>
              </a:tr>
              <a:tr h="43182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23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927675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19595324"/>
              </p:ext>
            </p:extLst>
          </p:nvPr>
        </p:nvGraphicFramePr>
        <p:xfrm>
          <a:off x="1032933" y="3539067"/>
          <a:ext cx="10735732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685866" y="447041"/>
            <a:ext cx="2082799" cy="2126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0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Kurang ilmu pengetahuan tentang isu rasuah</a:t>
            </a:r>
            <a:endParaRPr lang="en-MY" sz="2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1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53496"/>
              </p:ext>
            </p:extLst>
          </p:nvPr>
        </p:nvGraphicFramePr>
        <p:xfrm>
          <a:off x="155997" y="140706"/>
          <a:ext cx="7887335" cy="3291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02837">
                  <a:extLst>
                    <a:ext uri="{9D8B030D-6E8A-4147-A177-3AD203B41FA5}">
                      <a16:colId xmlns:a16="http://schemas.microsoft.com/office/drawing/2014/main" val="3230208478"/>
                    </a:ext>
                  </a:extLst>
                </a:gridCol>
                <a:gridCol w="3784498">
                  <a:extLst>
                    <a:ext uri="{9D8B030D-6E8A-4147-A177-3AD203B41FA5}">
                      <a16:colId xmlns:a16="http://schemas.microsoft.com/office/drawing/2014/main" val="210781378"/>
                    </a:ext>
                  </a:extLst>
                </a:gridCol>
              </a:tblGrid>
              <a:tr h="509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Skala</a:t>
                      </a:r>
                      <a:endParaRPr lang="en-MY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Bilangan Responden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844223"/>
                  </a:ext>
                </a:extLst>
              </a:tr>
              <a:tr h="509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704339"/>
                  </a:ext>
                </a:extLst>
              </a:tr>
              <a:tr h="509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300647"/>
                  </a:ext>
                </a:extLst>
              </a:tr>
              <a:tr h="509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7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313941"/>
                  </a:ext>
                </a:extLst>
              </a:tr>
              <a:tr h="509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29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869703"/>
                  </a:ext>
                </a:extLst>
              </a:tr>
              <a:tr h="50994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52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655821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19470763"/>
              </p:ext>
            </p:extLst>
          </p:nvPr>
        </p:nvGraphicFramePr>
        <p:xfrm>
          <a:off x="155997" y="3691467"/>
          <a:ext cx="11751735" cy="31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685866" y="447041"/>
            <a:ext cx="2082799" cy="2126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0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Menganggap rasuah sebagai perkara biasa</a:t>
            </a:r>
            <a:endParaRPr lang="en-MY" sz="2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9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0890333"/>
              </p:ext>
            </p:extLst>
          </p:nvPr>
        </p:nvGraphicFramePr>
        <p:xfrm>
          <a:off x="1071880" y="887306"/>
          <a:ext cx="10998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7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252243"/>
              </p:ext>
            </p:extLst>
          </p:nvPr>
        </p:nvGraphicFramePr>
        <p:xfrm>
          <a:off x="416030" y="1"/>
          <a:ext cx="6712903" cy="3291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43601">
                  <a:extLst>
                    <a:ext uri="{9D8B030D-6E8A-4147-A177-3AD203B41FA5}">
                      <a16:colId xmlns:a16="http://schemas.microsoft.com/office/drawing/2014/main" val="3988034405"/>
                    </a:ext>
                  </a:extLst>
                </a:gridCol>
                <a:gridCol w="3169302">
                  <a:extLst>
                    <a:ext uri="{9D8B030D-6E8A-4147-A177-3AD203B41FA5}">
                      <a16:colId xmlns:a16="http://schemas.microsoft.com/office/drawing/2014/main" val="3834349696"/>
                    </a:ext>
                  </a:extLst>
                </a:gridCol>
              </a:tblGrid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Skala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Bilangan Responden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900115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085184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9585291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9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392020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4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628344"/>
                  </a:ext>
                </a:extLst>
              </a:tr>
              <a:tr h="44591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46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700224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54397785"/>
              </p:ext>
            </p:extLst>
          </p:nvPr>
        </p:nvGraphicFramePr>
        <p:xfrm>
          <a:off x="280565" y="3539067"/>
          <a:ext cx="11640502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652000" y="447041"/>
            <a:ext cx="2116665" cy="21606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0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Tidak mementingkan isu sekeliling</a:t>
            </a:r>
            <a:endParaRPr lang="en-MY" sz="2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2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53013"/>
              </p:ext>
            </p:extLst>
          </p:nvPr>
        </p:nvGraphicFramePr>
        <p:xfrm>
          <a:off x="140441" y="157640"/>
          <a:ext cx="6277292" cy="3291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07320">
                  <a:extLst>
                    <a:ext uri="{9D8B030D-6E8A-4147-A177-3AD203B41FA5}">
                      <a16:colId xmlns:a16="http://schemas.microsoft.com/office/drawing/2014/main" val="304223774"/>
                    </a:ext>
                  </a:extLst>
                </a:gridCol>
                <a:gridCol w="3169972">
                  <a:extLst>
                    <a:ext uri="{9D8B030D-6E8A-4147-A177-3AD203B41FA5}">
                      <a16:colId xmlns:a16="http://schemas.microsoft.com/office/drawing/2014/main" val="3035766351"/>
                    </a:ext>
                  </a:extLst>
                </a:gridCol>
              </a:tblGrid>
              <a:tr h="467458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Skala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Bilangan Responden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069999"/>
                  </a:ext>
                </a:extLst>
              </a:tr>
              <a:tr h="467647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914065"/>
                  </a:ext>
                </a:extLst>
              </a:tr>
              <a:tr h="467647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344241"/>
                  </a:ext>
                </a:extLst>
              </a:tr>
              <a:tr h="467647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23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315296"/>
                  </a:ext>
                </a:extLst>
              </a:tr>
              <a:tr h="467647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33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021695"/>
                  </a:ext>
                </a:extLst>
              </a:tr>
              <a:tr h="467647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31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775749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98765254"/>
              </p:ext>
            </p:extLst>
          </p:nvPr>
        </p:nvGraphicFramePr>
        <p:xfrm>
          <a:off x="259821" y="3826934"/>
          <a:ext cx="11542711" cy="281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685866" y="447041"/>
            <a:ext cx="2082799" cy="2126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0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Kurang inisiatif daripada kerajaan</a:t>
            </a:r>
            <a:endParaRPr lang="en-MY" sz="20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06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ms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Soal Selidik Persepi Masyarakat Berkenaan Punca Isu Rasuah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s-MY" sz="3000" dirty="0"/>
              <a:t>Punca masih terdapat golongan masyarakat yang melibatkan diri dalam rasuah</a:t>
            </a:r>
            <a:r>
              <a:rPr lang="ms-MY" sz="3000" dirty="0" smtClean="0"/>
              <a:t>.   </a:t>
            </a:r>
          </a:p>
          <a:p>
            <a:pPr marL="0" indent="0">
              <a:buNone/>
            </a:pPr>
            <a:endParaRPr lang="en-MY" sz="3000" dirty="0"/>
          </a:p>
          <a:p>
            <a:pPr marL="0" indent="0">
              <a:buNone/>
            </a:pPr>
            <a:r>
              <a:rPr lang="ms-MY" sz="3000" dirty="0" smtClean="0"/>
              <a:t>Mengikut </a:t>
            </a:r>
            <a:r>
              <a:rPr lang="ms-MY" sz="3000" dirty="0"/>
              <a:t>skala:</a:t>
            </a:r>
            <a:endParaRPr lang="en-MY" sz="3000" dirty="0"/>
          </a:p>
          <a:p>
            <a:pPr lvl="0"/>
            <a:r>
              <a:rPr lang="ms-MY" sz="3000" dirty="0"/>
              <a:t>Sangat tidak setuju</a:t>
            </a:r>
            <a:endParaRPr lang="en-MY" sz="3000" dirty="0"/>
          </a:p>
          <a:p>
            <a:pPr lvl="0"/>
            <a:r>
              <a:rPr lang="ms-MY" sz="3000" dirty="0"/>
              <a:t>Tidak setuju</a:t>
            </a:r>
            <a:endParaRPr lang="en-MY" sz="3000" dirty="0"/>
          </a:p>
          <a:p>
            <a:pPr lvl="0"/>
            <a:r>
              <a:rPr lang="ms-MY" sz="3000" dirty="0"/>
              <a:t>Neutral</a:t>
            </a:r>
            <a:endParaRPr lang="en-MY" sz="3000" dirty="0"/>
          </a:p>
          <a:p>
            <a:pPr lvl="0"/>
            <a:r>
              <a:rPr lang="ms-MY" sz="3000" dirty="0"/>
              <a:t>Setuju</a:t>
            </a:r>
            <a:endParaRPr lang="en-MY" sz="3000" dirty="0"/>
          </a:p>
          <a:p>
            <a:pPr lvl="0"/>
            <a:r>
              <a:rPr lang="ms-MY" sz="3000" dirty="0"/>
              <a:t>Sangat setuju</a:t>
            </a:r>
            <a:endParaRPr lang="en-MY" sz="30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83794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15343"/>
              </p:ext>
            </p:extLst>
          </p:nvPr>
        </p:nvGraphicFramePr>
        <p:xfrm>
          <a:off x="223730" y="174573"/>
          <a:ext cx="7701069" cy="36576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05945">
                  <a:extLst>
                    <a:ext uri="{9D8B030D-6E8A-4147-A177-3AD203B41FA5}">
                      <a16:colId xmlns:a16="http://schemas.microsoft.com/office/drawing/2014/main" val="3272784937"/>
                    </a:ext>
                  </a:extLst>
                </a:gridCol>
                <a:gridCol w="3695124">
                  <a:extLst>
                    <a:ext uri="{9D8B030D-6E8A-4147-A177-3AD203B41FA5}">
                      <a16:colId xmlns:a16="http://schemas.microsoft.com/office/drawing/2014/main" val="2855369582"/>
                    </a:ext>
                  </a:extLst>
                </a:gridCol>
              </a:tblGrid>
              <a:tr h="402569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Skala</a:t>
                      </a:r>
                      <a:endParaRPr lang="en-MY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 dirty="0">
                          <a:effectLst/>
                        </a:rPr>
                        <a:t>Bilangan Responden</a:t>
                      </a:r>
                      <a:endParaRPr lang="en-MY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9565562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1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0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276838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2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 dirty="0">
                          <a:effectLst/>
                        </a:rPr>
                        <a:t>2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1780856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3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4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617198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4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 dirty="0">
                          <a:effectLst/>
                        </a:rPr>
                        <a:t>16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285784"/>
                  </a:ext>
                </a:extLst>
              </a:tr>
              <a:tr h="402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>
                          <a:effectLst/>
                        </a:rPr>
                        <a:t>5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2000" dirty="0">
                          <a:effectLst/>
                        </a:rPr>
                        <a:t>68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436695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61735758"/>
              </p:ext>
            </p:extLst>
          </p:nvPr>
        </p:nvGraphicFramePr>
        <p:xfrm>
          <a:off x="223729" y="4097867"/>
          <a:ext cx="11748137" cy="262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685866" y="447041"/>
            <a:ext cx="2082799" cy="2126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SIKAP TAMAK</a:t>
            </a:r>
            <a:endParaRPr lang="en-MY" sz="2400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73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64804"/>
              </p:ext>
            </p:extLst>
          </p:nvPr>
        </p:nvGraphicFramePr>
        <p:xfrm>
          <a:off x="258975" y="191506"/>
          <a:ext cx="5803158" cy="3291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72620">
                  <a:extLst>
                    <a:ext uri="{9D8B030D-6E8A-4147-A177-3AD203B41FA5}">
                      <a16:colId xmlns:a16="http://schemas.microsoft.com/office/drawing/2014/main" val="2398053359"/>
                    </a:ext>
                  </a:extLst>
                </a:gridCol>
                <a:gridCol w="2930538">
                  <a:extLst>
                    <a:ext uri="{9D8B030D-6E8A-4147-A177-3AD203B41FA5}">
                      <a16:colId xmlns:a16="http://schemas.microsoft.com/office/drawing/2014/main" val="691891541"/>
                    </a:ext>
                  </a:extLst>
                </a:gridCol>
              </a:tblGrid>
              <a:tr h="38282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Skala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Bilangan Responden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457818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094494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2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714415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182207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26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965257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49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54171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27098166"/>
              </p:ext>
            </p:extLst>
          </p:nvPr>
        </p:nvGraphicFramePr>
        <p:xfrm>
          <a:off x="124355" y="3776132"/>
          <a:ext cx="11898312" cy="292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33468" y="447041"/>
            <a:ext cx="2235198" cy="21268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Memudahkan urusan</a:t>
            </a:r>
            <a:endParaRPr lang="en-MY" sz="2400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16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042"/>
              </p:ext>
            </p:extLst>
          </p:nvPr>
        </p:nvGraphicFramePr>
        <p:xfrm>
          <a:off x="409999" y="276172"/>
          <a:ext cx="6651202" cy="3291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59825">
                  <a:extLst>
                    <a:ext uri="{9D8B030D-6E8A-4147-A177-3AD203B41FA5}">
                      <a16:colId xmlns:a16="http://schemas.microsoft.com/office/drawing/2014/main" val="3049888108"/>
                    </a:ext>
                  </a:extLst>
                </a:gridCol>
                <a:gridCol w="3191377">
                  <a:extLst>
                    <a:ext uri="{9D8B030D-6E8A-4147-A177-3AD203B41FA5}">
                      <a16:colId xmlns:a16="http://schemas.microsoft.com/office/drawing/2014/main" val="4042393430"/>
                    </a:ext>
                  </a:extLst>
                </a:gridCol>
              </a:tblGrid>
              <a:tr h="43360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Skala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Bilangan Responden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266314"/>
                  </a:ext>
                </a:extLst>
              </a:tr>
              <a:tr h="433778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811763"/>
                  </a:ext>
                </a:extLst>
              </a:tr>
              <a:tr h="433778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062564"/>
                  </a:ext>
                </a:extLst>
              </a:tr>
              <a:tr h="433778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259433"/>
                  </a:ext>
                </a:extLst>
              </a:tr>
              <a:tr h="433778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4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39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693818"/>
                  </a:ext>
                </a:extLst>
              </a:tr>
              <a:tr h="433778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47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98332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11559720"/>
              </p:ext>
            </p:extLst>
          </p:nvPr>
        </p:nvGraphicFramePr>
        <p:xfrm>
          <a:off x="135467" y="3928533"/>
          <a:ext cx="11362266" cy="2726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50400" y="447041"/>
            <a:ext cx="2218265" cy="21606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Terdapat banyak kesempatan</a:t>
            </a:r>
            <a:endParaRPr lang="en-MY" sz="2400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17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81457"/>
              </p:ext>
            </p:extLst>
          </p:nvPr>
        </p:nvGraphicFramePr>
        <p:xfrm>
          <a:off x="195897" y="140706"/>
          <a:ext cx="6272635" cy="3291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11192">
                  <a:extLst>
                    <a:ext uri="{9D8B030D-6E8A-4147-A177-3AD203B41FA5}">
                      <a16:colId xmlns:a16="http://schemas.microsoft.com/office/drawing/2014/main" val="3334264134"/>
                    </a:ext>
                  </a:extLst>
                </a:gridCol>
                <a:gridCol w="2961443">
                  <a:extLst>
                    <a:ext uri="{9D8B030D-6E8A-4147-A177-3AD203B41FA5}">
                      <a16:colId xmlns:a16="http://schemas.microsoft.com/office/drawing/2014/main" val="3251354635"/>
                    </a:ext>
                  </a:extLst>
                </a:gridCol>
              </a:tblGrid>
              <a:tr h="43924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Skala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Bilangan Responden</a:t>
                      </a:r>
                      <a:endParaRPr lang="en-MY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389721"/>
                  </a:ext>
                </a:extLst>
              </a:tr>
              <a:tr h="43942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9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125940"/>
                  </a:ext>
                </a:extLst>
              </a:tr>
              <a:tr h="43942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2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4971864"/>
                  </a:ext>
                </a:extLst>
              </a:tr>
              <a:tr h="43942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38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630066"/>
                  </a:ext>
                </a:extLst>
              </a:tr>
              <a:tr h="43942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4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19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251130"/>
                  </a:ext>
                </a:extLst>
              </a:tr>
              <a:tr h="43942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13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5726961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32167778"/>
              </p:ext>
            </p:extLst>
          </p:nvPr>
        </p:nvGraphicFramePr>
        <p:xfrm>
          <a:off x="195896" y="3742267"/>
          <a:ext cx="11691303" cy="286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16534" y="447041"/>
            <a:ext cx="2252132" cy="20421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Amalan Tradisional</a:t>
            </a:r>
            <a:endParaRPr lang="en-MY" sz="2400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12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3089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ms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Soal Selidik Pandangan Masyarakat Terhadap Pembangunan Ekonomi Negara Kesan dari Isu Rasuah</a:t>
            </a:r>
            <a:r>
              <a:rPr lang="en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ms-MY" sz="3300" dirty="0"/>
              <a:t>Pendapat masyarakat sama ada isu rasuah memberikan impak yang besar terhadap pembangunan negara atau sebaliknya.</a:t>
            </a:r>
            <a:endParaRPr lang="en-MY" sz="3300" dirty="0"/>
          </a:p>
          <a:p>
            <a:pPr marL="0" indent="0">
              <a:buNone/>
            </a:pPr>
            <a:endParaRPr lang="en-MY" sz="3300" dirty="0"/>
          </a:p>
          <a:p>
            <a:pPr marL="0" indent="0">
              <a:buNone/>
            </a:pPr>
            <a:r>
              <a:rPr lang="ms-MY" sz="3300" dirty="0"/>
              <a:t>Mengikut skala:</a:t>
            </a:r>
            <a:endParaRPr lang="en-MY" sz="3300" dirty="0"/>
          </a:p>
          <a:p>
            <a:pPr lvl="0"/>
            <a:r>
              <a:rPr lang="ms-MY" sz="3300" dirty="0"/>
              <a:t>Sangat tidak setuju</a:t>
            </a:r>
            <a:endParaRPr lang="en-MY" sz="3300" dirty="0"/>
          </a:p>
          <a:p>
            <a:pPr lvl="0"/>
            <a:r>
              <a:rPr lang="ms-MY" sz="3300" dirty="0"/>
              <a:t>Tidak setuju</a:t>
            </a:r>
            <a:endParaRPr lang="en-MY" sz="3300" dirty="0"/>
          </a:p>
          <a:p>
            <a:pPr lvl="0"/>
            <a:r>
              <a:rPr lang="ms-MY" sz="3300" dirty="0"/>
              <a:t>Neutral</a:t>
            </a:r>
            <a:endParaRPr lang="en-MY" sz="3300" dirty="0"/>
          </a:p>
          <a:p>
            <a:pPr lvl="0"/>
            <a:r>
              <a:rPr lang="ms-MY" sz="3300" dirty="0"/>
              <a:t>Setuju</a:t>
            </a:r>
            <a:endParaRPr lang="en-MY" sz="3300" dirty="0"/>
          </a:p>
          <a:p>
            <a:pPr lvl="0"/>
            <a:r>
              <a:rPr lang="ms-MY" sz="3300" dirty="0"/>
              <a:t>Sangat setuju</a:t>
            </a:r>
            <a:endParaRPr lang="en-MY" sz="33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23748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51845"/>
              </p:ext>
            </p:extLst>
          </p:nvPr>
        </p:nvGraphicFramePr>
        <p:xfrm>
          <a:off x="297498" y="259239"/>
          <a:ext cx="6865302" cy="30258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29526">
                  <a:extLst>
                    <a:ext uri="{9D8B030D-6E8A-4147-A177-3AD203B41FA5}">
                      <a16:colId xmlns:a16="http://schemas.microsoft.com/office/drawing/2014/main" val="50329756"/>
                    </a:ext>
                  </a:extLst>
                </a:gridCol>
                <a:gridCol w="3435776">
                  <a:extLst>
                    <a:ext uri="{9D8B030D-6E8A-4147-A177-3AD203B41FA5}">
                      <a16:colId xmlns:a16="http://schemas.microsoft.com/office/drawing/2014/main" val="2542892298"/>
                    </a:ext>
                  </a:extLst>
                </a:gridCol>
              </a:tblGrid>
              <a:tr h="50430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0521229"/>
                  </a:ext>
                </a:extLst>
              </a:tr>
              <a:tr h="50430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114002"/>
                  </a:ext>
                </a:extLst>
              </a:tr>
              <a:tr h="50430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580290"/>
                  </a:ext>
                </a:extLst>
              </a:tr>
              <a:tr h="50430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551210"/>
                  </a:ext>
                </a:extLst>
              </a:tr>
              <a:tr h="50430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4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17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539911"/>
                  </a:ext>
                </a:extLst>
              </a:tr>
              <a:tr h="50430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68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740652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79552530"/>
              </p:ext>
            </p:extLst>
          </p:nvPr>
        </p:nvGraphicFramePr>
        <p:xfrm>
          <a:off x="297498" y="3996267"/>
          <a:ext cx="11437302" cy="264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16534" y="447041"/>
            <a:ext cx="2252132" cy="20421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Impak rasuah terhadap negara</a:t>
            </a:r>
            <a:endParaRPr lang="en-MY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9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3089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ms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Soal Selidik Pandangan Masyarakat Terhadap Pembangunan Ekonomi Negara Kesan dari Isu Rasuah</a:t>
            </a:r>
            <a:r>
              <a:rPr lang="en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ms-MY" sz="3000" dirty="0" smtClean="0"/>
              <a:t>Pandangan </a:t>
            </a:r>
            <a:r>
              <a:rPr lang="ms-MY" sz="3000" dirty="0"/>
              <a:t>masyarakat mengenai bidang ekonomi yang mempunyai risiko yang tinggi terdedah kepada isu rasuah.</a:t>
            </a:r>
            <a:endParaRPr lang="en-MY" sz="3000" dirty="0"/>
          </a:p>
          <a:p>
            <a:pPr marL="0" indent="0">
              <a:buNone/>
            </a:pPr>
            <a:endParaRPr lang="ms-MY" sz="3000" dirty="0" smtClean="0"/>
          </a:p>
          <a:p>
            <a:pPr marL="0" indent="0">
              <a:buNone/>
            </a:pPr>
            <a:r>
              <a:rPr lang="ms-MY" sz="3000" dirty="0" smtClean="0"/>
              <a:t>Mengikut </a:t>
            </a:r>
            <a:r>
              <a:rPr lang="ms-MY" sz="3000" dirty="0"/>
              <a:t>skala:</a:t>
            </a:r>
            <a:endParaRPr lang="en-MY" sz="3000" dirty="0"/>
          </a:p>
          <a:p>
            <a:pPr lvl="0"/>
            <a:r>
              <a:rPr lang="ms-MY" sz="3000" dirty="0"/>
              <a:t>Sangat tidak setuju</a:t>
            </a:r>
            <a:endParaRPr lang="en-MY" sz="3000" dirty="0"/>
          </a:p>
          <a:p>
            <a:pPr lvl="0"/>
            <a:r>
              <a:rPr lang="ms-MY" sz="3000" dirty="0"/>
              <a:t>Tidak setuju</a:t>
            </a:r>
            <a:endParaRPr lang="en-MY" sz="3000" dirty="0"/>
          </a:p>
          <a:p>
            <a:pPr lvl="0"/>
            <a:r>
              <a:rPr lang="ms-MY" sz="3000" dirty="0"/>
              <a:t>Neutral</a:t>
            </a:r>
            <a:endParaRPr lang="en-MY" sz="3000" dirty="0"/>
          </a:p>
          <a:p>
            <a:pPr lvl="0"/>
            <a:r>
              <a:rPr lang="ms-MY" sz="3000" dirty="0"/>
              <a:t>Setuju</a:t>
            </a:r>
            <a:endParaRPr lang="en-MY" sz="3000" dirty="0"/>
          </a:p>
          <a:p>
            <a:pPr lvl="0"/>
            <a:r>
              <a:rPr lang="ms-MY" sz="3000" dirty="0"/>
              <a:t>Sangat setuju</a:t>
            </a:r>
            <a:endParaRPr lang="en-MY" sz="30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7533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9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7320" y="3002280"/>
            <a:ext cx="3261360" cy="1173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>
                <a:latin typeface="Franklin Gothic Heavy" panose="020B0903020102020204" pitchFamily="34" charset="0"/>
              </a:rPr>
              <a:t>PENGENALAN</a:t>
            </a:r>
            <a:endParaRPr lang="en-MY" sz="3600" dirty="0">
              <a:latin typeface="Franklin Gothic Heavy" panose="020B09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8680" y="701040"/>
            <a:ext cx="3261360" cy="1493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/>
              <a:t>M</a:t>
            </a:r>
            <a:r>
              <a:rPr lang="ms-MY" dirty="0" smtClean="0"/>
              <a:t>asyarakat </a:t>
            </a:r>
            <a:r>
              <a:rPr lang="ms-MY" dirty="0"/>
              <a:t>sering mendengar berita berkaitan dengan peningkatan kadar kemiskinan</a:t>
            </a:r>
            <a:endParaRPr lang="en-MY" sz="3600" dirty="0">
              <a:latin typeface="Franklin Gothic Heavy" panose="020B0903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5960" y="1021080"/>
            <a:ext cx="3261360" cy="1173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/>
              <a:t>B</a:t>
            </a:r>
            <a:r>
              <a:rPr lang="ms-MY" dirty="0" smtClean="0"/>
              <a:t>anyak </a:t>
            </a:r>
            <a:r>
              <a:rPr lang="ms-MY" dirty="0"/>
              <a:t>negara sedang mengalami masalah rasuah yang berleluasa</a:t>
            </a:r>
            <a:endParaRPr lang="en-MY" sz="3600" dirty="0">
              <a:latin typeface="Franklin Gothic Heavy" panose="020B09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8680" y="4983480"/>
            <a:ext cx="3413760" cy="1173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 smtClean="0">
                <a:solidFill>
                  <a:prstClr val="white"/>
                </a:solidFill>
              </a:rPr>
              <a:t>Masyarakat dapat mengaitkan isu tentang punca, kesan dan langkah untuk membendung rasuah</a:t>
            </a:r>
            <a:endParaRPr lang="en-MY" sz="3600" dirty="0">
              <a:latin typeface="Franklin Gothic Heavy" panose="020B09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5960" y="4983480"/>
            <a:ext cx="3261360" cy="1173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 smtClean="0"/>
              <a:t>Menitikberatkan kepentingan rasuah dalam kalangan masyarakat</a:t>
            </a:r>
            <a:endParaRPr lang="en-MY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71448"/>
              </p:ext>
            </p:extLst>
          </p:nvPr>
        </p:nvGraphicFramePr>
        <p:xfrm>
          <a:off x="414019" y="242305"/>
          <a:ext cx="6088381" cy="29260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213927">
                  <a:extLst>
                    <a:ext uri="{9D8B030D-6E8A-4147-A177-3AD203B41FA5}">
                      <a16:colId xmlns:a16="http://schemas.microsoft.com/office/drawing/2014/main" val="4097511014"/>
                    </a:ext>
                  </a:extLst>
                </a:gridCol>
                <a:gridCol w="2874454">
                  <a:extLst>
                    <a:ext uri="{9D8B030D-6E8A-4147-A177-3AD203B41FA5}">
                      <a16:colId xmlns:a16="http://schemas.microsoft.com/office/drawing/2014/main" val="577110717"/>
                    </a:ext>
                  </a:extLst>
                </a:gridCol>
              </a:tblGrid>
              <a:tr h="46197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Bilangan Responden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051549"/>
                  </a:ext>
                </a:extLst>
              </a:tr>
              <a:tr h="46197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619133"/>
                  </a:ext>
                </a:extLst>
              </a:tr>
              <a:tr h="46197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2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794428"/>
                  </a:ext>
                </a:extLst>
              </a:tr>
              <a:tr h="46197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488767"/>
                  </a:ext>
                </a:extLst>
              </a:tr>
              <a:tr h="46197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20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957309"/>
                  </a:ext>
                </a:extLst>
              </a:tr>
              <a:tr h="46197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56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538275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34607080"/>
              </p:ext>
            </p:extLst>
          </p:nvPr>
        </p:nvGraphicFramePr>
        <p:xfrm>
          <a:off x="237065" y="3505200"/>
          <a:ext cx="11802535" cy="31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33467" y="463975"/>
            <a:ext cx="2506133" cy="20590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Bidang Perkhidmatan</a:t>
            </a:r>
            <a:endParaRPr lang="en-MY" sz="24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6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12548"/>
              </p:ext>
            </p:extLst>
          </p:nvPr>
        </p:nvGraphicFramePr>
        <p:xfrm>
          <a:off x="244792" y="191505"/>
          <a:ext cx="6325341" cy="29260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41052">
                  <a:extLst>
                    <a:ext uri="{9D8B030D-6E8A-4147-A177-3AD203B41FA5}">
                      <a16:colId xmlns:a16="http://schemas.microsoft.com/office/drawing/2014/main" val="789674706"/>
                    </a:ext>
                  </a:extLst>
                </a:gridCol>
                <a:gridCol w="2984289">
                  <a:extLst>
                    <a:ext uri="{9D8B030D-6E8A-4147-A177-3AD203B41FA5}">
                      <a16:colId xmlns:a16="http://schemas.microsoft.com/office/drawing/2014/main" val="3329708894"/>
                    </a:ext>
                  </a:extLst>
                </a:gridCol>
              </a:tblGrid>
              <a:tr h="32368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641156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714576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168539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3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44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93701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25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885474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16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931991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60497296"/>
              </p:ext>
            </p:extLst>
          </p:nvPr>
        </p:nvGraphicFramePr>
        <p:xfrm>
          <a:off x="244791" y="3640667"/>
          <a:ext cx="11811741" cy="29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398000" y="447041"/>
            <a:ext cx="2370666" cy="19913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Bidang Pelancongan</a:t>
            </a:r>
            <a:endParaRPr lang="en-MY" sz="24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27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71784"/>
              </p:ext>
            </p:extLst>
          </p:nvPr>
        </p:nvGraphicFramePr>
        <p:xfrm>
          <a:off x="162030" y="140706"/>
          <a:ext cx="6628237" cy="295809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98907">
                  <a:extLst>
                    <a:ext uri="{9D8B030D-6E8A-4147-A177-3AD203B41FA5}">
                      <a16:colId xmlns:a16="http://schemas.microsoft.com/office/drawing/2014/main" val="1097440221"/>
                    </a:ext>
                  </a:extLst>
                </a:gridCol>
                <a:gridCol w="3129330">
                  <a:extLst>
                    <a:ext uri="{9D8B030D-6E8A-4147-A177-3AD203B41FA5}">
                      <a16:colId xmlns:a16="http://schemas.microsoft.com/office/drawing/2014/main" val="280002088"/>
                    </a:ext>
                  </a:extLst>
                </a:gridCol>
              </a:tblGrid>
              <a:tr h="49301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601687"/>
                  </a:ext>
                </a:extLst>
              </a:tr>
              <a:tr h="49301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920233"/>
                  </a:ext>
                </a:extLst>
              </a:tr>
              <a:tr h="49301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7467067"/>
                  </a:ext>
                </a:extLst>
              </a:tr>
              <a:tr h="49301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17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784528"/>
                  </a:ext>
                </a:extLst>
              </a:tr>
              <a:tr h="49301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369602"/>
                  </a:ext>
                </a:extLst>
              </a:tr>
              <a:tr h="493016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38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889444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53144909"/>
              </p:ext>
            </p:extLst>
          </p:nvPr>
        </p:nvGraphicFramePr>
        <p:xfrm>
          <a:off x="162030" y="3555999"/>
          <a:ext cx="11775970" cy="298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16534" y="447041"/>
            <a:ext cx="2252132" cy="20421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Bidang Pembinaan</a:t>
            </a:r>
            <a:endParaRPr lang="en-MY" sz="24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11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53897"/>
              </p:ext>
            </p:extLst>
          </p:nvPr>
        </p:nvGraphicFramePr>
        <p:xfrm>
          <a:off x="246698" y="242305"/>
          <a:ext cx="6662102" cy="29260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16783">
                  <a:extLst>
                    <a:ext uri="{9D8B030D-6E8A-4147-A177-3AD203B41FA5}">
                      <a16:colId xmlns:a16="http://schemas.microsoft.com/office/drawing/2014/main" val="3900437574"/>
                    </a:ext>
                  </a:extLst>
                </a:gridCol>
                <a:gridCol w="3145319">
                  <a:extLst>
                    <a:ext uri="{9D8B030D-6E8A-4147-A177-3AD203B41FA5}">
                      <a16:colId xmlns:a16="http://schemas.microsoft.com/office/drawing/2014/main" val="2051124893"/>
                    </a:ext>
                  </a:extLst>
                </a:gridCol>
              </a:tblGrid>
              <a:tr h="413854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Bilangan Responden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6385245"/>
                  </a:ext>
                </a:extLst>
              </a:tr>
              <a:tr h="41402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40751"/>
                  </a:ext>
                </a:extLst>
              </a:tr>
              <a:tr h="41402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16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162053"/>
                  </a:ext>
                </a:extLst>
              </a:tr>
              <a:tr h="41402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38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436829"/>
                  </a:ext>
                </a:extLst>
              </a:tr>
              <a:tr h="41402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28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406069"/>
                  </a:ext>
                </a:extLst>
              </a:tr>
              <a:tr h="414022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16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695620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82749343"/>
              </p:ext>
            </p:extLst>
          </p:nvPr>
        </p:nvGraphicFramePr>
        <p:xfrm>
          <a:off x="246697" y="3691467"/>
          <a:ext cx="11471169" cy="298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9516534" y="447041"/>
            <a:ext cx="2252132" cy="20421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Bidang Pertanian</a:t>
            </a:r>
            <a:endParaRPr lang="en-MY" sz="24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3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3089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ms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Soal Selidik Pandangan Masyarakat Terhadap Pembangunan Ekonomi Negara Kesan dari Isu Rasuah</a:t>
            </a:r>
            <a:r>
              <a:rPr lang="en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ms-MY" sz="3000" dirty="0" smtClean="0"/>
              <a:t>Kesan </a:t>
            </a:r>
            <a:r>
              <a:rPr lang="ms-MY" sz="3000" dirty="0"/>
              <a:t>terhadap pembangunan ekonomi negara jika sesebuah negara mempunyai kadar rasuah yang tinggi.</a:t>
            </a:r>
            <a:endParaRPr lang="en-MY" sz="3000" dirty="0"/>
          </a:p>
          <a:p>
            <a:pPr marL="0" indent="0">
              <a:buNone/>
            </a:pPr>
            <a:endParaRPr lang="ms-MY" sz="3000" dirty="0" smtClean="0"/>
          </a:p>
          <a:p>
            <a:pPr marL="0" indent="0">
              <a:buNone/>
            </a:pPr>
            <a:r>
              <a:rPr lang="ms-MY" sz="3000" dirty="0" smtClean="0"/>
              <a:t>Mengikut </a:t>
            </a:r>
            <a:r>
              <a:rPr lang="ms-MY" sz="3000" dirty="0"/>
              <a:t>skala:</a:t>
            </a:r>
            <a:endParaRPr lang="en-MY" sz="3000" dirty="0"/>
          </a:p>
          <a:p>
            <a:pPr lvl="0"/>
            <a:r>
              <a:rPr lang="ms-MY" sz="3000" dirty="0"/>
              <a:t>Sangat tidak setuju</a:t>
            </a:r>
            <a:endParaRPr lang="en-MY" sz="3000" dirty="0"/>
          </a:p>
          <a:p>
            <a:pPr lvl="0"/>
            <a:r>
              <a:rPr lang="ms-MY" sz="3000" dirty="0"/>
              <a:t>Tidak setuju</a:t>
            </a:r>
            <a:endParaRPr lang="en-MY" sz="3000" dirty="0"/>
          </a:p>
          <a:p>
            <a:pPr lvl="0"/>
            <a:r>
              <a:rPr lang="ms-MY" sz="3000" dirty="0"/>
              <a:t>Neutral</a:t>
            </a:r>
            <a:endParaRPr lang="en-MY" sz="3000" dirty="0"/>
          </a:p>
          <a:p>
            <a:pPr lvl="0"/>
            <a:r>
              <a:rPr lang="ms-MY" sz="3000" dirty="0"/>
              <a:t>Setuju</a:t>
            </a:r>
            <a:endParaRPr lang="en-MY" sz="3000" dirty="0"/>
          </a:p>
          <a:p>
            <a:pPr lvl="0"/>
            <a:r>
              <a:rPr lang="ms-MY" sz="3000" dirty="0"/>
              <a:t>Sangat setuju</a:t>
            </a:r>
            <a:endParaRPr lang="en-MY" sz="30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54437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39330"/>
              </p:ext>
            </p:extLst>
          </p:nvPr>
        </p:nvGraphicFramePr>
        <p:xfrm>
          <a:off x="280565" y="479372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2067723335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1496575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862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543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509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3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732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29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27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45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224372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88465792"/>
              </p:ext>
            </p:extLst>
          </p:nvPr>
        </p:nvGraphicFramePr>
        <p:xfrm>
          <a:off x="374544" y="3725333"/>
          <a:ext cx="11817456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16534" y="447041"/>
            <a:ext cx="2252132" cy="20421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tx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Penurunan mata wang negara </a:t>
            </a:r>
          </a:p>
        </p:txBody>
      </p:sp>
    </p:spTree>
    <p:extLst>
      <p:ext uri="{BB962C8B-B14F-4D97-AF65-F5344CB8AC3E}">
        <p14:creationId xmlns:p14="http://schemas.microsoft.com/office/powerpoint/2010/main" val="4125447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829181"/>
              </p:ext>
            </p:extLst>
          </p:nvPr>
        </p:nvGraphicFramePr>
        <p:xfrm>
          <a:off x="280564" y="225373"/>
          <a:ext cx="6966903" cy="2926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677682">
                  <a:extLst>
                    <a:ext uri="{9D8B030D-6E8A-4147-A177-3AD203B41FA5}">
                      <a16:colId xmlns:a16="http://schemas.microsoft.com/office/drawing/2014/main" val="1482964576"/>
                    </a:ext>
                  </a:extLst>
                </a:gridCol>
                <a:gridCol w="3289221">
                  <a:extLst>
                    <a:ext uri="{9D8B030D-6E8A-4147-A177-3AD203B41FA5}">
                      <a16:colId xmlns:a16="http://schemas.microsoft.com/office/drawing/2014/main" val="2142733932"/>
                    </a:ext>
                  </a:extLst>
                </a:gridCol>
              </a:tblGrid>
              <a:tr h="464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553134"/>
                  </a:ext>
                </a:extLst>
              </a:tr>
              <a:tr h="464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849222"/>
                  </a:ext>
                </a:extLst>
              </a:tr>
              <a:tr h="464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257240"/>
                  </a:ext>
                </a:extLst>
              </a:tr>
              <a:tr h="464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6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954242"/>
                  </a:ext>
                </a:extLst>
              </a:tr>
              <a:tr h="464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26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665441"/>
                  </a:ext>
                </a:extLst>
              </a:tr>
              <a:tr h="464793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56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186457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73103673"/>
              </p:ext>
            </p:extLst>
          </p:nvPr>
        </p:nvGraphicFramePr>
        <p:xfrm>
          <a:off x="280563" y="3522133"/>
          <a:ext cx="11674369" cy="321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16534" y="447041"/>
            <a:ext cx="2252132" cy="20421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tx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Kehilangan keyakinan pelabur asing </a:t>
            </a:r>
          </a:p>
        </p:txBody>
      </p:sp>
    </p:spTree>
    <p:extLst>
      <p:ext uri="{BB962C8B-B14F-4D97-AF65-F5344CB8AC3E}">
        <p14:creationId xmlns:p14="http://schemas.microsoft.com/office/powerpoint/2010/main" val="3704072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38538"/>
              </p:ext>
            </p:extLst>
          </p:nvPr>
        </p:nvGraphicFramePr>
        <p:xfrm>
          <a:off x="162031" y="157639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1409158554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34619317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86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887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686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640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002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55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97671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01348686"/>
              </p:ext>
            </p:extLst>
          </p:nvPr>
        </p:nvGraphicFramePr>
        <p:xfrm>
          <a:off x="256011" y="3420533"/>
          <a:ext cx="1149572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16534" y="447041"/>
            <a:ext cx="2252132" cy="20421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tx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Peningkatan kadar kemiskinan</a:t>
            </a:r>
          </a:p>
        </p:txBody>
      </p:sp>
    </p:spTree>
    <p:extLst>
      <p:ext uri="{BB962C8B-B14F-4D97-AF65-F5344CB8AC3E}">
        <p14:creationId xmlns:p14="http://schemas.microsoft.com/office/powerpoint/2010/main" val="1340467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44297"/>
              </p:ext>
            </p:extLst>
          </p:nvPr>
        </p:nvGraphicFramePr>
        <p:xfrm>
          <a:off x="206798" y="208439"/>
          <a:ext cx="5490845" cy="29260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6230">
                  <a:extLst>
                    <a:ext uri="{9D8B030D-6E8A-4147-A177-3AD203B41FA5}">
                      <a16:colId xmlns:a16="http://schemas.microsoft.com/office/drawing/2014/main" val="462891048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1944961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Bilangan Responden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842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331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490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580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27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161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51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574730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24005185"/>
              </p:ext>
            </p:extLst>
          </p:nvPr>
        </p:nvGraphicFramePr>
        <p:xfrm>
          <a:off x="206798" y="3539066"/>
          <a:ext cx="11311468" cy="308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516534" y="447041"/>
            <a:ext cx="2252132" cy="20421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tx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Penurunan daya saing negara </a:t>
            </a:r>
          </a:p>
        </p:txBody>
      </p:sp>
    </p:spTree>
    <p:extLst>
      <p:ext uri="{BB962C8B-B14F-4D97-AF65-F5344CB8AC3E}">
        <p14:creationId xmlns:p14="http://schemas.microsoft.com/office/powerpoint/2010/main" val="852110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3089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ms-MY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Soal </a:t>
            </a:r>
            <a:r>
              <a:rPr lang="ms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Selidik Langkah Menangani Rasuah untuk Membangunkan Ekonomi Negara</a:t>
            </a:r>
            <a:endParaRPr lang="en-MY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ms-MY" sz="3000" dirty="0" smtClean="0"/>
              <a:t>Tindakan </a:t>
            </a:r>
            <a:r>
              <a:rPr lang="ms-MY" sz="3000" dirty="0"/>
              <a:t>serta penyelesaian yang akan dilakukan oleh masyarakat sekiranya terdapat isu rasuah di tempat kerja atau sekeliling</a:t>
            </a:r>
            <a:r>
              <a:rPr lang="ms-MY" sz="3000" dirty="0" smtClean="0"/>
              <a:t>.</a:t>
            </a:r>
          </a:p>
          <a:p>
            <a:pPr marL="0" indent="0">
              <a:buNone/>
            </a:pPr>
            <a:endParaRPr lang="en-MY" sz="3000" dirty="0"/>
          </a:p>
          <a:p>
            <a:pPr marL="0" indent="0">
              <a:buNone/>
            </a:pPr>
            <a:r>
              <a:rPr lang="ms-MY" sz="3000" dirty="0" smtClean="0"/>
              <a:t>Mengikut </a:t>
            </a:r>
            <a:r>
              <a:rPr lang="ms-MY" sz="3000" dirty="0"/>
              <a:t>skala:</a:t>
            </a:r>
            <a:endParaRPr lang="en-MY" sz="3000" dirty="0"/>
          </a:p>
          <a:p>
            <a:pPr lvl="0"/>
            <a:r>
              <a:rPr lang="ms-MY" sz="3000" dirty="0"/>
              <a:t>Sangat tidak setuju</a:t>
            </a:r>
            <a:endParaRPr lang="en-MY" sz="3000" dirty="0"/>
          </a:p>
          <a:p>
            <a:pPr lvl="0"/>
            <a:r>
              <a:rPr lang="ms-MY" sz="3000" dirty="0"/>
              <a:t>Tidak setuju</a:t>
            </a:r>
            <a:endParaRPr lang="en-MY" sz="3000" dirty="0"/>
          </a:p>
          <a:p>
            <a:pPr lvl="0"/>
            <a:r>
              <a:rPr lang="ms-MY" sz="3000" dirty="0"/>
              <a:t>Neutral</a:t>
            </a:r>
            <a:endParaRPr lang="en-MY" sz="3000" dirty="0"/>
          </a:p>
          <a:p>
            <a:pPr lvl="0"/>
            <a:r>
              <a:rPr lang="ms-MY" sz="3000" dirty="0"/>
              <a:t>Setuju</a:t>
            </a:r>
            <a:endParaRPr lang="en-MY" sz="3000" dirty="0"/>
          </a:p>
          <a:p>
            <a:pPr lvl="0"/>
            <a:r>
              <a:rPr lang="ms-MY" sz="3000" dirty="0"/>
              <a:t>Sangat setuju</a:t>
            </a:r>
            <a:endParaRPr lang="en-MY" sz="30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5939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54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2.0 </a:t>
            </a:r>
            <a:r>
              <a:rPr lang="en-MY" sz="54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Objektif</a:t>
            </a:r>
            <a:r>
              <a:rPr lang="en-MY" sz="54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sz="54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Kajian</a:t>
            </a:r>
            <a:endParaRPr lang="en-MY" sz="54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maklumbalas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rasuah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Membincangkan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rasuah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menangani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rasuah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membangunkan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466" y="4137664"/>
            <a:ext cx="3589534" cy="2432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41" y="4960407"/>
            <a:ext cx="3908425" cy="189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15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01985"/>
              </p:ext>
            </p:extLst>
          </p:nvPr>
        </p:nvGraphicFramePr>
        <p:xfrm>
          <a:off x="304799" y="157639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307166390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5009980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28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282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22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15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842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340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28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08803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61174910"/>
              </p:ext>
            </p:extLst>
          </p:nvPr>
        </p:nvGraphicFramePr>
        <p:xfrm>
          <a:off x="304799" y="3386666"/>
          <a:ext cx="11599333" cy="31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465732" y="447041"/>
            <a:ext cx="2573867" cy="22158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Menegur pihak tersebut </a:t>
            </a:r>
          </a:p>
        </p:txBody>
      </p:sp>
    </p:spTree>
    <p:extLst>
      <p:ext uri="{BB962C8B-B14F-4D97-AF65-F5344CB8AC3E}">
        <p14:creationId xmlns:p14="http://schemas.microsoft.com/office/powerpoint/2010/main" val="2937918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16141"/>
              </p:ext>
            </p:extLst>
          </p:nvPr>
        </p:nvGraphicFramePr>
        <p:xfrm>
          <a:off x="466831" y="343905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259974968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1283772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863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928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400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8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750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46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59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062424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04378528"/>
              </p:ext>
            </p:extLst>
          </p:nvPr>
        </p:nvGraphicFramePr>
        <p:xfrm>
          <a:off x="186266" y="3589867"/>
          <a:ext cx="12005733" cy="303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737600" y="696887"/>
            <a:ext cx="3454400" cy="18220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Melaporkan kepada orang yang bertanggungjawab </a:t>
            </a:r>
          </a:p>
        </p:txBody>
      </p:sp>
    </p:spTree>
    <p:extLst>
      <p:ext uri="{BB962C8B-B14F-4D97-AF65-F5344CB8AC3E}">
        <p14:creationId xmlns:p14="http://schemas.microsoft.com/office/powerpoint/2010/main" val="4272755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14664"/>
              </p:ext>
            </p:extLst>
          </p:nvPr>
        </p:nvGraphicFramePr>
        <p:xfrm>
          <a:off x="365231" y="411639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901953303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35435804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151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148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18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38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16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80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7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34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14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235101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18152194"/>
              </p:ext>
            </p:extLst>
          </p:nvPr>
        </p:nvGraphicFramePr>
        <p:xfrm>
          <a:off x="169332" y="3606800"/>
          <a:ext cx="11717867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347199" y="411639"/>
            <a:ext cx="2540000" cy="21776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Mengamalkan sikap tidak ambil peduli </a:t>
            </a:r>
          </a:p>
        </p:txBody>
      </p:sp>
    </p:spTree>
    <p:extLst>
      <p:ext uri="{BB962C8B-B14F-4D97-AF65-F5344CB8AC3E}">
        <p14:creationId xmlns:p14="http://schemas.microsoft.com/office/powerpoint/2010/main" val="3825603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26573"/>
              </p:ext>
            </p:extLst>
          </p:nvPr>
        </p:nvGraphicFramePr>
        <p:xfrm>
          <a:off x="263631" y="157639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2327181428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2792599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12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57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074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8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515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6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692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98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14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1202535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45374872"/>
              </p:ext>
            </p:extLst>
          </p:nvPr>
        </p:nvGraphicFramePr>
        <p:xfrm>
          <a:off x="263630" y="3420534"/>
          <a:ext cx="11572769" cy="321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754534" y="447041"/>
            <a:ext cx="3285066" cy="263667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Melibatkan diri dalam kes rasuah jika mendatangkan keuntungan kepada diri sendiri</a:t>
            </a:r>
          </a:p>
        </p:txBody>
      </p:sp>
    </p:spTree>
    <p:extLst>
      <p:ext uri="{BB962C8B-B14F-4D97-AF65-F5344CB8AC3E}">
        <p14:creationId xmlns:p14="http://schemas.microsoft.com/office/powerpoint/2010/main" val="3393384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3089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ms-MY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Soal </a:t>
            </a:r>
            <a:r>
              <a:rPr lang="ms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Selidik Langkah Menangani Rasuah untuk Membangunkan Ekonomi Negara</a:t>
            </a:r>
            <a:endParaRPr lang="en-MY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s-MY" sz="3000" dirty="0" smtClean="0"/>
              <a:t>Etika </a:t>
            </a:r>
            <a:r>
              <a:rPr lang="ms-MY" sz="3000" dirty="0"/>
              <a:t>yang penting untuk diamalkan oleh masyarakat dalam membendung isu rasuah.</a:t>
            </a:r>
            <a:endParaRPr lang="en-MY" sz="3000" dirty="0"/>
          </a:p>
          <a:p>
            <a:pPr marL="0" indent="0">
              <a:buNone/>
            </a:pPr>
            <a:endParaRPr lang="en-MY" sz="3000" dirty="0"/>
          </a:p>
          <a:p>
            <a:pPr marL="0" indent="0">
              <a:buNone/>
            </a:pPr>
            <a:r>
              <a:rPr lang="ms-MY" sz="3000" dirty="0" smtClean="0"/>
              <a:t>Mengikut </a:t>
            </a:r>
            <a:r>
              <a:rPr lang="ms-MY" sz="3000" dirty="0"/>
              <a:t>skala:</a:t>
            </a:r>
            <a:endParaRPr lang="en-MY" sz="3000" dirty="0"/>
          </a:p>
          <a:p>
            <a:pPr lvl="0"/>
            <a:r>
              <a:rPr lang="ms-MY" sz="3000" dirty="0"/>
              <a:t>Sangat tidak setuju</a:t>
            </a:r>
            <a:endParaRPr lang="en-MY" sz="3000" dirty="0"/>
          </a:p>
          <a:p>
            <a:pPr lvl="0"/>
            <a:r>
              <a:rPr lang="ms-MY" sz="3000" dirty="0"/>
              <a:t>Tidak setuju</a:t>
            </a:r>
            <a:endParaRPr lang="en-MY" sz="3000" dirty="0"/>
          </a:p>
          <a:p>
            <a:pPr lvl="0"/>
            <a:r>
              <a:rPr lang="ms-MY" sz="3000" dirty="0"/>
              <a:t>Neutral</a:t>
            </a:r>
            <a:endParaRPr lang="en-MY" sz="3000" dirty="0"/>
          </a:p>
          <a:p>
            <a:pPr lvl="0"/>
            <a:r>
              <a:rPr lang="ms-MY" sz="3000" dirty="0"/>
              <a:t>Setuju</a:t>
            </a:r>
            <a:endParaRPr lang="en-MY" sz="3000" dirty="0"/>
          </a:p>
          <a:p>
            <a:pPr lvl="0"/>
            <a:r>
              <a:rPr lang="ms-MY" sz="3000" dirty="0"/>
              <a:t>Sangat setuju</a:t>
            </a:r>
            <a:endParaRPr lang="en-MY" sz="30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8218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87731"/>
              </p:ext>
            </p:extLst>
          </p:nvPr>
        </p:nvGraphicFramePr>
        <p:xfrm>
          <a:off x="370947" y="360840"/>
          <a:ext cx="6825720" cy="29260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54397">
                  <a:extLst>
                    <a:ext uri="{9D8B030D-6E8A-4147-A177-3AD203B41FA5}">
                      <a16:colId xmlns:a16="http://schemas.microsoft.com/office/drawing/2014/main" val="665993257"/>
                    </a:ext>
                  </a:extLst>
                </a:gridCol>
                <a:gridCol w="3171323">
                  <a:extLst>
                    <a:ext uri="{9D8B030D-6E8A-4147-A177-3AD203B41FA5}">
                      <a16:colId xmlns:a16="http://schemas.microsoft.com/office/drawing/2014/main" val="995419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802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60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3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6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84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242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69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045978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23791092"/>
              </p:ext>
            </p:extLst>
          </p:nvPr>
        </p:nvGraphicFramePr>
        <p:xfrm>
          <a:off x="859897" y="4114800"/>
          <a:ext cx="10417703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753600" y="447041"/>
            <a:ext cx="2015066" cy="17373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Integriti</a:t>
            </a:r>
          </a:p>
        </p:txBody>
      </p:sp>
    </p:spTree>
    <p:extLst>
      <p:ext uri="{BB962C8B-B14F-4D97-AF65-F5344CB8AC3E}">
        <p14:creationId xmlns:p14="http://schemas.microsoft.com/office/powerpoint/2010/main" val="4078971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27737"/>
              </p:ext>
            </p:extLst>
          </p:nvPr>
        </p:nvGraphicFramePr>
        <p:xfrm>
          <a:off x="364596" y="126683"/>
          <a:ext cx="6865937" cy="29260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24384">
                  <a:extLst>
                    <a:ext uri="{9D8B030D-6E8A-4147-A177-3AD203B41FA5}">
                      <a16:colId xmlns:a16="http://schemas.microsoft.com/office/drawing/2014/main" val="4027019355"/>
                    </a:ext>
                  </a:extLst>
                </a:gridCol>
                <a:gridCol w="3241553">
                  <a:extLst>
                    <a:ext uri="{9D8B030D-6E8A-4147-A177-3AD203B41FA5}">
                      <a16:colId xmlns:a16="http://schemas.microsoft.com/office/drawing/2014/main" val="247939376"/>
                    </a:ext>
                  </a:extLst>
                </a:gridCol>
              </a:tblGrid>
              <a:tr h="437218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Skala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Bilangan Responden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464664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173993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7287045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3135458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518732"/>
                  </a:ext>
                </a:extLst>
              </a:tr>
              <a:tr h="437395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74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81019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86063" y="3052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10933957"/>
              </p:ext>
            </p:extLst>
          </p:nvPr>
        </p:nvGraphicFramePr>
        <p:xfrm>
          <a:off x="364595" y="3509963"/>
          <a:ext cx="11454871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753600" y="447041"/>
            <a:ext cx="2015066" cy="17373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Keadilan</a:t>
            </a:r>
          </a:p>
        </p:txBody>
      </p:sp>
    </p:spTree>
    <p:extLst>
      <p:ext uri="{BB962C8B-B14F-4D97-AF65-F5344CB8AC3E}">
        <p14:creationId xmlns:p14="http://schemas.microsoft.com/office/powerpoint/2010/main" val="2864289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41067"/>
              </p:ext>
            </p:extLst>
          </p:nvPr>
        </p:nvGraphicFramePr>
        <p:xfrm>
          <a:off x="382164" y="225372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681168922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42742592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71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696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197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932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698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78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260760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82001599"/>
              </p:ext>
            </p:extLst>
          </p:nvPr>
        </p:nvGraphicFramePr>
        <p:xfrm>
          <a:off x="429154" y="3556000"/>
          <a:ext cx="11254846" cy="298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500534" y="582509"/>
            <a:ext cx="3691466" cy="15680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Bertanggungjawab</a:t>
            </a:r>
          </a:p>
        </p:txBody>
      </p:sp>
    </p:spTree>
    <p:extLst>
      <p:ext uri="{BB962C8B-B14F-4D97-AF65-F5344CB8AC3E}">
        <p14:creationId xmlns:p14="http://schemas.microsoft.com/office/powerpoint/2010/main" val="11888503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27585"/>
              </p:ext>
            </p:extLst>
          </p:nvPr>
        </p:nvGraphicFramePr>
        <p:xfrm>
          <a:off x="365231" y="326972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2514998058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4040474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834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395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87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661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16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774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72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582921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23045161"/>
              </p:ext>
            </p:extLst>
          </p:nvPr>
        </p:nvGraphicFramePr>
        <p:xfrm>
          <a:off x="914399" y="3742266"/>
          <a:ext cx="10854267" cy="279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652000" y="447041"/>
            <a:ext cx="2116666" cy="16357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Keberanian</a:t>
            </a:r>
          </a:p>
        </p:txBody>
      </p:sp>
    </p:spTree>
    <p:extLst>
      <p:ext uri="{BB962C8B-B14F-4D97-AF65-F5344CB8AC3E}">
        <p14:creationId xmlns:p14="http://schemas.microsoft.com/office/powerpoint/2010/main" val="2405638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3089" cy="14005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ms-MY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Soal </a:t>
            </a:r>
            <a:r>
              <a:rPr lang="ms-MY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Selidik Langkah Menangani Rasuah untuk Membangunkan Ekonomi Negara</a:t>
            </a:r>
            <a:endParaRPr lang="en-MY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ms-MY" sz="3300" dirty="0" smtClean="0"/>
              <a:t>Pendapat </a:t>
            </a:r>
            <a:r>
              <a:rPr lang="ms-MY" sz="3300" dirty="0"/>
              <a:t>masyarakat mengenai tindakan wajar yang perlu dilakukan oleh pihak berkuasa bagi mengatasi isu rasuah.</a:t>
            </a:r>
            <a:endParaRPr lang="en-MY" sz="3300" dirty="0"/>
          </a:p>
          <a:p>
            <a:pPr marL="0" indent="0">
              <a:buNone/>
            </a:pPr>
            <a:r>
              <a:rPr lang="ms-MY" sz="3300" dirty="0"/>
              <a:t> </a:t>
            </a:r>
            <a:endParaRPr lang="en-MY" sz="3300" dirty="0"/>
          </a:p>
          <a:p>
            <a:pPr marL="0" indent="0">
              <a:buNone/>
            </a:pPr>
            <a:r>
              <a:rPr lang="ms-MY" sz="3300" dirty="0"/>
              <a:t>Mengikut skala:</a:t>
            </a:r>
            <a:endParaRPr lang="en-MY" sz="3300" dirty="0"/>
          </a:p>
          <a:p>
            <a:pPr lvl="0"/>
            <a:r>
              <a:rPr lang="ms-MY" sz="3300" dirty="0"/>
              <a:t>Sangat tidak setuju</a:t>
            </a:r>
            <a:endParaRPr lang="en-MY" sz="3300" dirty="0"/>
          </a:p>
          <a:p>
            <a:pPr lvl="0"/>
            <a:r>
              <a:rPr lang="ms-MY" sz="3300" dirty="0"/>
              <a:t>Tidak setuju</a:t>
            </a:r>
            <a:endParaRPr lang="en-MY" sz="3300" dirty="0"/>
          </a:p>
          <a:p>
            <a:pPr lvl="0"/>
            <a:r>
              <a:rPr lang="ms-MY" sz="3300" dirty="0"/>
              <a:t>Neutral</a:t>
            </a:r>
            <a:endParaRPr lang="en-MY" sz="3300" dirty="0"/>
          </a:p>
          <a:p>
            <a:pPr lvl="0"/>
            <a:r>
              <a:rPr lang="ms-MY" sz="3300" dirty="0"/>
              <a:t>Setuju</a:t>
            </a:r>
            <a:endParaRPr lang="en-MY" sz="3300" dirty="0"/>
          </a:p>
          <a:p>
            <a:pPr lvl="0"/>
            <a:r>
              <a:rPr lang="ms-MY" sz="3300" dirty="0"/>
              <a:t>Sangat setuju</a:t>
            </a:r>
            <a:endParaRPr lang="en-MY" sz="3300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3224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54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3.0 PERSOALAN </a:t>
            </a:r>
            <a:r>
              <a:rPr lang="en-MY" sz="54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Kajian</a:t>
            </a:r>
            <a:endParaRPr lang="en-MY" sz="54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maklumbalas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rasuah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mengamalkan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rasuah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menangani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rasuah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membangunkan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pic>
        <p:nvPicPr>
          <p:cNvPr id="4098" name="Picture 2" descr="ᐈ Man with a question mark stock images, Royalty Free question mark man  photos |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875" y="2824336"/>
            <a:ext cx="2547591" cy="30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71" y="4939770"/>
            <a:ext cx="1918230" cy="19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78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56860"/>
              </p:ext>
            </p:extLst>
          </p:nvPr>
        </p:nvGraphicFramePr>
        <p:xfrm>
          <a:off x="466832" y="304799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2568800560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2671068829"/>
                    </a:ext>
                  </a:extLst>
                </a:gridCol>
              </a:tblGrid>
              <a:tr h="132091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394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205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101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663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696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79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6324577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82367644"/>
              </p:ext>
            </p:extLst>
          </p:nvPr>
        </p:nvGraphicFramePr>
        <p:xfrm>
          <a:off x="560812" y="3606799"/>
          <a:ext cx="11072388" cy="307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873067" y="751841"/>
            <a:ext cx="3318933" cy="10769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Menguatkuasakan undang-undang </a:t>
            </a:r>
          </a:p>
          <a:p>
            <a:pPr algn="ctr"/>
            <a:endParaRPr lang="ms-MY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99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07104"/>
              </p:ext>
            </p:extLst>
          </p:nvPr>
        </p:nvGraphicFramePr>
        <p:xfrm>
          <a:off x="491066" y="316813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76031731"/>
                    </a:ext>
                  </a:extLst>
                </a:gridCol>
                <a:gridCol w="2792730">
                  <a:extLst>
                    <a:ext uri="{9D8B030D-6E8A-4147-A177-3AD203B41FA5}">
                      <a16:colId xmlns:a16="http://schemas.microsoft.com/office/drawing/2014/main" val="919788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232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875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510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590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26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739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62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859699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95253590"/>
              </p:ext>
            </p:extLst>
          </p:nvPr>
        </p:nvGraphicFramePr>
        <p:xfrm>
          <a:off x="491066" y="3589866"/>
          <a:ext cx="11125200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602133" y="751841"/>
            <a:ext cx="3589867" cy="15172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Mendidik warganegara tentang ilmu etika sejak kecil </a:t>
            </a:r>
          </a:p>
        </p:txBody>
      </p:sp>
    </p:spTree>
    <p:extLst>
      <p:ext uri="{BB962C8B-B14F-4D97-AF65-F5344CB8AC3E}">
        <p14:creationId xmlns:p14="http://schemas.microsoft.com/office/powerpoint/2010/main" val="808641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64832"/>
              </p:ext>
            </p:extLst>
          </p:nvPr>
        </p:nvGraphicFramePr>
        <p:xfrm>
          <a:off x="222357" y="293105"/>
          <a:ext cx="5764530" cy="29260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29915">
                  <a:extLst>
                    <a:ext uri="{9D8B030D-6E8A-4147-A177-3AD203B41FA5}">
                      <a16:colId xmlns:a16="http://schemas.microsoft.com/office/drawing/2014/main" val="2082949024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115826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444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352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0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680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6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490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27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9942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57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024959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49523680"/>
              </p:ext>
            </p:extLst>
          </p:nvPr>
        </p:nvGraphicFramePr>
        <p:xfrm>
          <a:off x="609600" y="3522133"/>
          <a:ext cx="11328399" cy="311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602133" y="751841"/>
            <a:ext cx="3589867" cy="15172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Meningkatkan kesedaran masyarakat melalui kempen </a:t>
            </a:r>
          </a:p>
        </p:txBody>
      </p:sp>
    </p:spTree>
    <p:extLst>
      <p:ext uri="{BB962C8B-B14F-4D97-AF65-F5344CB8AC3E}">
        <p14:creationId xmlns:p14="http://schemas.microsoft.com/office/powerpoint/2010/main" val="3367646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84057"/>
              </p:ext>
            </p:extLst>
          </p:nvPr>
        </p:nvGraphicFramePr>
        <p:xfrm>
          <a:off x="399098" y="259239"/>
          <a:ext cx="5580380" cy="29260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1302856678"/>
                    </a:ext>
                  </a:extLst>
                </a:gridCol>
                <a:gridCol w="2634615">
                  <a:extLst>
                    <a:ext uri="{9D8B030D-6E8A-4147-A177-3AD203B41FA5}">
                      <a16:colId xmlns:a16="http://schemas.microsoft.com/office/drawing/2014/main" val="2774503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Skala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Bilangan Responden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8276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1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0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054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1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165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3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6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440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4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25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06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>
                          <a:effectLst/>
                        </a:rPr>
                        <a:t>5</a:t>
                      </a:r>
                      <a:endParaRPr lang="en-MY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</a:rPr>
                        <a:t>57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481774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58088250"/>
              </p:ext>
            </p:extLst>
          </p:nvPr>
        </p:nvGraphicFramePr>
        <p:xfrm>
          <a:off x="399097" y="3522132"/>
          <a:ext cx="11555836" cy="298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873067" y="751841"/>
            <a:ext cx="3318933" cy="10769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Mengurangkan karenah birokrasi </a:t>
            </a:r>
          </a:p>
        </p:txBody>
      </p:sp>
    </p:spTree>
    <p:extLst>
      <p:ext uri="{BB962C8B-B14F-4D97-AF65-F5344CB8AC3E}">
        <p14:creationId xmlns:p14="http://schemas.microsoft.com/office/powerpoint/2010/main" val="1788624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6600" dirty="0" err="1" smtClean="0">
                <a:latin typeface="Algerian" panose="04020705040A02060702" pitchFamily="82" charset="0"/>
              </a:rPr>
              <a:t>kesimpulan</a:t>
            </a:r>
            <a:endParaRPr lang="en-MY" dirty="0"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53" y="2094440"/>
            <a:ext cx="9867233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39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5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salahan rasuah oleh organisasi komersial | Astro Aw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06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233333" y="2472266"/>
            <a:ext cx="3826934" cy="199813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4.0 KEPENTINGAN </a:t>
            </a:r>
            <a:r>
              <a:rPr lang="en-MY" sz="28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KAJIAN</a:t>
            </a:r>
            <a:endParaRPr lang="en-MY" sz="28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74134" y="711200"/>
            <a:ext cx="3505200" cy="2133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>
                <a:solidFill>
                  <a:schemeClr val="bg1"/>
                </a:solidFill>
              </a:rPr>
              <a:t>M</a:t>
            </a:r>
            <a:r>
              <a:rPr lang="ms-MY" dirty="0" smtClean="0">
                <a:solidFill>
                  <a:schemeClr val="bg1"/>
                </a:solidFill>
              </a:rPr>
              <a:t>emahami </a:t>
            </a:r>
            <a:r>
              <a:rPr lang="ms-MY" dirty="0">
                <a:solidFill>
                  <a:schemeClr val="bg1"/>
                </a:solidFill>
              </a:rPr>
              <a:t>tanggungjawab dan peranan mereka dalam membendung isu rasuah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314266" y="711200"/>
            <a:ext cx="3505200" cy="2133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 smtClean="0">
                <a:solidFill>
                  <a:schemeClr val="bg1"/>
                </a:solidFill>
              </a:rPr>
              <a:t>Mengetahui faktor dan kesan isu rasuah dalam pembangunan ekonomi negara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28133" y="4470399"/>
            <a:ext cx="3505200" cy="2133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>
                <a:solidFill>
                  <a:schemeClr val="bg1"/>
                </a:solidFill>
              </a:rPr>
              <a:t>M</a:t>
            </a:r>
            <a:r>
              <a:rPr lang="ms-MY" dirty="0" smtClean="0">
                <a:solidFill>
                  <a:schemeClr val="bg1"/>
                </a:solidFill>
              </a:rPr>
              <a:t>eluaskan </a:t>
            </a:r>
            <a:r>
              <a:rPr lang="ms-MY" dirty="0">
                <a:solidFill>
                  <a:schemeClr val="bg1"/>
                </a:solidFill>
              </a:rPr>
              <a:t>ilmu pengetahuan tentang isu rasuah dan pembangunan ekonomi negara melalui kajian ini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060267" y="4470399"/>
            <a:ext cx="3505200" cy="2133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dirty="0">
                <a:solidFill>
                  <a:schemeClr val="bg1"/>
                </a:solidFill>
              </a:rPr>
              <a:t>M</a:t>
            </a:r>
            <a:r>
              <a:rPr lang="ms-MY" dirty="0" smtClean="0">
                <a:solidFill>
                  <a:schemeClr val="bg1"/>
                </a:solidFill>
              </a:rPr>
              <a:t>asyarakat </a:t>
            </a:r>
            <a:r>
              <a:rPr lang="ms-MY" dirty="0">
                <a:solidFill>
                  <a:schemeClr val="bg1"/>
                </a:solidFill>
              </a:rPr>
              <a:t>dapat lebih memahami kepentingan mereka terhadap negara melalui kajian ini </a:t>
            </a:r>
            <a:endParaRPr lang="en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3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36533" y="2760133"/>
            <a:ext cx="2709333" cy="174413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Kajian</a:t>
            </a:r>
            <a:r>
              <a:rPr lang="en-MY" sz="32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sz="32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Lepas</a:t>
            </a:r>
            <a:endParaRPr lang="en-MY" sz="32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36533" y="186266"/>
            <a:ext cx="2709333" cy="174413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Wei (2008)</a:t>
            </a:r>
            <a:endParaRPr lang="en-MY" sz="2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95866" y="1490132"/>
            <a:ext cx="2709333" cy="174413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Keith </a:t>
            </a:r>
            <a:r>
              <a:rPr lang="en-MY" sz="24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dan</a:t>
            </a:r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</a:t>
            </a:r>
            <a:r>
              <a:rPr lang="en-MY" sz="24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Gonzola</a:t>
            </a:r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(2008)</a:t>
            </a:r>
            <a:endParaRPr lang="en-MY" sz="2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77200" y="1490132"/>
            <a:ext cx="2709333" cy="174413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Gunu</a:t>
            </a:r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</a:t>
            </a:r>
            <a:r>
              <a:rPr lang="en-MY" sz="24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dan</a:t>
            </a:r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</a:t>
            </a:r>
            <a:r>
              <a:rPr lang="en-MY" sz="24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Ajoke</a:t>
            </a:r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(2013)</a:t>
            </a:r>
            <a:endParaRPr lang="en-MY" sz="2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27200" y="4504267"/>
            <a:ext cx="2709333" cy="174413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Niloy</a:t>
            </a:r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, </a:t>
            </a:r>
            <a:r>
              <a:rPr lang="en-MY" sz="24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Emranul</a:t>
            </a:r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</a:t>
            </a:r>
            <a:r>
              <a:rPr lang="en-MY" sz="2400" dirty="0" err="1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dan</a:t>
            </a:r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Keith (2010)</a:t>
            </a:r>
            <a:endParaRPr lang="en-MY" sz="2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45866" y="4504267"/>
            <a:ext cx="2709333" cy="174413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Nik </a:t>
            </a:r>
            <a:r>
              <a:rPr lang="en-MY" sz="2400" dirty="0" err="1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Rosnah</a:t>
            </a:r>
            <a:r>
              <a:rPr lang="en-MY" sz="24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 Wan Abdullah (</a:t>
            </a:r>
            <a:r>
              <a:rPr lang="en-MY" sz="24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2010)</a:t>
            </a:r>
            <a:endParaRPr lang="en-MY" sz="2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4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977" y="152627"/>
            <a:ext cx="9192157" cy="120203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MY" sz="66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Metodologi</a:t>
            </a:r>
            <a:r>
              <a:rPr lang="en-MY" sz="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sz="660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Kajian</a:t>
            </a:r>
            <a:endParaRPr lang="en-MY" sz="66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8509" y="1602053"/>
            <a:ext cx="2605089" cy="12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Membuka</a:t>
            </a:r>
            <a:r>
              <a:rPr lang="en-MY" dirty="0" smtClean="0"/>
              <a:t> </a:t>
            </a:r>
            <a:r>
              <a:rPr lang="en-MY" dirty="0" err="1" smtClean="0"/>
              <a:t>mesyuarat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mengetahui</a:t>
            </a:r>
            <a:r>
              <a:rPr lang="en-MY" dirty="0" smtClean="0"/>
              <a:t> </a:t>
            </a:r>
            <a:r>
              <a:rPr lang="en-MY" dirty="0" err="1" smtClean="0"/>
              <a:t>masalah</a:t>
            </a:r>
            <a:r>
              <a:rPr lang="en-MY" dirty="0" smtClean="0"/>
              <a:t> yang </a:t>
            </a:r>
            <a:r>
              <a:rPr lang="en-MY" dirty="0" err="1" smtClean="0"/>
              <a:t>dihadapi</a:t>
            </a:r>
            <a:r>
              <a:rPr lang="en-MY" dirty="0" smtClean="0"/>
              <a:t> di Malaysia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8748286" y="1602053"/>
            <a:ext cx="2605089" cy="12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Membincang</a:t>
            </a:r>
            <a:r>
              <a:rPr lang="en-MY" dirty="0" smtClean="0"/>
              <a:t> </a:t>
            </a:r>
            <a:r>
              <a:rPr lang="en-MY" dirty="0" err="1" smtClean="0"/>
              <a:t>tentang</a:t>
            </a:r>
            <a:r>
              <a:rPr lang="en-MY" dirty="0" smtClean="0"/>
              <a:t> </a:t>
            </a:r>
            <a:r>
              <a:rPr lang="en-MY" dirty="0" err="1" smtClean="0"/>
              <a:t>soalan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borang</a:t>
            </a:r>
            <a:r>
              <a:rPr lang="en-MY" dirty="0" smtClean="0"/>
              <a:t> </a:t>
            </a:r>
            <a:r>
              <a:rPr lang="en-MY" dirty="0" err="1" smtClean="0"/>
              <a:t>soal</a:t>
            </a:r>
            <a:r>
              <a:rPr lang="en-MY" dirty="0" smtClean="0"/>
              <a:t> </a:t>
            </a:r>
            <a:r>
              <a:rPr lang="en-MY" dirty="0" err="1" smtClean="0"/>
              <a:t>selidik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773399" y="1602053"/>
            <a:ext cx="2605089" cy="12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Mengetahui</a:t>
            </a:r>
            <a:r>
              <a:rPr lang="en-MY" dirty="0" smtClean="0"/>
              <a:t> </a:t>
            </a:r>
            <a:r>
              <a:rPr lang="en-MY" dirty="0" err="1" smtClean="0"/>
              <a:t>tajuk</a:t>
            </a:r>
            <a:r>
              <a:rPr lang="en-MY" dirty="0" smtClean="0"/>
              <a:t>, </a:t>
            </a:r>
            <a:r>
              <a:rPr lang="en-MY" dirty="0" err="1" smtClean="0"/>
              <a:t>objektif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persoalan</a:t>
            </a:r>
            <a:r>
              <a:rPr lang="en-MY" dirty="0" smtClean="0"/>
              <a:t> </a:t>
            </a:r>
            <a:r>
              <a:rPr lang="en-MY" dirty="0" err="1" smtClean="0"/>
              <a:t>kajian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8748285" y="3461914"/>
            <a:ext cx="2605089" cy="12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Bermesyuarat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mengkaji</a:t>
            </a:r>
            <a:r>
              <a:rPr lang="en-MY" dirty="0" smtClean="0"/>
              <a:t> </a:t>
            </a:r>
            <a:r>
              <a:rPr lang="en-MY" dirty="0" err="1" smtClean="0"/>
              <a:t>kepentingan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kajian</a:t>
            </a:r>
            <a:r>
              <a:rPr lang="en-MY" dirty="0" smtClean="0"/>
              <a:t> </a:t>
            </a:r>
            <a:r>
              <a:rPr lang="en-MY" dirty="0" err="1" smtClean="0"/>
              <a:t>lepas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798509" y="5321775"/>
            <a:ext cx="2605089" cy="12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Mendapatkan</a:t>
            </a:r>
            <a:r>
              <a:rPr lang="en-MY" dirty="0"/>
              <a:t> </a:t>
            </a:r>
            <a:r>
              <a:rPr lang="en-MY" dirty="0" err="1"/>
              <a:t>semula</a:t>
            </a:r>
            <a:r>
              <a:rPr lang="en-MY" dirty="0"/>
              <a:t> </a:t>
            </a:r>
            <a:r>
              <a:rPr lang="en-MY" dirty="0" err="1"/>
              <a:t>borang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selidik</a:t>
            </a:r>
            <a:endParaRPr lang="en-MY" dirty="0"/>
          </a:p>
          <a:p>
            <a:pPr algn="ctr"/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8748284" y="5321775"/>
            <a:ext cx="2605089" cy="12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Membuat</a:t>
            </a:r>
            <a:r>
              <a:rPr lang="en-MY" dirty="0" smtClean="0"/>
              <a:t> </a:t>
            </a:r>
            <a:r>
              <a:rPr lang="en-MY" dirty="0" err="1" smtClean="0"/>
              <a:t>kesimpulan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hantar</a:t>
            </a:r>
            <a:r>
              <a:rPr lang="en-MY" dirty="0" smtClean="0"/>
              <a:t> </a:t>
            </a:r>
            <a:r>
              <a:rPr lang="en-MY" dirty="0" err="1" smtClean="0"/>
              <a:t>kajian</a:t>
            </a:r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4773399" y="5321775"/>
            <a:ext cx="2605089" cy="12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Menganalisis</a:t>
            </a:r>
            <a:r>
              <a:rPr lang="en-MY" dirty="0" smtClean="0"/>
              <a:t> </a:t>
            </a:r>
            <a:r>
              <a:rPr lang="en-MY" dirty="0" err="1" smtClean="0"/>
              <a:t>maklumat</a:t>
            </a:r>
            <a:r>
              <a:rPr lang="en-MY" dirty="0" smtClean="0"/>
              <a:t> yang </a:t>
            </a:r>
            <a:r>
              <a:rPr lang="en-MY" dirty="0" err="1" smtClean="0"/>
              <a:t>sedia</a:t>
            </a:r>
            <a:r>
              <a:rPr lang="en-MY" dirty="0" smtClean="0"/>
              <a:t> </a:t>
            </a:r>
            <a:r>
              <a:rPr lang="en-MY" dirty="0" err="1" smtClean="0"/>
              <a:t>ada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menggunakan</a:t>
            </a:r>
            <a:r>
              <a:rPr lang="en-MY" dirty="0" smtClean="0"/>
              <a:t> </a:t>
            </a:r>
            <a:r>
              <a:rPr lang="en-MY" dirty="0" err="1" smtClean="0"/>
              <a:t>graf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carta </a:t>
            </a:r>
            <a:r>
              <a:rPr lang="en-MY" dirty="0" err="1" smtClean="0"/>
              <a:t>pai</a:t>
            </a:r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>
            <a:off x="4773399" y="3461914"/>
            <a:ext cx="2605089" cy="12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Menghantar</a:t>
            </a:r>
            <a:r>
              <a:rPr lang="en-MY" dirty="0" smtClean="0"/>
              <a:t> </a:t>
            </a:r>
            <a:r>
              <a:rPr lang="en-MY" dirty="0" err="1" smtClean="0"/>
              <a:t>maklumat</a:t>
            </a:r>
            <a:r>
              <a:rPr lang="en-MY" dirty="0" smtClean="0"/>
              <a:t> yang </a:t>
            </a:r>
            <a:r>
              <a:rPr lang="en-MY" dirty="0" err="1" smtClean="0"/>
              <a:t>sedia</a:t>
            </a:r>
            <a:r>
              <a:rPr lang="en-MY" dirty="0" smtClean="0"/>
              <a:t> </a:t>
            </a:r>
            <a:r>
              <a:rPr lang="en-MY" dirty="0" err="1" smtClean="0"/>
              <a:t>ada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disemak</a:t>
            </a:r>
            <a:endParaRPr lang="en-MY" dirty="0"/>
          </a:p>
        </p:txBody>
      </p:sp>
      <p:sp>
        <p:nvSpPr>
          <p:cNvPr id="11" name="Rectangle 10"/>
          <p:cNvSpPr/>
          <p:nvPr/>
        </p:nvSpPr>
        <p:spPr>
          <a:xfrm>
            <a:off x="798509" y="3461914"/>
            <a:ext cx="2605089" cy="124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 smtClean="0"/>
              <a:t>Menyedarkan</a:t>
            </a:r>
            <a:r>
              <a:rPr lang="en-MY" dirty="0" smtClean="0"/>
              <a:t> </a:t>
            </a:r>
            <a:r>
              <a:rPr lang="en-MY" dirty="0" err="1" smtClean="0"/>
              <a:t>borang</a:t>
            </a:r>
            <a:r>
              <a:rPr lang="en-MY" dirty="0" smtClean="0"/>
              <a:t> </a:t>
            </a:r>
            <a:r>
              <a:rPr lang="en-MY" dirty="0" err="1" smtClean="0"/>
              <a:t>soal</a:t>
            </a:r>
            <a:r>
              <a:rPr lang="en-MY" dirty="0" smtClean="0"/>
              <a:t> </a:t>
            </a:r>
            <a:r>
              <a:rPr lang="en-MY" dirty="0" err="1" smtClean="0"/>
              <a:t>selidik</a:t>
            </a:r>
            <a:r>
              <a:rPr lang="en-MY" dirty="0" smtClean="0"/>
              <a:t> </a:t>
            </a:r>
            <a:r>
              <a:rPr lang="en-MY" dirty="0" err="1" smtClean="0"/>
              <a:t>melalui</a:t>
            </a:r>
            <a:r>
              <a:rPr lang="en-MY" dirty="0" smtClean="0"/>
              <a:t> media </a:t>
            </a:r>
            <a:r>
              <a:rPr lang="en-MY" dirty="0" err="1" smtClean="0"/>
              <a:t>sosial</a:t>
            </a:r>
            <a:endParaRPr lang="en-MY" dirty="0"/>
          </a:p>
        </p:txBody>
      </p:sp>
      <p:cxnSp>
        <p:nvCxnSpPr>
          <p:cNvPr id="13" name="Straight Arrow Connector 12"/>
          <p:cNvCxnSpPr>
            <a:stCxn id="3" idx="3"/>
            <a:endCxn id="5" idx="1"/>
          </p:cNvCxnSpPr>
          <p:nvPr/>
        </p:nvCxnSpPr>
        <p:spPr>
          <a:xfrm>
            <a:off x="3403598" y="2224829"/>
            <a:ext cx="1369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78483" y="2248325"/>
            <a:ext cx="1369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03598" y="5917247"/>
            <a:ext cx="1369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78483" y="5944551"/>
            <a:ext cx="1369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11" idx="3"/>
          </p:cNvCxnSpPr>
          <p:nvPr/>
        </p:nvCxnSpPr>
        <p:spPr>
          <a:xfrm flipH="1">
            <a:off x="3403598" y="4084690"/>
            <a:ext cx="1369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436848" y="4084690"/>
            <a:ext cx="13698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>
          <a:xfrm flipH="1">
            <a:off x="10050830" y="2847605"/>
            <a:ext cx="1" cy="614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85720" y="4707466"/>
            <a:ext cx="1" cy="614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4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he Role of the Executive Researcher | AE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2" y="3059747"/>
            <a:ext cx="4143442" cy="32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5" y="859118"/>
            <a:ext cx="9404723" cy="1400530"/>
          </a:xfrm>
        </p:spPr>
        <p:txBody>
          <a:bodyPr/>
          <a:lstStyle/>
          <a:p>
            <a:r>
              <a:rPr lang="en-MY" sz="6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DAPATAN KAJIAN DAN PERBINCANGAN KAJIAN</a:t>
            </a:r>
            <a:endParaRPr lang="en-MY" sz="6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907" y="4037540"/>
            <a:ext cx="4200097" cy="26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01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5855</TotalTime>
  <Words>1430</Words>
  <Application>Microsoft Office PowerPoint</Application>
  <PresentationFormat>Widescreen</PresentationFormat>
  <Paragraphs>608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SimSun</vt:lpstr>
      <vt:lpstr>Algerian</vt:lpstr>
      <vt:lpstr>Arial</vt:lpstr>
      <vt:lpstr>Bodoni MT Poster Compressed</vt:lpstr>
      <vt:lpstr>Calibri</vt:lpstr>
      <vt:lpstr>Century Gothic</vt:lpstr>
      <vt:lpstr>Copperplate Gothic Bold</vt:lpstr>
      <vt:lpstr>Franklin Gothic Heavy</vt:lpstr>
      <vt:lpstr>Times New Roman</vt:lpstr>
      <vt:lpstr>Wingdings 3</vt:lpstr>
      <vt:lpstr>Ion</vt:lpstr>
      <vt:lpstr>ETIKA RASUAH DALAM PEMBANGUNAN EKONOMI NEGARA</vt:lpstr>
      <vt:lpstr>PowerPoint Presentation</vt:lpstr>
      <vt:lpstr>PowerPoint Presentation</vt:lpstr>
      <vt:lpstr>2.0 Objektif Kajian</vt:lpstr>
      <vt:lpstr>3.0 PERSOALAN Kajian</vt:lpstr>
      <vt:lpstr>PowerPoint Presentation</vt:lpstr>
      <vt:lpstr>PowerPoint Presentation</vt:lpstr>
      <vt:lpstr>Metodologi Kajian</vt:lpstr>
      <vt:lpstr>DAPATAN KAJIAN DAN PERBINCANGAN KAJIAN</vt:lpstr>
      <vt:lpstr>Soal Selidik Latar Belakang Demografi Responden </vt:lpstr>
      <vt:lpstr>PowerPoint Presentation</vt:lpstr>
      <vt:lpstr>PowerPoint Presentation</vt:lpstr>
      <vt:lpstr>PowerPoint Presentation</vt:lpstr>
      <vt:lpstr>PowerPoint Presentation</vt:lpstr>
      <vt:lpstr>Soal Selidik Persepi Masyarakat Berkenaan Punca Isu Rasuah</vt:lpstr>
      <vt:lpstr>PowerPoint Presentation</vt:lpstr>
      <vt:lpstr>Soal Selidik Persepi Masyarakat Berkenaan Punca Isu Rasuah</vt:lpstr>
      <vt:lpstr>PowerPoint Presentation</vt:lpstr>
      <vt:lpstr>PowerPoint Presentation</vt:lpstr>
      <vt:lpstr>PowerPoint Presentation</vt:lpstr>
      <vt:lpstr>PowerPoint Presentation</vt:lpstr>
      <vt:lpstr>Soal Selidik Persepi Masyarakat Berkenaan Punca Isu Rasuah</vt:lpstr>
      <vt:lpstr>PowerPoint Presentation</vt:lpstr>
      <vt:lpstr>PowerPoint Presentation</vt:lpstr>
      <vt:lpstr>PowerPoint Presentation</vt:lpstr>
      <vt:lpstr>PowerPoint Presentation</vt:lpstr>
      <vt:lpstr>Soal Selidik Pandangan Masyarakat Terhadap Pembangunan Ekonomi Negara Kesan dari Isu Rasuah </vt:lpstr>
      <vt:lpstr>PowerPoint Presentation</vt:lpstr>
      <vt:lpstr>Soal Selidik Pandangan Masyarakat Terhadap Pembangunan Ekonomi Negara Kesan dari Isu Rasuah </vt:lpstr>
      <vt:lpstr>PowerPoint Presentation</vt:lpstr>
      <vt:lpstr>PowerPoint Presentation</vt:lpstr>
      <vt:lpstr>PowerPoint Presentation</vt:lpstr>
      <vt:lpstr>PowerPoint Presentation</vt:lpstr>
      <vt:lpstr>Soal Selidik Pandangan Masyarakat Terhadap Pembangunan Ekonomi Negara Kesan dari Isu Rasuah </vt:lpstr>
      <vt:lpstr>PowerPoint Presentation</vt:lpstr>
      <vt:lpstr>PowerPoint Presentation</vt:lpstr>
      <vt:lpstr>PowerPoint Presentation</vt:lpstr>
      <vt:lpstr>PowerPoint Presentation</vt:lpstr>
      <vt:lpstr>Soal Selidik Langkah Menangani Rasuah untuk Membangunkan Ekonomi Negara</vt:lpstr>
      <vt:lpstr>PowerPoint Presentation</vt:lpstr>
      <vt:lpstr>PowerPoint Presentation</vt:lpstr>
      <vt:lpstr>PowerPoint Presentation</vt:lpstr>
      <vt:lpstr>PowerPoint Presentation</vt:lpstr>
      <vt:lpstr>Soal Selidik Langkah Menangani Rasuah untuk Membangunkan Ekonomi Negara</vt:lpstr>
      <vt:lpstr>PowerPoint Presentation</vt:lpstr>
      <vt:lpstr>PowerPoint Presentation</vt:lpstr>
      <vt:lpstr>PowerPoint Presentation</vt:lpstr>
      <vt:lpstr>PowerPoint Presentation</vt:lpstr>
      <vt:lpstr>Soal Selidik Langkah Menangani Rasuah untuk Membangunkan Ekonomi Negara</vt:lpstr>
      <vt:lpstr>PowerPoint Presentation</vt:lpstr>
      <vt:lpstr>PowerPoint Presentation</vt:lpstr>
      <vt:lpstr>PowerPoint Presentation</vt:lpstr>
      <vt:lpstr>PowerPoint Presentation</vt:lpstr>
      <vt:lpstr>kesimpulan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 Junyi</dc:creator>
  <cp:lastModifiedBy>Low Junyi</cp:lastModifiedBy>
  <cp:revision>51</cp:revision>
  <dcterms:created xsi:type="dcterms:W3CDTF">2020-12-06T10:55:09Z</dcterms:created>
  <dcterms:modified xsi:type="dcterms:W3CDTF">2020-12-12T03:12:28Z</dcterms:modified>
</cp:coreProperties>
</file>