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Lato" panose="020B0604020202020204" charset="0"/>
      <p:regular r:id="rId20"/>
      <p:bold r:id="rId21"/>
      <p:italic r:id="rId22"/>
      <p:boldItalic r:id="rId23"/>
    </p:embeddedFont>
    <p:embeddedFont>
      <p:font typeface="Permanent Marker" panose="020B0604020202020204" charset="0"/>
      <p:regular r:id="rId24"/>
    </p:embeddedFont>
    <p:embeddedFont>
      <p:font typeface="Raleway" panose="020B0604020202020204" charset="0"/>
      <p:regular r:id="rId25"/>
      <p:bold r:id="rId26"/>
      <p:italic r:id="rId27"/>
      <p:boldItalic r:id="rId28"/>
    </p:embeddedFont>
    <p:embeddedFont>
      <p:font typeface="Roboto Mono" panose="020B0604020202020204" charset="0"/>
      <p:regular r:id="rId29"/>
      <p:bold r:id="rId30"/>
      <p:italic r:id="rId31"/>
      <p:boldItalic r:id="rId32"/>
    </p:embeddedFont>
    <p:embeddedFont>
      <p:font typeface="Satisfy"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069BE5-56AB-4F4F-AC6E-125E48C89FAE}">
  <a:tblStyle styleId="{7E069BE5-56AB-4F4F-AC6E-125E48C89FA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f88252dc4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f88252dc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f88252dc4_0_1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f88252dc4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f88252dc4_0_1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f88252dc4_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f88252dc4_0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f88252dc4_0_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f88252dc4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f88252dc4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f88252dc4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f88252dc4_0_7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f88252dc4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f88252dc4_0_15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f88252dc4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f88252dc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f88252dc4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f88252dc4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f88252dc4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98b3ccdc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98b3ccd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b98b3ccdc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b98b3ccdc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b98b3ccdc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b98b3ccdc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b98b3ccdcf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b98b3ccdc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f88252dc4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Customized for </a:t>
            </a:r>
            <a:r>
              <a:rPr lang="en-GB" sz="600" b="1">
                <a:latin typeface="Raleway"/>
                <a:ea typeface="Raleway"/>
                <a:cs typeface="Raleway"/>
                <a:sym typeface="Raleway"/>
              </a:rPr>
              <a:t>Lorem Ipsum LLC</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2">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13">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15">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8" name="Google Shape;158;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Customized for </a:t>
            </a:r>
            <a:r>
              <a:rPr lang="en-GB"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1"/>
        <p:cNvGrpSpPr/>
        <p:nvPr/>
      </p:nvGrpSpPr>
      <p:grpSpPr>
        <a:xfrm>
          <a:off x="0" y="0"/>
          <a:ext cx="0" cy="0"/>
          <a:chOff x="0" y="0"/>
          <a:chExt cx="0" cy="0"/>
        </a:xfrm>
      </p:grpSpPr>
      <p:pic>
        <p:nvPicPr>
          <p:cNvPr id="22" name="Google Shape;22;p3"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 name="Google Shape;30;p3">
            <a:hlinkClick r:id="rId3"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6">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 name="Google Shape;60;p6">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1" name="Google Shape;61;p6">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2" name="Google Shape;62;p6">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63" name="Google Shape;63;p6"/>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64"/>
        <p:cNvGrpSpPr/>
        <p:nvPr/>
      </p:nvGrpSpPr>
      <p:grpSpPr>
        <a:xfrm>
          <a:off x="0" y="0"/>
          <a:ext cx="0" cy="0"/>
          <a:chOff x="0" y="0"/>
          <a:chExt cx="0" cy="0"/>
        </a:xfrm>
      </p:grpSpPr>
      <p:pic>
        <p:nvPicPr>
          <p:cNvPr id="65" name="Google Shape;65;p7"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92" name="Google Shape;9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9">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9">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9">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9">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ctrTitle"/>
          </p:nvPr>
        </p:nvSpPr>
        <p:spPr>
          <a:xfrm>
            <a:off x="729450" y="1322450"/>
            <a:ext cx="65505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BAB 5: KONSEP INSAN 2 (METAFIZIK)</a:t>
            </a:r>
            <a:endParaRPr/>
          </a:p>
        </p:txBody>
      </p:sp>
      <p:sp>
        <p:nvSpPr>
          <p:cNvPr id="177" name="Google Shape;177;p18"/>
          <p:cNvSpPr txBox="1">
            <a:spLocks noGrp="1"/>
          </p:cNvSpPr>
          <p:nvPr>
            <p:ph type="subTitle" idx="1"/>
          </p:nvPr>
        </p:nvSpPr>
        <p:spPr>
          <a:xfrm>
            <a:off x="729563" y="2998272"/>
            <a:ext cx="4890900" cy="5412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GB" sz="1400">
                <a:solidFill>
                  <a:srgbClr val="000000"/>
                </a:solidFill>
                <a:latin typeface="Times New Roman"/>
                <a:ea typeface="Times New Roman"/>
                <a:cs typeface="Times New Roman"/>
                <a:sym typeface="Times New Roman"/>
              </a:rPr>
              <a:t>TEISME, ATEISME DAN AGNOSTISISME</a:t>
            </a:r>
            <a:endParaRPr sz="1400">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sz="1400" b="1"/>
          </a:p>
        </p:txBody>
      </p:sp>
      <p:pic>
        <p:nvPicPr>
          <p:cNvPr id="178" name="Google Shape;178;p18"/>
          <p:cNvPicPr preferRelativeResize="0"/>
          <p:nvPr/>
        </p:nvPicPr>
        <p:blipFill>
          <a:blip r:embed="rId3">
            <a:alphaModFix/>
          </a:blip>
          <a:stretch>
            <a:fillRect/>
          </a:stretch>
        </p:blipFill>
        <p:spPr>
          <a:xfrm>
            <a:off x="4502950" y="3738094"/>
            <a:ext cx="4413400" cy="11693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251"/>
        <p:cNvGrpSpPr/>
        <p:nvPr/>
      </p:nvGrpSpPr>
      <p:grpSpPr>
        <a:xfrm>
          <a:off x="0" y="0"/>
          <a:ext cx="0" cy="0"/>
          <a:chOff x="0" y="0"/>
          <a:chExt cx="0" cy="0"/>
        </a:xfrm>
      </p:grpSpPr>
      <p:sp>
        <p:nvSpPr>
          <p:cNvPr id="252" name="Google Shape;252;p27"/>
          <p:cNvSpPr/>
          <p:nvPr/>
        </p:nvSpPr>
        <p:spPr>
          <a:xfrm>
            <a:off x="3987900" y="2043750"/>
            <a:ext cx="1168200" cy="10560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Ciri-ciri</a:t>
            </a:r>
            <a:endParaRPr/>
          </a:p>
          <a:p>
            <a:pPr marL="0" lvl="0" indent="0" algn="l" rtl="0">
              <a:spcBef>
                <a:spcPts val="0"/>
              </a:spcBef>
              <a:spcAft>
                <a:spcPts val="0"/>
              </a:spcAft>
              <a:buNone/>
            </a:pPr>
            <a:r>
              <a:rPr lang="en-GB"/>
              <a:t>Ateisme</a:t>
            </a:r>
            <a:endParaRPr/>
          </a:p>
        </p:txBody>
      </p:sp>
      <p:cxnSp>
        <p:nvCxnSpPr>
          <p:cNvPr id="253" name="Google Shape;253;p27"/>
          <p:cNvCxnSpPr>
            <a:stCxn id="252" idx="6"/>
          </p:cNvCxnSpPr>
          <p:nvPr/>
        </p:nvCxnSpPr>
        <p:spPr>
          <a:xfrm>
            <a:off x="5156100" y="2571750"/>
            <a:ext cx="493200" cy="4500"/>
          </a:xfrm>
          <a:prstGeom prst="straightConnector1">
            <a:avLst/>
          </a:prstGeom>
          <a:noFill/>
          <a:ln w="9525" cap="flat" cmpd="sng">
            <a:solidFill>
              <a:schemeClr val="dk2"/>
            </a:solidFill>
            <a:prstDash val="solid"/>
            <a:round/>
            <a:headEnd type="none" w="med" len="med"/>
            <a:tailEnd type="stealth" w="med" len="med"/>
          </a:ln>
        </p:spPr>
      </p:cxnSp>
      <p:cxnSp>
        <p:nvCxnSpPr>
          <p:cNvPr id="254" name="Google Shape;254;p27"/>
          <p:cNvCxnSpPr>
            <a:stCxn id="252" idx="0"/>
          </p:cNvCxnSpPr>
          <p:nvPr/>
        </p:nvCxnSpPr>
        <p:spPr>
          <a:xfrm rot="10800000">
            <a:off x="4565400" y="1680750"/>
            <a:ext cx="6600" cy="363000"/>
          </a:xfrm>
          <a:prstGeom prst="straightConnector1">
            <a:avLst/>
          </a:prstGeom>
          <a:noFill/>
          <a:ln w="9525" cap="flat" cmpd="sng">
            <a:solidFill>
              <a:schemeClr val="dk2"/>
            </a:solidFill>
            <a:prstDash val="solid"/>
            <a:round/>
            <a:headEnd type="none" w="med" len="med"/>
            <a:tailEnd type="stealth" w="med" len="med"/>
          </a:ln>
        </p:spPr>
      </p:cxnSp>
      <p:cxnSp>
        <p:nvCxnSpPr>
          <p:cNvPr id="255" name="Google Shape;255;p27"/>
          <p:cNvCxnSpPr>
            <a:stCxn id="252" idx="2"/>
          </p:cNvCxnSpPr>
          <p:nvPr/>
        </p:nvCxnSpPr>
        <p:spPr>
          <a:xfrm flipH="1">
            <a:off x="3555600" y="2571750"/>
            <a:ext cx="432300" cy="4500"/>
          </a:xfrm>
          <a:prstGeom prst="straightConnector1">
            <a:avLst/>
          </a:prstGeom>
          <a:noFill/>
          <a:ln w="9525" cap="flat" cmpd="sng">
            <a:solidFill>
              <a:schemeClr val="dk2"/>
            </a:solidFill>
            <a:prstDash val="solid"/>
            <a:round/>
            <a:headEnd type="none" w="med" len="med"/>
            <a:tailEnd type="stealth" w="med" len="med"/>
          </a:ln>
        </p:spPr>
      </p:cxnSp>
      <p:cxnSp>
        <p:nvCxnSpPr>
          <p:cNvPr id="256" name="Google Shape;256;p27"/>
          <p:cNvCxnSpPr>
            <a:stCxn id="252" idx="3"/>
          </p:cNvCxnSpPr>
          <p:nvPr/>
        </p:nvCxnSpPr>
        <p:spPr>
          <a:xfrm flipH="1">
            <a:off x="3845179" y="2945102"/>
            <a:ext cx="313800" cy="297600"/>
          </a:xfrm>
          <a:prstGeom prst="straightConnector1">
            <a:avLst/>
          </a:prstGeom>
          <a:noFill/>
          <a:ln w="9525" cap="flat" cmpd="sng">
            <a:solidFill>
              <a:schemeClr val="dk2"/>
            </a:solidFill>
            <a:prstDash val="solid"/>
            <a:round/>
            <a:headEnd type="none" w="med" len="med"/>
            <a:tailEnd type="stealth" w="med" len="med"/>
          </a:ln>
        </p:spPr>
      </p:cxnSp>
      <p:cxnSp>
        <p:nvCxnSpPr>
          <p:cNvPr id="257" name="Google Shape;257;p27"/>
          <p:cNvCxnSpPr>
            <a:stCxn id="252" idx="5"/>
          </p:cNvCxnSpPr>
          <p:nvPr/>
        </p:nvCxnSpPr>
        <p:spPr>
          <a:xfrm>
            <a:off x="4985021" y="2945102"/>
            <a:ext cx="273900" cy="317700"/>
          </a:xfrm>
          <a:prstGeom prst="straightConnector1">
            <a:avLst/>
          </a:prstGeom>
          <a:noFill/>
          <a:ln w="9525" cap="flat" cmpd="sng">
            <a:solidFill>
              <a:schemeClr val="dk2"/>
            </a:solidFill>
            <a:prstDash val="solid"/>
            <a:round/>
            <a:headEnd type="none" w="med" len="med"/>
            <a:tailEnd type="stealth" w="med" len="med"/>
          </a:ln>
        </p:spPr>
      </p:cxnSp>
      <p:sp>
        <p:nvSpPr>
          <p:cNvPr id="258" name="Google Shape;258;p27"/>
          <p:cNvSpPr txBox="1"/>
          <p:nvPr/>
        </p:nvSpPr>
        <p:spPr>
          <a:xfrm>
            <a:off x="3407400" y="1034250"/>
            <a:ext cx="2322600" cy="6465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GB" sz="1200">
                <a:solidFill>
                  <a:srgbClr val="FFFFFF"/>
                </a:solidFill>
                <a:latin typeface="Times New Roman"/>
                <a:ea typeface="Times New Roman"/>
                <a:cs typeface="Times New Roman"/>
                <a:sym typeface="Times New Roman"/>
              </a:rPr>
              <a:t>Yakin bahawa Tuhan, atau dewa/ dewi tidak wujud.</a:t>
            </a:r>
            <a:endParaRPr>
              <a:solidFill>
                <a:srgbClr val="FFFFFF"/>
              </a:solidFill>
              <a:latin typeface="Lato"/>
              <a:ea typeface="Lato"/>
              <a:cs typeface="Lato"/>
              <a:sym typeface="Lato"/>
            </a:endParaRPr>
          </a:p>
        </p:txBody>
      </p:sp>
      <p:sp>
        <p:nvSpPr>
          <p:cNvPr id="259" name="Google Shape;259;p27"/>
          <p:cNvSpPr txBox="1"/>
          <p:nvPr/>
        </p:nvSpPr>
        <p:spPr>
          <a:xfrm>
            <a:off x="5730000" y="2250750"/>
            <a:ext cx="2619000" cy="6465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GB" sz="1200">
                <a:solidFill>
                  <a:srgbClr val="FFFFFF"/>
                </a:solidFill>
                <a:latin typeface="Times New Roman"/>
                <a:ea typeface="Times New Roman"/>
                <a:cs typeface="Times New Roman"/>
                <a:sym typeface="Times New Roman"/>
              </a:rPr>
              <a:t>Pandangan yang menolak perkara ghaib, hidup selepas mati. </a:t>
            </a:r>
            <a:endParaRPr>
              <a:solidFill>
                <a:srgbClr val="FFFFFF"/>
              </a:solidFill>
              <a:latin typeface="Lato"/>
              <a:ea typeface="Lato"/>
              <a:cs typeface="Lato"/>
              <a:sym typeface="Lato"/>
            </a:endParaRPr>
          </a:p>
        </p:txBody>
      </p:sp>
      <p:sp>
        <p:nvSpPr>
          <p:cNvPr id="260" name="Google Shape;260;p27"/>
          <p:cNvSpPr txBox="1"/>
          <p:nvPr/>
        </p:nvSpPr>
        <p:spPr>
          <a:xfrm>
            <a:off x="1259825" y="3161900"/>
            <a:ext cx="2544900" cy="6465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GB" sz="1200">
                <a:solidFill>
                  <a:srgbClr val="FFFFFF"/>
                </a:solidFill>
                <a:latin typeface="Times New Roman"/>
                <a:ea typeface="Times New Roman"/>
                <a:cs typeface="Times New Roman"/>
                <a:sym typeface="Times New Roman"/>
              </a:rPr>
              <a:t>Tidak ada kepercayaan kepada Tuhan yang istimewa.</a:t>
            </a:r>
            <a:endParaRPr>
              <a:solidFill>
                <a:srgbClr val="FFFFFF"/>
              </a:solidFill>
              <a:latin typeface="Lato"/>
              <a:ea typeface="Lato"/>
              <a:cs typeface="Lato"/>
              <a:sym typeface="Lato"/>
            </a:endParaRPr>
          </a:p>
        </p:txBody>
      </p:sp>
      <p:sp>
        <p:nvSpPr>
          <p:cNvPr id="261" name="Google Shape;261;p27"/>
          <p:cNvSpPr txBox="1"/>
          <p:nvPr/>
        </p:nvSpPr>
        <p:spPr>
          <a:xfrm>
            <a:off x="5319400" y="3161900"/>
            <a:ext cx="2881500" cy="6465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GB" sz="1200">
                <a:solidFill>
                  <a:srgbClr val="FFFFFF"/>
                </a:solidFill>
                <a:latin typeface="Times New Roman"/>
                <a:ea typeface="Times New Roman"/>
                <a:cs typeface="Times New Roman"/>
                <a:sym typeface="Times New Roman"/>
              </a:rPr>
              <a:t>Keraguan tentang kewujudan ghaib yang seharusnya mempengaruhi alam semesta.</a:t>
            </a:r>
            <a:endParaRPr>
              <a:solidFill>
                <a:srgbClr val="FFFFFF"/>
              </a:solidFill>
              <a:latin typeface="Lato"/>
              <a:ea typeface="Lato"/>
              <a:cs typeface="Lato"/>
              <a:sym typeface="Lato"/>
            </a:endParaRPr>
          </a:p>
        </p:txBody>
      </p:sp>
      <p:sp>
        <p:nvSpPr>
          <p:cNvPr id="262" name="Google Shape;262;p27"/>
          <p:cNvSpPr txBox="1"/>
          <p:nvPr/>
        </p:nvSpPr>
        <p:spPr>
          <a:xfrm>
            <a:off x="1778225" y="2387100"/>
            <a:ext cx="1723500" cy="3693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GB" sz="1200">
                <a:solidFill>
                  <a:srgbClr val="FFFFFF"/>
                </a:solidFill>
                <a:latin typeface="Times New Roman"/>
                <a:ea typeface="Times New Roman"/>
                <a:cs typeface="Times New Roman"/>
                <a:sym typeface="Times New Roman"/>
              </a:rPr>
              <a:t>Penolakan semua agama</a:t>
            </a:r>
            <a:endParaRPr>
              <a:solidFill>
                <a:srgbClr val="FFFFFF"/>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8"/>
          <p:cNvSpPr txBox="1">
            <a:spLocks noGrp="1"/>
          </p:cNvSpPr>
          <p:nvPr>
            <p:ph type="title"/>
          </p:nvPr>
        </p:nvSpPr>
        <p:spPr>
          <a:xfrm>
            <a:off x="729450" y="1367864"/>
            <a:ext cx="7688400" cy="53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Jenis-jenis Ateisme</a:t>
            </a:r>
            <a:endParaRPr sz="1000"/>
          </a:p>
        </p:txBody>
      </p:sp>
      <p:pic>
        <p:nvPicPr>
          <p:cNvPr id="268" name="Google Shape;268;p28"/>
          <p:cNvPicPr preferRelativeResize="0"/>
          <p:nvPr/>
        </p:nvPicPr>
        <p:blipFill rotWithShape="1">
          <a:blip r:embed="rId3">
            <a:alphaModFix/>
          </a:blip>
          <a:srcRect t="16144" b="16137"/>
          <a:stretch/>
        </p:blipFill>
        <p:spPr>
          <a:xfrm>
            <a:off x="830400" y="2091180"/>
            <a:ext cx="2501198" cy="1267837"/>
          </a:xfrm>
          <a:prstGeom prst="rect">
            <a:avLst/>
          </a:prstGeom>
          <a:noFill/>
          <a:ln>
            <a:noFill/>
          </a:ln>
        </p:spPr>
      </p:pic>
      <p:sp>
        <p:nvSpPr>
          <p:cNvPr id="269" name="Google Shape;269;p28"/>
          <p:cNvSpPr txBox="1"/>
          <p:nvPr/>
        </p:nvSpPr>
        <p:spPr>
          <a:xfrm>
            <a:off x="862816" y="2418212"/>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01</a:t>
            </a:r>
            <a:r>
              <a:rPr lang="en-GB" sz="3000" b="1">
                <a:latin typeface="Lato"/>
                <a:ea typeface="Lato"/>
                <a:cs typeface="Lato"/>
                <a:sym typeface="Lato"/>
              </a:rPr>
              <a:t> </a:t>
            </a:r>
            <a:endParaRPr sz="3000" b="1">
              <a:latin typeface="Raleway"/>
              <a:ea typeface="Raleway"/>
              <a:cs typeface="Raleway"/>
              <a:sym typeface="Raleway"/>
            </a:endParaRPr>
          </a:p>
        </p:txBody>
      </p:sp>
      <p:grpSp>
        <p:nvGrpSpPr>
          <p:cNvPr id="270" name="Google Shape;270;p28"/>
          <p:cNvGrpSpPr/>
          <p:nvPr/>
        </p:nvGrpSpPr>
        <p:grpSpPr>
          <a:xfrm>
            <a:off x="830400" y="3274596"/>
            <a:ext cx="2501700" cy="1353953"/>
            <a:chOff x="830400" y="3274596"/>
            <a:chExt cx="2501700" cy="1353953"/>
          </a:xfrm>
        </p:grpSpPr>
        <p:sp>
          <p:nvSpPr>
            <p:cNvPr id="271" name="Google Shape;271;p28"/>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28"/>
          <p:cNvSpPr txBox="1">
            <a:spLocks noGrp="1"/>
          </p:cNvSpPr>
          <p:nvPr>
            <p:ph type="title"/>
          </p:nvPr>
        </p:nvSpPr>
        <p:spPr>
          <a:xfrm>
            <a:off x="967528" y="3455478"/>
            <a:ext cx="2238300" cy="43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000"/>
              <a:t>Ateisme Naif</a:t>
            </a:r>
            <a:endParaRPr sz="1000"/>
          </a:p>
        </p:txBody>
      </p:sp>
      <p:sp>
        <p:nvSpPr>
          <p:cNvPr id="274" name="Google Shape;274;p28"/>
          <p:cNvSpPr txBox="1">
            <a:spLocks noGrp="1"/>
          </p:cNvSpPr>
          <p:nvPr>
            <p:ph type="body" idx="4294967295"/>
          </p:nvPr>
        </p:nvSpPr>
        <p:spPr>
          <a:xfrm>
            <a:off x="967528" y="3885655"/>
            <a:ext cx="2238300" cy="649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GB" sz="700">
                <a:solidFill>
                  <a:srgbClr val="000000"/>
                </a:solidFill>
                <a:latin typeface="Times New Roman"/>
                <a:ea typeface="Times New Roman"/>
                <a:cs typeface="Times New Roman"/>
                <a:sym typeface="Times New Roman"/>
              </a:rPr>
              <a:t>Dalam falsafah Yunani kuno ,mereka cuba menerangkan fenomena dengan sebab semula jadi, walaupun ateisme mereka masih naif, spekulatif, dan tidak konsisten.</a:t>
            </a:r>
            <a:endParaRPr sz="700">
              <a:solidFill>
                <a:srgbClr val="000000"/>
              </a:solidFill>
              <a:latin typeface="Times New Roman"/>
              <a:ea typeface="Times New Roman"/>
              <a:cs typeface="Times New Roman"/>
              <a:sym typeface="Times New Roman"/>
            </a:endParaRPr>
          </a:p>
          <a:p>
            <a:pPr marL="0" lvl="0" indent="0" algn="just" rtl="0">
              <a:lnSpc>
                <a:spcPct val="150000"/>
              </a:lnSpc>
              <a:spcBef>
                <a:spcPts val="0"/>
              </a:spcBef>
              <a:spcAft>
                <a:spcPts val="0"/>
              </a:spcAft>
              <a:buNone/>
            </a:pPr>
            <a:endParaRPr sz="1200">
              <a:solidFill>
                <a:srgbClr val="000000"/>
              </a:solidFill>
              <a:latin typeface="Times New Roman"/>
              <a:ea typeface="Times New Roman"/>
              <a:cs typeface="Times New Roman"/>
              <a:sym typeface="Times New Roman"/>
            </a:endParaRPr>
          </a:p>
        </p:txBody>
      </p:sp>
      <p:pic>
        <p:nvPicPr>
          <p:cNvPr id="275" name="Google Shape;275;p28"/>
          <p:cNvPicPr preferRelativeResize="0"/>
          <p:nvPr/>
        </p:nvPicPr>
        <p:blipFill rotWithShape="1">
          <a:blip r:embed="rId4">
            <a:alphaModFix/>
          </a:blip>
          <a:srcRect t="11890" b="11890"/>
          <a:stretch/>
        </p:blipFill>
        <p:spPr>
          <a:xfrm>
            <a:off x="3332867" y="3359013"/>
            <a:ext cx="2501197" cy="1267831"/>
          </a:xfrm>
          <a:prstGeom prst="rect">
            <a:avLst/>
          </a:prstGeom>
          <a:noFill/>
          <a:ln>
            <a:noFill/>
          </a:ln>
        </p:spPr>
      </p:pic>
      <p:sp>
        <p:nvSpPr>
          <p:cNvPr id="276" name="Google Shape;276;p28"/>
          <p:cNvSpPr txBox="1"/>
          <p:nvPr/>
        </p:nvSpPr>
        <p:spPr>
          <a:xfrm>
            <a:off x="3389243" y="3563077"/>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02 </a:t>
            </a:r>
            <a:endParaRPr sz="3000" b="1">
              <a:solidFill>
                <a:srgbClr val="FFFFFF"/>
              </a:solidFill>
              <a:latin typeface="Raleway"/>
              <a:ea typeface="Raleway"/>
              <a:cs typeface="Raleway"/>
              <a:sym typeface="Raleway"/>
            </a:endParaRPr>
          </a:p>
        </p:txBody>
      </p:sp>
      <p:grpSp>
        <p:nvGrpSpPr>
          <p:cNvPr id="277" name="Google Shape;277;p28"/>
          <p:cNvGrpSpPr/>
          <p:nvPr/>
        </p:nvGrpSpPr>
        <p:grpSpPr>
          <a:xfrm rot="10800000" flipH="1">
            <a:off x="3332867" y="2091171"/>
            <a:ext cx="2501700" cy="1353953"/>
            <a:chOff x="830400" y="3274596"/>
            <a:chExt cx="2501700" cy="1353953"/>
          </a:xfrm>
        </p:grpSpPr>
        <p:sp>
          <p:nvSpPr>
            <p:cNvPr id="278" name="Google Shape;278;p28"/>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28"/>
          <p:cNvSpPr txBox="1">
            <a:spLocks noGrp="1"/>
          </p:cNvSpPr>
          <p:nvPr>
            <p:ph type="title"/>
          </p:nvPr>
        </p:nvSpPr>
        <p:spPr>
          <a:xfrm>
            <a:off x="3464303" y="2176242"/>
            <a:ext cx="2238300" cy="43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000"/>
              <a:t>Ateisme Praktikal &amp; Teori</a:t>
            </a:r>
            <a:endParaRPr sz="1000"/>
          </a:p>
        </p:txBody>
      </p:sp>
      <p:sp>
        <p:nvSpPr>
          <p:cNvPr id="281" name="Google Shape;281;p28"/>
          <p:cNvSpPr txBox="1">
            <a:spLocks noGrp="1"/>
          </p:cNvSpPr>
          <p:nvPr>
            <p:ph type="body" idx="4294967295"/>
          </p:nvPr>
        </p:nvSpPr>
        <p:spPr>
          <a:xfrm>
            <a:off x="3464303" y="2606419"/>
            <a:ext cx="2238300" cy="649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GB" sz="900">
                <a:solidFill>
                  <a:srgbClr val="000000"/>
                </a:solidFill>
                <a:latin typeface="Times New Roman"/>
                <a:ea typeface="Times New Roman"/>
                <a:cs typeface="Times New Roman"/>
                <a:sym typeface="Times New Roman"/>
              </a:rPr>
              <a:t>Seseorang yang mengamalkan ateisme mempunyai kepercayaan ada Tuhan, tetapi menolak Tuhan dengan cara hidupnya.</a:t>
            </a:r>
            <a:endParaRPr sz="900"/>
          </a:p>
        </p:txBody>
      </p:sp>
      <p:pic>
        <p:nvPicPr>
          <p:cNvPr id="282" name="Google Shape;282;p28"/>
          <p:cNvPicPr preferRelativeResize="0"/>
          <p:nvPr/>
        </p:nvPicPr>
        <p:blipFill rotWithShape="1">
          <a:blip r:embed="rId5">
            <a:alphaModFix/>
          </a:blip>
          <a:srcRect t="12908" b="12908"/>
          <a:stretch/>
        </p:blipFill>
        <p:spPr>
          <a:xfrm>
            <a:off x="5832591" y="2091175"/>
            <a:ext cx="2501197" cy="1267840"/>
          </a:xfrm>
          <a:prstGeom prst="rect">
            <a:avLst/>
          </a:prstGeom>
          <a:noFill/>
          <a:ln>
            <a:noFill/>
          </a:ln>
        </p:spPr>
      </p:pic>
      <p:sp>
        <p:nvSpPr>
          <p:cNvPr id="283" name="Google Shape;283;p28"/>
          <p:cNvSpPr txBox="1"/>
          <p:nvPr/>
        </p:nvSpPr>
        <p:spPr>
          <a:xfrm>
            <a:off x="5856250" y="2418200"/>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03 </a:t>
            </a:r>
            <a:endParaRPr sz="3000" b="1">
              <a:solidFill>
                <a:srgbClr val="FFFFFF"/>
              </a:solidFill>
              <a:latin typeface="Raleway"/>
              <a:ea typeface="Raleway"/>
              <a:cs typeface="Raleway"/>
              <a:sym typeface="Raleway"/>
            </a:endParaRPr>
          </a:p>
        </p:txBody>
      </p:sp>
      <p:grpSp>
        <p:nvGrpSpPr>
          <p:cNvPr id="284" name="Google Shape;284;p28"/>
          <p:cNvGrpSpPr/>
          <p:nvPr/>
        </p:nvGrpSpPr>
        <p:grpSpPr>
          <a:xfrm>
            <a:off x="5832591" y="3274596"/>
            <a:ext cx="2501700" cy="1353953"/>
            <a:chOff x="830400" y="3274596"/>
            <a:chExt cx="2501700" cy="1353953"/>
          </a:xfrm>
        </p:grpSpPr>
        <p:sp>
          <p:nvSpPr>
            <p:cNvPr id="285" name="Google Shape;285;p28"/>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8"/>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28"/>
          <p:cNvSpPr txBox="1">
            <a:spLocks noGrp="1"/>
          </p:cNvSpPr>
          <p:nvPr>
            <p:ph type="title"/>
          </p:nvPr>
        </p:nvSpPr>
        <p:spPr>
          <a:xfrm>
            <a:off x="5960978" y="3455478"/>
            <a:ext cx="2238300" cy="43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000"/>
              <a:t>Ateisme Materialistik &amp; positivistik</a:t>
            </a:r>
            <a:endParaRPr sz="1000"/>
          </a:p>
        </p:txBody>
      </p:sp>
      <p:sp>
        <p:nvSpPr>
          <p:cNvPr id="288" name="Google Shape;288;p28"/>
          <p:cNvSpPr txBox="1">
            <a:spLocks noGrp="1"/>
          </p:cNvSpPr>
          <p:nvPr>
            <p:ph type="body" idx="4294967295"/>
          </p:nvPr>
        </p:nvSpPr>
        <p:spPr>
          <a:xfrm>
            <a:off x="5960978" y="3885655"/>
            <a:ext cx="2238300" cy="649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GB" sz="1200">
                <a:solidFill>
                  <a:srgbClr val="000000"/>
                </a:solidFill>
                <a:latin typeface="Times New Roman"/>
                <a:ea typeface="Times New Roman"/>
                <a:cs typeface="Times New Roman"/>
                <a:sym typeface="Times New Roman"/>
              </a:rPr>
              <a:t>menafikan adanya rohani dan transenden</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Faktor-faktor individu menjadi ateis</a:t>
            </a:r>
            <a:endParaRPr sz="800"/>
          </a:p>
        </p:txBody>
      </p:sp>
      <p:sp>
        <p:nvSpPr>
          <p:cNvPr id="294" name="Google Shape;294;p29"/>
          <p:cNvSpPr txBox="1">
            <a:spLocks noGrp="1"/>
          </p:cNvSpPr>
          <p:nvPr>
            <p:ph type="body" idx="4294967295"/>
          </p:nvPr>
        </p:nvSpPr>
        <p:spPr>
          <a:xfrm>
            <a:off x="562787" y="2080788"/>
            <a:ext cx="2214900" cy="5505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GB" sz="1000">
                <a:solidFill>
                  <a:srgbClr val="000000"/>
                </a:solidFill>
                <a:latin typeface="Times New Roman"/>
                <a:ea typeface="Times New Roman"/>
                <a:cs typeface="Times New Roman"/>
                <a:sym typeface="Times New Roman"/>
              </a:rPr>
              <a:t>Ajaran agama tradisional yang tidak cukup kuat untuk membenteng diri menghadapi kebenaran lain yang menggunakan lebih banyak logik.</a:t>
            </a:r>
            <a:endParaRPr sz="10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1600"/>
              </a:spcAft>
              <a:buNone/>
            </a:pPr>
            <a:endParaRPr sz="700"/>
          </a:p>
        </p:txBody>
      </p:sp>
      <p:sp>
        <p:nvSpPr>
          <p:cNvPr id="295" name="Google Shape;295;p29"/>
          <p:cNvSpPr txBox="1">
            <a:spLocks noGrp="1"/>
          </p:cNvSpPr>
          <p:nvPr>
            <p:ph type="body" idx="4294967295"/>
          </p:nvPr>
        </p:nvSpPr>
        <p:spPr>
          <a:xfrm>
            <a:off x="1321731" y="3691500"/>
            <a:ext cx="2214900" cy="5505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GB" sz="1000">
                <a:solidFill>
                  <a:srgbClr val="000000"/>
                </a:solidFill>
                <a:latin typeface="Times New Roman"/>
                <a:ea typeface="Times New Roman"/>
                <a:cs typeface="Times New Roman"/>
                <a:sym typeface="Times New Roman"/>
              </a:rPr>
              <a:t>Ada dorongan yang membangkitkan semangat pemuda untuk mencari kekurangan agama dan menjadikan mereka lebih mempercayai pada keputusan mereka.</a:t>
            </a:r>
            <a:endParaRPr sz="10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1600"/>
              </a:spcAft>
              <a:buNone/>
            </a:pPr>
            <a:endParaRPr sz="1000"/>
          </a:p>
        </p:txBody>
      </p:sp>
      <p:sp>
        <p:nvSpPr>
          <p:cNvPr id="296" name="Google Shape;296;p29"/>
          <p:cNvSpPr txBox="1">
            <a:spLocks noGrp="1"/>
          </p:cNvSpPr>
          <p:nvPr>
            <p:ph type="body" idx="4294967295"/>
          </p:nvPr>
        </p:nvSpPr>
        <p:spPr>
          <a:xfrm>
            <a:off x="3574196" y="2442350"/>
            <a:ext cx="2214900" cy="5505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GB" sz="1000">
                <a:solidFill>
                  <a:srgbClr val="000000"/>
                </a:solidFill>
                <a:latin typeface="Times New Roman"/>
                <a:ea typeface="Times New Roman"/>
                <a:cs typeface="Times New Roman"/>
                <a:sym typeface="Times New Roman"/>
              </a:rPr>
              <a:t>Penolakan oleh masyarakat sosio-agama.</a:t>
            </a:r>
            <a:endParaRPr sz="500"/>
          </a:p>
        </p:txBody>
      </p:sp>
      <p:sp>
        <p:nvSpPr>
          <p:cNvPr id="297" name="Google Shape;297;p29"/>
          <p:cNvSpPr txBox="1">
            <a:spLocks noGrp="1"/>
          </p:cNvSpPr>
          <p:nvPr>
            <p:ph type="body" idx="4294967295"/>
          </p:nvPr>
        </p:nvSpPr>
        <p:spPr>
          <a:xfrm>
            <a:off x="4698528" y="3691500"/>
            <a:ext cx="2214900" cy="5505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GB" sz="900">
                <a:solidFill>
                  <a:srgbClr val="000000"/>
                </a:solidFill>
                <a:latin typeface="Times New Roman"/>
                <a:ea typeface="Times New Roman"/>
                <a:cs typeface="Times New Roman"/>
                <a:sym typeface="Times New Roman"/>
              </a:rPr>
              <a:t>Ketiadaan panduan dan sokongan moral agama yang kuat diberikan oleh ibu bapa atau orang lain dan organisasi agama atau persekitaran sosial bagi seseorang individu ketika menghadapi masa krisis dalam kehidupan seseorang individu.</a:t>
            </a:r>
            <a:endParaRPr sz="9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1600"/>
              </a:spcAft>
              <a:buNone/>
            </a:pPr>
            <a:endParaRPr sz="700"/>
          </a:p>
        </p:txBody>
      </p:sp>
      <p:sp>
        <p:nvSpPr>
          <p:cNvPr id="298" name="Google Shape;298;p29"/>
          <p:cNvSpPr txBox="1">
            <a:spLocks noGrp="1"/>
          </p:cNvSpPr>
          <p:nvPr>
            <p:ph type="body" idx="4294967295"/>
          </p:nvPr>
        </p:nvSpPr>
        <p:spPr>
          <a:xfrm>
            <a:off x="6504799" y="2321463"/>
            <a:ext cx="2214900" cy="5505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GB" sz="1000">
                <a:solidFill>
                  <a:srgbClr val="000000"/>
                </a:solidFill>
                <a:latin typeface="Times New Roman"/>
                <a:ea typeface="Times New Roman"/>
                <a:cs typeface="Times New Roman"/>
                <a:sym typeface="Times New Roman"/>
              </a:rPr>
              <a:t>Tekanan terhadap diri sendiri untuk menjadi individu yang sangat beragama.</a:t>
            </a:r>
            <a:endParaRPr sz="10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1600"/>
              </a:spcAft>
              <a:buNone/>
            </a:pPr>
            <a:endParaRPr sz="700"/>
          </a:p>
        </p:txBody>
      </p:sp>
      <p:pic>
        <p:nvPicPr>
          <p:cNvPr id="299" name="Google Shape;299;p29" descr="shutterstock_429987889_edited.jpg"/>
          <p:cNvPicPr preferRelativeResize="0"/>
          <p:nvPr/>
        </p:nvPicPr>
        <p:blipFill rotWithShape="1">
          <a:blip r:embed="rId3">
            <a:alphaModFix/>
          </a:blip>
          <a:srcRect t="91660" b="6621"/>
          <a:stretch/>
        </p:blipFill>
        <p:spPr>
          <a:xfrm>
            <a:off x="885125" y="3339575"/>
            <a:ext cx="8265375" cy="132431"/>
          </a:xfrm>
          <a:prstGeom prst="rect">
            <a:avLst/>
          </a:prstGeom>
          <a:noFill/>
          <a:ln>
            <a:noFill/>
          </a:ln>
        </p:spPr>
      </p:pic>
      <p:grpSp>
        <p:nvGrpSpPr>
          <p:cNvPr id="300" name="Google Shape;300;p29"/>
          <p:cNvGrpSpPr/>
          <p:nvPr/>
        </p:nvGrpSpPr>
        <p:grpSpPr>
          <a:xfrm>
            <a:off x="845575" y="3060165"/>
            <a:ext cx="92400" cy="411825"/>
            <a:chOff x="845575" y="2563700"/>
            <a:chExt cx="92400" cy="411825"/>
          </a:xfrm>
        </p:grpSpPr>
        <p:cxnSp>
          <p:nvCxnSpPr>
            <p:cNvPr id="301" name="Google Shape;301;p29"/>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02" name="Google Shape;302;p29"/>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29"/>
          <p:cNvGrpSpPr/>
          <p:nvPr/>
        </p:nvGrpSpPr>
        <p:grpSpPr>
          <a:xfrm rot="10800000">
            <a:off x="2296375" y="3339567"/>
            <a:ext cx="92400" cy="411825"/>
            <a:chOff x="2070100" y="2563700"/>
            <a:chExt cx="92400" cy="411825"/>
          </a:xfrm>
        </p:grpSpPr>
        <p:cxnSp>
          <p:nvCxnSpPr>
            <p:cNvPr id="304" name="Google Shape;304;p29"/>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05" name="Google Shape;305;p29"/>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29"/>
          <p:cNvGrpSpPr/>
          <p:nvPr/>
        </p:nvGrpSpPr>
        <p:grpSpPr>
          <a:xfrm>
            <a:off x="3747175" y="3060165"/>
            <a:ext cx="92400" cy="411825"/>
            <a:chOff x="845575" y="2563700"/>
            <a:chExt cx="92400" cy="411825"/>
          </a:xfrm>
        </p:grpSpPr>
        <p:cxnSp>
          <p:nvCxnSpPr>
            <p:cNvPr id="307" name="Google Shape;307;p29"/>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08" name="Google Shape;308;p29"/>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29"/>
          <p:cNvGrpSpPr/>
          <p:nvPr/>
        </p:nvGrpSpPr>
        <p:grpSpPr>
          <a:xfrm rot="10800000">
            <a:off x="5197975" y="3339567"/>
            <a:ext cx="92400" cy="411825"/>
            <a:chOff x="2070100" y="2563700"/>
            <a:chExt cx="92400" cy="411825"/>
          </a:xfrm>
        </p:grpSpPr>
        <p:cxnSp>
          <p:nvCxnSpPr>
            <p:cNvPr id="310" name="Google Shape;310;p29"/>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11" name="Google Shape;311;p29"/>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9"/>
          <p:cNvGrpSpPr/>
          <p:nvPr/>
        </p:nvGrpSpPr>
        <p:grpSpPr>
          <a:xfrm>
            <a:off x="6648775" y="3060165"/>
            <a:ext cx="92400" cy="411825"/>
            <a:chOff x="845575" y="2563700"/>
            <a:chExt cx="92400" cy="411825"/>
          </a:xfrm>
        </p:grpSpPr>
        <p:cxnSp>
          <p:nvCxnSpPr>
            <p:cNvPr id="313" name="Google Shape;313;p29"/>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14" name="Google Shape;314;p29"/>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0"/>
          <p:cNvSpPr txBox="1">
            <a:spLocks noGrp="1"/>
          </p:cNvSpPr>
          <p:nvPr>
            <p:ph type="title"/>
          </p:nvPr>
        </p:nvSpPr>
        <p:spPr>
          <a:xfrm>
            <a:off x="730725" y="1318650"/>
            <a:ext cx="3893400" cy="62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AGNOSTISISME</a:t>
            </a:r>
            <a:endParaRPr b="0"/>
          </a:p>
        </p:txBody>
      </p:sp>
      <p:sp>
        <p:nvSpPr>
          <p:cNvPr id="320" name="Google Shape;320;p30"/>
          <p:cNvSpPr txBox="1"/>
          <p:nvPr/>
        </p:nvSpPr>
        <p:spPr>
          <a:xfrm>
            <a:off x="535775" y="1907375"/>
            <a:ext cx="8047500" cy="13698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rgbClr val="2C3E50"/>
              </a:buClr>
              <a:buSzPts val="1400"/>
              <a:buFont typeface="Times New Roman"/>
              <a:buChar char="●"/>
            </a:pPr>
            <a:r>
              <a:rPr lang="en-GB">
                <a:solidFill>
                  <a:srgbClr val="2C3E50"/>
                </a:solidFill>
                <a:latin typeface="Times New Roman"/>
                <a:ea typeface="Times New Roman"/>
                <a:cs typeface="Times New Roman"/>
                <a:sym typeface="Times New Roman"/>
              </a:rPr>
              <a:t>percaya bahwa keberadaan atau ketiadaan Tuhan atau hal-hal supernatural tidak diketahui atau tidak dapat dikenali.</a:t>
            </a:r>
            <a:endParaRPr>
              <a:solidFill>
                <a:srgbClr val="2C3E50"/>
              </a:solidFill>
              <a:latin typeface="Times New Roman"/>
              <a:ea typeface="Times New Roman"/>
              <a:cs typeface="Times New Roman"/>
              <a:sym typeface="Times New Roman"/>
            </a:endParaRPr>
          </a:p>
          <a:p>
            <a:pPr marL="457200" lvl="0" indent="-317500" algn="l" rtl="0">
              <a:lnSpc>
                <a:spcPct val="150000"/>
              </a:lnSpc>
              <a:spcBef>
                <a:spcPts val="0"/>
              </a:spcBef>
              <a:spcAft>
                <a:spcPts val="0"/>
              </a:spcAft>
              <a:buClr>
                <a:srgbClr val="2C3E50"/>
              </a:buClr>
              <a:buSzPts val="1400"/>
              <a:buFont typeface="Times New Roman"/>
              <a:buChar char="●"/>
            </a:pPr>
            <a:r>
              <a:rPr lang="en-GB">
                <a:solidFill>
                  <a:srgbClr val="2C3E50"/>
                </a:solidFill>
                <a:latin typeface="Times New Roman"/>
                <a:ea typeface="Times New Roman"/>
                <a:cs typeface="Times New Roman"/>
                <a:sym typeface="Times New Roman"/>
              </a:rPr>
              <a:t>Agnostisisme adalah kepercayaan atau prinsip agnostik dalam kaitannya dengan keberadaan hal-hal yang dibalikkan di luar atau melalui fenomena material atau pengetahuan </a:t>
            </a:r>
            <a:endParaRPr>
              <a:solidFill>
                <a:srgbClr val="2C3E50"/>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324"/>
        <p:cNvGrpSpPr/>
        <p:nvPr/>
      </p:nvGrpSpPr>
      <p:grpSpPr>
        <a:xfrm>
          <a:off x="0" y="0"/>
          <a:ext cx="0" cy="0"/>
          <a:chOff x="0" y="0"/>
          <a:chExt cx="0" cy="0"/>
        </a:xfrm>
      </p:grpSpPr>
      <p:sp>
        <p:nvSpPr>
          <p:cNvPr id="325" name="Google Shape;325;p31"/>
          <p:cNvSpPr/>
          <p:nvPr/>
        </p:nvSpPr>
        <p:spPr>
          <a:xfrm>
            <a:off x="417925" y="2104325"/>
            <a:ext cx="5175641" cy="7784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Ciri-Ciri Agnostisisme</a:t>
            </a:r>
          </a:p>
        </p:txBody>
      </p:sp>
      <p:sp>
        <p:nvSpPr>
          <p:cNvPr id="326" name="Google Shape;326;p31"/>
          <p:cNvSpPr txBox="1"/>
          <p:nvPr/>
        </p:nvSpPr>
        <p:spPr>
          <a:xfrm>
            <a:off x="3996925" y="1335450"/>
            <a:ext cx="4004100" cy="6465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rgbClr val="2C3E50"/>
              </a:buClr>
              <a:buSzPts val="1500"/>
              <a:buFont typeface="Times New Roman"/>
              <a:buChar char="●"/>
            </a:pPr>
            <a:r>
              <a:rPr lang="en-GB" sz="1500">
                <a:solidFill>
                  <a:srgbClr val="2C3E50"/>
                </a:solidFill>
                <a:highlight>
                  <a:srgbClr val="FFFFFF"/>
                </a:highlight>
                <a:latin typeface="Times New Roman"/>
                <a:ea typeface="Times New Roman"/>
                <a:cs typeface="Times New Roman"/>
                <a:sym typeface="Times New Roman"/>
              </a:rPr>
              <a:t>Kepastian untuk percaya kepada Tuhan sangat sulit untuk dibuktikan. </a:t>
            </a:r>
            <a:endParaRPr sz="1700">
              <a:latin typeface="Times New Roman"/>
              <a:ea typeface="Times New Roman"/>
              <a:cs typeface="Times New Roman"/>
              <a:sym typeface="Times New Roman"/>
            </a:endParaRPr>
          </a:p>
        </p:txBody>
      </p:sp>
      <p:sp>
        <p:nvSpPr>
          <p:cNvPr id="327" name="Google Shape;327;p31"/>
          <p:cNvSpPr txBox="1"/>
          <p:nvPr/>
        </p:nvSpPr>
        <p:spPr>
          <a:xfrm>
            <a:off x="1335900" y="3182575"/>
            <a:ext cx="3236100" cy="4155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rgbClr val="2C3E50"/>
              </a:buClr>
              <a:buSzPts val="1500"/>
              <a:buFont typeface="Times New Roman"/>
              <a:buChar char="●"/>
            </a:pPr>
            <a:r>
              <a:rPr lang="en-GB" sz="1500">
                <a:solidFill>
                  <a:srgbClr val="2C3E50"/>
                </a:solidFill>
                <a:highlight>
                  <a:srgbClr val="FFFFFF"/>
                </a:highlight>
                <a:latin typeface="Times New Roman"/>
                <a:ea typeface="Times New Roman"/>
                <a:cs typeface="Times New Roman"/>
                <a:sym typeface="Times New Roman"/>
              </a:rPr>
              <a:t>Memprioritaskan sains dan logis</a:t>
            </a:r>
            <a:endParaRPr sz="1700">
              <a:latin typeface="Times New Roman"/>
              <a:ea typeface="Times New Roman"/>
              <a:cs typeface="Times New Roman"/>
              <a:sym typeface="Times New Roman"/>
            </a:endParaRPr>
          </a:p>
        </p:txBody>
      </p:sp>
      <p:sp>
        <p:nvSpPr>
          <p:cNvPr id="328" name="Google Shape;328;p31"/>
          <p:cNvSpPr txBox="1"/>
          <p:nvPr/>
        </p:nvSpPr>
        <p:spPr>
          <a:xfrm>
            <a:off x="5711425" y="2443175"/>
            <a:ext cx="33540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2C3E50"/>
              </a:buClr>
              <a:buSzPts val="1400"/>
              <a:buFont typeface="Times New Roman"/>
              <a:buChar char="●"/>
            </a:pPr>
            <a:r>
              <a:rPr lang="en-GB">
                <a:solidFill>
                  <a:srgbClr val="2C3E50"/>
                </a:solidFill>
                <a:highlight>
                  <a:srgbClr val="FFFFFF"/>
                </a:highlight>
                <a:latin typeface="Times New Roman"/>
                <a:ea typeface="Times New Roman"/>
                <a:cs typeface="Times New Roman"/>
                <a:sym typeface="Times New Roman"/>
              </a:rPr>
              <a:t>percaya pada ajaran agama dan mengikuti mereka, tetapi mereka belum benar-benar yakin akan Tuhan mereka.</a:t>
            </a:r>
            <a:endParaRPr>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332"/>
        <p:cNvGrpSpPr/>
        <p:nvPr/>
      </p:nvGrpSpPr>
      <p:grpSpPr>
        <a:xfrm>
          <a:off x="0" y="0"/>
          <a:ext cx="0" cy="0"/>
          <a:chOff x="0" y="0"/>
          <a:chExt cx="0" cy="0"/>
        </a:xfrm>
      </p:grpSpPr>
      <p:sp>
        <p:nvSpPr>
          <p:cNvPr id="333" name="Google Shape;333;p32"/>
          <p:cNvSpPr/>
          <p:nvPr/>
        </p:nvSpPr>
        <p:spPr>
          <a:xfrm>
            <a:off x="626250" y="684049"/>
            <a:ext cx="8191696" cy="431977"/>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Perbezaan Antara Atheris dan Agotisme</a:t>
            </a:r>
          </a:p>
        </p:txBody>
      </p:sp>
      <p:graphicFrame>
        <p:nvGraphicFramePr>
          <p:cNvPr id="334" name="Google Shape;334;p32"/>
          <p:cNvGraphicFramePr/>
          <p:nvPr/>
        </p:nvGraphicFramePr>
        <p:xfrm>
          <a:off x="952500" y="1809750"/>
          <a:ext cx="7239000" cy="2804160"/>
        </p:xfrm>
        <a:graphic>
          <a:graphicData uri="http://schemas.openxmlformats.org/drawingml/2006/table">
            <a:tbl>
              <a:tblPr>
                <a:noFill/>
                <a:tableStyleId>{7E069BE5-56AB-4F4F-AC6E-125E48C89FAE}</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1200"/>
                        </a:spcBef>
                        <a:spcAft>
                          <a:spcPts val="1200"/>
                        </a:spcAft>
                        <a:buNone/>
                      </a:pPr>
                      <a:r>
                        <a:rPr lang="en-GB" sz="1300">
                          <a:latin typeface="Times New Roman"/>
                          <a:ea typeface="Times New Roman"/>
                          <a:cs typeface="Times New Roman"/>
                          <a:sym typeface="Times New Roman"/>
                        </a:rPr>
                        <a:t>Agnostisisme</a:t>
                      </a:r>
                      <a:endParaRPr sz="13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1200"/>
                        </a:spcBef>
                        <a:spcAft>
                          <a:spcPts val="1200"/>
                        </a:spcAft>
                        <a:buNone/>
                      </a:pPr>
                      <a:r>
                        <a:rPr lang="en-GB" sz="1300">
                          <a:latin typeface="Times New Roman"/>
                          <a:ea typeface="Times New Roman"/>
                          <a:cs typeface="Times New Roman"/>
                          <a:sym typeface="Times New Roman"/>
                        </a:rPr>
                        <a:t>Ateisme</a:t>
                      </a:r>
                      <a:endParaRPr sz="13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1200"/>
                        </a:spcBef>
                        <a:spcAft>
                          <a:spcPts val="0"/>
                        </a:spcAft>
                        <a:buNone/>
                      </a:pPr>
                      <a:r>
                        <a:rPr lang="en-GB" sz="1300">
                          <a:latin typeface="Times New Roman"/>
                          <a:ea typeface="Times New Roman"/>
                          <a:cs typeface="Times New Roman"/>
                          <a:sym typeface="Times New Roman"/>
                        </a:rPr>
                        <a:t>- tidak ketahui kewujudan tuhan</a:t>
                      </a:r>
                      <a:endParaRPr sz="1300">
                        <a:latin typeface="Times New Roman"/>
                        <a:ea typeface="Times New Roman"/>
                        <a:cs typeface="Times New Roman"/>
                        <a:sym typeface="Times New Roman"/>
                      </a:endParaRPr>
                    </a:p>
                    <a:p>
                      <a:pPr marL="0" lvl="0" indent="0" algn="l" rtl="0">
                        <a:spcBef>
                          <a:spcPts val="1200"/>
                        </a:spcBef>
                        <a:spcAft>
                          <a:spcPts val="0"/>
                        </a:spcAft>
                        <a:buNone/>
                      </a:pPr>
                      <a:endParaRPr sz="13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1200"/>
                        </a:spcBef>
                        <a:spcAft>
                          <a:spcPts val="0"/>
                        </a:spcAft>
                        <a:buNone/>
                      </a:pPr>
                      <a:r>
                        <a:rPr lang="en-GB" sz="1300">
                          <a:latin typeface="Times New Roman"/>
                          <a:ea typeface="Times New Roman"/>
                          <a:cs typeface="Times New Roman"/>
                          <a:sym typeface="Times New Roman"/>
                        </a:rPr>
                        <a:t>-Yakin bahawa Tuhan, atau dewa/ dewi tidak wujud.</a:t>
                      </a:r>
                      <a:endParaRPr sz="1300">
                        <a:latin typeface="Times New Roman"/>
                        <a:ea typeface="Times New Roman"/>
                        <a:cs typeface="Times New Roman"/>
                        <a:sym typeface="Times New Roman"/>
                      </a:endParaRPr>
                    </a:p>
                    <a:p>
                      <a:pPr marL="0" lvl="0" indent="0" algn="l" rtl="0">
                        <a:spcBef>
                          <a:spcPts val="1200"/>
                        </a:spcBef>
                        <a:spcAft>
                          <a:spcPts val="0"/>
                        </a:spcAft>
                        <a:buNone/>
                      </a:pPr>
                      <a:endParaRPr sz="13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sz="1300">
                          <a:latin typeface="Times New Roman"/>
                          <a:ea typeface="Times New Roman"/>
                          <a:cs typeface="Times New Roman"/>
                          <a:sym typeface="Times New Roman"/>
                        </a:rPr>
                        <a:t>- memprioritaskan sains dan logik</a:t>
                      </a:r>
                      <a:endParaRPr sz="1300">
                        <a:solidFill>
                          <a:srgbClr val="2C3E50"/>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3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1200"/>
                        </a:spcBef>
                        <a:spcAft>
                          <a:spcPts val="0"/>
                        </a:spcAft>
                        <a:buNone/>
                      </a:pPr>
                      <a:r>
                        <a:rPr lang="en-GB" sz="1300">
                          <a:latin typeface="Times New Roman"/>
                          <a:ea typeface="Times New Roman"/>
                          <a:cs typeface="Times New Roman"/>
                          <a:sym typeface="Times New Roman"/>
                        </a:rPr>
                        <a:t>-Penolakan semua agama.</a:t>
                      </a:r>
                      <a:endParaRPr sz="1300">
                        <a:latin typeface="Times New Roman"/>
                        <a:ea typeface="Times New Roman"/>
                        <a:cs typeface="Times New Roman"/>
                        <a:sym typeface="Times New Roman"/>
                      </a:endParaRPr>
                    </a:p>
                    <a:p>
                      <a:pPr marL="0" lvl="0" indent="0" algn="l" rtl="0">
                        <a:spcBef>
                          <a:spcPts val="1200"/>
                        </a:spcBef>
                        <a:spcAft>
                          <a:spcPts val="0"/>
                        </a:spcAft>
                        <a:buNone/>
                      </a:pPr>
                      <a:endParaRPr sz="13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1200"/>
                        </a:spcBef>
                        <a:spcAft>
                          <a:spcPts val="0"/>
                        </a:spcAft>
                        <a:buNone/>
                      </a:pPr>
                      <a:r>
                        <a:rPr lang="en-GB" sz="1300">
                          <a:latin typeface="Times New Roman"/>
                          <a:ea typeface="Times New Roman"/>
                          <a:cs typeface="Times New Roman"/>
                          <a:sym typeface="Times New Roman"/>
                        </a:rPr>
                        <a:t>- percaya pada ajaran agama dan mengikuti mereka, tetapi mereka belum benar-benar yakin kepada Tuhan </a:t>
                      </a:r>
                      <a:endParaRPr sz="1300">
                        <a:solidFill>
                          <a:srgbClr val="2C3E50"/>
                        </a:solidFill>
                        <a:highlight>
                          <a:srgbClr val="FFFFFF"/>
                        </a:highlight>
                        <a:latin typeface="Times New Roman"/>
                        <a:ea typeface="Times New Roman"/>
                        <a:cs typeface="Times New Roman"/>
                        <a:sym typeface="Times New Roman"/>
                      </a:endParaRPr>
                    </a:p>
                    <a:p>
                      <a:pPr marL="0" lvl="0" indent="0" algn="l" rtl="0">
                        <a:spcBef>
                          <a:spcPts val="1200"/>
                        </a:spcBef>
                        <a:spcAft>
                          <a:spcPts val="0"/>
                        </a:spcAft>
                        <a:buNone/>
                      </a:pPr>
                      <a:endParaRPr sz="13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1200"/>
                        </a:spcBef>
                        <a:spcAft>
                          <a:spcPts val="0"/>
                        </a:spcAft>
                        <a:buNone/>
                      </a:pPr>
                      <a:r>
                        <a:rPr lang="en-GB" sz="1300">
                          <a:latin typeface="Times New Roman"/>
                          <a:ea typeface="Times New Roman"/>
                          <a:cs typeface="Times New Roman"/>
                          <a:sym typeface="Times New Roman"/>
                        </a:rPr>
                        <a:t>-Tidak ada kepercayaan kepada Tuhan</a:t>
                      </a:r>
                      <a:endParaRPr sz="1300">
                        <a:latin typeface="Times New Roman"/>
                        <a:ea typeface="Times New Roman"/>
                        <a:cs typeface="Times New Roman"/>
                        <a:sym typeface="Times New Roman"/>
                      </a:endParaRPr>
                    </a:p>
                    <a:p>
                      <a:pPr marL="0" lvl="0" indent="0" algn="l" rtl="0">
                        <a:spcBef>
                          <a:spcPts val="1200"/>
                        </a:spcBef>
                        <a:spcAft>
                          <a:spcPts val="0"/>
                        </a:spcAft>
                        <a:buNone/>
                      </a:pPr>
                      <a:endParaRPr sz="13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3"/>
          <p:cNvSpPr txBox="1">
            <a:spLocks noGrp="1"/>
          </p:cNvSpPr>
          <p:nvPr>
            <p:ph type="body" idx="1"/>
          </p:nvPr>
        </p:nvSpPr>
        <p:spPr>
          <a:xfrm>
            <a:off x="727650" y="1711575"/>
            <a:ext cx="7688700" cy="1034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200">
                <a:solidFill>
                  <a:srgbClr val="000000"/>
                </a:solidFill>
                <a:latin typeface="Times New Roman"/>
                <a:ea typeface="Times New Roman"/>
                <a:cs typeface="Times New Roman"/>
                <a:sym typeface="Times New Roman"/>
              </a:rPr>
              <a:t>    konklusinya adalah untuk menjelaskan hubungan antara manusia dengan alam dalam konteks faham Kosmologi Silam dan Ekologi Semasa. Selain itu, bab ini juga menjelaskan tentang kepercayaan dan hubungan insan dan Tuhan berdasarkan teologi, kepercayaan dan akidah kerohanian. Seterusnya, huraian bahawa bentuk dan perkembangan sistem-sistem metafizik adalah sesuatu yang dapat belajar daripada bab yang bertentangan dengan metafizik. Akhir sekali, bab ini membolehkan kita untuk menganalisiskan bahawa pembentukan metafizik yang lebih meluas kegunaannya dalam perkembangan sains, teknologi dan inovasi untuk sesebuah negara.</a:t>
            </a:r>
            <a:endParaRPr sz="12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1600"/>
              </a:spcAft>
              <a:buNone/>
            </a:pPr>
            <a:endParaRPr sz="1100"/>
          </a:p>
        </p:txBody>
      </p:sp>
      <p:sp>
        <p:nvSpPr>
          <p:cNvPr id="340" name="Google Shape;340;p33"/>
          <p:cNvSpPr txBox="1">
            <a:spLocks noGrp="1"/>
          </p:cNvSpPr>
          <p:nvPr>
            <p:ph type="title" idx="4294967295"/>
          </p:nvPr>
        </p:nvSpPr>
        <p:spPr>
          <a:xfrm>
            <a:off x="754175" y="483925"/>
            <a:ext cx="52032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KESIMPULAN</a:t>
            </a:r>
            <a:endParaRPr/>
          </a:p>
          <a:p>
            <a:pPr marL="0" lvl="0" indent="0" algn="l" rtl="0">
              <a:spcBef>
                <a:spcPts val="0"/>
              </a:spcBef>
              <a:spcAft>
                <a:spcPts val="16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4"/>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rgbClr val="000000"/>
                </a:solidFill>
              </a:rPr>
              <a:t>Terima Kasih.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2"/>
        <p:cNvGrpSpPr/>
        <p:nvPr/>
      </p:nvGrpSpPr>
      <p:grpSpPr>
        <a:xfrm>
          <a:off x="0" y="0"/>
          <a:ext cx="0" cy="0"/>
          <a:chOff x="0" y="0"/>
          <a:chExt cx="0" cy="0"/>
        </a:xfrm>
      </p:grpSpPr>
      <p:sp>
        <p:nvSpPr>
          <p:cNvPr id="183" name="Google Shape;183;p19"/>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KONSEP INSAN 2 (METAFIZIK)</a:t>
            </a:r>
            <a:endParaRPr/>
          </a:p>
        </p:txBody>
      </p:sp>
      <p:sp>
        <p:nvSpPr>
          <p:cNvPr id="184" name="Google Shape;184;p19"/>
          <p:cNvSpPr txBox="1"/>
          <p:nvPr/>
        </p:nvSpPr>
        <p:spPr>
          <a:xfrm>
            <a:off x="1293838" y="2303219"/>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a:solidFill>
                  <a:srgbClr val="FFFFFF"/>
                </a:solidFill>
                <a:latin typeface="Raleway"/>
                <a:ea typeface="Raleway"/>
                <a:cs typeface="Raleway"/>
                <a:sym typeface="Raleway"/>
              </a:rPr>
              <a:t>PENGENALAN</a:t>
            </a:r>
            <a:endParaRPr sz="1300">
              <a:solidFill>
                <a:srgbClr val="FFFFFF"/>
              </a:solidFill>
              <a:latin typeface="Raleway"/>
              <a:ea typeface="Raleway"/>
              <a:cs typeface="Raleway"/>
              <a:sym typeface="Raleway"/>
            </a:endParaRPr>
          </a:p>
        </p:txBody>
      </p:sp>
      <p:sp>
        <p:nvSpPr>
          <p:cNvPr id="185" name="Google Shape;185;p19"/>
          <p:cNvSpPr txBox="1"/>
          <p:nvPr/>
        </p:nvSpPr>
        <p:spPr>
          <a:xfrm>
            <a:off x="1293838" y="2704919"/>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a:solidFill>
                  <a:srgbClr val="FFFFFF"/>
                </a:solidFill>
                <a:latin typeface="Raleway"/>
                <a:ea typeface="Raleway"/>
                <a:cs typeface="Raleway"/>
                <a:sym typeface="Raleway"/>
              </a:rPr>
              <a:t>TEISME</a:t>
            </a:r>
            <a:endParaRPr sz="1300">
              <a:solidFill>
                <a:srgbClr val="FFFFFF"/>
              </a:solidFill>
              <a:latin typeface="Raleway"/>
              <a:ea typeface="Raleway"/>
              <a:cs typeface="Raleway"/>
              <a:sym typeface="Raleway"/>
            </a:endParaRPr>
          </a:p>
        </p:txBody>
      </p:sp>
      <p:sp>
        <p:nvSpPr>
          <p:cNvPr id="186" name="Google Shape;186;p19"/>
          <p:cNvSpPr txBox="1"/>
          <p:nvPr/>
        </p:nvSpPr>
        <p:spPr>
          <a:xfrm>
            <a:off x="1293838" y="3106619"/>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a:solidFill>
                  <a:srgbClr val="FFFFFF"/>
                </a:solidFill>
                <a:latin typeface="Raleway"/>
                <a:ea typeface="Raleway"/>
                <a:cs typeface="Raleway"/>
                <a:sym typeface="Raleway"/>
              </a:rPr>
              <a:t>ATEISME</a:t>
            </a:r>
            <a:endParaRPr sz="1300">
              <a:solidFill>
                <a:srgbClr val="FFFFFF"/>
              </a:solidFill>
              <a:latin typeface="Raleway"/>
              <a:ea typeface="Raleway"/>
              <a:cs typeface="Raleway"/>
              <a:sym typeface="Raleway"/>
            </a:endParaRPr>
          </a:p>
        </p:txBody>
      </p:sp>
      <p:sp>
        <p:nvSpPr>
          <p:cNvPr id="187" name="Google Shape;187;p19"/>
          <p:cNvSpPr txBox="1"/>
          <p:nvPr/>
        </p:nvSpPr>
        <p:spPr>
          <a:xfrm>
            <a:off x="1293838" y="3508319"/>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a:solidFill>
                  <a:srgbClr val="FFFFFF"/>
                </a:solidFill>
                <a:latin typeface="Raleway"/>
                <a:ea typeface="Raleway"/>
                <a:cs typeface="Raleway"/>
                <a:sym typeface="Raleway"/>
              </a:rPr>
              <a:t>AGNOSTISISME</a:t>
            </a:r>
            <a:endParaRPr sz="1300">
              <a:solidFill>
                <a:srgbClr val="FFFFFF"/>
              </a:solidFill>
              <a:latin typeface="Raleway"/>
              <a:ea typeface="Raleway"/>
              <a:cs typeface="Raleway"/>
              <a:sym typeface="Raleway"/>
            </a:endParaRPr>
          </a:p>
        </p:txBody>
      </p:sp>
      <p:sp>
        <p:nvSpPr>
          <p:cNvPr id="188" name="Google Shape;188;p19"/>
          <p:cNvSpPr txBox="1"/>
          <p:nvPr/>
        </p:nvSpPr>
        <p:spPr>
          <a:xfrm>
            <a:off x="3448432" y="2303219"/>
            <a:ext cx="1634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a:solidFill>
                  <a:srgbClr val="FFFFFF"/>
                </a:solidFill>
                <a:latin typeface="Raleway"/>
                <a:ea typeface="Raleway"/>
                <a:cs typeface="Raleway"/>
                <a:sym typeface="Raleway"/>
              </a:rPr>
              <a:t>KESIMPULAN</a:t>
            </a:r>
            <a:endParaRPr sz="1300">
              <a:solidFill>
                <a:srgbClr val="FFFFFF"/>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0"/>
          <p:cNvSpPr txBox="1">
            <a:spLocks noGrp="1"/>
          </p:cNvSpPr>
          <p:nvPr>
            <p:ph type="title"/>
          </p:nvPr>
        </p:nvSpPr>
        <p:spPr>
          <a:xfrm>
            <a:off x="639050" y="7460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PENGENALAN</a:t>
            </a:r>
            <a:endParaRPr/>
          </a:p>
        </p:txBody>
      </p:sp>
      <p:pic>
        <p:nvPicPr>
          <p:cNvPr id="194" name="Google Shape;194;p20" descr="shutterstock_429987889_edited.jpg"/>
          <p:cNvPicPr preferRelativeResize="0"/>
          <p:nvPr/>
        </p:nvPicPr>
        <p:blipFill rotWithShape="1">
          <a:blip r:embed="rId3">
            <a:alphaModFix/>
          </a:blip>
          <a:srcRect l="12609" t="85988" r="6247" b="1381"/>
          <a:stretch/>
        </p:blipFill>
        <p:spPr>
          <a:xfrm>
            <a:off x="0" y="3835670"/>
            <a:ext cx="9144000" cy="1326897"/>
          </a:xfrm>
          <a:prstGeom prst="rect">
            <a:avLst/>
          </a:prstGeom>
          <a:noFill/>
          <a:ln>
            <a:noFill/>
          </a:ln>
        </p:spPr>
      </p:pic>
      <p:sp>
        <p:nvSpPr>
          <p:cNvPr id="195" name="Google Shape;195;p20"/>
          <p:cNvSpPr txBox="1"/>
          <p:nvPr/>
        </p:nvSpPr>
        <p:spPr>
          <a:xfrm>
            <a:off x="0" y="1216200"/>
            <a:ext cx="6497100" cy="27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Lato"/>
                <a:ea typeface="Lato"/>
                <a:cs typeface="Lato"/>
                <a:sym typeface="Lato"/>
              </a:rPr>
              <a:t>Metafizik </a:t>
            </a:r>
            <a:endParaRPr sz="1200">
              <a:latin typeface="Lato"/>
              <a:ea typeface="Lato"/>
              <a:cs typeface="Lato"/>
              <a:sym typeface="Lato"/>
            </a:endParaRPr>
          </a:p>
          <a:p>
            <a:pPr marL="457200" lvl="0" indent="-317500" algn="l" rtl="0">
              <a:lnSpc>
                <a:spcPct val="95000"/>
              </a:lnSpc>
              <a:spcBef>
                <a:spcPts val="0"/>
              </a:spcBef>
              <a:spcAft>
                <a:spcPts val="0"/>
              </a:spcAft>
              <a:buSzPts val="1400"/>
              <a:buFont typeface="Lato"/>
              <a:buAutoNum type="arabicPeriod"/>
            </a:pPr>
            <a:r>
              <a:rPr lang="en-GB">
                <a:latin typeface="Lato"/>
                <a:ea typeface="Lato"/>
                <a:cs typeface="Lato"/>
                <a:sym typeface="Lato"/>
              </a:rPr>
              <a:t>Apa Itu Metafizik</a:t>
            </a:r>
            <a:endParaRPr>
              <a:latin typeface="Lato"/>
              <a:ea typeface="Lato"/>
              <a:cs typeface="Lato"/>
              <a:sym typeface="Lato"/>
            </a:endParaRPr>
          </a:p>
          <a:p>
            <a:pPr marL="0" lvl="0" indent="0" algn="l" rtl="0">
              <a:lnSpc>
                <a:spcPct val="95000"/>
              </a:lnSpc>
              <a:spcBef>
                <a:spcPts val="0"/>
              </a:spcBef>
              <a:spcAft>
                <a:spcPts val="0"/>
              </a:spcAft>
              <a:buNone/>
            </a:pPr>
            <a:r>
              <a:rPr lang="en-GB">
                <a:latin typeface="Lato"/>
                <a:ea typeface="Lato"/>
                <a:cs typeface="Lato"/>
                <a:sym typeface="Lato"/>
              </a:rPr>
              <a:t>             - </a:t>
            </a:r>
            <a:r>
              <a:rPr lang="en-GB" sz="1100"/>
              <a:t>berunsur falsafah </a:t>
            </a:r>
            <a:endParaRPr sz="1100"/>
          </a:p>
          <a:p>
            <a:pPr marL="0" lvl="0" indent="0" algn="l" rtl="0">
              <a:lnSpc>
                <a:spcPct val="95000"/>
              </a:lnSpc>
              <a:spcBef>
                <a:spcPts val="0"/>
              </a:spcBef>
              <a:spcAft>
                <a:spcPts val="0"/>
              </a:spcAft>
              <a:buNone/>
            </a:pPr>
            <a:r>
              <a:rPr lang="en-GB" sz="1200"/>
              <a:t>           - </a:t>
            </a:r>
            <a:r>
              <a:rPr lang="en-GB" sz="1100"/>
              <a:t>berkaitan keagamaan</a:t>
            </a:r>
            <a:endParaRPr sz="1100"/>
          </a:p>
          <a:p>
            <a:pPr marL="457200" lvl="0" indent="-317500" algn="l" rtl="0">
              <a:lnSpc>
                <a:spcPct val="95000"/>
              </a:lnSpc>
              <a:spcBef>
                <a:spcPts val="0"/>
              </a:spcBef>
              <a:spcAft>
                <a:spcPts val="0"/>
              </a:spcAft>
              <a:buSzPts val="1400"/>
              <a:buFont typeface="Lato"/>
              <a:buAutoNum type="arabicPeriod"/>
            </a:pPr>
            <a:r>
              <a:rPr lang="en-GB">
                <a:latin typeface="Lato"/>
                <a:ea typeface="Lato"/>
                <a:cs typeface="Lato"/>
                <a:sym typeface="Lato"/>
              </a:rPr>
              <a:t>Hubungan Insan dengan Alam</a:t>
            </a:r>
            <a:endParaRPr>
              <a:latin typeface="Lato"/>
              <a:ea typeface="Lato"/>
              <a:cs typeface="Lato"/>
              <a:sym typeface="Lato"/>
            </a:endParaRPr>
          </a:p>
          <a:p>
            <a:pPr marL="457200" lvl="0" indent="0" algn="l" rtl="0">
              <a:lnSpc>
                <a:spcPct val="95000"/>
              </a:lnSpc>
              <a:spcBef>
                <a:spcPts val="0"/>
              </a:spcBef>
              <a:spcAft>
                <a:spcPts val="0"/>
              </a:spcAft>
              <a:buNone/>
            </a:pPr>
            <a:r>
              <a:rPr lang="en-GB">
                <a:latin typeface="Lato"/>
                <a:ea typeface="Lato"/>
                <a:cs typeface="Lato"/>
                <a:sym typeface="Lato"/>
              </a:rPr>
              <a:t>- </a:t>
            </a:r>
            <a:r>
              <a:rPr lang="en-GB" sz="1100">
                <a:latin typeface="Lato"/>
                <a:ea typeface="Lato"/>
                <a:cs typeface="Lato"/>
                <a:sym typeface="Lato"/>
              </a:rPr>
              <a:t>Sosialisme, Materialisme</a:t>
            </a:r>
            <a:endParaRPr sz="1100">
              <a:latin typeface="Lato"/>
              <a:ea typeface="Lato"/>
              <a:cs typeface="Lato"/>
              <a:sym typeface="Lato"/>
            </a:endParaRPr>
          </a:p>
          <a:p>
            <a:pPr marL="457200" lvl="0" indent="-317500" algn="l" rtl="0">
              <a:lnSpc>
                <a:spcPct val="95000"/>
              </a:lnSpc>
              <a:spcBef>
                <a:spcPts val="0"/>
              </a:spcBef>
              <a:spcAft>
                <a:spcPts val="0"/>
              </a:spcAft>
              <a:buSzPts val="1400"/>
              <a:buFont typeface="Lato"/>
              <a:buAutoNum type="arabicPeriod"/>
            </a:pPr>
            <a:r>
              <a:rPr lang="en-GB">
                <a:latin typeface="Lato"/>
                <a:ea typeface="Lato"/>
                <a:cs typeface="Lato"/>
                <a:sym typeface="Lato"/>
              </a:rPr>
              <a:t>Hubungan Insan dengan Tuhan</a:t>
            </a:r>
            <a:endParaRPr>
              <a:latin typeface="Lato"/>
              <a:ea typeface="Lato"/>
              <a:cs typeface="Lato"/>
              <a:sym typeface="Lato"/>
            </a:endParaRPr>
          </a:p>
          <a:p>
            <a:pPr marL="457200" lvl="0" indent="0" algn="l" rtl="0">
              <a:lnSpc>
                <a:spcPct val="95000"/>
              </a:lnSpc>
              <a:spcBef>
                <a:spcPts val="0"/>
              </a:spcBef>
              <a:spcAft>
                <a:spcPts val="0"/>
              </a:spcAft>
              <a:buNone/>
            </a:pPr>
            <a:r>
              <a:rPr lang="en-GB">
                <a:latin typeface="Lato"/>
                <a:ea typeface="Lato"/>
                <a:cs typeface="Lato"/>
                <a:sym typeface="Lato"/>
              </a:rPr>
              <a:t>- </a:t>
            </a:r>
            <a:r>
              <a:rPr lang="en-GB" sz="1100">
                <a:latin typeface="Lato"/>
                <a:ea typeface="Lato"/>
                <a:cs typeface="Lato"/>
                <a:sym typeface="Lato"/>
              </a:rPr>
              <a:t>Hubungan Vertikal Insan =&gt;Teisme, Ateisme</a:t>
            </a:r>
            <a:endParaRPr sz="1100">
              <a:latin typeface="Lato"/>
              <a:ea typeface="Lato"/>
              <a:cs typeface="Lato"/>
              <a:sym typeface="Lato"/>
            </a:endParaRPr>
          </a:p>
          <a:p>
            <a:pPr marL="457200" lvl="0" indent="0" algn="l" rtl="0">
              <a:lnSpc>
                <a:spcPct val="95000"/>
              </a:lnSpc>
              <a:spcBef>
                <a:spcPts val="0"/>
              </a:spcBef>
              <a:spcAft>
                <a:spcPts val="0"/>
              </a:spcAft>
              <a:buNone/>
            </a:pPr>
            <a:r>
              <a:rPr lang="en-GB" sz="1200">
                <a:latin typeface="Lato"/>
                <a:ea typeface="Lato"/>
                <a:cs typeface="Lato"/>
                <a:sym typeface="Lato"/>
              </a:rPr>
              <a:t>- </a:t>
            </a:r>
            <a:r>
              <a:rPr lang="en-GB" sz="1100">
                <a:latin typeface="Lato"/>
                <a:ea typeface="Lato"/>
                <a:cs typeface="Lato"/>
                <a:sym typeface="Lato"/>
              </a:rPr>
              <a:t>Hubungan Horinzontal Insan =&gt;Mekanisme, Determinisme, Realisme</a:t>
            </a:r>
            <a:endParaRPr sz="1100">
              <a:latin typeface="Lato"/>
              <a:ea typeface="Lato"/>
              <a:cs typeface="Lato"/>
              <a:sym typeface="Lato"/>
            </a:endParaRPr>
          </a:p>
          <a:p>
            <a:pPr marL="457200" lvl="0" indent="-317500" algn="l" rtl="0">
              <a:lnSpc>
                <a:spcPct val="95000"/>
              </a:lnSpc>
              <a:spcBef>
                <a:spcPts val="0"/>
              </a:spcBef>
              <a:spcAft>
                <a:spcPts val="0"/>
              </a:spcAft>
              <a:buSzPts val="1400"/>
              <a:buFont typeface="Lato"/>
              <a:buAutoNum type="arabicPeriod"/>
            </a:pPr>
            <a:r>
              <a:rPr lang="en-GB">
                <a:latin typeface="Lato"/>
                <a:ea typeface="Lato"/>
                <a:cs typeface="Lato"/>
                <a:sym typeface="Lato"/>
              </a:rPr>
              <a:t>Sistem-sistem Metafizik </a:t>
            </a:r>
            <a:endParaRPr>
              <a:latin typeface="Lato"/>
              <a:ea typeface="Lato"/>
              <a:cs typeface="Lato"/>
              <a:sym typeface="Lato"/>
            </a:endParaRPr>
          </a:p>
          <a:p>
            <a:pPr marL="0" lvl="0" indent="0" algn="l" rtl="0">
              <a:lnSpc>
                <a:spcPct val="95000"/>
              </a:lnSpc>
              <a:spcBef>
                <a:spcPts val="0"/>
              </a:spcBef>
              <a:spcAft>
                <a:spcPts val="0"/>
              </a:spcAft>
              <a:buNone/>
            </a:pPr>
            <a:r>
              <a:rPr lang="en-GB">
                <a:latin typeface="Lato"/>
                <a:ea typeface="Lato"/>
                <a:cs typeface="Lato"/>
                <a:sym typeface="Lato"/>
              </a:rPr>
              <a:t>              - </a:t>
            </a:r>
            <a:r>
              <a:rPr lang="en-GB" sz="1100">
                <a:latin typeface="Lato"/>
                <a:ea typeface="Lato"/>
                <a:cs typeface="Lato"/>
                <a:sym typeface="Lato"/>
              </a:rPr>
              <a:t>mekanisme, determinisme, idealisme, realisme, indeterminisme.</a:t>
            </a:r>
            <a:endParaRPr>
              <a:latin typeface="Lato"/>
              <a:ea typeface="Lato"/>
              <a:cs typeface="Lato"/>
              <a:sym typeface="Lato"/>
            </a:endParaRPr>
          </a:p>
          <a:p>
            <a:pPr marL="457200" lvl="0" indent="-317500" algn="l" rtl="0">
              <a:lnSpc>
                <a:spcPct val="95000"/>
              </a:lnSpc>
              <a:spcBef>
                <a:spcPts val="0"/>
              </a:spcBef>
              <a:spcAft>
                <a:spcPts val="0"/>
              </a:spcAft>
              <a:buSzPts val="1400"/>
              <a:buFont typeface="Lato"/>
              <a:buAutoNum type="arabicPeriod"/>
            </a:pPr>
            <a:r>
              <a:rPr lang="en-GB">
                <a:latin typeface="Lato"/>
                <a:ea typeface="Lato"/>
                <a:cs typeface="Lato"/>
                <a:sym typeface="Lato"/>
              </a:rPr>
              <a:t>Metafizik untuk Kemajuan Ilmu</a:t>
            </a:r>
            <a:endParaRPr>
              <a:latin typeface="Lato"/>
              <a:ea typeface="Lato"/>
              <a:cs typeface="Lato"/>
              <a:sym typeface="Lato"/>
            </a:endParaRPr>
          </a:p>
          <a:p>
            <a:pPr marL="0" lvl="0" indent="0" algn="l" rtl="0">
              <a:lnSpc>
                <a:spcPct val="95000"/>
              </a:lnSpc>
              <a:spcBef>
                <a:spcPts val="0"/>
              </a:spcBef>
              <a:spcAft>
                <a:spcPts val="0"/>
              </a:spcAft>
              <a:buNone/>
            </a:pPr>
            <a:r>
              <a:rPr lang="en-GB">
                <a:latin typeface="Lato"/>
                <a:ea typeface="Lato"/>
                <a:cs typeface="Lato"/>
                <a:sym typeface="Lato"/>
              </a:rPr>
              <a:t>             </a:t>
            </a:r>
            <a:endParaRPr sz="1100">
              <a:latin typeface="Lato"/>
              <a:ea typeface="Lato"/>
              <a:cs typeface="Lato"/>
              <a:sym typeface="Lato"/>
            </a:endParaRPr>
          </a:p>
          <a:p>
            <a:pPr marL="0" lvl="0" indent="0" algn="l" rtl="0">
              <a:lnSpc>
                <a:spcPct val="95000"/>
              </a:lnSpc>
              <a:spcBef>
                <a:spcPts val="0"/>
              </a:spcBef>
              <a:spcAft>
                <a:spcPts val="0"/>
              </a:spcAft>
              <a:buNone/>
            </a:pPr>
            <a:endParaRPr sz="11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TEISME</a:t>
            </a:r>
            <a:endParaRPr/>
          </a:p>
        </p:txBody>
      </p:sp>
      <p:sp>
        <p:nvSpPr>
          <p:cNvPr id="201" name="Google Shape;201;p21"/>
          <p:cNvSpPr/>
          <p:nvPr/>
        </p:nvSpPr>
        <p:spPr>
          <a:xfrm>
            <a:off x="1400790"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1</a:t>
            </a:r>
            <a:endParaRPr sz="800" b="1">
              <a:solidFill>
                <a:srgbClr val="FFFFFF"/>
              </a:solidFill>
            </a:endParaRPr>
          </a:p>
        </p:txBody>
      </p:sp>
      <p:sp>
        <p:nvSpPr>
          <p:cNvPr id="202" name="Google Shape;202;p21"/>
          <p:cNvSpPr txBox="1">
            <a:spLocks noGrp="1"/>
          </p:cNvSpPr>
          <p:nvPr>
            <p:ph type="body" idx="1"/>
          </p:nvPr>
        </p:nvSpPr>
        <p:spPr>
          <a:xfrm>
            <a:off x="1847707" y="2073775"/>
            <a:ext cx="49128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000000"/>
                </a:solidFill>
                <a:latin typeface="Times New Roman"/>
                <a:ea typeface="Times New Roman"/>
                <a:cs typeface="Times New Roman"/>
                <a:sym typeface="Times New Roman"/>
              </a:rPr>
              <a:t>Menurut kamus Dewan Bahasa dan Pustaka edisi keempat, teisme bermaksud </a:t>
            </a:r>
            <a:r>
              <a:rPr lang="en-GB" sz="1200">
                <a:solidFill>
                  <a:srgbClr val="333333"/>
                </a:solidFill>
                <a:highlight>
                  <a:srgbClr val="FFFFE0"/>
                </a:highlight>
                <a:latin typeface="Times New Roman"/>
                <a:ea typeface="Times New Roman"/>
                <a:cs typeface="Times New Roman"/>
                <a:sym typeface="Times New Roman"/>
              </a:rPr>
              <a:t>kepercayaan pd satu Tuhan semesta sbg pencipta dan pemerintah alam. Secara umumnya, teisme bermaksud kepercayaan kepada kuasa tuhan sekurang-kurangnya satu. Teisme tidak bergantung kepada jenis fahaman yang dianuti mereka, tidak bergantung kepada bilangan mereka, tidak juga bergantung kepada bagaimana mereka menakrifkan tuhan mereka.</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p:nvPr/>
        </p:nvSpPr>
        <p:spPr>
          <a:xfrm>
            <a:off x="3530625" y="2852450"/>
            <a:ext cx="1839900" cy="103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latin typeface="Permanent Marker"/>
                <a:ea typeface="Permanent Marker"/>
                <a:cs typeface="Permanent Marker"/>
                <a:sym typeface="Permanent Marker"/>
              </a:rPr>
              <a:t>JENIS-JENISTEISME</a:t>
            </a:r>
            <a:endParaRPr sz="1300">
              <a:latin typeface="Permanent Marker"/>
              <a:ea typeface="Permanent Marker"/>
              <a:cs typeface="Permanent Marker"/>
              <a:sym typeface="Permanent Marker"/>
            </a:endParaRPr>
          </a:p>
        </p:txBody>
      </p:sp>
      <p:sp>
        <p:nvSpPr>
          <p:cNvPr id="208" name="Google Shape;208;p22"/>
          <p:cNvSpPr/>
          <p:nvPr/>
        </p:nvSpPr>
        <p:spPr>
          <a:xfrm>
            <a:off x="913900" y="1454100"/>
            <a:ext cx="1545600" cy="9078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100">
                <a:latin typeface="Permanent Marker"/>
                <a:ea typeface="Permanent Marker"/>
                <a:cs typeface="Permanent Marker"/>
                <a:sym typeface="Permanent Marker"/>
              </a:rPr>
              <a:t>monoteisme</a:t>
            </a:r>
            <a:endParaRPr sz="1000">
              <a:latin typeface="Permanent Marker"/>
              <a:ea typeface="Permanent Marker"/>
              <a:cs typeface="Permanent Marker"/>
              <a:sym typeface="Permanent Marker"/>
            </a:endParaRPr>
          </a:p>
        </p:txBody>
      </p:sp>
      <p:sp>
        <p:nvSpPr>
          <p:cNvPr id="209" name="Google Shape;209;p22"/>
          <p:cNvSpPr/>
          <p:nvPr/>
        </p:nvSpPr>
        <p:spPr>
          <a:xfrm>
            <a:off x="3674850" y="1230350"/>
            <a:ext cx="1545600" cy="9078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latin typeface="Permanent Marker"/>
                <a:ea typeface="Permanent Marker"/>
                <a:cs typeface="Permanent Marker"/>
                <a:sym typeface="Permanent Marker"/>
              </a:rPr>
              <a:t>politeisme</a:t>
            </a:r>
            <a:endParaRPr sz="1200">
              <a:latin typeface="Permanent Marker"/>
              <a:ea typeface="Permanent Marker"/>
              <a:cs typeface="Permanent Marker"/>
              <a:sym typeface="Permanent Marker"/>
            </a:endParaRPr>
          </a:p>
        </p:txBody>
      </p:sp>
      <p:sp>
        <p:nvSpPr>
          <p:cNvPr id="210" name="Google Shape;210;p22"/>
          <p:cNvSpPr/>
          <p:nvPr/>
        </p:nvSpPr>
        <p:spPr>
          <a:xfrm>
            <a:off x="1194175" y="3508850"/>
            <a:ext cx="1226700" cy="9078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100">
                <a:latin typeface="Permanent Marker"/>
                <a:ea typeface="Permanent Marker"/>
                <a:cs typeface="Permanent Marker"/>
                <a:sym typeface="Permanent Marker"/>
              </a:rPr>
              <a:t>panteisme</a:t>
            </a:r>
            <a:endParaRPr sz="1100">
              <a:latin typeface="Permanent Marker"/>
              <a:ea typeface="Permanent Marker"/>
              <a:cs typeface="Permanent Marker"/>
              <a:sym typeface="Permanent Marker"/>
            </a:endParaRPr>
          </a:p>
        </p:txBody>
      </p:sp>
      <p:sp>
        <p:nvSpPr>
          <p:cNvPr id="211" name="Google Shape;211;p22"/>
          <p:cNvSpPr/>
          <p:nvPr/>
        </p:nvSpPr>
        <p:spPr>
          <a:xfrm>
            <a:off x="6759925" y="3653900"/>
            <a:ext cx="1440000" cy="9078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100">
                <a:latin typeface="Permanent Marker"/>
                <a:ea typeface="Permanent Marker"/>
                <a:cs typeface="Permanent Marker"/>
                <a:sym typeface="Permanent Marker"/>
              </a:rPr>
              <a:t>panenteisme</a:t>
            </a:r>
            <a:endParaRPr sz="1100">
              <a:latin typeface="Permanent Marker"/>
              <a:ea typeface="Permanent Marker"/>
              <a:cs typeface="Permanent Marker"/>
              <a:sym typeface="Permanent Marker"/>
            </a:endParaRPr>
          </a:p>
        </p:txBody>
      </p:sp>
      <p:sp>
        <p:nvSpPr>
          <p:cNvPr id="212" name="Google Shape;212;p22"/>
          <p:cNvSpPr/>
          <p:nvPr/>
        </p:nvSpPr>
        <p:spPr>
          <a:xfrm>
            <a:off x="6323550" y="1409525"/>
            <a:ext cx="1876500" cy="9078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latin typeface="Permanent Marker"/>
                <a:ea typeface="Permanent Marker"/>
                <a:cs typeface="Permanent Marker"/>
                <a:sym typeface="Permanent Marker"/>
              </a:rPr>
              <a:t>HENONTEISME</a:t>
            </a:r>
            <a:endParaRPr sz="1200">
              <a:latin typeface="Permanent Marker"/>
              <a:ea typeface="Permanent Marker"/>
              <a:cs typeface="Permanent Marker"/>
              <a:sym typeface="Permanent Marker"/>
            </a:endParaRPr>
          </a:p>
        </p:txBody>
      </p:sp>
      <p:cxnSp>
        <p:nvCxnSpPr>
          <p:cNvPr id="213" name="Google Shape;213;p22"/>
          <p:cNvCxnSpPr>
            <a:endCxn id="207" idx="0"/>
          </p:cNvCxnSpPr>
          <p:nvPr/>
        </p:nvCxnSpPr>
        <p:spPr>
          <a:xfrm rot="-5400000" flipH="1">
            <a:off x="4007025" y="2408900"/>
            <a:ext cx="711300" cy="1758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214" name="Google Shape;214;p22"/>
          <p:cNvCxnSpPr>
            <a:endCxn id="207" idx="7"/>
          </p:cNvCxnSpPr>
          <p:nvPr/>
        </p:nvCxnSpPr>
        <p:spPr>
          <a:xfrm flipH="1">
            <a:off x="5101078" y="2067349"/>
            <a:ext cx="1283400" cy="937200"/>
          </a:xfrm>
          <a:prstGeom prst="curvedConnector2">
            <a:avLst/>
          </a:prstGeom>
          <a:noFill/>
          <a:ln w="9525" cap="flat" cmpd="sng">
            <a:solidFill>
              <a:schemeClr val="dk2"/>
            </a:solidFill>
            <a:prstDash val="solid"/>
            <a:round/>
            <a:headEnd type="none" w="med" len="med"/>
            <a:tailEnd type="none" w="med" len="med"/>
          </a:ln>
        </p:spPr>
      </p:cxnSp>
      <p:cxnSp>
        <p:nvCxnSpPr>
          <p:cNvPr id="215" name="Google Shape;215;p22"/>
          <p:cNvCxnSpPr>
            <a:endCxn id="207" idx="5"/>
          </p:cNvCxnSpPr>
          <p:nvPr/>
        </p:nvCxnSpPr>
        <p:spPr>
          <a:xfrm rot="10800000">
            <a:off x="5101078" y="3738951"/>
            <a:ext cx="1700400" cy="372900"/>
          </a:xfrm>
          <a:prstGeom prst="curvedConnector2">
            <a:avLst/>
          </a:prstGeom>
          <a:noFill/>
          <a:ln w="9525" cap="flat" cmpd="sng">
            <a:solidFill>
              <a:schemeClr val="dk2"/>
            </a:solidFill>
            <a:prstDash val="solid"/>
            <a:round/>
            <a:headEnd type="none" w="med" len="med"/>
            <a:tailEnd type="none" w="med" len="med"/>
          </a:ln>
        </p:spPr>
      </p:cxnSp>
      <p:cxnSp>
        <p:nvCxnSpPr>
          <p:cNvPr id="216" name="Google Shape;216;p22"/>
          <p:cNvCxnSpPr>
            <a:endCxn id="207" idx="3"/>
          </p:cNvCxnSpPr>
          <p:nvPr/>
        </p:nvCxnSpPr>
        <p:spPr>
          <a:xfrm rot="10800000" flipH="1">
            <a:off x="2418572" y="3738951"/>
            <a:ext cx="1381500" cy="225600"/>
          </a:xfrm>
          <a:prstGeom prst="curvedConnector2">
            <a:avLst/>
          </a:prstGeom>
          <a:noFill/>
          <a:ln w="9525" cap="flat" cmpd="sng">
            <a:solidFill>
              <a:schemeClr val="dk2"/>
            </a:solidFill>
            <a:prstDash val="solid"/>
            <a:round/>
            <a:headEnd type="none" w="med" len="med"/>
            <a:tailEnd type="none" w="med" len="med"/>
          </a:ln>
        </p:spPr>
      </p:cxnSp>
      <p:cxnSp>
        <p:nvCxnSpPr>
          <p:cNvPr id="217" name="Google Shape;217;p22"/>
          <p:cNvCxnSpPr>
            <a:endCxn id="207" idx="1"/>
          </p:cNvCxnSpPr>
          <p:nvPr/>
        </p:nvCxnSpPr>
        <p:spPr>
          <a:xfrm>
            <a:off x="2475872" y="1903849"/>
            <a:ext cx="1324200" cy="1100700"/>
          </a:xfrm>
          <a:prstGeom prst="curvedConnector2">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3"/>
          <p:cNvSpPr txBox="1">
            <a:spLocks noGrp="1"/>
          </p:cNvSpPr>
          <p:nvPr>
            <p:ph type="title"/>
          </p:nvPr>
        </p:nvSpPr>
        <p:spPr>
          <a:xfrm>
            <a:off x="729450" y="607250"/>
            <a:ext cx="2989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MONOTEISME</a:t>
            </a:r>
            <a:endParaRPr/>
          </a:p>
        </p:txBody>
      </p:sp>
      <p:sp>
        <p:nvSpPr>
          <p:cNvPr id="223" name="Google Shape;223;p23"/>
          <p:cNvSpPr txBox="1">
            <a:spLocks noGrp="1"/>
          </p:cNvSpPr>
          <p:nvPr>
            <p:ph type="body" idx="1"/>
          </p:nvPr>
        </p:nvSpPr>
        <p:spPr>
          <a:xfrm>
            <a:off x="727650" y="1441200"/>
            <a:ext cx="7688700" cy="22611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GB" sz="1200">
                <a:solidFill>
                  <a:srgbClr val="000000"/>
                </a:solidFill>
                <a:latin typeface="Times New Roman"/>
                <a:ea typeface="Times New Roman"/>
                <a:cs typeface="Times New Roman"/>
                <a:sym typeface="Times New Roman"/>
              </a:rPr>
              <a:t>Mono dalam bahasa latin bermaksud satu atau sendiri. Ini bermaksud, monoteisme secara ringkasnya ialah kepercayaan kepada tuhan yang satu. Mereka juga tidak mempercayai kepada kewujudan tuhan-tuhan yang lain kerana tuhan hanya satu.</a:t>
            </a:r>
            <a:endParaRPr/>
          </a:p>
        </p:txBody>
      </p:sp>
      <p:pic>
        <p:nvPicPr>
          <p:cNvPr id="224" name="Google Shape;224;p23"/>
          <p:cNvPicPr preferRelativeResize="0"/>
          <p:nvPr/>
        </p:nvPicPr>
        <p:blipFill>
          <a:blip r:embed="rId3">
            <a:alphaModFix/>
          </a:blip>
          <a:stretch>
            <a:fillRect/>
          </a:stretch>
        </p:blipFill>
        <p:spPr>
          <a:xfrm>
            <a:off x="789723" y="2443574"/>
            <a:ext cx="1896325" cy="1645075"/>
          </a:xfrm>
          <a:prstGeom prst="rect">
            <a:avLst/>
          </a:prstGeom>
          <a:noFill/>
          <a:ln>
            <a:noFill/>
          </a:ln>
        </p:spPr>
      </p:pic>
      <p:pic>
        <p:nvPicPr>
          <p:cNvPr id="225" name="Google Shape;225;p23"/>
          <p:cNvPicPr preferRelativeResize="0"/>
          <p:nvPr/>
        </p:nvPicPr>
        <p:blipFill>
          <a:blip r:embed="rId4">
            <a:alphaModFix/>
          </a:blip>
          <a:stretch>
            <a:fillRect/>
          </a:stretch>
        </p:blipFill>
        <p:spPr>
          <a:xfrm>
            <a:off x="3204525" y="2247325"/>
            <a:ext cx="1687582" cy="23564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4"/>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0">
                <a:solidFill>
                  <a:srgbClr val="000000"/>
                </a:solidFill>
                <a:latin typeface="Times New Roman"/>
                <a:ea typeface="Times New Roman"/>
                <a:cs typeface="Times New Roman"/>
                <a:sym typeface="Times New Roman"/>
              </a:rPr>
              <a:t>Poli bermaksud ramai atau banyak. Politeisme bermaksud kepercayaan kepada tuhan yang banyak . Contoh-contoh agama yang mengamalkan kepercayaan ini adalah seperti Yunani, Babylonian hindu.</a:t>
            </a:r>
            <a:endParaRPr sz="1200">
              <a:solidFill>
                <a:srgbClr val="2B2B2B"/>
              </a:solidFill>
              <a:latin typeface="Times New Roman"/>
              <a:ea typeface="Times New Roman"/>
              <a:cs typeface="Times New Roman"/>
              <a:sym typeface="Times New Roman"/>
            </a:endParaRPr>
          </a:p>
          <a:p>
            <a:pPr marL="0" lvl="0" indent="0" algn="l" rtl="0">
              <a:spcBef>
                <a:spcPts val="0"/>
              </a:spcBef>
              <a:spcAft>
                <a:spcPts val="0"/>
              </a:spcAft>
              <a:buNone/>
            </a:pPr>
            <a:endParaRPr sz="1100"/>
          </a:p>
        </p:txBody>
      </p:sp>
      <p:sp>
        <p:nvSpPr>
          <p:cNvPr id="231" name="Google Shape;231;p24"/>
          <p:cNvSpPr txBox="1">
            <a:spLocks noGrp="1"/>
          </p:cNvSpPr>
          <p:nvPr>
            <p:ph type="body" idx="2"/>
          </p:nvPr>
        </p:nvSpPr>
        <p:spPr>
          <a:xfrm>
            <a:off x="5138850" y="2015000"/>
            <a:ext cx="3374400" cy="180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000000"/>
                </a:solidFill>
                <a:latin typeface="Times New Roman"/>
                <a:ea typeface="Times New Roman"/>
                <a:cs typeface="Times New Roman"/>
                <a:sym typeface="Times New Roman"/>
              </a:rPr>
              <a:t>	</a:t>
            </a:r>
            <a:r>
              <a:rPr lang="en-GB" sz="1200" i="1">
                <a:solidFill>
                  <a:srgbClr val="2B2B2B"/>
                </a:solidFill>
                <a:highlight>
                  <a:srgbClr val="FFFFFF"/>
                </a:highlight>
                <a:latin typeface="Times New Roman"/>
                <a:ea typeface="Times New Roman"/>
                <a:cs typeface="Times New Roman"/>
                <a:sym typeface="Times New Roman"/>
              </a:rPr>
              <a:t>Pan</a:t>
            </a:r>
            <a:r>
              <a:rPr lang="en-GB" sz="1200">
                <a:solidFill>
                  <a:srgbClr val="2B2B2B"/>
                </a:solidFill>
                <a:highlight>
                  <a:srgbClr val="FFFFFF"/>
                </a:highlight>
                <a:latin typeface="Times New Roman"/>
                <a:ea typeface="Times New Roman"/>
                <a:cs typeface="Times New Roman"/>
                <a:sym typeface="Times New Roman"/>
              </a:rPr>
              <a:t> bermakna seluruh atau semua yang bermaksud  panteists percaya bahawa segala sesuatu di alam semesta adalah sebahagian daripada, adalah satu dengan, dan sama dengan Tuhan. Pantheists tidak percaya kepada tuhan peribadi. Sebaliknya, Tuhan adalah pasukan yang tidak peribadi dan tidak antropomorfik.</a:t>
            </a:r>
            <a:endParaRPr sz="1200"/>
          </a:p>
        </p:txBody>
      </p:sp>
      <p:sp>
        <p:nvSpPr>
          <p:cNvPr id="232" name="Google Shape;232;p24"/>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POLITEISME</a:t>
            </a:r>
            <a:endParaRPr/>
          </a:p>
        </p:txBody>
      </p:sp>
      <p:sp>
        <p:nvSpPr>
          <p:cNvPr id="233" name="Google Shape;233;p24"/>
          <p:cNvSpPr txBox="1"/>
          <p:nvPr/>
        </p:nvSpPr>
        <p:spPr>
          <a:xfrm>
            <a:off x="5125200" y="1470475"/>
            <a:ext cx="3401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latin typeface="Roboto Mono"/>
                <a:ea typeface="Roboto Mono"/>
                <a:cs typeface="Roboto Mono"/>
                <a:sym typeface="Roboto Mono"/>
              </a:rPr>
              <a:t>PANTHEISME</a:t>
            </a:r>
            <a:endParaRPr sz="1500" b="1">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5"/>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0">
                <a:solidFill>
                  <a:srgbClr val="2B2B2B"/>
                </a:solidFill>
                <a:latin typeface="Times New Roman"/>
                <a:ea typeface="Times New Roman"/>
                <a:cs typeface="Times New Roman"/>
                <a:sym typeface="Times New Roman"/>
              </a:rPr>
              <a:t>panentheists sama dengan pantheists kerana kepercayaan mereka ialah bersatu dengan tuhan. Walau bagaimanapun, mereka juga percaya bahawa terdapat lebih banyak tuhan  daripada alam semesta. Alam semesta adalah satu dengan Tuhan, tetapi Tuhan adalah alam semesta dan di luar alam semesta. Panentheisme mengizinkan kepercayaan pada Tuhan yang peribadi, yang dengannya manusia dapat menjalin hubungan, yang mempunyai harapan untuk kemanusiaan.</a:t>
            </a:r>
            <a:endParaRPr sz="1100" b="0">
              <a:latin typeface="Satisfy"/>
              <a:ea typeface="Satisfy"/>
              <a:cs typeface="Satisfy"/>
              <a:sym typeface="Satisfy"/>
            </a:endParaRPr>
          </a:p>
        </p:txBody>
      </p:sp>
      <p:sp>
        <p:nvSpPr>
          <p:cNvPr id="239" name="Google Shape;239;p25"/>
          <p:cNvSpPr txBox="1">
            <a:spLocks noGrp="1"/>
          </p:cNvSpPr>
          <p:nvPr>
            <p:ph type="subTitle" idx="1"/>
          </p:nvPr>
        </p:nvSpPr>
        <p:spPr>
          <a:xfrm>
            <a:off x="730000" y="3701225"/>
            <a:ext cx="3300900" cy="75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Roboto Mono"/>
                <a:ea typeface="Roboto Mono"/>
                <a:cs typeface="Roboto Mono"/>
                <a:sym typeface="Roboto Mono"/>
              </a:rPr>
              <a:t>PANENTEISME</a:t>
            </a:r>
            <a:endParaRPr b="1">
              <a:latin typeface="Roboto Mono"/>
              <a:ea typeface="Roboto Mono"/>
              <a:cs typeface="Roboto Mono"/>
              <a:sym typeface="Roboto Mono"/>
            </a:endParaRPr>
          </a:p>
        </p:txBody>
      </p:sp>
      <p:sp>
        <p:nvSpPr>
          <p:cNvPr id="240" name="Google Shape;240;p25"/>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0" lvl="0" indent="457200" algn="l" rtl="0">
              <a:spcBef>
                <a:spcPts val="0"/>
              </a:spcBef>
              <a:spcAft>
                <a:spcPts val="1200"/>
              </a:spcAft>
              <a:buNone/>
            </a:pPr>
            <a:r>
              <a:rPr lang="en-GB" sz="1200" i="1">
                <a:solidFill>
                  <a:srgbClr val="2B2B2B"/>
                </a:solidFill>
                <a:latin typeface="Times New Roman"/>
                <a:ea typeface="Times New Roman"/>
                <a:cs typeface="Times New Roman"/>
                <a:sym typeface="Times New Roman"/>
              </a:rPr>
              <a:t>Heno</a:t>
            </a:r>
            <a:r>
              <a:rPr lang="en-GB" sz="1200">
                <a:solidFill>
                  <a:srgbClr val="2B2B2B"/>
                </a:solidFill>
                <a:latin typeface="Times New Roman"/>
                <a:ea typeface="Times New Roman"/>
                <a:cs typeface="Times New Roman"/>
                <a:sym typeface="Times New Roman"/>
              </a:rPr>
              <a:t> bermakna satu. Henotheisme secara umumnya ialah penyembahan kepada tuhan tunggal tanpa menyangkal kewujudan tuhan yang lain. Henotheists merasakan bahawa mereka mempunyai hubungan atau jalinan yang khusus kepada satu kuasa atau dewa sahaja</a:t>
            </a:r>
            <a:endParaRPr/>
          </a:p>
        </p:txBody>
      </p:sp>
      <p:sp>
        <p:nvSpPr>
          <p:cNvPr id="241" name="Google Shape;241;p25"/>
          <p:cNvSpPr txBox="1"/>
          <p:nvPr/>
        </p:nvSpPr>
        <p:spPr>
          <a:xfrm>
            <a:off x="5174225" y="2957600"/>
            <a:ext cx="31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oboto Mono"/>
                <a:ea typeface="Roboto Mono"/>
                <a:cs typeface="Roboto Mono"/>
                <a:sym typeface="Roboto Mono"/>
              </a:rPr>
              <a:t>HENONTEISME</a:t>
            </a:r>
            <a:endParaRPr b="1">
              <a:latin typeface="Roboto Mono"/>
              <a:ea typeface="Roboto Mono"/>
              <a:cs typeface="Roboto Mono"/>
              <a:sym typeface="Roboto Mon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6"/>
          <p:cNvSpPr txBox="1">
            <a:spLocks noGrp="1"/>
          </p:cNvSpPr>
          <p:nvPr>
            <p:ph type="title"/>
          </p:nvPr>
        </p:nvSpPr>
        <p:spPr>
          <a:xfrm>
            <a:off x="730725" y="1318650"/>
            <a:ext cx="3893400" cy="5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ATEISME</a:t>
            </a:r>
            <a:endParaRPr/>
          </a:p>
          <a:p>
            <a:pPr marL="0" lvl="0" indent="0" algn="l" rtl="0">
              <a:spcBef>
                <a:spcPts val="0"/>
              </a:spcBef>
              <a:spcAft>
                <a:spcPts val="0"/>
              </a:spcAft>
              <a:buNone/>
            </a:pPr>
            <a:endParaRPr/>
          </a:p>
        </p:txBody>
      </p:sp>
      <p:sp>
        <p:nvSpPr>
          <p:cNvPr id="247" name="Google Shape;247;p26"/>
          <p:cNvSpPr txBox="1">
            <a:spLocks noGrp="1"/>
          </p:cNvSpPr>
          <p:nvPr>
            <p:ph type="body" idx="1"/>
          </p:nvPr>
        </p:nvSpPr>
        <p:spPr>
          <a:xfrm>
            <a:off x="761625" y="2407175"/>
            <a:ext cx="6597600" cy="2089800"/>
          </a:xfrm>
          <a:prstGeom prst="rect">
            <a:avLst/>
          </a:prstGeom>
        </p:spPr>
        <p:txBody>
          <a:bodyPr spcFirstLastPara="1" wrap="square" lIns="91425" tIns="91425" rIns="91425" bIns="91425" anchor="t" anchorCtr="0">
            <a:noAutofit/>
          </a:bodyPr>
          <a:lstStyle/>
          <a:p>
            <a:pPr marL="457200" lvl="0" indent="-304800" algn="just" rtl="0">
              <a:lnSpc>
                <a:spcPct val="150000"/>
              </a:lnSpc>
              <a:spcBef>
                <a:spcPts val="0"/>
              </a:spcBef>
              <a:spcAft>
                <a:spcPts val="0"/>
              </a:spcAft>
              <a:buClr>
                <a:srgbClr val="000000"/>
              </a:buClr>
              <a:buSzPts val="1200"/>
              <a:buFont typeface="Times New Roman"/>
              <a:buChar char="●"/>
            </a:pPr>
            <a:r>
              <a:rPr lang="en-GB" sz="1200">
                <a:solidFill>
                  <a:srgbClr val="000000"/>
                </a:solidFill>
                <a:latin typeface="Times New Roman"/>
                <a:ea typeface="Times New Roman"/>
                <a:cs typeface="Times New Roman"/>
                <a:sym typeface="Times New Roman"/>
              </a:rPr>
              <a:t>ateisme-sebuah pandangan yang tidak mempercayai akan kehadiran Tuhan dan alam semesta yang tercipta tidak ada kaitan dengan pencipta alam.</a:t>
            </a:r>
            <a:endParaRPr sz="1200">
              <a:solidFill>
                <a:srgbClr val="000000"/>
              </a:solidFill>
              <a:latin typeface="Times New Roman"/>
              <a:ea typeface="Times New Roman"/>
              <a:cs typeface="Times New Roman"/>
              <a:sym typeface="Times New Roman"/>
            </a:endParaRPr>
          </a:p>
          <a:p>
            <a:pPr marL="457200" lvl="0" indent="-304800" algn="just" rtl="0">
              <a:lnSpc>
                <a:spcPct val="150000"/>
              </a:lnSpc>
              <a:spcBef>
                <a:spcPts val="0"/>
              </a:spcBef>
              <a:spcAft>
                <a:spcPts val="0"/>
              </a:spcAft>
              <a:buClr>
                <a:srgbClr val="000000"/>
              </a:buClr>
              <a:buSzPts val="1200"/>
              <a:buFont typeface="Times New Roman"/>
              <a:buChar char="●"/>
            </a:pPr>
            <a:r>
              <a:rPr lang="en-GB" sz="1200">
                <a:solidFill>
                  <a:srgbClr val="000000"/>
                </a:solidFill>
                <a:latin typeface="Times New Roman"/>
                <a:ea typeface="Times New Roman"/>
                <a:cs typeface="Times New Roman"/>
                <a:sym typeface="Times New Roman"/>
              </a:rPr>
              <a:t>Menurut pandangan filosofi ateisme merujuk kepada tidak mempercayai keberadaan tuhan dan dewi-dewi ataupun penolakan terhadap teisme</a:t>
            </a:r>
            <a:endParaRPr sz="1200">
              <a:solidFill>
                <a:srgbClr val="00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826</Words>
  <Application>Microsoft Office PowerPoint</Application>
  <PresentationFormat>On-screen Show (16:9)</PresentationFormat>
  <Paragraphs>87</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Raleway</vt:lpstr>
      <vt:lpstr>Arial</vt:lpstr>
      <vt:lpstr>Times New Roman</vt:lpstr>
      <vt:lpstr>Satisfy</vt:lpstr>
      <vt:lpstr>Lato</vt:lpstr>
      <vt:lpstr>Permanent Marker</vt:lpstr>
      <vt:lpstr>Roboto Mono</vt:lpstr>
      <vt:lpstr>Streamline</vt:lpstr>
      <vt:lpstr>BAB 5: KONSEP INSAN 2 (METAFIZIK)</vt:lpstr>
      <vt:lpstr>KONSEP INSAN 2 (METAFIZIK)</vt:lpstr>
      <vt:lpstr>PENGENALAN</vt:lpstr>
      <vt:lpstr>TEISME</vt:lpstr>
      <vt:lpstr>PowerPoint Presentation</vt:lpstr>
      <vt:lpstr>MONOTEISME</vt:lpstr>
      <vt:lpstr>Poli bermaksud ramai atau banyak. Politeisme bermaksud kepercayaan kepada tuhan yang banyak . Contoh-contoh agama yang mengamalkan kepercayaan ini adalah seperti Yunani, Babylonian hindu. </vt:lpstr>
      <vt:lpstr>panentheists sama dengan pantheists kerana kepercayaan mereka ialah bersatu dengan tuhan. Walau bagaimanapun, mereka juga percaya bahawa terdapat lebih banyak tuhan  daripada alam semesta. Alam semesta adalah satu dengan Tuhan, tetapi Tuhan adalah alam semesta dan di luar alam semesta. Panentheisme mengizinkan kepercayaan pada Tuhan yang peribadi, yang dengannya manusia dapat menjalin hubungan, yang mempunyai harapan untuk kemanusiaan.</vt:lpstr>
      <vt:lpstr>ATEISME </vt:lpstr>
      <vt:lpstr>PowerPoint Presentation</vt:lpstr>
      <vt:lpstr>Jenis-jenis Ateisme</vt:lpstr>
      <vt:lpstr>Faktor-faktor individu menjadi ateis</vt:lpstr>
      <vt:lpstr>AGNOSTISISME</vt:lpstr>
      <vt:lpstr>PowerPoint Presentation</vt:lpstr>
      <vt:lpstr>PowerPoint Presentation</vt:lpstr>
      <vt:lpstr>KESIMPULAN </vt:lpstr>
      <vt:lpstr>Terima Kasih.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 5: KONSEP INSAN 2 (METAFIZIK)</dc:title>
  <cp:lastModifiedBy>sakinah</cp:lastModifiedBy>
  <cp:revision>1</cp:revision>
  <dcterms:modified xsi:type="dcterms:W3CDTF">2021-01-31T14:16:31Z</dcterms:modified>
</cp:coreProperties>
</file>